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422" r:id="rId2"/>
    <p:sldId id="364" r:id="rId3"/>
    <p:sldId id="456" r:id="rId4"/>
    <p:sldId id="457" r:id="rId5"/>
    <p:sldId id="458" r:id="rId6"/>
    <p:sldId id="459" r:id="rId7"/>
    <p:sldId id="451" r:id="rId8"/>
    <p:sldId id="452" r:id="rId9"/>
    <p:sldId id="426" r:id="rId10"/>
    <p:sldId id="439" r:id="rId11"/>
    <p:sldId id="438" r:id="rId12"/>
    <p:sldId id="450" r:id="rId13"/>
    <p:sldId id="455" r:id="rId14"/>
    <p:sldId id="446" r:id="rId15"/>
    <p:sldId id="447" r:id="rId16"/>
    <p:sldId id="453" r:id="rId17"/>
    <p:sldId id="345" r:id="rId18"/>
    <p:sldId id="346" r:id="rId19"/>
    <p:sldId id="340" r:id="rId20"/>
    <p:sldId id="348" r:id="rId21"/>
    <p:sldId id="351" r:id="rId22"/>
    <p:sldId id="361" r:id="rId23"/>
    <p:sldId id="353" r:id="rId24"/>
    <p:sldId id="369" r:id="rId25"/>
    <p:sldId id="367" r:id="rId26"/>
    <p:sldId id="357" r:id="rId27"/>
    <p:sldId id="454" r:id="rId28"/>
    <p:sldId id="347" r:id="rId29"/>
    <p:sldId id="44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ginning" id="{8CF13AC8-E240-45B3-8EE1-C0077D9E67B2}">
          <p14:sldIdLst>
            <p14:sldId id="422"/>
            <p14:sldId id="364"/>
          </p14:sldIdLst>
        </p14:section>
        <p14:section name="Introduction" id="{4F24BBAE-17B0-4BE2-B4FC-37D1EA8C79F3}">
          <p14:sldIdLst>
            <p14:sldId id="456"/>
            <p14:sldId id="457"/>
            <p14:sldId id="458"/>
            <p14:sldId id="459"/>
          </p14:sldIdLst>
        </p14:section>
        <p14:section name="FL Security" id="{E3E6654A-5B8A-4799-B617-288C64AF690D}">
          <p14:sldIdLst>
            <p14:sldId id="451"/>
            <p14:sldId id="452"/>
            <p14:sldId id="426"/>
            <p14:sldId id="439"/>
            <p14:sldId id="438"/>
            <p14:sldId id="450"/>
            <p14:sldId id="455"/>
            <p14:sldId id="446"/>
            <p14:sldId id="447"/>
          </p14:sldIdLst>
        </p14:section>
        <p14:section name="FL Application in Security" id="{B1110B83-CC88-42C0-95F4-97553781E8E2}">
          <p14:sldIdLst>
            <p14:sldId id="453"/>
            <p14:sldId id="345"/>
            <p14:sldId id="346"/>
            <p14:sldId id="340"/>
            <p14:sldId id="348"/>
            <p14:sldId id="351"/>
            <p14:sldId id="361"/>
            <p14:sldId id="353"/>
            <p14:sldId id="369"/>
            <p14:sldId id="367"/>
            <p14:sldId id="357"/>
            <p14:sldId id="454"/>
            <p14:sldId id="347"/>
          </p14:sldIdLst>
        </p14:section>
        <p14:section name="end" id="{D7EE5E6B-6A77-4C42-B513-DE4184197CFE}">
          <p14:sldIdLst>
            <p14:sldId id="4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8042" autoAdjust="0"/>
  </p:normalViewPr>
  <p:slideViewPr>
    <p:cSldViewPr snapToGrid="0">
      <p:cViewPr varScale="1">
        <p:scale>
          <a:sx n="100" d="100"/>
          <a:sy n="100" d="100"/>
        </p:scale>
        <p:origin x="1146"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11453-6CE9-4627-92A3-465BE09404BC}" type="datetimeFigureOut">
              <a:rPr lang="zh-CN" altLang="en-US" smtClean="0"/>
              <a:t>2022-01-19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44B96-76E6-40D2-B35B-1472F7BD720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defend against Byzantine attack in our proposed Ensemble FL, we present a Byzantine defense scheme, </a:t>
            </a:r>
            <a:r>
              <a:rPr lang="en-US" altLang="zh-CN" dirty="0" err="1"/>
              <a:t>FLPhish</a:t>
            </a:r>
            <a:r>
              <a:rPr lang="en-US" altLang="zh-CN" dirty="0"/>
              <a:t>.</a:t>
            </a:r>
          </a:p>
          <a:p>
            <a:r>
              <a:rPr lang="en-US" altLang="zh-CN" dirty="0" err="1"/>
              <a:t>FLPhish’s</a:t>
            </a:r>
            <a:r>
              <a:rPr lang="en-US" altLang="zh-CN" dirty="0"/>
              <a:t> process is shown as the following steps:</a:t>
            </a:r>
          </a:p>
          <a:p>
            <a:endParaRPr lang="en-US" altLang="zh-CN" dirty="0"/>
          </a:p>
          <a:p>
            <a:r>
              <a:rPr lang="en-US" altLang="zh-CN" b="1" dirty="0"/>
              <a:t>(Step-1: Local Model Training)</a:t>
            </a:r>
          </a:p>
          <a:p>
            <a:r>
              <a:rPr lang="en-US" altLang="zh-CN" dirty="0"/>
              <a:t>First, each client will use its dataset collected to train a local model.</a:t>
            </a:r>
          </a:p>
          <a:p>
            <a:r>
              <a:rPr lang="en-US" altLang="zh-CN" b="1" dirty="0"/>
              <a:t>(Step-2: Dataset Transferring)</a:t>
            </a:r>
          </a:p>
          <a:p>
            <a:r>
              <a:rPr lang="en-US" altLang="zh-CN" dirty="0"/>
              <a:t>Then, the central server transfers the public dataset which contains labeled dataset (it means that the central server has its correct label, and it is further referred as “</a:t>
            </a:r>
            <a:r>
              <a:rPr lang="en-US" altLang="zh-CN" i="1" dirty="0"/>
              <a:t>bait</a:t>
            </a:r>
            <a:r>
              <a:rPr lang="en-US" altLang="zh-CN" dirty="0"/>
              <a:t>”) </a:t>
            </a:r>
            <a:r>
              <a:rPr lang="en-US" altLang="zh-CN" i="1" dirty="0"/>
              <a:t>`</a:t>
            </a:r>
            <a:r>
              <a:rPr lang="en-US" altLang="zh-CN" dirty="0"/>
              <a:t>and unlabeled dataset to the clients.</a:t>
            </a:r>
          </a:p>
          <a:p>
            <a:r>
              <a:rPr lang="en-US" altLang="zh-CN" b="1" dirty="0"/>
              <a:t>(Step-3: Label Predicting)</a:t>
            </a:r>
          </a:p>
          <a:p>
            <a:r>
              <a:rPr lang="en-US" altLang="zh-CN" dirty="0"/>
              <a:t>After receiving the public dataset, the client will make predictions of the public dataset using its local model. While if the client is a malicious Byzantine client, it will make wrong predictions about it. After the predicting, it will send the predictions to the central server.</a:t>
            </a:r>
          </a:p>
          <a:p>
            <a:r>
              <a:rPr lang="en-US" altLang="zh-CN" b="1" dirty="0"/>
              <a:t>(Step-4: Byzantine Identifying)</a:t>
            </a:r>
          </a:p>
          <a:p>
            <a:r>
              <a:rPr lang="en-US" altLang="zh-CN" dirty="0"/>
              <a:t>The central server will use the labeled dataset’s label and the client’s prediction of the labeled dataset to calculate the client’s accuracy. Furthermore, the central server computes reputation for each client based on each round’s accuracy. After that, the central server will identify the client with reputation lower than threshold γ as Byzantine client.</a:t>
            </a:r>
          </a:p>
          <a:p>
            <a:r>
              <a:rPr lang="en-US" altLang="zh-CN" b="1" dirty="0"/>
              <a:t>(Step-5: Global Model Updating)</a:t>
            </a:r>
          </a:p>
          <a:p>
            <a:r>
              <a:rPr lang="en-US" altLang="zh-CN" dirty="0"/>
              <a:t>At last, the central server uses the rest of clients (no Byzantine client) to aggregate for a global update. And the global update is used to update the global model.</a:t>
            </a:r>
          </a:p>
        </p:txBody>
      </p:sp>
      <p:sp>
        <p:nvSpPr>
          <p:cNvPr id="4" name="灯片编号占位符 3"/>
          <p:cNvSpPr>
            <a:spLocks noGrp="1"/>
          </p:cNvSpPr>
          <p:nvPr>
            <p:ph type="sldNum" sz="quarter" idx="5"/>
          </p:nvPr>
        </p:nvSpPr>
        <p:spPr/>
        <p:txBody>
          <a:bodyPr/>
          <a:lstStyle/>
          <a:p>
            <a:fld id="{84D44B96-76E6-40D2-B35B-1472F7BD7205}" type="slidenum">
              <a:rPr lang="zh-CN" altLang="en-US" smtClean="0"/>
              <a:t>12</a:t>
            </a:fld>
            <a:endParaRPr lang="zh-CN" altLang="en-US"/>
          </a:p>
        </p:txBody>
      </p:sp>
    </p:spTree>
    <p:extLst>
      <p:ext uri="{BB962C8B-B14F-4D97-AF65-F5344CB8AC3E}">
        <p14:creationId xmlns:p14="http://schemas.microsoft.com/office/powerpoint/2010/main" val="2231370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Furthermore, we proposed 2 aggregation rules in </a:t>
            </a:r>
            <a:r>
              <a:rPr lang="en-US" altLang="zh-CN" dirty="0" err="1"/>
              <a:t>FLPhish</a:t>
            </a:r>
            <a:r>
              <a:rPr lang="en-US" altLang="zh-CN" dirty="0"/>
              <a:t>:</a:t>
            </a:r>
          </a:p>
          <a:p>
            <a:endParaRPr lang="en-US" altLang="zh-CN" dirty="0"/>
          </a:p>
          <a:p>
            <a:r>
              <a:rPr lang="en-US" altLang="zh-CN" b="1" dirty="0" err="1"/>
              <a:t>FLPhish</a:t>
            </a:r>
            <a:r>
              <a:rPr lang="en-US" altLang="zh-CN" b="1" dirty="0"/>
              <a:t>-threshold(proposed in conference):</a:t>
            </a:r>
          </a:p>
          <a:p>
            <a:r>
              <a:rPr lang="en-US" altLang="zh-CN" dirty="0"/>
              <a:t>In </a:t>
            </a:r>
            <a:r>
              <a:rPr lang="en-US" altLang="zh-CN" dirty="0" err="1"/>
              <a:t>FLPhish</a:t>
            </a:r>
            <a:r>
              <a:rPr lang="en-US" altLang="zh-CN" dirty="0"/>
              <a:t>-threshold, the central server identifies the client with its reputation value lower than the threshold as Byzantine client.</a:t>
            </a:r>
          </a:p>
          <a:p>
            <a:r>
              <a:rPr lang="en-US" altLang="zh-CN" dirty="0"/>
              <a:t>Furthermore, the central server discards the Byzantine client’ updates and aggregate all the other clients’ updates for a global update.</a:t>
            </a:r>
          </a:p>
          <a:p>
            <a:endParaRPr lang="en-US" altLang="zh-CN" dirty="0"/>
          </a:p>
          <a:p>
            <a:r>
              <a:rPr lang="en-US" altLang="zh-CN" b="1" dirty="0" err="1"/>
              <a:t>FLPhish</a:t>
            </a:r>
            <a:r>
              <a:rPr lang="en-US" altLang="zh-CN" b="1" dirty="0"/>
              <a:t>-weight(proposed in journal):</a:t>
            </a:r>
          </a:p>
          <a:p>
            <a:r>
              <a:rPr lang="en-US" altLang="zh-CN" dirty="0"/>
              <a:t>In </a:t>
            </a:r>
            <a:r>
              <a:rPr lang="en-US" altLang="zh-CN" dirty="0" err="1"/>
              <a:t>FLPhish</a:t>
            </a:r>
            <a:r>
              <a:rPr lang="en-US" altLang="zh-CN" dirty="0"/>
              <a:t>-weight, the central server will use the reputation value of all the clients as their aggregation weight.</a:t>
            </a:r>
          </a:p>
          <a:p>
            <a:r>
              <a:rPr lang="en-US" altLang="zh-CN" dirty="0"/>
              <a:t>The Byzantine client will get a lower aggregation weight, thus making it unable to influence the aggregation.</a:t>
            </a:r>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13</a:t>
            </a:fld>
            <a:endParaRPr lang="zh-CN" altLang="en-US"/>
          </a:p>
        </p:txBody>
      </p:sp>
    </p:spTree>
    <p:extLst>
      <p:ext uri="{BB962C8B-B14F-4D97-AF65-F5344CB8AC3E}">
        <p14:creationId xmlns:p14="http://schemas.microsoft.com/office/powerpoint/2010/main" val="1420184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Furthermore, we compare our work with </a:t>
            </a:r>
            <a:r>
              <a:rPr lang="en-US" altLang="zh-CN" b="1" dirty="0" err="1"/>
              <a:t>FedAvg</a:t>
            </a:r>
            <a:r>
              <a:rPr lang="en-US" altLang="zh-CN" b="1" dirty="0"/>
              <a:t>, Median, and Trimmed Mean</a:t>
            </a:r>
            <a:r>
              <a:rPr lang="en-US" altLang="zh-CN" dirty="0"/>
              <a:t>. </a:t>
            </a:r>
            <a:r>
              <a:rPr lang="en-US" altLang="zh-CN" b="1" dirty="0" err="1"/>
              <a:t>FedAvg</a:t>
            </a:r>
            <a:r>
              <a:rPr lang="en-US" altLang="zh-CN" dirty="0"/>
              <a:t> is proposed by </a:t>
            </a:r>
            <a:r>
              <a:rPr lang="en-US" altLang="zh-CN" b="1" dirty="0"/>
              <a:t>Google</a:t>
            </a:r>
            <a:r>
              <a:rPr lang="en-US" altLang="zh-CN" dirty="0"/>
              <a:t> in </a:t>
            </a:r>
            <a:r>
              <a:rPr lang="en-US" altLang="zh-CN" b="1" dirty="0" err="1"/>
              <a:t>SysML</a:t>
            </a:r>
            <a:r>
              <a:rPr lang="en-US" altLang="zh-CN" dirty="0"/>
              <a:t>. </a:t>
            </a:r>
            <a:r>
              <a:rPr lang="en-US" altLang="zh-CN" b="1" dirty="0"/>
              <a:t>Trimmed Mean and Median </a:t>
            </a:r>
            <a:r>
              <a:rPr lang="en-US" altLang="zh-CN" dirty="0"/>
              <a:t>is proposed by </a:t>
            </a:r>
            <a:r>
              <a:rPr lang="en-US" altLang="zh-CN" b="1" dirty="0"/>
              <a:t>UC Berkely</a:t>
            </a:r>
            <a:r>
              <a:rPr lang="en-US" altLang="zh-CN" dirty="0"/>
              <a:t> in </a:t>
            </a:r>
            <a:r>
              <a:rPr lang="en-US" altLang="zh-CN" b="1" dirty="0"/>
              <a:t>ICML’18</a:t>
            </a:r>
            <a:r>
              <a:rPr lang="en-US" altLang="zh-CN" dirty="0"/>
              <a:t>.</a:t>
            </a:r>
          </a:p>
          <a:p>
            <a:endParaRPr lang="en-US" altLang="zh-CN" dirty="0"/>
          </a:p>
          <a:p>
            <a:r>
              <a:rPr lang="en-US" altLang="zh-CN" dirty="0"/>
              <a:t>3 datasets, </a:t>
            </a:r>
            <a:r>
              <a:rPr lang="en-US" altLang="zh-CN" b="1" dirty="0"/>
              <a:t>MNIST, Fashion-MNIST and CIFAR-10</a:t>
            </a:r>
            <a:r>
              <a:rPr lang="en-US" altLang="zh-CN" dirty="0"/>
              <a:t> are used in our experiments. </a:t>
            </a:r>
          </a:p>
          <a:p>
            <a:endParaRPr lang="en-US" altLang="zh-CN" dirty="0"/>
          </a:p>
          <a:p>
            <a:r>
              <a:rPr lang="en-US" altLang="zh-CN" dirty="0"/>
              <a:t>And we compare them under </a:t>
            </a:r>
            <a:r>
              <a:rPr lang="en-US" altLang="zh-CN" b="1" dirty="0"/>
              <a:t>different imbalance degree of dataset (how much dataset’s distribution is non-</a:t>
            </a:r>
            <a:r>
              <a:rPr lang="en-US" altLang="zh-CN" b="1" dirty="0" err="1"/>
              <a:t>iid</a:t>
            </a:r>
            <a:r>
              <a:rPr lang="en-US" altLang="zh-CN" b="1" dirty="0"/>
              <a:t>, the plots in the left), </a:t>
            </a:r>
            <a:r>
              <a:rPr lang="en-US" altLang="zh-CN" dirty="0"/>
              <a:t>and </a:t>
            </a:r>
            <a:r>
              <a:rPr lang="en-US" altLang="zh-CN" b="1" dirty="0"/>
              <a:t>different fractions of Byzantine (the plots in the right).</a:t>
            </a:r>
          </a:p>
          <a:p>
            <a:endParaRPr lang="en-US" altLang="zh-CN" dirty="0"/>
          </a:p>
          <a:p>
            <a:r>
              <a:rPr lang="en-US" altLang="zh-CN" dirty="0"/>
              <a:t>The experiment results demonstrate that our </a:t>
            </a:r>
            <a:r>
              <a:rPr lang="en-US" altLang="zh-CN" b="1" dirty="0" err="1"/>
              <a:t>FLPhish</a:t>
            </a:r>
            <a:r>
              <a:rPr lang="en-US" altLang="zh-CN" dirty="0"/>
              <a:t>(both </a:t>
            </a:r>
            <a:r>
              <a:rPr lang="en-US" altLang="zh-CN" b="1" dirty="0" err="1"/>
              <a:t>FLPhish</a:t>
            </a:r>
            <a:r>
              <a:rPr lang="en-US" altLang="zh-CN" b="1" dirty="0"/>
              <a:t>-threshold</a:t>
            </a:r>
            <a:r>
              <a:rPr lang="en-US" altLang="zh-CN" dirty="0"/>
              <a:t> and </a:t>
            </a:r>
            <a:r>
              <a:rPr lang="en-US" altLang="zh-CN" b="1" dirty="0" err="1"/>
              <a:t>FLPhish</a:t>
            </a:r>
            <a:r>
              <a:rPr lang="en-US" altLang="zh-CN" b="1" dirty="0"/>
              <a:t>-weight)</a:t>
            </a:r>
            <a:r>
              <a:rPr lang="en-US" altLang="zh-CN" dirty="0"/>
              <a:t> framework outperforms </a:t>
            </a:r>
            <a:r>
              <a:rPr lang="en-US" altLang="zh-CN" b="1" dirty="0" err="1"/>
              <a:t>FedAvg</a:t>
            </a:r>
            <a:r>
              <a:rPr lang="en-US" altLang="zh-CN" b="1" dirty="0"/>
              <a:t>, Median and Trimmed Mean.</a:t>
            </a:r>
          </a:p>
          <a:p>
            <a:endParaRPr lang="en-US" altLang="zh-CN" dirty="0"/>
          </a:p>
          <a:p>
            <a:r>
              <a:rPr lang="en-US" altLang="zh-CN" dirty="0"/>
              <a:t>Furthermore, the experiments prove that </a:t>
            </a:r>
            <a:r>
              <a:rPr lang="en-US" altLang="zh-CN" b="1" dirty="0" err="1"/>
              <a:t>FLPhish</a:t>
            </a:r>
            <a:r>
              <a:rPr lang="en-US" altLang="zh-CN" b="1" dirty="0"/>
              <a:t>-weight</a:t>
            </a:r>
            <a:r>
              <a:rPr lang="en-US" altLang="zh-CN" dirty="0"/>
              <a:t>(proposed in journal) is a more stable aggregation rule than </a:t>
            </a:r>
            <a:r>
              <a:rPr lang="en-US" altLang="zh-CN" b="1" dirty="0" err="1"/>
              <a:t>FLPhish</a:t>
            </a:r>
            <a:r>
              <a:rPr lang="en-US" altLang="zh-CN" b="1" dirty="0"/>
              <a:t>-threshold</a:t>
            </a:r>
            <a:r>
              <a:rPr lang="en-US" altLang="zh-CN" dirty="0"/>
              <a:t> (proposed in conference).</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15</a:t>
            </a:fld>
            <a:endParaRPr lang="zh-CN" altLang="en-US"/>
          </a:p>
        </p:txBody>
      </p:sp>
    </p:spTree>
    <p:extLst>
      <p:ext uri="{BB962C8B-B14F-4D97-AF65-F5344CB8AC3E}">
        <p14:creationId xmlns:p14="http://schemas.microsoft.com/office/powerpoint/2010/main" val="3493771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e.g. Smart grids, unmanned aircraft systems. </a:t>
            </a:r>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17</a:t>
            </a:fld>
            <a:endParaRPr lang="zh-CN" altLang="en-US"/>
          </a:p>
        </p:txBody>
      </p:sp>
    </p:spTree>
    <p:extLst>
      <p:ext uri="{BB962C8B-B14F-4D97-AF65-F5344CB8AC3E}">
        <p14:creationId xmlns:p14="http://schemas.microsoft.com/office/powerpoint/2010/main" val="783272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process of exchanging model parameters between participants will be carefully designed so that third parties on communication channels and aggregated models cannot guess the private data content of any other organization.</a:t>
            </a:r>
          </a:p>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18</a:t>
            </a:fld>
            <a:endParaRPr lang="zh-CN" altLang="en-US"/>
          </a:p>
        </p:txBody>
      </p:sp>
    </p:spTree>
    <p:extLst>
      <p:ext uri="{BB962C8B-B14F-4D97-AF65-F5344CB8AC3E}">
        <p14:creationId xmlns:p14="http://schemas.microsoft.com/office/powerpoint/2010/main" val="693782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19</a:t>
            </a:fld>
            <a:endParaRPr lang="zh-CN" altLang="en-US"/>
          </a:p>
        </p:txBody>
      </p:sp>
    </p:spTree>
    <p:extLst>
      <p:ext uri="{BB962C8B-B14F-4D97-AF65-F5344CB8AC3E}">
        <p14:creationId xmlns:p14="http://schemas.microsoft.com/office/powerpoint/2010/main" val="870320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20</a:t>
            </a:fld>
            <a:endParaRPr lang="zh-CN" altLang="en-US"/>
          </a:p>
        </p:txBody>
      </p:sp>
    </p:spTree>
    <p:extLst>
      <p:ext uri="{BB962C8B-B14F-4D97-AF65-F5344CB8AC3E}">
        <p14:creationId xmlns:p14="http://schemas.microsoft.com/office/powerpoint/2010/main" val="2576393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dirty="0"/>
              <a:t>Industrial agents jointly train a deep learning model for intrusion detection using federated learning. The whole process is divided into </a:t>
            </a:r>
            <a:r>
              <a:rPr lang="en-US" altLang="zh-CN" b="1" dirty="0"/>
              <a:t>communication rounds</a:t>
            </a:r>
            <a:r>
              <a:rPr lang="en-US" altLang="zh-CN" dirty="0"/>
              <a:t>. Each communication round contains the following </a:t>
            </a:r>
            <a:r>
              <a:rPr lang="en-US" altLang="zh-CN" b="1" dirty="0"/>
              <a:t>four steps</a:t>
            </a:r>
            <a:r>
              <a:rPr lang="en-US" altLang="zh-CN" dirty="0"/>
              <a:t>:</a:t>
            </a:r>
            <a:endParaRPr lang="en-US" altLang="zh-CN" b="1" dirty="0"/>
          </a:p>
          <a:p>
            <a:pPr marL="342900" indent="-342900">
              <a:buFont typeface="+mj-lt"/>
              <a:buAutoNum type="alphaLcParenR"/>
            </a:pPr>
            <a:r>
              <a:rPr lang="en-US" altLang="zh-CN" b="1" dirty="0"/>
              <a:t>Step 1</a:t>
            </a:r>
            <a:r>
              <a:rPr lang="en-US" altLang="zh-CN" dirty="0"/>
              <a:t>: </a:t>
            </a:r>
            <a:r>
              <a:rPr lang="en-US" altLang="zh-CN" b="1" dirty="0"/>
              <a:t>Locally train </a:t>
            </a:r>
            <a:r>
              <a:rPr lang="en-US" altLang="zh-CN" dirty="0"/>
              <a:t>by industrial agents (</a:t>
            </a:r>
            <a:r>
              <a:rPr lang="en-US" altLang="zh-CN" b="1" dirty="0"/>
              <a:t>homomorphic encryption</a:t>
            </a:r>
            <a:r>
              <a:rPr lang="en-US" altLang="zh-CN" dirty="0"/>
              <a:t>: </a:t>
            </a:r>
            <a:r>
              <a:rPr lang="en-US" altLang="zh-CN" b="1" dirty="0"/>
              <a:t>encrypt</a:t>
            </a:r>
            <a:r>
              <a:rPr lang="en-US" altLang="zh-CN" dirty="0"/>
              <a:t>).</a:t>
            </a:r>
          </a:p>
          <a:p>
            <a:pPr marL="342900" indent="-342900">
              <a:buFont typeface="+mj-lt"/>
              <a:buAutoNum type="alphaLcParenR"/>
            </a:pPr>
            <a:r>
              <a:rPr lang="en-US" altLang="zh-CN" b="1" dirty="0"/>
              <a:t>Step 2</a:t>
            </a:r>
            <a:r>
              <a:rPr lang="en-US" altLang="zh-CN" dirty="0"/>
              <a:t>: </a:t>
            </a:r>
            <a:r>
              <a:rPr lang="en-US" altLang="zh-CN" b="1" dirty="0"/>
              <a:t>Secure aggregated </a:t>
            </a:r>
            <a:r>
              <a:rPr lang="en-US" altLang="zh-CN" dirty="0"/>
              <a:t>by server, a central model is obtained.</a:t>
            </a:r>
          </a:p>
          <a:p>
            <a:pPr marL="342900" indent="-342900">
              <a:buFont typeface="+mj-lt"/>
              <a:buAutoNum type="alphaLcParenR"/>
            </a:pPr>
            <a:r>
              <a:rPr lang="en-US" altLang="zh-CN" b="1" dirty="0"/>
              <a:t>Step 3</a:t>
            </a:r>
            <a:r>
              <a:rPr lang="en-US" altLang="zh-CN" dirty="0"/>
              <a:t>: Aggregated results are </a:t>
            </a:r>
            <a:r>
              <a:rPr lang="en-US" altLang="zh-CN" b="1" dirty="0"/>
              <a:t>sent back</a:t>
            </a:r>
            <a:r>
              <a:rPr lang="en-US" altLang="zh-CN" dirty="0"/>
              <a:t> to industrial agents.</a:t>
            </a:r>
          </a:p>
          <a:p>
            <a:pPr marL="342900" indent="-342900">
              <a:buFont typeface="+mj-lt"/>
              <a:buAutoNum type="alphaLcParenR"/>
            </a:pPr>
            <a:r>
              <a:rPr lang="en-US" altLang="zh-CN" b="1" dirty="0"/>
              <a:t>Step 4</a:t>
            </a:r>
            <a:r>
              <a:rPr lang="en-US" altLang="zh-CN" dirty="0"/>
              <a:t>: Respective models of industrial agents are </a:t>
            </a:r>
            <a:r>
              <a:rPr lang="en-US" altLang="zh-CN" b="1" dirty="0"/>
              <a:t>updated</a:t>
            </a:r>
            <a:r>
              <a:rPr lang="en-US" altLang="zh-CN" dirty="0"/>
              <a:t> (</a:t>
            </a:r>
            <a:r>
              <a:rPr lang="en-US" altLang="zh-CN" b="1" dirty="0"/>
              <a:t>homomorphic encryption: decrypt</a:t>
            </a:r>
            <a:r>
              <a:rPr lang="en-US" altLang="zh-CN" dirty="0"/>
              <a:t>).</a:t>
            </a:r>
          </a:p>
          <a:p>
            <a:r>
              <a:rPr lang="en-US" altLang="zh-CN" dirty="0"/>
              <a:t>    Iterations until the loss function converges, thus completing the entire training process.</a:t>
            </a:r>
          </a:p>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21</a:t>
            </a:fld>
            <a:endParaRPr lang="zh-CN" altLang="en-US"/>
          </a:p>
        </p:txBody>
      </p:sp>
    </p:spTree>
    <p:extLst>
      <p:ext uri="{BB962C8B-B14F-4D97-AF65-F5344CB8AC3E}">
        <p14:creationId xmlns:p14="http://schemas.microsoft.com/office/powerpoint/2010/main" val="2430071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23</a:t>
            </a:fld>
            <a:endParaRPr lang="zh-CN" altLang="en-US"/>
          </a:p>
        </p:txBody>
      </p:sp>
    </p:spTree>
    <p:extLst>
      <p:ext uri="{BB962C8B-B14F-4D97-AF65-F5344CB8AC3E}">
        <p14:creationId xmlns:p14="http://schemas.microsoft.com/office/powerpoint/2010/main" val="245010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24411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24</a:t>
            </a:fld>
            <a:endParaRPr lang="zh-CN" altLang="en-US"/>
          </a:p>
        </p:txBody>
      </p:sp>
    </p:spTree>
    <p:extLst>
      <p:ext uri="{BB962C8B-B14F-4D97-AF65-F5344CB8AC3E}">
        <p14:creationId xmlns:p14="http://schemas.microsoft.com/office/powerpoint/2010/main" val="2452936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25</a:t>
            </a:fld>
            <a:endParaRPr lang="zh-CN" altLang="en-US"/>
          </a:p>
        </p:txBody>
      </p:sp>
    </p:spTree>
    <p:extLst>
      <p:ext uri="{BB962C8B-B14F-4D97-AF65-F5344CB8AC3E}">
        <p14:creationId xmlns:p14="http://schemas.microsoft.com/office/powerpoint/2010/main" val="2589082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28</a:t>
            </a:fld>
            <a:endParaRPr lang="zh-CN" altLang="en-US"/>
          </a:p>
        </p:txBody>
      </p:sp>
    </p:spTree>
    <p:extLst>
      <p:ext uri="{BB962C8B-B14F-4D97-AF65-F5344CB8AC3E}">
        <p14:creationId xmlns:p14="http://schemas.microsoft.com/office/powerpoint/2010/main" val="1348592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We’ll first explore the security Challenges in Federated Learning: Byzantine attack and its defense</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paper I introduced is “</a:t>
            </a:r>
            <a:r>
              <a:rPr lang="en-US" altLang="zh-CN" sz="1200" dirty="0" err="1">
                <a:solidFill>
                  <a:schemeClr val="tx1"/>
                </a:solidFill>
                <a:latin typeface="+mn-ea"/>
                <a:ea typeface="+mn-ea"/>
              </a:rPr>
              <a:t>FLPhish</a:t>
            </a:r>
            <a:r>
              <a:rPr lang="en-US" altLang="zh-CN" sz="1200" dirty="0">
                <a:solidFill>
                  <a:schemeClr val="tx1"/>
                </a:solidFill>
                <a:latin typeface="+mn-ea"/>
                <a:ea typeface="+mn-ea"/>
              </a:rPr>
              <a:t>: Reputation-based Phishing Byzantine Defense in Ensemble Federated Learning”, which is published in IEEE ISCC’2021. And this paper is awarded “Best Paper Award” in this conference.</a:t>
            </a:r>
          </a:p>
        </p:txBody>
      </p:sp>
      <p:sp>
        <p:nvSpPr>
          <p:cNvPr id="4" name="灯片编号占位符 3"/>
          <p:cNvSpPr>
            <a:spLocks noGrp="1"/>
          </p:cNvSpPr>
          <p:nvPr>
            <p:ph type="sldNum" sz="quarter" idx="5"/>
          </p:nvPr>
        </p:nvSpPr>
        <p:spPr/>
        <p:txBody>
          <a:bodyPr/>
          <a:lstStyle/>
          <a:p>
            <a:fld id="{84D44B96-76E6-40D2-B35B-1472F7BD7205}" type="slidenum">
              <a:rPr lang="zh-CN" altLang="en-US" smtClean="0"/>
              <a:t>3</a:t>
            </a:fld>
            <a:endParaRPr lang="zh-CN" altLang="en-US"/>
          </a:p>
        </p:txBody>
      </p:sp>
    </p:spTree>
    <p:extLst>
      <p:ext uri="{BB962C8B-B14F-4D97-AF65-F5344CB8AC3E}">
        <p14:creationId xmlns:p14="http://schemas.microsoft.com/office/powerpoint/2010/main" val="331983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042463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22383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We’ll first explore the security Challenges in Federated Learning: Byzantine attack and its defense</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paper I introduced is “</a:t>
            </a:r>
            <a:r>
              <a:rPr lang="en-US" altLang="zh-CN" sz="1200" dirty="0" err="1">
                <a:solidFill>
                  <a:schemeClr val="tx1"/>
                </a:solidFill>
                <a:latin typeface="+mn-ea"/>
                <a:ea typeface="+mn-ea"/>
              </a:rPr>
              <a:t>FLPhish</a:t>
            </a:r>
            <a:r>
              <a:rPr lang="en-US" altLang="zh-CN" sz="1200" dirty="0">
                <a:solidFill>
                  <a:schemeClr val="tx1"/>
                </a:solidFill>
                <a:latin typeface="+mn-ea"/>
                <a:ea typeface="+mn-ea"/>
              </a:rPr>
              <a:t>: Reputation-based Phishing Byzantine Defense in Ensemble Federated Learning”, which is published in IEEE ISCC’2021. And this paper is awarded “Best Paper Award” in this conference.</a:t>
            </a:r>
          </a:p>
        </p:txBody>
      </p:sp>
      <p:sp>
        <p:nvSpPr>
          <p:cNvPr id="4" name="灯片编号占位符 3"/>
          <p:cNvSpPr>
            <a:spLocks noGrp="1"/>
          </p:cNvSpPr>
          <p:nvPr>
            <p:ph type="sldNum" sz="quarter" idx="5"/>
          </p:nvPr>
        </p:nvSpPr>
        <p:spPr/>
        <p:txBody>
          <a:bodyPr/>
          <a:lstStyle/>
          <a:p>
            <a:fld id="{84D44B96-76E6-40D2-B35B-1472F7BD7205}" type="slidenum">
              <a:rPr lang="zh-CN" altLang="en-US" smtClean="0"/>
              <a:t>7</a:t>
            </a:fld>
            <a:endParaRPr lang="zh-CN" altLang="en-US"/>
          </a:p>
        </p:txBody>
      </p:sp>
    </p:spTree>
    <p:extLst>
      <p:ext uri="{BB962C8B-B14F-4D97-AF65-F5344CB8AC3E}">
        <p14:creationId xmlns:p14="http://schemas.microsoft.com/office/powerpoint/2010/main" val="2258494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8</a:t>
            </a:fld>
            <a:endParaRPr lang="zh-CN" altLang="en-US"/>
          </a:p>
        </p:txBody>
      </p:sp>
    </p:spTree>
    <p:extLst>
      <p:ext uri="{BB962C8B-B14F-4D97-AF65-F5344CB8AC3E}">
        <p14:creationId xmlns:p14="http://schemas.microsoft.com/office/powerpoint/2010/main" val="142259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First, we propose a new FL architecture, called Ensemble Federated Learning.</a:t>
            </a:r>
          </a:p>
          <a:p>
            <a:endParaRPr lang="en-US" altLang="zh-CN" dirty="0"/>
          </a:p>
          <a:p>
            <a:r>
              <a:rPr lang="en-US" altLang="zh-CN" dirty="0"/>
              <a:t>There are 2 types of entities in the Ensemble FL architecture:</a:t>
            </a:r>
          </a:p>
          <a:p>
            <a:r>
              <a:rPr lang="en-US" altLang="zh-CN" dirty="0"/>
              <a:t>FL Client:</a:t>
            </a:r>
          </a:p>
          <a:p>
            <a:pPr marL="285750" indent="-285750">
              <a:buFont typeface="Wingdings" panose="05000000000000000000" pitchFamily="2" charset="2"/>
              <a:buChar char="p"/>
            </a:pPr>
            <a:r>
              <a:rPr lang="en-US" altLang="zh-CN" dirty="0"/>
              <a:t>Collect local data</a:t>
            </a:r>
          </a:p>
          <a:p>
            <a:pPr marL="285750" indent="-285750">
              <a:buFont typeface="Wingdings" panose="05000000000000000000" pitchFamily="2" charset="2"/>
              <a:buChar char="p"/>
            </a:pPr>
            <a:r>
              <a:rPr lang="en-US" altLang="zh-CN" dirty="0"/>
              <a:t>Train a local model</a:t>
            </a:r>
          </a:p>
          <a:p>
            <a:pPr marL="285750" indent="-285750">
              <a:buFont typeface="Wingdings" panose="05000000000000000000" pitchFamily="2" charset="2"/>
              <a:buChar char="p"/>
            </a:pPr>
            <a:r>
              <a:rPr lang="en-US" altLang="zh-CN" dirty="0"/>
              <a:t>Make predictions of the broadcast dataset</a:t>
            </a:r>
          </a:p>
          <a:p>
            <a:pPr marL="285750" indent="-285750">
              <a:buFont typeface="Wingdings" panose="05000000000000000000" pitchFamily="2" charset="2"/>
              <a:buChar char="p"/>
            </a:pPr>
            <a:r>
              <a:rPr lang="en-US" altLang="zh-CN" dirty="0"/>
              <a:t>Transfer the predictions back to the FL server</a:t>
            </a:r>
          </a:p>
          <a:p>
            <a:r>
              <a:rPr lang="en-US" altLang="zh-CN" dirty="0"/>
              <a:t>FL Server:</a:t>
            </a:r>
          </a:p>
          <a:p>
            <a:pPr marL="285750" indent="-285750">
              <a:buFont typeface="Wingdings" panose="05000000000000000000" pitchFamily="2" charset="2"/>
              <a:buChar char="p"/>
            </a:pPr>
            <a:r>
              <a:rPr lang="en-US" altLang="zh-CN" dirty="0"/>
              <a:t>Preserve a public dataset</a:t>
            </a:r>
          </a:p>
          <a:p>
            <a:pPr marL="285750" indent="-285750">
              <a:buFont typeface="Wingdings" panose="05000000000000000000" pitchFamily="2" charset="2"/>
              <a:buChar char="p"/>
            </a:pPr>
            <a:r>
              <a:rPr lang="en-US" altLang="zh-CN" dirty="0"/>
              <a:t>Broadcast the public dataset</a:t>
            </a:r>
          </a:p>
          <a:p>
            <a:pPr marL="285750" indent="-285750">
              <a:buFont typeface="Wingdings" panose="05000000000000000000" pitchFamily="2" charset="2"/>
              <a:buChar char="p"/>
            </a:pPr>
            <a:r>
              <a:rPr lang="en-US" altLang="zh-CN" dirty="0"/>
              <a:t>Receive the predictions of the public dataset</a:t>
            </a:r>
          </a:p>
          <a:p>
            <a:pPr marL="285750" indent="-285750">
              <a:buFont typeface="Wingdings" panose="05000000000000000000" pitchFamily="2" charset="2"/>
              <a:buChar char="p"/>
            </a:pPr>
            <a:r>
              <a:rPr lang="en-US" altLang="zh-CN" dirty="0">
                <a:sym typeface="+mn-ea"/>
              </a:rPr>
              <a:t>Aggregate the predictions of the public dataset</a:t>
            </a:r>
            <a:endParaRPr lang="en-US" altLang="zh-CN" dirty="0"/>
          </a:p>
          <a:p>
            <a:endParaRPr lang="en-US" altLang="zh-CN" dirty="0"/>
          </a:p>
          <a:p>
            <a:r>
              <a:rPr lang="en-US" altLang="zh-CN" dirty="0"/>
              <a:t>The whole process of Ensemble FL is shown as the right picture:</a:t>
            </a:r>
          </a:p>
          <a:p>
            <a:r>
              <a:rPr lang="en-US" altLang="zh-CN" b="1" dirty="0"/>
              <a:t>(Step-1: Local Model Training)</a:t>
            </a:r>
          </a:p>
          <a:p>
            <a:r>
              <a:rPr lang="en-US" altLang="zh-CN" dirty="0"/>
              <a:t>First, each client will use its dataset collected to train a local model. And The Byzantine attacker will train a poisoned model using a poisoned dataset.</a:t>
            </a:r>
          </a:p>
          <a:p>
            <a:r>
              <a:rPr lang="en-US" altLang="zh-CN" b="1" dirty="0"/>
              <a:t>(Step-2: Dataset Transferring)</a:t>
            </a:r>
          </a:p>
          <a:p>
            <a:r>
              <a:rPr lang="en-US" altLang="zh-CN" dirty="0"/>
              <a:t>Then, the central server transfers the public dataset which contains unlabeled dataset to the clients.</a:t>
            </a:r>
          </a:p>
          <a:p>
            <a:r>
              <a:rPr lang="en-US" altLang="zh-CN" b="1" dirty="0"/>
              <a:t>(Step-3: Label Predicting)</a:t>
            </a:r>
          </a:p>
          <a:p>
            <a:r>
              <a:rPr lang="en-US" altLang="zh-CN" dirty="0"/>
              <a:t>After receiving the public dataset, the client will make predictions of the public dataset using its local model. While if the client is a malicious Byzantine client, it will make wrong predictions about it. After the predicting, it will send the predictions to the central server.</a:t>
            </a:r>
          </a:p>
          <a:p>
            <a:r>
              <a:rPr lang="en-US" altLang="zh-CN" b="1" dirty="0"/>
              <a:t>(Step-4: Global Model Updating)</a:t>
            </a:r>
          </a:p>
          <a:p>
            <a:r>
              <a:rPr lang="en-US" altLang="zh-CN" dirty="0"/>
              <a:t>At last, the central server uses the rest of clients (no Byzantine client) to aggregate for a global predictions. And the central server will use the unlabeled dataset and the global predictions as the dataset’s label to update the global model.</a:t>
            </a:r>
          </a:p>
          <a:p>
            <a:endParaRPr lang="en-US" altLang="zh-CN" dirty="0"/>
          </a:p>
          <a:p>
            <a:r>
              <a:rPr lang="en-US" altLang="zh-CN" dirty="0"/>
              <a:t>As we can see, the security problem still exists in Ensemble FL.</a:t>
            </a:r>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DCA541A-12F4-40B0-88E4-E45DA17F77A4}" type="datetime1">
              <a:rPr lang="zh-CN" altLang="en-US" smtClean="0"/>
              <a:t>2022-01-19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9D6F4A-AC8C-4E6D-99D8-7F642B62155F}" type="datetime1">
              <a:rPr lang="zh-CN" altLang="en-US" smtClean="0"/>
              <a:t>2022-01-19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CD815C-B1E2-485E-A0CA-230048B8A671}" type="datetime1">
              <a:rPr lang="zh-CN" altLang="en-US" smtClean="0"/>
              <a:t>2022-01-19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bg>
      <p:bgPr>
        <a:solidFill>
          <a:srgbClr val="F8F8F8"/>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F12F6D-6DFD-42F8-BDAA-262F933C95B8}" type="datetime1">
              <a:rPr lang="zh-CN" altLang="en-US" smtClean="0"/>
              <a:t>2022-01-19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E4AD97D-D4F9-438B-AA27-71E024F05577}" type="datetime1">
              <a:rPr lang="zh-CN" altLang="en-US" smtClean="0"/>
              <a:t>2022-01-19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6EB5DA7-ED9C-4D9C-8F3D-611D4FC0D103}" type="datetime1">
              <a:rPr lang="zh-CN" altLang="en-US" smtClean="0"/>
              <a:t>2022-01-19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7B7ADE9-9F79-42D7-A5F0-7FD2BEAD420F}" type="datetime1">
              <a:rPr lang="zh-CN" altLang="en-US" smtClean="0"/>
              <a:t>2022-01-19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1" name="矩形 10"/>
          <p:cNvSpPr/>
          <p:nvPr userDrawn="1"/>
        </p:nvSpPr>
        <p:spPr>
          <a:xfrm>
            <a:off x="0" y="0"/>
            <a:ext cx="12192000" cy="8811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87975" y="196417"/>
            <a:ext cx="10515600" cy="599151"/>
          </a:xfrm>
        </p:spPr>
        <p:txBody>
          <a:bodyPr>
            <a:normAutofit/>
          </a:bodyPr>
          <a:lstStyle>
            <a:lvl1pPr>
              <a:defRPr sz="2400">
                <a:solidFill>
                  <a:schemeClr val="bg1"/>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33ECEE4B-8F32-4B28-8FC7-7EF7E05F5BD5}" type="datetime1">
              <a:rPr lang="zh-CN" altLang="en-US" smtClean="0"/>
              <a:t>2022-01-19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2" name="矩形 11"/>
          <p:cNvSpPr/>
          <p:nvPr userDrawn="1"/>
        </p:nvSpPr>
        <p:spPr>
          <a:xfrm>
            <a:off x="0" y="6580909"/>
            <a:ext cx="12192000" cy="271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8182" y="109166"/>
            <a:ext cx="2295843" cy="6628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7237D8-15A8-47C6-A69B-DC584F9BBC52}" type="datetime1">
              <a:rPr lang="zh-CN" altLang="en-US" smtClean="0"/>
              <a:t>2022-01-19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5D5093-E963-4205-A8D8-B876C3487F52}" type="datetime1">
              <a:rPr lang="zh-CN" altLang="en-US" smtClean="0"/>
              <a:t>2022-01-19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9ABFAC9-796D-4CA3-9270-D2314782EF2B}" type="datetime1">
              <a:rPr lang="zh-CN" altLang="en-US" smtClean="0"/>
              <a:t>2022-01-19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205FF-75B9-411F-B3BB-D6E369994A03}" type="datetime1">
              <a:rPr lang="zh-CN" altLang="en-US" smtClean="0"/>
              <a:t>2022-01-19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10.xml"/><Relationship Id="rId16" Type="http://schemas.openxmlformats.org/officeDocument/2006/relationships/image" Target="../media/image34.svg"/><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34356" y1="38570" x2="34356" y2="38570"/>
                        <a14:foregroundMark x1="48207" y1="30574" x2="48207" y2="30574"/>
                        <a14:foregroundMark x1="45410" y1="35654" x2="45410" y2="35654"/>
                        <a14:foregroundMark x1="57360" y1="27563" x2="57360" y2="27563"/>
                        <a14:foregroundMark x1="60755" y1="27563" x2="60755" y2="27563"/>
                        <a14:foregroundMark x1="64775" y1="11571" x2="64775" y2="11571"/>
                        <a14:foregroundMark x1="74280" y1="30103" x2="74280" y2="30103"/>
                        <a14:foregroundMark x1="76480" y1="27563" x2="76969" y2="27187"/>
                        <a14:foregroundMark x1="78327" y1="23801" x2="78327" y2="23801"/>
                        <a14:foregroundMark x1="76860" y1="11571" x2="76860" y2="11571"/>
                        <a14:foregroundMark x1="75638" y1="39040" x2="75638" y2="39040"/>
                        <a14:foregroundMark x1="73547" y1="55503" x2="73547" y2="55503"/>
                        <a14:foregroundMark x1="80636" y1="48730" x2="80636" y2="48730"/>
                        <a14:foregroundMark x1="16513" y1="39040" x2="16513" y2="39040"/>
                      </a14:backgroundRemoval>
                    </a14:imgEffect>
                  </a14:imgLayer>
                </a14:imgProps>
              </a:ext>
              <a:ext uri="{28A0092B-C50C-407E-A947-70E740481C1C}">
                <a14:useLocalDpi xmlns:a14="http://schemas.microsoft.com/office/drawing/2010/main" val="0"/>
              </a:ext>
            </a:extLst>
          </a:blip>
          <a:stretch>
            <a:fillRect/>
          </a:stretch>
        </p:blipFill>
        <p:spPr>
          <a:xfrm>
            <a:off x="290773" y="337246"/>
            <a:ext cx="2799519" cy="808226"/>
          </a:xfrm>
          <a:prstGeom prst="rect">
            <a:avLst/>
          </a:prstGeom>
        </p:spPr>
      </p:pic>
      <p:sp>
        <p:nvSpPr>
          <p:cNvPr id="18" name="文本框 3"/>
          <p:cNvSpPr txBox="1">
            <a:spLocks noChangeArrowheads="1"/>
          </p:cNvSpPr>
          <p:nvPr/>
        </p:nvSpPr>
        <p:spPr bwMode="auto">
          <a:xfrm>
            <a:off x="697585" y="1757624"/>
            <a:ext cx="11071780" cy="14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Federated Learning in Cybersecurity: Applications and Challenges</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1</a:t>
            </a:fld>
            <a:endParaRPr lang="zh-CN" altLang="en-US"/>
          </a:p>
        </p:txBody>
      </p:sp>
      <p:grpSp>
        <p:nvGrpSpPr>
          <p:cNvPr id="12" name="组合 11">
            <a:extLst>
              <a:ext uri="{FF2B5EF4-FFF2-40B4-BE49-F238E27FC236}">
                <a16:creationId xmlns:a16="http://schemas.microsoft.com/office/drawing/2014/main" id="{04213438-AC7B-44AB-9469-728796DB1B56}"/>
              </a:ext>
            </a:extLst>
          </p:cNvPr>
          <p:cNvGrpSpPr/>
          <p:nvPr/>
        </p:nvGrpSpPr>
        <p:grpSpPr>
          <a:xfrm>
            <a:off x="1933893" y="3617727"/>
            <a:ext cx="8599163" cy="2432525"/>
            <a:chOff x="2529283" y="3857317"/>
            <a:chExt cx="7289910" cy="2432525"/>
          </a:xfrm>
        </p:grpSpPr>
        <p:sp>
          <p:nvSpPr>
            <p:cNvPr id="13" name="文本框 13">
              <a:extLst>
                <a:ext uri="{FF2B5EF4-FFF2-40B4-BE49-F238E27FC236}">
                  <a16:creationId xmlns:a16="http://schemas.microsoft.com/office/drawing/2014/main" id="{F74DF774-1C29-43FD-A82E-AD15280522DF}"/>
                </a:ext>
              </a:extLst>
            </p:cNvPr>
            <p:cNvSpPr txBox="1">
              <a:spLocks noChangeArrowheads="1"/>
            </p:cNvSpPr>
            <p:nvPr/>
          </p:nvSpPr>
          <p:spPr bwMode="auto">
            <a:xfrm>
              <a:off x="2529283" y="3857317"/>
              <a:ext cx="7289910" cy="243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Beibei Li</a:t>
              </a:r>
              <a:endParaRPr lang="en-US" altLang="zh-CN" b="1" dirty="0">
                <a:solidFill>
                  <a:prstClr val="black"/>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lang="en-US" altLang="zh-CN" b="1" dirty="0">
                  <a:solidFill>
                    <a:prstClr val="black"/>
                  </a:solidFill>
                  <a:latin typeface="微软雅黑" panose="020B0503020204020204" pitchFamily="34" charset="-122"/>
                  <a:ea typeface="微软雅黑" panose="020B0503020204020204" pitchFamily="34" charset="-122"/>
                </a:rPr>
                <a:t>Jan</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lang="en-US" altLang="zh-CN" b="1" dirty="0">
                  <a:solidFill>
                    <a:prstClr val="black"/>
                  </a:solidFill>
                  <a:latin typeface="微软雅黑" panose="020B0503020204020204" pitchFamily="34" charset="-122"/>
                  <a:ea typeface="微软雅黑" panose="020B0503020204020204" pitchFamily="34" charset="-122"/>
                </a:rPr>
                <a:t>20</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2022</a:t>
              </a:r>
              <a:endPar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School of Cyber Science and Engineering, Sichuan University, P.R. China</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5" name="组合 14">
              <a:extLst>
                <a:ext uri="{FF2B5EF4-FFF2-40B4-BE49-F238E27FC236}">
                  <a16:creationId xmlns:a16="http://schemas.microsoft.com/office/drawing/2014/main" id="{71BB40AA-E946-49F6-B2BA-B91CE0427908}"/>
                </a:ext>
              </a:extLst>
            </p:cNvPr>
            <p:cNvGrpSpPr/>
            <p:nvPr/>
          </p:nvGrpSpPr>
          <p:grpSpPr>
            <a:xfrm>
              <a:off x="2764663" y="4661367"/>
              <a:ext cx="6819155" cy="1628475"/>
              <a:chOff x="2764663" y="4661367"/>
              <a:chExt cx="6819155" cy="1628475"/>
            </a:xfrm>
          </p:grpSpPr>
          <p:cxnSp>
            <p:nvCxnSpPr>
              <p:cNvPr id="16" name="直接连接符 15">
                <a:extLst>
                  <a:ext uri="{FF2B5EF4-FFF2-40B4-BE49-F238E27FC236}">
                    <a16:creationId xmlns:a16="http://schemas.microsoft.com/office/drawing/2014/main" id="{C9800CCD-AC5E-415B-AE7D-F827BDE69971}"/>
                  </a:ext>
                </a:extLst>
              </p:cNvPr>
              <p:cNvCxnSpPr/>
              <p:nvPr/>
            </p:nvCxnSpPr>
            <p:spPr bwMode="auto">
              <a:xfrm>
                <a:off x="2764663" y="4661367"/>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445504E-5504-4B09-8A4F-424CB9BF4AC4}"/>
                  </a:ext>
                </a:extLst>
              </p:cNvPr>
              <p:cNvCxnSpPr/>
              <p:nvPr/>
            </p:nvCxnSpPr>
            <p:spPr bwMode="auto">
              <a:xfrm>
                <a:off x="2764663" y="5475604"/>
                <a:ext cx="68191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15C1093-33C0-4827-B871-B018348087EE}"/>
                  </a:ext>
                </a:extLst>
              </p:cNvPr>
              <p:cNvCxnSpPr/>
              <p:nvPr/>
            </p:nvCxnSpPr>
            <p:spPr bwMode="auto">
              <a:xfrm>
                <a:off x="2764663" y="6289842"/>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Ⅰ. Introduction</a:t>
            </a:r>
            <a:endParaRPr lang="en-US" altLang="zh-CN" dirty="0"/>
          </a:p>
        </p:txBody>
      </p:sp>
      <p:sp>
        <p:nvSpPr>
          <p:cNvPr id="2" name="灯片编号占位符 1"/>
          <p:cNvSpPr>
            <a:spLocks noGrp="1"/>
          </p:cNvSpPr>
          <p:nvPr>
            <p:ph type="sldNum" sz="quarter" idx="12"/>
          </p:nvPr>
        </p:nvSpPr>
        <p:spPr/>
        <p:txBody>
          <a:bodyPr/>
          <a:lstStyle/>
          <a:p>
            <a:fld id="{565CE74E-AB26-4998-AD42-012C4C1AD076}" type="slidenum">
              <a:rPr lang="zh-CN" altLang="en-US" smtClean="0"/>
              <a:t>10</a:t>
            </a:fld>
            <a:endParaRPr lang="zh-CN" altLang="en-US"/>
          </a:p>
        </p:txBody>
      </p:sp>
      <p:sp>
        <p:nvSpPr>
          <p:cNvPr id="7" name="文本框 6"/>
          <p:cNvSpPr txBox="1"/>
          <p:nvPr/>
        </p:nvSpPr>
        <p:spPr>
          <a:xfrm>
            <a:off x="288290" y="4515485"/>
            <a:ext cx="11685270" cy="1703030"/>
          </a:xfrm>
          <a:prstGeom prst="rect">
            <a:avLst/>
          </a:prstGeom>
          <a:noFill/>
        </p:spPr>
        <p:txBody>
          <a:bodyPr wrap="square" rtlCol="0">
            <a:spAutoFit/>
          </a:bodyPr>
          <a:lstStyle/>
          <a:p>
            <a:pPr>
              <a:lnSpc>
                <a:spcPct val="150000"/>
              </a:lnSpc>
            </a:pPr>
            <a:r>
              <a:rPr lang="en-US" altLang="zh-CN" dirty="0"/>
              <a:t>Typical FL has many drawbacks:</a:t>
            </a:r>
          </a:p>
          <a:p>
            <a:pPr marL="285750" indent="-285750">
              <a:lnSpc>
                <a:spcPct val="150000"/>
              </a:lnSpc>
              <a:buFont typeface="Wingdings" panose="05000000000000000000" pitchFamily="2" charset="2"/>
              <a:buChar char="p"/>
            </a:pPr>
            <a:r>
              <a:rPr lang="en-US" altLang="zh-CN" dirty="0"/>
              <a:t>Heavy network cost</a:t>
            </a:r>
          </a:p>
          <a:p>
            <a:pPr marL="285750" indent="-285750">
              <a:lnSpc>
                <a:spcPct val="150000"/>
              </a:lnSpc>
              <a:buFont typeface="Wingdings" panose="05000000000000000000" pitchFamily="2" charset="2"/>
              <a:buChar char="p"/>
            </a:pPr>
            <a:r>
              <a:rPr lang="en-US" altLang="zh-CN" dirty="0"/>
              <a:t>Each FL client should use the same type of deep learning model, such as CNN, LSTM ...</a:t>
            </a:r>
          </a:p>
          <a:p>
            <a:pPr marL="285750" indent="-285750">
              <a:lnSpc>
                <a:spcPct val="150000"/>
              </a:lnSpc>
              <a:buFont typeface="Wingdings" panose="05000000000000000000" pitchFamily="2" charset="2"/>
              <a:buChar char="p"/>
            </a:pPr>
            <a:r>
              <a:rPr lang="en-US" altLang="zh-CN" dirty="0"/>
              <a:t>Vulnerable to malicious Byzantine attacks</a:t>
            </a:r>
          </a:p>
        </p:txBody>
      </p:sp>
      <p:pic>
        <p:nvPicPr>
          <p:cNvPr id="6" name="图片 5"/>
          <p:cNvPicPr>
            <a:picLocks noChangeAspect="1"/>
          </p:cNvPicPr>
          <p:nvPr/>
        </p:nvPicPr>
        <p:blipFill>
          <a:blip r:embed="rId2"/>
          <a:stretch>
            <a:fillRect/>
          </a:stretch>
        </p:blipFill>
        <p:spPr>
          <a:xfrm>
            <a:off x="1741805" y="1165860"/>
            <a:ext cx="8708390" cy="3349625"/>
          </a:xfrm>
          <a:prstGeom prst="rect">
            <a:avLst/>
          </a:prstGeom>
        </p:spPr>
      </p:pic>
      <p:sp>
        <p:nvSpPr>
          <p:cNvPr id="8" name="文本框 7">
            <a:extLst>
              <a:ext uri="{FF2B5EF4-FFF2-40B4-BE49-F238E27FC236}">
                <a16:creationId xmlns:a16="http://schemas.microsoft.com/office/drawing/2014/main" id="{3C928BAC-6E7F-4C17-A1A0-CFCCF3B69A91}"/>
              </a:ext>
            </a:extLst>
          </p:cNvPr>
          <p:cNvSpPr txBox="1"/>
          <p:nvPr/>
        </p:nvSpPr>
        <p:spPr>
          <a:xfrm>
            <a:off x="9753600" y="5915371"/>
            <a:ext cx="2540000" cy="553085"/>
          </a:xfrm>
          <a:prstGeom prst="rect">
            <a:avLst/>
          </a:prstGeom>
          <a:noFill/>
        </p:spPr>
        <p:txBody>
          <a:bodyPr wrap="square" rtlCol="0" anchor="t">
            <a:spAutoFit/>
          </a:bodyPr>
          <a:lstStyle/>
          <a:p>
            <a:r>
              <a:rPr lang="zh-CN" altLang="en-US" sz="1000" dirty="0"/>
              <a:t>Lyu, Lingjuan, Han Yu, and Qiang Yang. "Threats to federated learning: A survey." arXiv preprint arXiv:2003.02133 (2020).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Ⅱ.</a:t>
            </a:r>
            <a:r>
              <a:rPr lang="zh-CN" altLang="en-US" b="1" dirty="0"/>
              <a:t> </a:t>
            </a:r>
            <a:r>
              <a:rPr lang="en-US" altLang="zh-CN" dirty="0"/>
              <a:t>Proposed </a:t>
            </a:r>
            <a:r>
              <a:rPr lang="en-US" altLang="zh-CN" dirty="0" err="1"/>
              <a:t>FLPhish</a:t>
            </a:r>
            <a:r>
              <a:rPr lang="en-US" altLang="zh-CN" dirty="0"/>
              <a:t> Scheme</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11</a:t>
            </a:fld>
            <a:endParaRPr lang="zh-CN" altLang="en-US"/>
          </a:p>
        </p:txBody>
      </p:sp>
      <p:pic>
        <p:nvPicPr>
          <p:cNvPr id="5" name="图片 4" descr="用户"/>
          <p:cNvPicPr>
            <a:picLocks noChangeAspect="1"/>
          </p:cNvPicPr>
          <p:nvPr/>
        </p:nvPicPr>
        <p:blipFill>
          <a:blip r:embed="rId3"/>
          <a:stretch>
            <a:fillRect/>
          </a:stretch>
        </p:blipFill>
        <p:spPr>
          <a:xfrm>
            <a:off x="606830" y="1629000"/>
            <a:ext cx="1800000" cy="1800000"/>
          </a:xfrm>
          <a:prstGeom prst="rect">
            <a:avLst/>
          </a:prstGeom>
        </p:spPr>
      </p:pic>
      <p:pic>
        <p:nvPicPr>
          <p:cNvPr id="6" name="图片 5" descr="服务器"/>
          <p:cNvPicPr>
            <a:picLocks noChangeAspect="1"/>
          </p:cNvPicPr>
          <p:nvPr/>
        </p:nvPicPr>
        <p:blipFill>
          <a:blip r:embed="rId4"/>
          <a:stretch>
            <a:fillRect/>
          </a:stretch>
        </p:blipFill>
        <p:spPr>
          <a:xfrm>
            <a:off x="4359285" y="1629000"/>
            <a:ext cx="1800000" cy="1800000"/>
          </a:xfrm>
          <a:prstGeom prst="rect">
            <a:avLst/>
          </a:prstGeom>
        </p:spPr>
      </p:pic>
      <p:sp>
        <p:nvSpPr>
          <p:cNvPr id="7" name="文本框 6"/>
          <p:cNvSpPr txBox="1"/>
          <p:nvPr/>
        </p:nvSpPr>
        <p:spPr>
          <a:xfrm>
            <a:off x="287975" y="3549015"/>
            <a:ext cx="3014025" cy="2949525"/>
          </a:xfrm>
          <a:prstGeom prst="rect">
            <a:avLst/>
          </a:prstGeom>
          <a:noFill/>
        </p:spPr>
        <p:txBody>
          <a:bodyPr wrap="square" rtlCol="0">
            <a:spAutoFit/>
          </a:bodyPr>
          <a:lstStyle/>
          <a:p>
            <a:pPr>
              <a:lnSpc>
                <a:spcPct val="150000"/>
              </a:lnSpc>
            </a:pPr>
            <a:r>
              <a:rPr lang="en-US" altLang="zh-CN" b="1" dirty="0"/>
              <a:t>FL Client:</a:t>
            </a:r>
            <a:endParaRPr lang="en-US" altLang="zh-CN" dirty="0"/>
          </a:p>
          <a:p>
            <a:pPr marL="285750" indent="-285750">
              <a:lnSpc>
                <a:spcPct val="150000"/>
              </a:lnSpc>
              <a:buFont typeface="Wingdings" panose="05000000000000000000" pitchFamily="2" charset="2"/>
              <a:buChar char="p"/>
            </a:pPr>
            <a:r>
              <a:rPr lang="en-US" altLang="zh-CN" dirty="0"/>
              <a:t>Collect local data</a:t>
            </a:r>
          </a:p>
          <a:p>
            <a:pPr marL="285750" indent="-285750">
              <a:lnSpc>
                <a:spcPct val="150000"/>
              </a:lnSpc>
              <a:buFont typeface="Wingdings" panose="05000000000000000000" pitchFamily="2" charset="2"/>
              <a:buChar char="p"/>
            </a:pPr>
            <a:r>
              <a:rPr lang="en-US" altLang="zh-CN" dirty="0"/>
              <a:t>Train a local model</a:t>
            </a:r>
          </a:p>
          <a:p>
            <a:pPr marL="285750" indent="-285750">
              <a:lnSpc>
                <a:spcPct val="150000"/>
              </a:lnSpc>
              <a:buFont typeface="Wingdings" panose="05000000000000000000" pitchFamily="2" charset="2"/>
              <a:buChar char="p"/>
            </a:pPr>
            <a:r>
              <a:rPr lang="en-US" altLang="zh-CN" dirty="0"/>
              <a:t>Make predictions of the broadcast dataset</a:t>
            </a:r>
          </a:p>
          <a:p>
            <a:pPr marL="285750" indent="-285750">
              <a:lnSpc>
                <a:spcPct val="150000"/>
              </a:lnSpc>
              <a:buFont typeface="Wingdings" panose="05000000000000000000" pitchFamily="2" charset="2"/>
              <a:buChar char="p"/>
            </a:pPr>
            <a:r>
              <a:rPr lang="en-US" altLang="zh-CN" dirty="0"/>
              <a:t>Transfer the predictions back to the FL server</a:t>
            </a:r>
          </a:p>
        </p:txBody>
      </p:sp>
      <p:sp>
        <p:nvSpPr>
          <p:cNvPr id="9" name="文本框 8"/>
          <p:cNvSpPr txBox="1"/>
          <p:nvPr/>
        </p:nvSpPr>
        <p:spPr>
          <a:xfrm>
            <a:off x="3302000" y="3549015"/>
            <a:ext cx="3515360" cy="2949525"/>
          </a:xfrm>
          <a:prstGeom prst="rect">
            <a:avLst/>
          </a:prstGeom>
          <a:noFill/>
        </p:spPr>
        <p:txBody>
          <a:bodyPr wrap="square" rtlCol="0">
            <a:spAutoFit/>
          </a:bodyPr>
          <a:lstStyle/>
          <a:p>
            <a:pPr>
              <a:lnSpc>
                <a:spcPct val="150000"/>
              </a:lnSpc>
            </a:pPr>
            <a:r>
              <a:rPr lang="en-US" altLang="zh-CN" b="1" dirty="0"/>
              <a:t>FL Server:</a:t>
            </a:r>
            <a:endParaRPr lang="en-US" altLang="zh-CN" dirty="0"/>
          </a:p>
          <a:p>
            <a:pPr marL="285750" indent="-285750">
              <a:lnSpc>
                <a:spcPct val="150000"/>
              </a:lnSpc>
              <a:buFont typeface="Wingdings" panose="05000000000000000000" pitchFamily="2" charset="2"/>
              <a:buChar char="p"/>
            </a:pPr>
            <a:r>
              <a:rPr lang="en-US" altLang="zh-CN" dirty="0"/>
              <a:t>Preserve a public dataset</a:t>
            </a:r>
          </a:p>
          <a:p>
            <a:pPr marL="285750" indent="-285750">
              <a:lnSpc>
                <a:spcPct val="150000"/>
              </a:lnSpc>
              <a:buFont typeface="Wingdings" panose="05000000000000000000" pitchFamily="2" charset="2"/>
              <a:buChar char="p"/>
            </a:pPr>
            <a:r>
              <a:rPr lang="en-US" altLang="zh-CN" dirty="0"/>
              <a:t>Broadcast the public dataset</a:t>
            </a:r>
          </a:p>
          <a:p>
            <a:pPr marL="285750" indent="-285750">
              <a:lnSpc>
                <a:spcPct val="150000"/>
              </a:lnSpc>
              <a:buFont typeface="Wingdings" panose="05000000000000000000" pitchFamily="2" charset="2"/>
              <a:buChar char="p"/>
            </a:pPr>
            <a:r>
              <a:rPr lang="en-US" altLang="zh-CN" dirty="0"/>
              <a:t>Receive the predictions of the public dataset</a:t>
            </a:r>
          </a:p>
          <a:p>
            <a:pPr marL="285750" indent="-285750">
              <a:lnSpc>
                <a:spcPct val="150000"/>
              </a:lnSpc>
              <a:buFont typeface="Wingdings" panose="05000000000000000000" pitchFamily="2" charset="2"/>
              <a:buChar char="p"/>
            </a:pPr>
            <a:r>
              <a:rPr lang="en-US" altLang="zh-CN" dirty="0">
                <a:sym typeface="+mn-ea"/>
              </a:rPr>
              <a:t>Aggregate the predictions of the public dataset</a:t>
            </a:r>
            <a:endParaRPr lang="en-US" altLang="zh-CN" dirty="0"/>
          </a:p>
        </p:txBody>
      </p:sp>
      <p:pic>
        <p:nvPicPr>
          <p:cNvPr id="8" name="图片 7">
            <a:extLst>
              <a:ext uri="{FF2B5EF4-FFF2-40B4-BE49-F238E27FC236}">
                <a16:creationId xmlns:a16="http://schemas.microsoft.com/office/drawing/2014/main" id="{1CC893E8-DBC1-4DEA-B2E5-BE1040F65064}"/>
              </a:ext>
            </a:extLst>
          </p:cNvPr>
          <p:cNvPicPr>
            <a:picLocks noChangeAspect="1"/>
          </p:cNvPicPr>
          <p:nvPr/>
        </p:nvPicPr>
        <p:blipFill>
          <a:blip r:embed="rId5"/>
          <a:stretch>
            <a:fillRect/>
          </a:stretch>
        </p:blipFill>
        <p:spPr>
          <a:xfrm>
            <a:off x="6817360" y="1354680"/>
            <a:ext cx="5243353" cy="49099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Ⅱ.</a:t>
            </a:r>
            <a:r>
              <a:rPr lang="zh-CN" altLang="en-US" b="1" dirty="0"/>
              <a:t> </a:t>
            </a:r>
            <a:r>
              <a:rPr lang="en-US" altLang="zh-CN" dirty="0"/>
              <a:t>Proposed </a:t>
            </a:r>
            <a:r>
              <a:rPr lang="en-US" altLang="zh-CN" dirty="0" err="1"/>
              <a:t>FLPhish</a:t>
            </a:r>
            <a:r>
              <a:rPr lang="en-US" altLang="zh-CN" dirty="0"/>
              <a:t> Scheme</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12</a:t>
            </a:fld>
            <a:endParaRPr lang="zh-CN" altLang="en-US"/>
          </a:p>
        </p:txBody>
      </p:sp>
      <p:grpSp>
        <p:nvGrpSpPr>
          <p:cNvPr id="137" name="组合 136">
            <a:extLst>
              <a:ext uri="{FF2B5EF4-FFF2-40B4-BE49-F238E27FC236}">
                <a16:creationId xmlns:a16="http://schemas.microsoft.com/office/drawing/2014/main" id="{1AF41840-9351-4DE7-B413-4C4DFB7D6A99}"/>
              </a:ext>
            </a:extLst>
          </p:cNvPr>
          <p:cNvGrpSpPr/>
          <p:nvPr/>
        </p:nvGrpSpPr>
        <p:grpSpPr>
          <a:xfrm>
            <a:off x="172720" y="1943820"/>
            <a:ext cx="7478107" cy="3509733"/>
            <a:chOff x="0" y="1987743"/>
            <a:chExt cx="7478107" cy="3509733"/>
          </a:xfrm>
        </p:grpSpPr>
        <p:pic>
          <p:nvPicPr>
            <p:cNvPr id="5" name="图片 4" descr="用户 (1)">
              <a:extLst>
                <a:ext uri="{FF2B5EF4-FFF2-40B4-BE49-F238E27FC236}">
                  <a16:creationId xmlns:a16="http://schemas.microsoft.com/office/drawing/2014/main" id="{97213014-C679-421F-ABF6-24AF4AE4430E}"/>
                </a:ext>
              </a:extLst>
            </p:cNvPr>
            <p:cNvPicPr>
              <a:picLocks noChangeAspect="1"/>
            </p:cNvPicPr>
            <p:nvPr/>
          </p:nvPicPr>
          <p:blipFill>
            <a:blip r:embed="rId3"/>
            <a:stretch>
              <a:fillRect/>
            </a:stretch>
          </p:blipFill>
          <p:spPr>
            <a:xfrm flipH="1">
              <a:off x="979679" y="4389120"/>
              <a:ext cx="735330" cy="720090"/>
            </a:xfrm>
            <a:prstGeom prst="rect">
              <a:avLst/>
            </a:prstGeom>
          </p:spPr>
        </p:pic>
        <p:grpSp>
          <p:nvGrpSpPr>
            <p:cNvPr id="6" name="组合 5">
              <a:extLst>
                <a:ext uri="{FF2B5EF4-FFF2-40B4-BE49-F238E27FC236}">
                  <a16:creationId xmlns:a16="http://schemas.microsoft.com/office/drawing/2014/main" id="{AFE765D0-B804-4199-AEAD-F7040CB59BC7}"/>
                </a:ext>
              </a:extLst>
            </p:cNvPr>
            <p:cNvGrpSpPr/>
            <p:nvPr/>
          </p:nvGrpSpPr>
          <p:grpSpPr>
            <a:xfrm flipH="1">
              <a:off x="852145" y="2460457"/>
              <a:ext cx="832485" cy="777875"/>
              <a:chOff x="16021" y="1610"/>
              <a:chExt cx="1284" cy="1225"/>
            </a:xfrm>
          </p:grpSpPr>
          <p:pic>
            <p:nvPicPr>
              <p:cNvPr id="7" name="图片 6" descr="声波">
                <a:extLst>
                  <a:ext uri="{FF2B5EF4-FFF2-40B4-BE49-F238E27FC236}">
                    <a16:creationId xmlns:a16="http://schemas.microsoft.com/office/drawing/2014/main" id="{79887F32-4216-444F-A82F-EC61F3E14D21}"/>
                  </a:ext>
                </a:extLst>
              </p:cNvPr>
              <p:cNvPicPr>
                <a:picLocks noChangeAspect="1"/>
              </p:cNvPicPr>
              <p:nvPr/>
            </p:nvPicPr>
            <p:blipFill>
              <a:blip r:embed="rId4"/>
              <a:stretch>
                <a:fillRect/>
              </a:stretch>
            </p:blipFill>
            <p:spPr>
              <a:xfrm rot="18840000">
                <a:off x="16739" y="1610"/>
                <a:ext cx="567" cy="567"/>
              </a:xfrm>
              <a:prstGeom prst="rect">
                <a:avLst/>
              </a:prstGeom>
            </p:spPr>
          </p:pic>
          <p:pic>
            <p:nvPicPr>
              <p:cNvPr id="8" name="图片 7" descr="电脑">
                <a:extLst>
                  <a:ext uri="{FF2B5EF4-FFF2-40B4-BE49-F238E27FC236}">
                    <a16:creationId xmlns:a16="http://schemas.microsoft.com/office/drawing/2014/main" id="{FF058E2C-E3D4-4E8D-941F-38F0020CDB10}"/>
                  </a:ext>
                </a:extLst>
              </p:cNvPr>
              <p:cNvPicPr>
                <a:picLocks noChangeAspect="1"/>
              </p:cNvPicPr>
              <p:nvPr/>
            </p:nvPicPr>
            <p:blipFill>
              <a:blip r:embed="rId5"/>
              <a:stretch>
                <a:fillRect/>
              </a:stretch>
            </p:blipFill>
            <p:spPr>
              <a:xfrm>
                <a:off x="16021" y="1701"/>
                <a:ext cx="1134" cy="1134"/>
              </a:xfrm>
              <a:prstGeom prst="rect">
                <a:avLst/>
              </a:prstGeom>
            </p:spPr>
          </p:pic>
        </p:grpSp>
        <p:grpSp>
          <p:nvGrpSpPr>
            <p:cNvPr id="9" name="组合 8">
              <a:extLst>
                <a:ext uri="{FF2B5EF4-FFF2-40B4-BE49-F238E27FC236}">
                  <a16:creationId xmlns:a16="http://schemas.microsoft.com/office/drawing/2014/main" id="{C660E29A-4F4F-40D5-B789-59B0146473C1}"/>
                </a:ext>
              </a:extLst>
            </p:cNvPr>
            <p:cNvGrpSpPr/>
            <p:nvPr/>
          </p:nvGrpSpPr>
          <p:grpSpPr>
            <a:xfrm flipH="1">
              <a:off x="127120" y="2915966"/>
              <a:ext cx="735330" cy="720090"/>
              <a:chOff x="1392" y="2945"/>
              <a:chExt cx="1134" cy="1134"/>
            </a:xfrm>
          </p:grpSpPr>
          <p:pic>
            <p:nvPicPr>
              <p:cNvPr id="10" name="图片 9" descr="声波">
                <a:extLst>
                  <a:ext uri="{FF2B5EF4-FFF2-40B4-BE49-F238E27FC236}">
                    <a16:creationId xmlns:a16="http://schemas.microsoft.com/office/drawing/2014/main" id="{AD528D24-55B0-488D-9D65-8631A34019A8}"/>
                  </a:ext>
                </a:extLst>
              </p:cNvPr>
              <p:cNvPicPr>
                <a:picLocks noChangeAspect="1"/>
              </p:cNvPicPr>
              <p:nvPr/>
            </p:nvPicPr>
            <p:blipFill>
              <a:blip r:embed="rId4"/>
              <a:stretch>
                <a:fillRect/>
              </a:stretch>
            </p:blipFill>
            <p:spPr>
              <a:xfrm rot="18840000">
                <a:off x="1841" y="2953"/>
                <a:ext cx="567" cy="567"/>
              </a:xfrm>
              <a:prstGeom prst="rect">
                <a:avLst/>
              </a:prstGeom>
            </p:spPr>
          </p:pic>
          <p:pic>
            <p:nvPicPr>
              <p:cNvPr id="11" name="图片 10" descr="小汽车">
                <a:extLst>
                  <a:ext uri="{FF2B5EF4-FFF2-40B4-BE49-F238E27FC236}">
                    <a16:creationId xmlns:a16="http://schemas.microsoft.com/office/drawing/2014/main" id="{ED3142E2-B04F-4300-BA65-3DFDABC3CE49}"/>
                  </a:ext>
                </a:extLst>
              </p:cNvPr>
              <p:cNvPicPr>
                <a:picLocks noChangeAspect="1"/>
              </p:cNvPicPr>
              <p:nvPr/>
            </p:nvPicPr>
            <p:blipFill>
              <a:blip r:embed="rId6"/>
              <a:stretch>
                <a:fillRect/>
              </a:stretch>
            </p:blipFill>
            <p:spPr>
              <a:xfrm>
                <a:off x="1392" y="2945"/>
                <a:ext cx="1134" cy="1134"/>
              </a:xfrm>
              <a:prstGeom prst="rect">
                <a:avLst/>
              </a:prstGeom>
            </p:spPr>
          </p:pic>
        </p:grpSp>
        <p:grpSp>
          <p:nvGrpSpPr>
            <p:cNvPr id="12" name="组合 11">
              <a:extLst>
                <a:ext uri="{FF2B5EF4-FFF2-40B4-BE49-F238E27FC236}">
                  <a16:creationId xmlns:a16="http://schemas.microsoft.com/office/drawing/2014/main" id="{81300C61-FC35-4878-85AA-7806BE45F2ED}"/>
                </a:ext>
              </a:extLst>
            </p:cNvPr>
            <p:cNvGrpSpPr/>
            <p:nvPr/>
          </p:nvGrpSpPr>
          <p:grpSpPr>
            <a:xfrm flipH="1">
              <a:off x="14161" y="4242797"/>
              <a:ext cx="751205" cy="857250"/>
              <a:chOff x="3629" y="5029"/>
              <a:chExt cx="1158" cy="1350"/>
            </a:xfrm>
          </p:grpSpPr>
          <p:pic>
            <p:nvPicPr>
              <p:cNvPr id="13" name="图片 12" descr="声波">
                <a:extLst>
                  <a:ext uri="{FF2B5EF4-FFF2-40B4-BE49-F238E27FC236}">
                    <a16:creationId xmlns:a16="http://schemas.microsoft.com/office/drawing/2014/main" id="{2186FDB3-98C5-4FBC-B075-95909F247CBD}"/>
                  </a:ext>
                </a:extLst>
              </p:cNvPr>
              <p:cNvPicPr>
                <a:picLocks noChangeAspect="1"/>
              </p:cNvPicPr>
              <p:nvPr/>
            </p:nvPicPr>
            <p:blipFill>
              <a:blip r:embed="rId4"/>
              <a:stretch>
                <a:fillRect/>
              </a:stretch>
            </p:blipFill>
            <p:spPr>
              <a:xfrm rot="18840000">
                <a:off x="4221" y="5029"/>
                <a:ext cx="567" cy="567"/>
              </a:xfrm>
              <a:prstGeom prst="rect">
                <a:avLst/>
              </a:prstGeom>
            </p:spPr>
          </p:pic>
          <p:pic>
            <p:nvPicPr>
              <p:cNvPr id="14" name="图片 13" descr="手机">
                <a:extLst>
                  <a:ext uri="{FF2B5EF4-FFF2-40B4-BE49-F238E27FC236}">
                    <a16:creationId xmlns:a16="http://schemas.microsoft.com/office/drawing/2014/main" id="{807143D3-EB34-4FAE-9AD4-34194B6B00C3}"/>
                  </a:ext>
                </a:extLst>
              </p:cNvPr>
              <p:cNvPicPr>
                <a:picLocks noChangeAspect="1"/>
              </p:cNvPicPr>
              <p:nvPr/>
            </p:nvPicPr>
            <p:blipFill>
              <a:blip r:embed="rId7"/>
              <a:stretch>
                <a:fillRect/>
              </a:stretch>
            </p:blipFill>
            <p:spPr>
              <a:xfrm>
                <a:off x="3629" y="5245"/>
                <a:ext cx="1134" cy="1134"/>
              </a:xfrm>
              <a:prstGeom prst="rect">
                <a:avLst/>
              </a:prstGeom>
            </p:spPr>
          </p:pic>
        </p:grpSp>
        <p:cxnSp>
          <p:nvCxnSpPr>
            <p:cNvPr id="15" name="直接箭头连接符 14">
              <a:extLst>
                <a:ext uri="{FF2B5EF4-FFF2-40B4-BE49-F238E27FC236}">
                  <a16:creationId xmlns:a16="http://schemas.microsoft.com/office/drawing/2014/main" id="{738892F9-75E6-47A7-BC9F-35857F1FCFCC}"/>
                </a:ext>
              </a:extLst>
            </p:cNvPr>
            <p:cNvCxnSpPr>
              <a:stCxn id="8" idx="2"/>
              <a:endCxn id="5" idx="0"/>
            </p:cNvCxnSpPr>
            <p:nvPr/>
          </p:nvCxnSpPr>
          <p:spPr>
            <a:xfrm>
              <a:off x="1317014" y="3238332"/>
              <a:ext cx="30330" cy="1150788"/>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003CE460-E606-446D-A227-C294DA172A6F}"/>
                </a:ext>
              </a:extLst>
            </p:cNvPr>
            <p:cNvCxnSpPr>
              <a:cxnSpLocks/>
            </p:cNvCxnSpPr>
            <p:nvPr/>
          </p:nvCxnSpPr>
          <p:spPr>
            <a:xfrm>
              <a:off x="695777" y="3499264"/>
              <a:ext cx="396357" cy="1027297"/>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id="{D64679E6-C59F-4059-BBCB-30ECFCAC5F55}"/>
                </a:ext>
              </a:extLst>
            </p:cNvPr>
            <p:cNvCxnSpPr>
              <a:cxnSpLocks/>
              <a:stCxn id="14" idx="1"/>
              <a:endCxn id="5" idx="3"/>
            </p:cNvCxnSpPr>
            <p:nvPr/>
          </p:nvCxnSpPr>
          <p:spPr>
            <a:xfrm>
              <a:off x="765366" y="4740002"/>
              <a:ext cx="214313" cy="9163"/>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sp>
          <p:nvSpPr>
            <p:cNvPr id="18" name="文本框 17">
              <a:extLst>
                <a:ext uri="{FF2B5EF4-FFF2-40B4-BE49-F238E27FC236}">
                  <a16:creationId xmlns:a16="http://schemas.microsoft.com/office/drawing/2014/main" id="{EA0521B5-CB62-4C51-8742-7A9E1AF43E7E}"/>
                </a:ext>
              </a:extLst>
            </p:cNvPr>
            <p:cNvSpPr txBox="1"/>
            <p:nvPr/>
          </p:nvSpPr>
          <p:spPr>
            <a:xfrm flipH="1">
              <a:off x="868804" y="4938898"/>
              <a:ext cx="945504" cy="430887"/>
            </a:xfrm>
            <a:prstGeom prst="rect">
              <a:avLst/>
            </a:prstGeom>
            <a:noFill/>
          </p:spPr>
          <p:txBody>
            <a:bodyPr wrap="square" rtlCol="0">
              <a:spAutoFit/>
            </a:bodyPr>
            <a:lstStyle/>
            <a:p>
              <a:pPr algn="ctr"/>
              <a:r>
                <a:rPr lang="en-US" altLang="zh-CN" sz="1100" b="1" i="1" dirty="0"/>
                <a:t>malicious client</a:t>
              </a:r>
            </a:p>
          </p:txBody>
        </p:sp>
        <p:cxnSp>
          <p:nvCxnSpPr>
            <p:cNvPr id="19" name="直接箭头连接符 18">
              <a:extLst>
                <a:ext uri="{FF2B5EF4-FFF2-40B4-BE49-F238E27FC236}">
                  <a16:creationId xmlns:a16="http://schemas.microsoft.com/office/drawing/2014/main" id="{2D0FC1E0-40A1-417B-B10B-6D7FEE919E9A}"/>
                </a:ext>
              </a:extLst>
            </p:cNvPr>
            <p:cNvCxnSpPr>
              <a:stCxn id="5" idx="1"/>
              <a:endCxn id="21" idx="1"/>
            </p:cNvCxnSpPr>
            <p:nvPr/>
          </p:nvCxnSpPr>
          <p:spPr>
            <a:xfrm>
              <a:off x="1715009" y="4749165"/>
              <a:ext cx="273201" cy="0"/>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A3D57878-4809-4206-AA58-A85F4AA4F75B}"/>
                </a:ext>
              </a:extLst>
            </p:cNvPr>
            <p:cNvCxnSpPr>
              <a:cxnSpLocks/>
            </p:cNvCxnSpPr>
            <p:nvPr/>
          </p:nvCxnSpPr>
          <p:spPr>
            <a:xfrm flipH="1" flipV="1">
              <a:off x="2874930" y="3601125"/>
              <a:ext cx="2133615" cy="6970"/>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pic>
          <p:nvPicPr>
            <p:cNvPr id="21" name="图片 20" descr="数据 (2)">
              <a:extLst>
                <a:ext uri="{FF2B5EF4-FFF2-40B4-BE49-F238E27FC236}">
                  <a16:creationId xmlns:a16="http://schemas.microsoft.com/office/drawing/2014/main" id="{66C8A733-5E02-41CA-AA46-A6D41BACDCA6}"/>
                </a:ext>
              </a:extLst>
            </p:cNvPr>
            <p:cNvPicPr>
              <a:picLocks noChangeAspect="1"/>
            </p:cNvPicPr>
            <p:nvPr/>
          </p:nvPicPr>
          <p:blipFill>
            <a:blip r:embed="rId8"/>
            <a:stretch>
              <a:fillRect/>
            </a:stretch>
          </p:blipFill>
          <p:spPr>
            <a:xfrm>
              <a:off x="1988210" y="4389120"/>
              <a:ext cx="720090" cy="720090"/>
            </a:xfrm>
            <a:prstGeom prst="rect">
              <a:avLst/>
            </a:prstGeom>
          </p:spPr>
        </p:pic>
        <p:sp>
          <p:nvSpPr>
            <p:cNvPr id="22" name="文本框 21">
              <a:extLst>
                <a:ext uri="{FF2B5EF4-FFF2-40B4-BE49-F238E27FC236}">
                  <a16:creationId xmlns:a16="http://schemas.microsoft.com/office/drawing/2014/main" id="{07878E5E-B3D9-4F03-9305-84231C6DC9A0}"/>
                </a:ext>
              </a:extLst>
            </p:cNvPr>
            <p:cNvSpPr txBox="1"/>
            <p:nvPr/>
          </p:nvSpPr>
          <p:spPr>
            <a:xfrm>
              <a:off x="1928580" y="4943643"/>
              <a:ext cx="909348" cy="369332"/>
            </a:xfrm>
            <a:prstGeom prst="rect">
              <a:avLst/>
            </a:prstGeom>
            <a:noFill/>
          </p:spPr>
          <p:txBody>
            <a:bodyPr wrap="square" rtlCol="0">
              <a:spAutoFit/>
            </a:bodyPr>
            <a:lstStyle/>
            <a:p>
              <a:pPr algn="ctr"/>
              <a:r>
                <a:rPr lang="en-US" altLang="zh-CN" sz="900" b="1" dirty="0"/>
                <a:t>poisoned local dataset</a:t>
              </a:r>
            </a:p>
          </p:txBody>
        </p:sp>
        <p:sp>
          <p:nvSpPr>
            <p:cNvPr id="23" name="文本框 22">
              <a:extLst>
                <a:ext uri="{FF2B5EF4-FFF2-40B4-BE49-F238E27FC236}">
                  <a16:creationId xmlns:a16="http://schemas.microsoft.com/office/drawing/2014/main" id="{FD6AEB43-9BB3-485E-8D93-ABA84DD69789}"/>
                </a:ext>
              </a:extLst>
            </p:cNvPr>
            <p:cNvSpPr txBox="1"/>
            <p:nvPr/>
          </p:nvSpPr>
          <p:spPr>
            <a:xfrm>
              <a:off x="4081122" y="3131800"/>
              <a:ext cx="734678" cy="369332"/>
            </a:xfrm>
            <a:prstGeom prst="rect">
              <a:avLst/>
            </a:prstGeom>
            <a:noFill/>
          </p:spPr>
          <p:txBody>
            <a:bodyPr wrap="square" rtlCol="0">
              <a:spAutoFit/>
            </a:bodyPr>
            <a:lstStyle/>
            <a:p>
              <a:pPr algn="ctr"/>
              <a:r>
                <a:rPr lang="en-US" altLang="zh-CN" sz="900" b="1" dirty="0"/>
                <a:t>public dataset</a:t>
              </a:r>
            </a:p>
          </p:txBody>
        </p:sp>
        <p:grpSp>
          <p:nvGrpSpPr>
            <p:cNvPr id="24" name="组合 23">
              <a:extLst>
                <a:ext uri="{FF2B5EF4-FFF2-40B4-BE49-F238E27FC236}">
                  <a16:creationId xmlns:a16="http://schemas.microsoft.com/office/drawing/2014/main" id="{A0A0C374-45E0-4ABC-BC07-FE087BE41F41}"/>
                </a:ext>
              </a:extLst>
            </p:cNvPr>
            <p:cNvGrpSpPr/>
            <p:nvPr/>
          </p:nvGrpSpPr>
          <p:grpSpPr>
            <a:xfrm>
              <a:off x="3266346" y="1987743"/>
              <a:ext cx="1425575" cy="742950"/>
              <a:chOff x="4470" y="506"/>
              <a:chExt cx="2245" cy="1170"/>
            </a:xfrm>
          </p:grpSpPr>
          <p:sp>
            <p:nvSpPr>
              <p:cNvPr id="25" name="矩形 24">
                <a:extLst>
                  <a:ext uri="{FF2B5EF4-FFF2-40B4-BE49-F238E27FC236}">
                    <a16:creationId xmlns:a16="http://schemas.microsoft.com/office/drawing/2014/main" id="{E1AD675B-927F-45CB-883F-57EF48B8AEFA}"/>
                  </a:ext>
                </a:extLst>
              </p:cNvPr>
              <p:cNvSpPr/>
              <p:nvPr/>
            </p:nvSpPr>
            <p:spPr>
              <a:xfrm>
                <a:off x="4470" y="510"/>
                <a:ext cx="2245" cy="1127"/>
              </a:xfrm>
              <a:prstGeom prst="rect">
                <a:avLst/>
              </a:prstGeom>
              <a:ln w="19050" cmpd="sng">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900"/>
              </a:p>
            </p:txBody>
          </p:sp>
          <p:grpSp>
            <p:nvGrpSpPr>
              <p:cNvPr id="26" name="组合 25">
                <a:extLst>
                  <a:ext uri="{FF2B5EF4-FFF2-40B4-BE49-F238E27FC236}">
                    <a16:creationId xmlns:a16="http://schemas.microsoft.com/office/drawing/2014/main" id="{8CAA5C38-0165-451B-A0DD-6F6B2195135A}"/>
                  </a:ext>
                </a:extLst>
              </p:cNvPr>
              <p:cNvGrpSpPr/>
              <p:nvPr/>
            </p:nvGrpSpPr>
            <p:grpSpPr>
              <a:xfrm>
                <a:off x="4470" y="506"/>
                <a:ext cx="2245" cy="1170"/>
                <a:chOff x="5713" y="2774"/>
                <a:chExt cx="2245" cy="1170"/>
              </a:xfrm>
            </p:grpSpPr>
            <p:grpSp>
              <p:nvGrpSpPr>
                <p:cNvPr id="27" name="组合 26">
                  <a:extLst>
                    <a:ext uri="{FF2B5EF4-FFF2-40B4-BE49-F238E27FC236}">
                      <a16:creationId xmlns:a16="http://schemas.microsoft.com/office/drawing/2014/main" id="{B27071FB-F7D0-44BD-B49B-74D4A20A447F}"/>
                    </a:ext>
                  </a:extLst>
                </p:cNvPr>
                <p:cNvGrpSpPr/>
                <p:nvPr/>
              </p:nvGrpSpPr>
              <p:grpSpPr>
                <a:xfrm>
                  <a:off x="6824" y="2774"/>
                  <a:ext cx="1134" cy="1134"/>
                  <a:chOff x="6824" y="2774"/>
                  <a:chExt cx="1134" cy="1134"/>
                </a:xfrm>
              </p:grpSpPr>
              <p:pic>
                <p:nvPicPr>
                  <p:cNvPr id="29" name="图片 28" descr="数据 (3)">
                    <a:extLst>
                      <a:ext uri="{FF2B5EF4-FFF2-40B4-BE49-F238E27FC236}">
                        <a16:creationId xmlns:a16="http://schemas.microsoft.com/office/drawing/2014/main" id="{D8718E2F-441B-4C5A-97AD-B68EA9608EF0}"/>
                      </a:ext>
                    </a:extLst>
                  </p:cNvPr>
                  <p:cNvPicPr>
                    <a:picLocks noChangeAspect="1"/>
                  </p:cNvPicPr>
                  <p:nvPr/>
                </p:nvPicPr>
                <p:blipFill>
                  <a:blip r:embed="rId9"/>
                  <a:stretch>
                    <a:fillRect/>
                  </a:stretch>
                </p:blipFill>
                <p:spPr>
                  <a:xfrm>
                    <a:off x="6824" y="2774"/>
                    <a:ext cx="1134" cy="1134"/>
                  </a:xfrm>
                  <a:prstGeom prst="rect">
                    <a:avLst/>
                  </a:prstGeom>
                </p:spPr>
              </p:pic>
              <p:pic>
                <p:nvPicPr>
                  <p:cNvPr id="30" name="图片 29" descr="标签">
                    <a:extLst>
                      <a:ext uri="{FF2B5EF4-FFF2-40B4-BE49-F238E27FC236}">
                        <a16:creationId xmlns:a16="http://schemas.microsoft.com/office/drawing/2014/main" id="{F8AC96E9-92FC-45CE-9EA4-8A9CD9DE6C48}"/>
                      </a:ext>
                    </a:extLst>
                  </p:cNvPr>
                  <p:cNvPicPr>
                    <a:picLocks noChangeAspect="1"/>
                  </p:cNvPicPr>
                  <p:nvPr/>
                </p:nvPicPr>
                <p:blipFill>
                  <a:blip r:embed="rId10"/>
                  <a:stretch>
                    <a:fillRect/>
                  </a:stretch>
                </p:blipFill>
                <p:spPr>
                  <a:xfrm>
                    <a:off x="7391" y="2841"/>
                    <a:ext cx="567" cy="567"/>
                  </a:xfrm>
                  <a:prstGeom prst="rect">
                    <a:avLst/>
                  </a:prstGeom>
                </p:spPr>
              </p:pic>
            </p:grpSp>
            <p:pic>
              <p:nvPicPr>
                <p:cNvPr id="28" name="图片 27" descr="数据 (3)">
                  <a:extLst>
                    <a:ext uri="{FF2B5EF4-FFF2-40B4-BE49-F238E27FC236}">
                      <a16:creationId xmlns:a16="http://schemas.microsoft.com/office/drawing/2014/main" id="{1F4E0603-14D4-4CC9-A558-EF882B675634}"/>
                    </a:ext>
                  </a:extLst>
                </p:cNvPr>
                <p:cNvPicPr>
                  <a:picLocks noChangeAspect="1"/>
                </p:cNvPicPr>
                <p:nvPr/>
              </p:nvPicPr>
              <p:blipFill>
                <a:blip r:embed="rId9"/>
                <a:stretch>
                  <a:fillRect/>
                </a:stretch>
              </p:blipFill>
              <p:spPr>
                <a:xfrm>
                  <a:off x="5713" y="2810"/>
                  <a:ext cx="1134" cy="1134"/>
                </a:xfrm>
                <a:prstGeom prst="rect">
                  <a:avLst/>
                </a:prstGeom>
              </p:spPr>
            </p:pic>
          </p:grpSp>
        </p:grpSp>
        <p:pic>
          <p:nvPicPr>
            <p:cNvPr id="31" name="图片 30" descr="数据 (3)">
              <a:extLst>
                <a:ext uri="{FF2B5EF4-FFF2-40B4-BE49-F238E27FC236}">
                  <a16:creationId xmlns:a16="http://schemas.microsoft.com/office/drawing/2014/main" id="{4DD89DAC-236A-4C4A-A77C-2315857216B1}"/>
                </a:ext>
              </a:extLst>
            </p:cNvPr>
            <p:cNvPicPr>
              <a:picLocks noChangeAspect="1"/>
            </p:cNvPicPr>
            <p:nvPr/>
          </p:nvPicPr>
          <p:blipFill>
            <a:blip r:embed="rId9"/>
            <a:stretch>
              <a:fillRect/>
            </a:stretch>
          </p:blipFill>
          <p:spPr>
            <a:xfrm>
              <a:off x="3612428" y="2969505"/>
              <a:ext cx="720090" cy="720090"/>
            </a:xfrm>
            <a:prstGeom prst="rect">
              <a:avLst/>
            </a:prstGeom>
          </p:spPr>
        </p:pic>
        <p:sp>
          <p:nvSpPr>
            <p:cNvPr id="32" name="文本框 31">
              <a:extLst>
                <a:ext uri="{FF2B5EF4-FFF2-40B4-BE49-F238E27FC236}">
                  <a16:creationId xmlns:a16="http://schemas.microsoft.com/office/drawing/2014/main" id="{4E8C88D1-1776-4042-ABDF-F4AFE99EECA0}"/>
                </a:ext>
              </a:extLst>
            </p:cNvPr>
            <p:cNvSpPr txBox="1"/>
            <p:nvPr/>
          </p:nvSpPr>
          <p:spPr>
            <a:xfrm>
              <a:off x="3188248" y="2670153"/>
              <a:ext cx="848360" cy="369332"/>
            </a:xfrm>
            <a:prstGeom prst="rect">
              <a:avLst/>
            </a:prstGeom>
            <a:noFill/>
          </p:spPr>
          <p:txBody>
            <a:bodyPr wrap="square" rtlCol="0">
              <a:spAutoFit/>
            </a:bodyPr>
            <a:lstStyle/>
            <a:p>
              <a:pPr algn="ctr"/>
              <a:r>
                <a:rPr lang="en-US" altLang="zh-CN" sz="900" b="1" dirty="0"/>
                <a:t>unlabeled</a:t>
              </a:r>
            </a:p>
            <a:p>
              <a:pPr algn="ctr"/>
              <a:r>
                <a:rPr lang="en-US" altLang="zh-CN" sz="900" b="1" dirty="0"/>
                <a:t>dataset</a:t>
              </a:r>
            </a:p>
          </p:txBody>
        </p:sp>
        <p:sp>
          <p:nvSpPr>
            <p:cNvPr id="33" name="文本框 32">
              <a:extLst>
                <a:ext uri="{FF2B5EF4-FFF2-40B4-BE49-F238E27FC236}">
                  <a16:creationId xmlns:a16="http://schemas.microsoft.com/office/drawing/2014/main" id="{F8EBADA4-414C-4158-99EC-E02A8C90D7E1}"/>
                </a:ext>
              </a:extLst>
            </p:cNvPr>
            <p:cNvSpPr txBox="1"/>
            <p:nvPr/>
          </p:nvSpPr>
          <p:spPr>
            <a:xfrm>
              <a:off x="3964783" y="2674785"/>
              <a:ext cx="752475" cy="369332"/>
            </a:xfrm>
            <a:prstGeom prst="rect">
              <a:avLst/>
            </a:prstGeom>
            <a:noFill/>
          </p:spPr>
          <p:txBody>
            <a:bodyPr wrap="square" rtlCol="0">
              <a:spAutoFit/>
            </a:bodyPr>
            <a:lstStyle/>
            <a:p>
              <a:pPr algn="ctr"/>
              <a:r>
                <a:rPr lang="en-US" altLang="zh-CN" sz="900" b="1" dirty="0"/>
                <a:t>labeled</a:t>
              </a:r>
            </a:p>
            <a:p>
              <a:pPr algn="ctr"/>
              <a:r>
                <a:rPr lang="en-US" altLang="zh-CN" sz="900" b="1" dirty="0"/>
                <a:t>dataset</a:t>
              </a:r>
            </a:p>
          </p:txBody>
        </p:sp>
        <p:sp>
          <p:nvSpPr>
            <p:cNvPr id="34" name="文本框 33">
              <a:extLst>
                <a:ext uri="{FF2B5EF4-FFF2-40B4-BE49-F238E27FC236}">
                  <a16:creationId xmlns:a16="http://schemas.microsoft.com/office/drawing/2014/main" id="{04515778-19DF-403F-8A7E-744883054F1E}"/>
                </a:ext>
              </a:extLst>
            </p:cNvPr>
            <p:cNvSpPr txBox="1"/>
            <p:nvPr/>
          </p:nvSpPr>
          <p:spPr>
            <a:xfrm>
              <a:off x="1612925" y="3674763"/>
              <a:ext cx="1467485" cy="230832"/>
            </a:xfrm>
            <a:prstGeom prst="rect">
              <a:avLst/>
            </a:prstGeom>
            <a:noFill/>
          </p:spPr>
          <p:txBody>
            <a:bodyPr wrap="square" rtlCol="0">
              <a:spAutoFit/>
            </a:bodyPr>
            <a:lstStyle/>
            <a:p>
              <a:pPr algn="ctr"/>
              <a:r>
                <a:rPr lang="en-US" altLang="zh-CN" sz="900" b="1" dirty="0"/>
                <a:t>poisoned local model</a:t>
              </a:r>
            </a:p>
          </p:txBody>
        </p:sp>
        <p:pic>
          <p:nvPicPr>
            <p:cNvPr id="35" name="图片 34" descr="服务器 server rack">
              <a:extLst>
                <a:ext uri="{FF2B5EF4-FFF2-40B4-BE49-F238E27FC236}">
                  <a16:creationId xmlns:a16="http://schemas.microsoft.com/office/drawing/2014/main" id="{7DEC25A3-36B5-430F-8AFB-D441BD1310D6}"/>
                </a:ext>
              </a:extLst>
            </p:cNvPr>
            <p:cNvPicPr>
              <a:picLocks noChangeAspect="1"/>
            </p:cNvPicPr>
            <p:nvPr/>
          </p:nvPicPr>
          <p:blipFill>
            <a:blip r:embed="rId11"/>
            <a:stretch>
              <a:fillRect/>
            </a:stretch>
          </p:blipFill>
          <p:spPr>
            <a:xfrm>
              <a:off x="5094021" y="2952560"/>
              <a:ext cx="720090" cy="720090"/>
            </a:xfrm>
            <a:prstGeom prst="rect">
              <a:avLst/>
            </a:prstGeom>
          </p:spPr>
        </p:pic>
        <p:sp>
          <p:nvSpPr>
            <p:cNvPr id="36" name="文本框 35">
              <a:extLst>
                <a:ext uri="{FF2B5EF4-FFF2-40B4-BE49-F238E27FC236}">
                  <a16:creationId xmlns:a16="http://schemas.microsoft.com/office/drawing/2014/main" id="{81DBFA4B-AC9F-4D9E-B926-CD0B444E9483}"/>
                </a:ext>
              </a:extLst>
            </p:cNvPr>
            <p:cNvSpPr txBox="1"/>
            <p:nvPr/>
          </p:nvSpPr>
          <p:spPr>
            <a:xfrm>
              <a:off x="5012777" y="3537071"/>
              <a:ext cx="935355" cy="430887"/>
            </a:xfrm>
            <a:prstGeom prst="rect">
              <a:avLst/>
            </a:prstGeom>
            <a:noFill/>
          </p:spPr>
          <p:txBody>
            <a:bodyPr wrap="square" rtlCol="0">
              <a:spAutoFit/>
            </a:bodyPr>
            <a:lstStyle/>
            <a:p>
              <a:pPr algn="ctr"/>
              <a:r>
                <a:rPr lang="en-US" altLang="zh-CN" sz="1100" b="1" i="1" dirty="0"/>
                <a:t>central server</a:t>
              </a:r>
            </a:p>
          </p:txBody>
        </p:sp>
        <p:cxnSp>
          <p:nvCxnSpPr>
            <p:cNvPr id="37" name="直接箭头连接符 36">
              <a:extLst>
                <a:ext uri="{FF2B5EF4-FFF2-40B4-BE49-F238E27FC236}">
                  <a16:creationId xmlns:a16="http://schemas.microsoft.com/office/drawing/2014/main" id="{48FCFF28-4930-443D-BC51-312A8CAE1F1A}"/>
                </a:ext>
              </a:extLst>
            </p:cNvPr>
            <p:cNvCxnSpPr>
              <a:cxnSpLocks/>
              <a:stCxn id="21" idx="0"/>
              <a:endCxn id="34" idx="2"/>
            </p:cNvCxnSpPr>
            <p:nvPr/>
          </p:nvCxnSpPr>
          <p:spPr>
            <a:xfrm flipH="1" flipV="1">
              <a:off x="2346668" y="3905595"/>
              <a:ext cx="1587" cy="483525"/>
            </a:xfrm>
            <a:prstGeom prst="straightConnector1">
              <a:avLst/>
            </a:prstGeom>
            <a:ln w="19050" cmpd="sng">
              <a:solidFill>
                <a:schemeClr val="tx1"/>
              </a:solidFill>
              <a:prstDash val="dash"/>
              <a:miter lim="800000"/>
              <a:headEnd type="none"/>
              <a:tailEnd type="triangle" w="med" len="med"/>
            </a:ln>
          </p:spPr>
          <p:style>
            <a:lnRef idx="3">
              <a:schemeClr val="dk1"/>
            </a:lnRef>
            <a:fillRef idx="0">
              <a:schemeClr val="dk1"/>
            </a:fillRef>
            <a:effectRef idx="2">
              <a:schemeClr val="dk1"/>
            </a:effectRef>
            <a:fontRef idx="minor">
              <a:schemeClr val="tx1"/>
            </a:fontRef>
          </p:style>
        </p:cxnSp>
        <p:pic>
          <p:nvPicPr>
            <p:cNvPr id="38" name="图片 37" descr="病毒 (1)">
              <a:extLst>
                <a:ext uri="{FF2B5EF4-FFF2-40B4-BE49-F238E27FC236}">
                  <a16:creationId xmlns:a16="http://schemas.microsoft.com/office/drawing/2014/main" id="{FADC7D73-8E8A-498B-BCB2-79DC8ACE90E3}"/>
                </a:ext>
              </a:extLst>
            </p:cNvPr>
            <p:cNvPicPr>
              <a:picLocks noChangeAspect="1"/>
            </p:cNvPicPr>
            <p:nvPr/>
          </p:nvPicPr>
          <p:blipFill>
            <a:blip r:embed="rId12"/>
            <a:stretch>
              <a:fillRect/>
            </a:stretch>
          </p:blipFill>
          <p:spPr>
            <a:xfrm>
              <a:off x="2429535" y="4627209"/>
              <a:ext cx="360045" cy="360045"/>
            </a:xfrm>
            <a:prstGeom prst="rect">
              <a:avLst/>
            </a:prstGeom>
          </p:spPr>
        </p:pic>
        <p:cxnSp>
          <p:nvCxnSpPr>
            <p:cNvPr id="39" name="直接箭头连接符 38">
              <a:extLst>
                <a:ext uri="{FF2B5EF4-FFF2-40B4-BE49-F238E27FC236}">
                  <a16:creationId xmlns:a16="http://schemas.microsoft.com/office/drawing/2014/main" id="{5D04BB44-4503-4628-B47E-E97B3B3A3A00}"/>
                </a:ext>
              </a:extLst>
            </p:cNvPr>
            <p:cNvCxnSpPr>
              <a:cxnSpLocks/>
            </p:cNvCxnSpPr>
            <p:nvPr/>
          </p:nvCxnSpPr>
          <p:spPr>
            <a:xfrm>
              <a:off x="2882360" y="3698687"/>
              <a:ext cx="2164847" cy="0"/>
            </a:xfrm>
            <a:prstGeom prst="straightConnector1">
              <a:avLst/>
            </a:prstGeom>
            <a:ln w="19050" cmpd="sng">
              <a:solidFill>
                <a:schemeClr val="tx1"/>
              </a:solidFill>
              <a:prstDash val="solid"/>
              <a:tailEnd type="triangle" w="med" len="med"/>
            </a:ln>
          </p:spPr>
          <p:style>
            <a:lnRef idx="3">
              <a:schemeClr val="dk1"/>
            </a:lnRef>
            <a:fillRef idx="0">
              <a:schemeClr val="dk1"/>
            </a:fillRef>
            <a:effectRef idx="2">
              <a:schemeClr val="dk1"/>
            </a:effectRef>
            <a:fontRef idx="minor">
              <a:schemeClr val="tx1"/>
            </a:fontRef>
          </p:style>
        </p:cxnSp>
        <p:grpSp>
          <p:nvGrpSpPr>
            <p:cNvPr id="40" name="组合 39">
              <a:extLst>
                <a:ext uri="{FF2B5EF4-FFF2-40B4-BE49-F238E27FC236}">
                  <a16:creationId xmlns:a16="http://schemas.microsoft.com/office/drawing/2014/main" id="{4A54861D-9557-41CD-96B9-367543961E69}"/>
                </a:ext>
              </a:extLst>
            </p:cNvPr>
            <p:cNvGrpSpPr/>
            <p:nvPr/>
          </p:nvGrpSpPr>
          <p:grpSpPr>
            <a:xfrm>
              <a:off x="2875081" y="3729074"/>
              <a:ext cx="2264316" cy="1768402"/>
              <a:chOff x="4640356" y="3424274"/>
              <a:chExt cx="2264316" cy="1768402"/>
            </a:xfrm>
          </p:grpSpPr>
          <p:grpSp>
            <p:nvGrpSpPr>
              <p:cNvPr id="41" name="组合 40">
                <a:extLst>
                  <a:ext uri="{FF2B5EF4-FFF2-40B4-BE49-F238E27FC236}">
                    <a16:creationId xmlns:a16="http://schemas.microsoft.com/office/drawing/2014/main" id="{9CD7AE9B-E035-485B-85D8-DF4E300837EC}"/>
                  </a:ext>
                </a:extLst>
              </p:cNvPr>
              <p:cNvGrpSpPr/>
              <p:nvPr/>
            </p:nvGrpSpPr>
            <p:grpSpPr>
              <a:xfrm>
                <a:off x="5454214" y="3424274"/>
                <a:ext cx="650240" cy="605790"/>
                <a:chOff x="10282" y="6258"/>
                <a:chExt cx="1024" cy="954"/>
              </a:xfrm>
            </p:grpSpPr>
            <p:pic>
              <p:nvPicPr>
                <p:cNvPr id="57" name="图片 56" descr="检查结果 (1)">
                  <a:extLst>
                    <a:ext uri="{FF2B5EF4-FFF2-40B4-BE49-F238E27FC236}">
                      <a16:creationId xmlns:a16="http://schemas.microsoft.com/office/drawing/2014/main" id="{BFA90E28-C620-4BDD-8D85-60D4EC2D0D39}"/>
                    </a:ext>
                  </a:extLst>
                </p:cNvPr>
                <p:cNvPicPr>
                  <a:picLocks noChangeAspect="1"/>
                </p:cNvPicPr>
                <p:nvPr/>
              </p:nvPicPr>
              <p:blipFill>
                <a:blip r:embed="rId13"/>
                <a:stretch>
                  <a:fillRect/>
                </a:stretch>
              </p:blipFill>
              <p:spPr>
                <a:xfrm>
                  <a:off x="10282" y="6258"/>
                  <a:ext cx="850" cy="850"/>
                </a:xfrm>
                <a:prstGeom prst="rect">
                  <a:avLst/>
                </a:prstGeom>
              </p:spPr>
            </p:pic>
            <p:pic>
              <p:nvPicPr>
                <p:cNvPr id="58" name="图片 57" descr="病毒 (1)">
                  <a:extLst>
                    <a:ext uri="{FF2B5EF4-FFF2-40B4-BE49-F238E27FC236}">
                      <a16:creationId xmlns:a16="http://schemas.microsoft.com/office/drawing/2014/main" id="{CA61C4C0-6BBE-4B0B-8A8F-A0C464324D87}"/>
                    </a:ext>
                  </a:extLst>
                </p:cNvPr>
                <p:cNvPicPr>
                  <a:picLocks noChangeAspect="1"/>
                </p:cNvPicPr>
                <p:nvPr/>
              </p:nvPicPr>
              <p:blipFill>
                <a:blip r:embed="rId12"/>
                <a:stretch>
                  <a:fillRect/>
                </a:stretch>
              </p:blipFill>
              <p:spPr>
                <a:xfrm>
                  <a:off x="10739" y="6645"/>
                  <a:ext cx="567" cy="567"/>
                </a:xfrm>
                <a:prstGeom prst="rect">
                  <a:avLst/>
                </a:prstGeom>
              </p:spPr>
            </p:pic>
          </p:grpSp>
          <p:sp>
            <p:nvSpPr>
              <p:cNvPr id="42" name="文本框 41">
                <a:extLst>
                  <a:ext uri="{FF2B5EF4-FFF2-40B4-BE49-F238E27FC236}">
                    <a16:creationId xmlns:a16="http://schemas.microsoft.com/office/drawing/2014/main" id="{09FD84D8-949F-4065-8B29-11A156A21C79}"/>
                  </a:ext>
                </a:extLst>
              </p:cNvPr>
              <p:cNvSpPr txBox="1"/>
              <p:nvPr/>
            </p:nvSpPr>
            <p:spPr>
              <a:xfrm>
                <a:off x="4640356" y="3490098"/>
                <a:ext cx="985520" cy="369332"/>
              </a:xfrm>
              <a:prstGeom prst="rect">
                <a:avLst/>
              </a:prstGeom>
              <a:noFill/>
            </p:spPr>
            <p:txBody>
              <a:bodyPr wrap="square" rtlCol="0">
                <a:spAutoFit/>
              </a:bodyPr>
              <a:lstStyle/>
              <a:p>
                <a:pPr algn="ctr"/>
                <a:r>
                  <a:rPr lang="en-US" altLang="zh-CN" sz="900" b="1" dirty="0"/>
                  <a:t>poisoned knowledge</a:t>
                </a:r>
              </a:p>
            </p:txBody>
          </p:sp>
          <p:cxnSp>
            <p:nvCxnSpPr>
              <p:cNvPr id="43" name="直接箭头连接符 42">
                <a:extLst>
                  <a:ext uri="{FF2B5EF4-FFF2-40B4-BE49-F238E27FC236}">
                    <a16:creationId xmlns:a16="http://schemas.microsoft.com/office/drawing/2014/main" id="{486D8574-7D74-4A60-9613-D4B9938E4C41}"/>
                  </a:ext>
                </a:extLst>
              </p:cNvPr>
              <p:cNvCxnSpPr>
                <a:cxnSpLocks/>
                <a:stCxn id="57" idx="2"/>
                <a:endCxn id="48" idx="0"/>
              </p:cNvCxnSpPr>
              <p:nvPr/>
            </p:nvCxnSpPr>
            <p:spPr>
              <a:xfrm flipH="1">
                <a:off x="5723890" y="3964024"/>
                <a:ext cx="199" cy="175822"/>
              </a:xfrm>
              <a:prstGeom prst="straightConnector1">
                <a:avLst/>
              </a:prstGeom>
              <a:ln w="19050" cmpd="sng">
                <a:solidFill>
                  <a:schemeClr val="tx1"/>
                </a:solidFill>
                <a:prstDash val="solid"/>
                <a:tailEnd type="triangle" w="med" len="med"/>
              </a:ln>
            </p:spPr>
            <p:style>
              <a:lnRef idx="3">
                <a:schemeClr val="dk1"/>
              </a:lnRef>
              <a:fillRef idx="0">
                <a:schemeClr val="dk1"/>
              </a:fillRef>
              <a:effectRef idx="2">
                <a:schemeClr val="dk1"/>
              </a:effectRef>
              <a:fontRef idx="minor">
                <a:schemeClr val="tx1"/>
              </a:fontRef>
            </p:style>
          </p:cxnSp>
          <p:grpSp>
            <p:nvGrpSpPr>
              <p:cNvPr id="44" name="组合 43">
                <a:extLst>
                  <a:ext uri="{FF2B5EF4-FFF2-40B4-BE49-F238E27FC236}">
                    <a16:creationId xmlns:a16="http://schemas.microsoft.com/office/drawing/2014/main" id="{8F69F657-8C5D-4209-AB8C-CD139DABCAEF}"/>
                  </a:ext>
                </a:extLst>
              </p:cNvPr>
              <p:cNvGrpSpPr/>
              <p:nvPr/>
            </p:nvGrpSpPr>
            <p:grpSpPr>
              <a:xfrm>
                <a:off x="4667567" y="4139846"/>
                <a:ext cx="2237105" cy="1052830"/>
                <a:chOff x="7937" y="7262"/>
                <a:chExt cx="3523" cy="1658"/>
              </a:xfrm>
            </p:grpSpPr>
            <p:grpSp>
              <p:nvGrpSpPr>
                <p:cNvPr id="45" name="组合 44">
                  <a:extLst>
                    <a:ext uri="{FF2B5EF4-FFF2-40B4-BE49-F238E27FC236}">
                      <a16:creationId xmlns:a16="http://schemas.microsoft.com/office/drawing/2014/main" id="{D5B10D08-F317-4A59-B640-451D93B3B928}"/>
                    </a:ext>
                  </a:extLst>
                </p:cNvPr>
                <p:cNvGrpSpPr/>
                <p:nvPr/>
              </p:nvGrpSpPr>
              <p:grpSpPr>
                <a:xfrm>
                  <a:off x="8478" y="7262"/>
                  <a:ext cx="2244" cy="1126"/>
                  <a:chOff x="9518" y="1900"/>
                  <a:chExt cx="2244" cy="1126"/>
                </a:xfrm>
              </p:grpSpPr>
              <p:sp>
                <p:nvSpPr>
                  <p:cNvPr id="48" name="矩形 47">
                    <a:extLst>
                      <a:ext uri="{FF2B5EF4-FFF2-40B4-BE49-F238E27FC236}">
                        <a16:creationId xmlns:a16="http://schemas.microsoft.com/office/drawing/2014/main" id="{812CBF36-14B8-42D5-A384-3698DD4B0E43}"/>
                      </a:ext>
                    </a:extLst>
                  </p:cNvPr>
                  <p:cNvSpPr/>
                  <p:nvPr/>
                </p:nvSpPr>
                <p:spPr>
                  <a:xfrm>
                    <a:off x="9518" y="1900"/>
                    <a:ext cx="2245" cy="1127"/>
                  </a:xfrm>
                  <a:prstGeom prst="rect">
                    <a:avLst/>
                  </a:prstGeom>
                  <a:ln w="19050" cmpd="sng">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900"/>
                  </a:p>
                </p:txBody>
              </p:sp>
              <p:grpSp>
                <p:nvGrpSpPr>
                  <p:cNvPr id="49" name="组合 48">
                    <a:extLst>
                      <a:ext uri="{FF2B5EF4-FFF2-40B4-BE49-F238E27FC236}">
                        <a16:creationId xmlns:a16="http://schemas.microsoft.com/office/drawing/2014/main" id="{5F1793F9-C030-45CC-8D01-15CF17A66510}"/>
                      </a:ext>
                    </a:extLst>
                  </p:cNvPr>
                  <p:cNvGrpSpPr/>
                  <p:nvPr/>
                </p:nvGrpSpPr>
                <p:grpSpPr>
                  <a:xfrm>
                    <a:off x="9518" y="2029"/>
                    <a:ext cx="987" cy="926"/>
                    <a:chOff x="10210" y="5524"/>
                    <a:chExt cx="987" cy="926"/>
                  </a:xfrm>
                </p:grpSpPr>
                <p:pic>
                  <p:nvPicPr>
                    <p:cNvPr id="55" name="图片 54" descr="检查结果 (1)">
                      <a:extLst>
                        <a:ext uri="{FF2B5EF4-FFF2-40B4-BE49-F238E27FC236}">
                          <a16:creationId xmlns:a16="http://schemas.microsoft.com/office/drawing/2014/main" id="{CA32D153-A942-477A-BDC2-1BF8F1732A37}"/>
                        </a:ext>
                      </a:extLst>
                    </p:cNvPr>
                    <p:cNvPicPr>
                      <a:picLocks noChangeAspect="1"/>
                    </p:cNvPicPr>
                    <p:nvPr/>
                  </p:nvPicPr>
                  <p:blipFill>
                    <a:blip r:embed="rId13"/>
                    <a:stretch>
                      <a:fillRect/>
                    </a:stretch>
                  </p:blipFill>
                  <p:spPr>
                    <a:xfrm>
                      <a:off x="10210" y="5524"/>
                      <a:ext cx="850" cy="850"/>
                    </a:xfrm>
                    <a:prstGeom prst="rect">
                      <a:avLst/>
                    </a:prstGeom>
                  </p:spPr>
                </p:pic>
                <p:pic>
                  <p:nvPicPr>
                    <p:cNvPr id="56" name="图片 55" descr="病毒 (1)">
                      <a:extLst>
                        <a:ext uri="{FF2B5EF4-FFF2-40B4-BE49-F238E27FC236}">
                          <a16:creationId xmlns:a16="http://schemas.microsoft.com/office/drawing/2014/main" id="{69C80CF4-10B6-4EBE-BA2E-B9BBE9C9D168}"/>
                        </a:ext>
                      </a:extLst>
                    </p:cNvPr>
                    <p:cNvPicPr>
                      <a:picLocks noChangeAspect="1"/>
                    </p:cNvPicPr>
                    <p:nvPr/>
                  </p:nvPicPr>
                  <p:blipFill>
                    <a:blip r:embed="rId12"/>
                    <a:stretch>
                      <a:fillRect/>
                    </a:stretch>
                  </p:blipFill>
                  <p:spPr>
                    <a:xfrm>
                      <a:off x="10630" y="5883"/>
                      <a:ext cx="567" cy="567"/>
                    </a:xfrm>
                    <a:prstGeom prst="rect">
                      <a:avLst/>
                    </a:prstGeom>
                  </p:spPr>
                </p:pic>
              </p:grpSp>
              <p:grpSp>
                <p:nvGrpSpPr>
                  <p:cNvPr id="50" name="组合 49">
                    <a:extLst>
                      <a:ext uri="{FF2B5EF4-FFF2-40B4-BE49-F238E27FC236}">
                        <a16:creationId xmlns:a16="http://schemas.microsoft.com/office/drawing/2014/main" id="{5C1140A2-D689-4A3D-BE4C-0B9E8E039D74}"/>
                      </a:ext>
                    </a:extLst>
                  </p:cNvPr>
                  <p:cNvGrpSpPr/>
                  <p:nvPr/>
                </p:nvGrpSpPr>
                <p:grpSpPr>
                  <a:xfrm>
                    <a:off x="10710" y="1903"/>
                    <a:ext cx="987" cy="1078"/>
                    <a:chOff x="16064" y="3545"/>
                    <a:chExt cx="987" cy="1078"/>
                  </a:xfrm>
                </p:grpSpPr>
                <p:grpSp>
                  <p:nvGrpSpPr>
                    <p:cNvPr id="51" name="组合 50">
                      <a:extLst>
                        <a:ext uri="{FF2B5EF4-FFF2-40B4-BE49-F238E27FC236}">
                          <a16:creationId xmlns:a16="http://schemas.microsoft.com/office/drawing/2014/main" id="{BC98234A-9A2B-4E3B-8B1F-6AC08E18DF67}"/>
                        </a:ext>
                      </a:extLst>
                    </p:cNvPr>
                    <p:cNvGrpSpPr/>
                    <p:nvPr/>
                  </p:nvGrpSpPr>
                  <p:grpSpPr>
                    <a:xfrm>
                      <a:off x="16064" y="3681"/>
                      <a:ext cx="987" cy="942"/>
                      <a:chOff x="10210" y="5524"/>
                      <a:chExt cx="987" cy="942"/>
                    </a:xfrm>
                  </p:grpSpPr>
                  <p:pic>
                    <p:nvPicPr>
                      <p:cNvPr id="53" name="图片 52" descr="检查结果 (1)">
                        <a:extLst>
                          <a:ext uri="{FF2B5EF4-FFF2-40B4-BE49-F238E27FC236}">
                            <a16:creationId xmlns:a16="http://schemas.microsoft.com/office/drawing/2014/main" id="{5FCA13B5-0D77-4FA3-8511-EF23DF8B7064}"/>
                          </a:ext>
                        </a:extLst>
                      </p:cNvPr>
                      <p:cNvPicPr>
                        <a:picLocks noChangeAspect="1"/>
                      </p:cNvPicPr>
                      <p:nvPr/>
                    </p:nvPicPr>
                    <p:blipFill>
                      <a:blip r:embed="rId13"/>
                      <a:stretch>
                        <a:fillRect/>
                      </a:stretch>
                    </p:blipFill>
                    <p:spPr>
                      <a:xfrm>
                        <a:off x="10210" y="5524"/>
                        <a:ext cx="850" cy="850"/>
                      </a:xfrm>
                      <a:prstGeom prst="rect">
                        <a:avLst/>
                      </a:prstGeom>
                    </p:spPr>
                  </p:pic>
                  <p:pic>
                    <p:nvPicPr>
                      <p:cNvPr id="54" name="图片 53" descr="病毒 (1)">
                        <a:extLst>
                          <a:ext uri="{FF2B5EF4-FFF2-40B4-BE49-F238E27FC236}">
                            <a16:creationId xmlns:a16="http://schemas.microsoft.com/office/drawing/2014/main" id="{AB581EF9-43DF-4511-B8A7-8E0DAFC2F4C4}"/>
                          </a:ext>
                        </a:extLst>
                      </p:cNvPr>
                      <p:cNvPicPr>
                        <a:picLocks noChangeAspect="1"/>
                      </p:cNvPicPr>
                      <p:nvPr/>
                    </p:nvPicPr>
                    <p:blipFill>
                      <a:blip r:embed="rId12"/>
                      <a:stretch>
                        <a:fillRect/>
                      </a:stretch>
                    </p:blipFill>
                    <p:spPr>
                      <a:xfrm>
                        <a:off x="10630" y="5899"/>
                        <a:ext cx="567" cy="567"/>
                      </a:xfrm>
                      <a:prstGeom prst="rect">
                        <a:avLst/>
                      </a:prstGeom>
                    </p:spPr>
                  </p:pic>
                </p:grpSp>
                <p:pic>
                  <p:nvPicPr>
                    <p:cNvPr id="52" name="图片 51" descr="标签">
                      <a:extLst>
                        <a:ext uri="{FF2B5EF4-FFF2-40B4-BE49-F238E27FC236}">
                          <a16:creationId xmlns:a16="http://schemas.microsoft.com/office/drawing/2014/main" id="{5558BC71-FB71-46DE-8905-4F9C3F4E7212}"/>
                        </a:ext>
                      </a:extLst>
                    </p:cNvPr>
                    <p:cNvPicPr>
                      <a:picLocks noChangeAspect="1"/>
                    </p:cNvPicPr>
                    <p:nvPr/>
                  </p:nvPicPr>
                  <p:blipFill>
                    <a:blip r:embed="rId10"/>
                    <a:stretch>
                      <a:fillRect/>
                    </a:stretch>
                  </p:blipFill>
                  <p:spPr>
                    <a:xfrm>
                      <a:off x="16484" y="3545"/>
                      <a:ext cx="567" cy="567"/>
                    </a:xfrm>
                    <a:prstGeom prst="rect">
                      <a:avLst/>
                    </a:prstGeom>
                  </p:spPr>
                </p:pic>
              </p:grpSp>
            </p:grpSp>
            <p:sp>
              <p:nvSpPr>
                <p:cNvPr id="46" name="文本框 45">
                  <a:extLst>
                    <a:ext uri="{FF2B5EF4-FFF2-40B4-BE49-F238E27FC236}">
                      <a16:creationId xmlns:a16="http://schemas.microsoft.com/office/drawing/2014/main" id="{FDE41A9C-F364-47A6-9F53-5B06EE8B5D93}"/>
                    </a:ext>
                  </a:extLst>
                </p:cNvPr>
                <p:cNvSpPr txBox="1"/>
                <p:nvPr/>
              </p:nvSpPr>
              <p:spPr>
                <a:xfrm>
                  <a:off x="9579" y="8338"/>
                  <a:ext cx="1881" cy="582"/>
                </a:xfrm>
                <a:prstGeom prst="rect">
                  <a:avLst/>
                </a:prstGeom>
                <a:noFill/>
              </p:spPr>
              <p:txBody>
                <a:bodyPr wrap="square" rtlCol="0">
                  <a:spAutoFit/>
                </a:bodyPr>
                <a:lstStyle/>
                <a:p>
                  <a:pPr algn="ctr"/>
                  <a:r>
                    <a:rPr lang="en-US" altLang="zh-CN" sz="900" b="1" dirty="0"/>
                    <a:t>predictions of labeled dataset</a:t>
                  </a:r>
                </a:p>
              </p:txBody>
            </p:sp>
            <p:sp>
              <p:nvSpPr>
                <p:cNvPr id="47" name="文本框 46">
                  <a:extLst>
                    <a:ext uri="{FF2B5EF4-FFF2-40B4-BE49-F238E27FC236}">
                      <a16:creationId xmlns:a16="http://schemas.microsoft.com/office/drawing/2014/main" id="{43DB8F2A-249B-4C9C-A982-DB036D563E16}"/>
                    </a:ext>
                  </a:extLst>
                </p:cNvPr>
                <p:cNvSpPr txBox="1"/>
                <p:nvPr/>
              </p:nvSpPr>
              <p:spPr>
                <a:xfrm>
                  <a:off x="7937" y="8338"/>
                  <a:ext cx="1912" cy="582"/>
                </a:xfrm>
                <a:prstGeom prst="rect">
                  <a:avLst/>
                </a:prstGeom>
                <a:noFill/>
              </p:spPr>
              <p:txBody>
                <a:bodyPr wrap="square" rtlCol="0">
                  <a:spAutoFit/>
                </a:bodyPr>
                <a:lstStyle/>
                <a:p>
                  <a:pPr algn="ctr"/>
                  <a:r>
                    <a:rPr lang="en-US" altLang="zh-CN" sz="900" b="1" dirty="0"/>
                    <a:t>predictions of unlabeled dataset</a:t>
                  </a:r>
                </a:p>
              </p:txBody>
            </p:sp>
          </p:grpSp>
        </p:grpSp>
        <p:grpSp>
          <p:nvGrpSpPr>
            <p:cNvPr id="59" name="组合 58">
              <a:extLst>
                <a:ext uri="{FF2B5EF4-FFF2-40B4-BE49-F238E27FC236}">
                  <a16:creationId xmlns:a16="http://schemas.microsoft.com/office/drawing/2014/main" id="{30345217-E5BF-431E-8394-2FE832B5E06A}"/>
                </a:ext>
              </a:extLst>
            </p:cNvPr>
            <p:cNvGrpSpPr/>
            <p:nvPr/>
          </p:nvGrpSpPr>
          <p:grpSpPr>
            <a:xfrm>
              <a:off x="5940137" y="4367964"/>
              <a:ext cx="1537970" cy="1076960"/>
              <a:chOff x="8478" y="7262"/>
              <a:chExt cx="2422" cy="1696"/>
            </a:xfrm>
          </p:grpSpPr>
          <p:grpSp>
            <p:nvGrpSpPr>
              <p:cNvPr id="60" name="组合 59">
                <a:extLst>
                  <a:ext uri="{FF2B5EF4-FFF2-40B4-BE49-F238E27FC236}">
                    <a16:creationId xmlns:a16="http://schemas.microsoft.com/office/drawing/2014/main" id="{44B89E39-D362-400E-93AD-E7EAF4563440}"/>
                  </a:ext>
                </a:extLst>
              </p:cNvPr>
              <p:cNvGrpSpPr/>
              <p:nvPr/>
            </p:nvGrpSpPr>
            <p:grpSpPr>
              <a:xfrm>
                <a:off x="8478" y="7262"/>
                <a:ext cx="2244" cy="1126"/>
                <a:chOff x="9518" y="1900"/>
                <a:chExt cx="2244" cy="1126"/>
              </a:xfrm>
            </p:grpSpPr>
            <p:sp>
              <p:nvSpPr>
                <p:cNvPr id="63" name="矩形 62">
                  <a:extLst>
                    <a:ext uri="{FF2B5EF4-FFF2-40B4-BE49-F238E27FC236}">
                      <a16:creationId xmlns:a16="http://schemas.microsoft.com/office/drawing/2014/main" id="{F9CD0C98-B095-4825-9B4A-8244B43BEF36}"/>
                    </a:ext>
                  </a:extLst>
                </p:cNvPr>
                <p:cNvSpPr/>
                <p:nvPr/>
              </p:nvSpPr>
              <p:spPr>
                <a:xfrm>
                  <a:off x="9518" y="1900"/>
                  <a:ext cx="2245" cy="1127"/>
                </a:xfrm>
                <a:prstGeom prst="rect">
                  <a:avLst/>
                </a:prstGeom>
                <a:ln w="19050" cmpd="sng">
                  <a:solidFill>
                    <a:schemeClr val="tx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900"/>
                </a:p>
              </p:txBody>
            </p:sp>
            <p:grpSp>
              <p:nvGrpSpPr>
                <p:cNvPr id="64" name="组合 63">
                  <a:extLst>
                    <a:ext uri="{FF2B5EF4-FFF2-40B4-BE49-F238E27FC236}">
                      <a16:creationId xmlns:a16="http://schemas.microsoft.com/office/drawing/2014/main" id="{A66230C8-E9FD-4759-8258-0B80AC8BEBDF}"/>
                    </a:ext>
                  </a:extLst>
                </p:cNvPr>
                <p:cNvGrpSpPr/>
                <p:nvPr/>
              </p:nvGrpSpPr>
              <p:grpSpPr>
                <a:xfrm>
                  <a:off x="9518" y="2029"/>
                  <a:ext cx="987" cy="926"/>
                  <a:chOff x="10210" y="5524"/>
                  <a:chExt cx="987" cy="926"/>
                </a:xfrm>
              </p:grpSpPr>
              <p:pic>
                <p:nvPicPr>
                  <p:cNvPr id="70" name="图片 69" descr="检查结果 (1)">
                    <a:extLst>
                      <a:ext uri="{FF2B5EF4-FFF2-40B4-BE49-F238E27FC236}">
                        <a16:creationId xmlns:a16="http://schemas.microsoft.com/office/drawing/2014/main" id="{85E4F0C8-D246-490D-BCAC-CCB523C3826B}"/>
                      </a:ext>
                    </a:extLst>
                  </p:cNvPr>
                  <p:cNvPicPr>
                    <a:picLocks noChangeAspect="1"/>
                  </p:cNvPicPr>
                  <p:nvPr/>
                </p:nvPicPr>
                <p:blipFill>
                  <a:blip r:embed="rId13"/>
                  <a:stretch>
                    <a:fillRect/>
                  </a:stretch>
                </p:blipFill>
                <p:spPr>
                  <a:xfrm>
                    <a:off x="10210" y="5524"/>
                    <a:ext cx="850" cy="850"/>
                  </a:xfrm>
                  <a:prstGeom prst="rect">
                    <a:avLst/>
                  </a:prstGeom>
                </p:spPr>
              </p:pic>
              <p:pic>
                <p:nvPicPr>
                  <p:cNvPr id="71" name="图片 70" descr="病毒 (1)">
                    <a:extLst>
                      <a:ext uri="{FF2B5EF4-FFF2-40B4-BE49-F238E27FC236}">
                        <a16:creationId xmlns:a16="http://schemas.microsoft.com/office/drawing/2014/main" id="{36B92F78-820E-45D5-82D7-DB77C6D76ABD}"/>
                      </a:ext>
                    </a:extLst>
                  </p:cNvPr>
                  <p:cNvPicPr>
                    <a:picLocks noChangeAspect="1"/>
                  </p:cNvPicPr>
                  <p:nvPr/>
                </p:nvPicPr>
                <p:blipFill>
                  <a:blip r:embed="rId12"/>
                  <a:stretch>
                    <a:fillRect/>
                  </a:stretch>
                </p:blipFill>
                <p:spPr>
                  <a:xfrm>
                    <a:off x="10630" y="5883"/>
                    <a:ext cx="567" cy="567"/>
                  </a:xfrm>
                  <a:prstGeom prst="rect">
                    <a:avLst/>
                  </a:prstGeom>
                </p:spPr>
              </p:pic>
            </p:grpSp>
            <p:grpSp>
              <p:nvGrpSpPr>
                <p:cNvPr id="65" name="组合 64">
                  <a:extLst>
                    <a:ext uri="{FF2B5EF4-FFF2-40B4-BE49-F238E27FC236}">
                      <a16:creationId xmlns:a16="http://schemas.microsoft.com/office/drawing/2014/main" id="{F663B039-A2C7-414C-99BF-07F1A3A25B3C}"/>
                    </a:ext>
                  </a:extLst>
                </p:cNvPr>
                <p:cNvGrpSpPr/>
                <p:nvPr/>
              </p:nvGrpSpPr>
              <p:grpSpPr>
                <a:xfrm>
                  <a:off x="10710" y="1903"/>
                  <a:ext cx="987" cy="1078"/>
                  <a:chOff x="16064" y="3545"/>
                  <a:chExt cx="987" cy="1078"/>
                </a:xfrm>
              </p:grpSpPr>
              <p:grpSp>
                <p:nvGrpSpPr>
                  <p:cNvPr id="66" name="组合 65">
                    <a:extLst>
                      <a:ext uri="{FF2B5EF4-FFF2-40B4-BE49-F238E27FC236}">
                        <a16:creationId xmlns:a16="http://schemas.microsoft.com/office/drawing/2014/main" id="{5D75ECEB-9BEC-41D4-8131-6AD22AC29C2A}"/>
                      </a:ext>
                    </a:extLst>
                  </p:cNvPr>
                  <p:cNvGrpSpPr/>
                  <p:nvPr/>
                </p:nvGrpSpPr>
                <p:grpSpPr>
                  <a:xfrm>
                    <a:off x="16064" y="3681"/>
                    <a:ext cx="987" cy="942"/>
                    <a:chOff x="10210" y="5524"/>
                    <a:chExt cx="987" cy="942"/>
                  </a:xfrm>
                </p:grpSpPr>
                <p:pic>
                  <p:nvPicPr>
                    <p:cNvPr id="68" name="图片 67" descr="检查结果 (1)">
                      <a:extLst>
                        <a:ext uri="{FF2B5EF4-FFF2-40B4-BE49-F238E27FC236}">
                          <a16:creationId xmlns:a16="http://schemas.microsoft.com/office/drawing/2014/main" id="{D273620E-451D-4F02-91FE-F9A051A01546}"/>
                        </a:ext>
                      </a:extLst>
                    </p:cNvPr>
                    <p:cNvPicPr>
                      <a:picLocks noChangeAspect="1"/>
                    </p:cNvPicPr>
                    <p:nvPr/>
                  </p:nvPicPr>
                  <p:blipFill>
                    <a:blip r:embed="rId13"/>
                    <a:stretch>
                      <a:fillRect/>
                    </a:stretch>
                  </p:blipFill>
                  <p:spPr>
                    <a:xfrm>
                      <a:off x="10210" y="5524"/>
                      <a:ext cx="850" cy="850"/>
                    </a:xfrm>
                    <a:prstGeom prst="rect">
                      <a:avLst/>
                    </a:prstGeom>
                  </p:spPr>
                </p:pic>
                <p:pic>
                  <p:nvPicPr>
                    <p:cNvPr id="69" name="图片 68" descr="病毒 (1)">
                      <a:extLst>
                        <a:ext uri="{FF2B5EF4-FFF2-40B4-BE49-F238E27FC236}">
                          <a16:creationId xmlns:a16="http://schemas.microsoft.com/office/drawing/2014/main" id="{8A36536D-F770-4700-BF9B-5C388957BB2B}"/>
                        </a:ext>
                      </a:extLst>
                    </p:cNvPr>
                    <p:cNvPicPr>
                      <a:picLocks noChangeAspect="1"/>
                    </p:cNvPicPr>
                    <p:nvPr/>
                  </p:nvPicPr>
                  <p:blipFill>
                    <a:blip r:embed="rId12"/>
                    <a:stretch>
                      <a:fillRect/>
                    </a:stretch>
                  </p:blipFill>
                  <p:spPr>
                    <a:xfrm>
                      <a:off x="10630" y="5899"/>
                      <a:ext cx="567" cy="567"/>
                    </a:xfrm>
                    <a:prstGeom prst="rect">
                      <a:avLst/>
                    </a:prstGeom>
                  </p:spPr>
                </p:pic>
              </p:grpSp>
              <p:pic>
                <p:nvPicPr>
                  <p:cNvPr id="67" name="图片 66" descr="标签">
                    <a:extLst>
                      <a:ext uri="{FF2B5EF4-FFF2-40B4-BE49-F238E27FC236}">
                        <a16:creationId xmlns:a16="http://schemas.microsoft.com/office/drawing/2014/main" id="{A3306ED9-137A-4300-8401-05434B5706AE}"/>
                      </a:ext>
                    </a:extLst>
                  </p:cNvPr>
                  <p:cNvPicPr>
                    <a:picLocks noChangeAspect="1"/>
                  </p:cNvPicPr>
                  <p:nvPr/>
                </p:nvPicPr>
                <p:blipFill>
                  <a:blip r:embed="rId10"/>
                  <a:stretch>
                    <a:fillRect/>
                  </a:stretch>
                </p:blipFill>
                <p:spPr>
                  <a:xfrm>
                    <a:off x="16484" y="3545"/>
                    <a:ext cx="567" cy="567"/>
                  </a:xfrm>
                  <a:prstGeom prst="rect">
                    <a:avLst/>
                  </a:prstGeom>
                </p:spPr>
              </p:pic>
            </p:grpSp>
          </p:grpSp>
          <p:sp>
            <p:nvSpPr>
              <p:cNvPr id="61" name="文本框 60">
                <a:extLst>
                  <a:ext uri="{FF2B5EF4-FFF2-40B4-BE49-F238E27FC236}">
                    <a16:creationId xmlns:a16="http://schemas.microsoft.com/office/drawing/2014/main" id="{458C20B7-19E7-4ABD-9693-5C59246DE318}"/>
                  </a:ext>
                </a:extLst>
              </p:cNvPr>
              <p:cNvSpPr txBox="1"/>
              <p:nvPr/>
            </p:nvSpPr>
            <p:spPr>
              <a:xfrm>
                <a:off x="9213" y="8376"/>
                <a:ext cx="1687" cy="582"/>
              </a:xfrm>
              <a:prstGeom prst="rect">
                <a:avLst/>
              </a:prstGeom>
              <a:noFill/>
            </p:spPr>
            <p:txBody>
              <a:bodyPr wrap="square" rtlCol="0">
                <a:spAutoFit/>
              </a:bodyPr>
              <a:lstStyle/>
              <a:p>
                <a:pPr algn="ctr"/>
                <a:r>
                  <a:rPr lang="en-US" altLang="zh-CN" sz="900" b="1" dirty="0"/>
                  <a:t>predictions of labeled dataset</a:t>
                </a:r>
              </a:p>
            </p:txBody>
          </p:sp>
        </p:grpSp>
        <p:cxnSp>
          <p:nvCxnSpPr>
            <p:cNvPr id="72" name="直接箭头连接符 71">
              <a:extLst>
                <a:ext uri="{FF2B5EF4-FFF2-40B4-BE49-F238E27FC236}">
                  <a16:creationId xmlns:a16="http://schemas.microsoft.com/office/drawing/2014/main" id="{259CFAD5-AE84-4DA3-B2C0-417FD09DC02E}"/>
                </a:ext>
              </a:extLst>
            </p:cNvPr>
            <p:cNvCxnSpPr>
              <a:cxnSpLocks/>
              <a:endCxn id="25" idx="2"/>
            </p:cNvCxnSpPr>
            <p:nvPr/>
          </p:nvCxnSpPr>
          <p:spPr>
            <a:xfrm flipV="1">
              <a:off x="3979134" y="2705928"/>
              <a:ext cx="0" cy="460375"/>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grpSp>
          <p:nvGrpSpPr>
            <p:cNvPr id="73" name="组合 72">
              <a:extLst>
                <a:ext uri="{FF2B5EF4-FFF2-40B4-BE49-F238E27FC236}">
                  <a16:creationId xmlns:a16="http://schemas.microsoft.com/office/drawing/2014/main" id="{5FF46A8C-97D0-4F02-8DA0-F7310FBA329B}"/>
                </a:ext>
              </a:extLst>
            </p:cNvPr>
            <p:cNvGrpSpPr/>
            <p:nvPr/>
          </p:nvGrpSpPr>
          <p:grpSpPr>
            <a:xfrm>
              <a:off x="5929814" y="3316415"/>
              <a:ext cx="1425575" cy="932357"/>
              <a:chOff x="7730367" y="2211046"/>
              <a:chExt cx="1425575" cy="932357"/>
            </a:xfrm>
          </p:grpSpPr>
          <p:grpSp>
            <p:nvGrpSpPr>
              <p:cNvPr id="74" name="组合 73">
                <a:extLst>
                  <a:ext uri="{FF2B5EF4-FFF2-40B4-BE49-F238E27FC236}">
                    <a16:creationId xmlns:a16="http://schemas.microsoft.com/office/drawing/2014/main" id="{34E455E9-458E-42F3-863D-87D6C50B3ED2}"/>
                  </a:ext>
                </a:extLst>
              </p:cNvPr>
              <p:cNvGrpSpPr/>
              <p:nvPr/>
            </p:nvGrpSpPr>
            <p:grpSpPr>
              <a:xfrm>
                <a:off x="7730367" y="2211046"/>
                <a:ext cx="1425575" cy="734695"/>
                <a:chOff x="12942" y="3498"/>
                <a:chExt cx="2245" cy="1157"/>
              </a:xfrm>
            </p:grpSpPr>
            <p:sp>
              <p:nvSpPr>
                <p:cNvPr id="76" name="矩形 75">
                  <a:extLst>
                    <a:ext uri="{FF2B5EF4-FFF2-40B4-BE49-F238E27FC236}">
                      <a16:creationId xmlns:a16="http://schemas.microsoft.com/office/drawing/2014/main" id="{16D80A99-D6FF-4BB6-B877-5F322874BCC1}"/>
                    </a:ext>
                  </a:extLst>
                </p:cNvPr>
                <p:cNvSpPr/>
                <p:nvPr/>
              </p:nvSpPr>
              <p:spPr>
                <a:xfrm>
                  <a:off x="12942" y="3528"/>
                  <a:ext cx="2245" cy="1127"/>
                </a:xfrm>
                <a:prstGeom prst="rect">
                  <a:avLst/>
                </a:prstGeom>
                <a:ln w="19050" cmpd="sng">
                  <a:solidFill>
                    <a:schemeClr val="tx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900"/>
                </a:p>
              </p:txBody>
            </p:sp>
            <p:grpSp>
              <p:nvGrpSpPr>
                <p:cNvPr id="77" name="组合 76">
                  <a:extLst>
                    <a:ext uri="{FF2B5EF4-FFF2-40B4-BE49-F238E27FC236}">
                      <a16:creationId xmlns:a16="http://schemas.microsoft.com/office/drawing/2014/main" id="{20572A11-1C70-40D6-A6EB-7F6BFFC3A4A7}"/>
                    </a:ext>
                  </a:extLst>
                </p:cNvPr>
                <p:cNvGrpSpPr/>
                <p:nvPr/>
              </p:nvGrpSpPr>
              <p:grpSpPr>
                <a:xfrm>
                  <a:off x="13028" y="3528"/>
                  <a:ext cx="973" cy="962"/>
                  <a:chOff x="12407" y="2170"/>
                  <a:chExt cx="973" cy="962"/>
                </a:xfrm>
              </p:grpSpPr>
              <p:pic>
                <p:nvPicPr>
                  <p:cNvPr id="83" name="图片 82" descr="检查结果">
                    <a:extLst>
                      <a:ext uri="{FF2B5EF4-FFF2-40B4-BE49-F238E27FC236}">
                        <a16:creationId xmlns:a16="http://schemas.microsoft.com/office/drawing/2014/main" id="{15ED07DE-8962-480A-BA1A-2140F3D4B65A}"/>
                      </a:ext>
                    </a:extLst>
                  </p:cNvPr>
                  <p:cNvPicPr>
                    <a:picLocks noChangeAspect="1"/>
                  </p:cNvPicPr>
                  <p:nvPr/>
                </p:nvPicPr>
                <p:blipFill>
                  <a:blip r:embed="rId14"/>
                  <a:stretch>
                    <a:fillRect/>
                  </a:stretch>
                </p:blipFill>
                <p:spPr>
                  <a:xfrm>
                    <a:off x="12407" y="2282"/>
                    <a:ext cx="850" cy="850"/>
                  </a:xfrm>
                  <a:prstGeom prst="rect">
                    <a:avLst/>
                  </a:prstGeom>
                </p:spPr>
              </p:pic>
              <p:pic>
                <p:nvPicPr>
                  <p:cNvPr id="84" name="图片 83" descr="标签">
                    <a:extLst>
                      <a:ext uri="{FF2B5EF4-FFF2-40B4-BE49-F238E27FC236}">
                        <a16:creationId xmlns:a16="http://schemas.microsoft.com/office/drawing/2014/main" id="{A84E0588-2DB8-4874-BBAE-5660E45C0600}"/>
                      </a:ext>
                    </a:extLst>
                  </p:cNvPr>
                  <p:cNvPicPr>
                    <a:picLocks noChangeAspect="1"/>
                  </p:cNvPicPr>
                  <p:nvPr/>
                </p:nvPicPr>
                <p:blipFill>
                  <a:blip r:embed="rId10"/>
                  <a:stretch>
                    <a:fillRect/>
                  </a:stretch>
                </p:blipFill>
                <p:spPr>
                  <a:xfrm>
                    <a:off x="12814" y="2170"/>
                    <a:ext cx="567" cy="567"/>
                  </a:xfrm>
                  <a:prstGeom prst="rect">
                    <a:avLst/>
                  </a:prstGeom>
                </p:spPr>
              </p:pic>
            </p:grpSp>
            <p:grpSp>
              <p:nvGrpSpPr>
                <p:cNvPr id="78" name="组合 77">
                  <a:extLst>
                    <a:ext uri="{FF2B5EF4-FFF2-40B4-BE49-F238E27FC236}">
                      <a16:creationId xmlns:a16="http://schemas.microsoft.com/office/drawing/2014/main" id="{C1315454-E127-475D-A15B-C70499567B04}"/>
                    </a:ext>
                  </a:extLst>
                </p:cNvPr>
                <p:cNvGrpSpPr/>
                <p:nvPr/>
              </p:nvGrpSpPr>
              <p:grpSpPr>
                <a:xfrm>
                  <a:off x="14157" y="3498"/>
                  <a:ext cx="947" cy="1078"/>
                  <a:chOff x="16104" y="3545"/>
                  <a:chExt cx="947" cy="1078"/>
                </a:xfrm>
              </p:grpSpPr>
              <p:grpSp>
                <p:nvGrpSpPr>
                  <p:cNvPr id="79" name="组合 78">
                    <a:extLst>
                      <a:ext uri="{FF2B5EF4-FFF2-40B4-BE49-F238E27FC236}">
                        <a16:creationId xmlns:a16="http://schemas.microsoft.com/office/drawing/2014/main" id="{88C5F51C-3CAA-4C3E-98D4-96192C6C4B3D}"/>
                      </a:ext>
                    </a:extLst>
                  </p:cNvPr>
                  <p:cNvGrpSpPr/>
                  <p:nvPr/>
                </p:nvGrpSpPr>
                <p:grpSpPr>
                  <a:xfrm>
                    <a:off x="16104" y="3681"/>
                    <a:ext cx="947" cy="942"/>
                    <a:chOff x="10250" y="5524"/>
                    <a:chExt cx="947" cy="942"/>
                  </a:xfrm>
                </p:grpSpPr>
                <p:pic>
                  <p:nvPicPr>
                    <p:cNvPr id="81" name="图片 80" descr="检查结果 (1)">
                      <a:extLst>
                        <a:ext uri="{FF2B5EF4-FFF2-40B4-BE49-F238E27FC236}">
                          <a16:creationId xmlns:a16="http://schemas.microsoft.com/office/drawing/2014/main" id="{A655FD88-3033-4C49-96B6-C6119E61E284}"/>
                        </a:ext>
                      </a:extLst>
                    </p:cNvPr>
                    <p:cNvPicPr>
                      <a:picLocks noChangeAspect="1"/>
                    </p:cNvPicPr>
                    <p:nvPr/>
                  </p:nvPicPr>
                  <p:blipFill>
                    <a:blip r:embed="rId13"/>
                    <a:stretch>
                      <a:fillRect/>
                    </a:stretch>
                  </p:blipFill>
                  <p:spPr>
                    <a:xfrm>
                      <a:off x="10250" y="5524"/>
                      <a:ext cx="850" cy="850"/>
                    </a:xfrm>
                    <a:prstGeom prst="rect">
                      <a:avLst/>
                    </a:prstGeom>
                  </p:spPr>
                </p:pic>
                <p:pic>
                  <p:nvPicPr>
                    <p:cNvPr id="82" name="图片 81" descr="病毒 (1)">
                      <a:extLst>
                        <a:ext uri="{FF2B5EF4-FFF2-40B4-BE49-F238E27FC236}">
                          <a16:creationId xmlns:a16="http://schemas.microsoft.com/office/drawing/2014/main" id="{C3641BDC-24F8-47CE-AEA3-72319D7A2B43}"/>
                        </a:ext>
                      </a:extLst>
                    </p:cNvPr>
                    <p:cNvPicPr>
                      <a:picLocks noChangeAspect="1"/>
                    </p:cNvPicPr>
                    <p:nvPr/>
                  </p:nvPicPr>
                  <p:blipFill>
                    <a:blip r:embed="rId12"/>
                    <a:stretch>
                      <a:fillRect/>
                    </a:stretch>
                  </p:blipFill>
                  <p:spPr>
                    <a:xfrm>
                      <a:off x="10630" y="5899"/>
                      <a:ext cx="567" cy="567"/>
                    </a:xfrm>
                    <a:prstGeom prst="rect">
                      <a:avLst/>
                    </a:prstGeom>
                  </p:spPr>
                </p:pic>
              </p:grpSp>
              <p:pic>
                <p:nvPicPr>
                  <p:cNvPr id="80" name="图片 79" descr="标签">
                    <a:extLst>
                      <a:ext uri="{FF2B5EF4-FFF2-40B4-BE49-F238E27FC236}">
                        <a16:creationId xmlns:a16="http://schemas.microsoft.com/office/drawing/2014/main" id="{4E9214BA-6FE4-4B8F-8F6E-00F0E2A4EAED}"/>
                      </a:ext>
                    </a:extLst>
                  </p:cNvPr>
                  <p:cNvPicPr>
                    <a:picLocks noChangeAspect="1"/>
                  </p:cNvPicPr>
                  <p:nvPr/>
                </p:nvPicPr>
                <p:blipFill>
                  <a:blip r:embed="rId10"/>
                  <a:stretch>
                    <a:fillRect/>
                  </a:stretch>
                </p:blipFill>
                <p:spPr>
                  <a:xfrm>
                    <a:off x="16484" y="3545"/>
                    <a:ext cx="567" cy="567"/>
                  </a:xfrm>
                  <a:prstGeom prst="rect">
                    <a:avLst/>
                  </a:prstGeom>
                </p:spPr>
              </p:pic>
            </p:grpSp>
          </p:grpSp>
          <p:sp>
            <p:nvSpPr>
              <p:cNvPr id="75" name="文本框 74">
                <a:extLst>
                  <a:ext uri="{FF2B5EF4-FFF2-40B4-BE49-F238E27FC236}">
                    <a16:creationId xmlns:a16="http://schemas.microsoft.com/office/drawing/2014/main" id="{656BEA4C-5101-4F47-A333-157E386ECE0E}"/>
                  </a:ext>
                </a:extLst>
              </p:cNvPr>
              <p:cNvSpPr txBox="1"/>
              <p:nvPr/>
            </p:nvSpPr>
            <p:spPr>
              <a:xfrm>
                <a:off x="7790748" y="2912571"/>
                <a:ext cx="594161" cy="230832"/>
              </a:xfrm>
              <a:prstGeom prst="rect">
                <a:avLst/>
              </a:prstGeom>
              <a:noFill/>
            </p:spPr>
            <p:txBody>
              <a:bodyPr wrap="square" rtlCol="0">
                <a:spAutoFit/>
              </a:bodyPr>
              <a:lstStyle/>
              <a:p>
                <a:pPr algn="ctr"/>
                <a:r>
                  <a:rPr lang="en-US" altLang="zh-CN" sz="900" b="1" dirty="0"/>
                  <a:t>labels</a:t>
                </a:r>
              </a:p>
            </p:txBody>
          </p:sp>
        </p:grpSp>
        <p:cxnSp>
          <p:nvCxnSpPr>
            <p:cNvPr id="85" name="连接符: 曲线 84">
              <a:extLst>
                <a:ext uri="{FF2B5EF4-FFF2-40B4-BE49-F238E27FC236}">
                  <a16:creationId xmlns:a16="http://schemas.microsoft.com/office/drawing/2014/main" id="{80835A2F-8773-4307-BF16-76196355E6A4}"/>
                </a:ext>
              </a:extLst>
            </p:cNvPr>
            <p:cNvCxnSpPr>
              <a:cxnSpLocks/>
              <a:stCxn id="29" idx="3"/>
              <a:endCxn id="83" idx="0"/>
            </p:cNvCxnSpPr>
            <p:nvPr/>
          </p:nvCxnSpPr>
          <p:spPr>
            <a:xfrm>
              <a:off x="4691921" y="2347788"/>
              <a:ext cx="1562378" cy="1058797"/>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86" name="连接符: 曲线 85">
              <a:extLst>
                <a:ext uri="{FF2B5EF4-FFF2-40B4-BE49-F238E27FC236}">
                  <a16:creationId xmlns:a16="http://schemas.microsoft.com/office/drawing/2014/main" id="{0878FB7E-2A52-47ED-B19A-2C64A0E7D915}"/>
                </a:ext>
              </a:extLst>
            </p:cNvPr>
            <p:cNvCxnSpPr>
              <a:cxnSpLocks/>
              <a:stCxn id="36" idx="2"/>
              <a:endCxn id="70" idx="1"/>
            </p:cNvCxnSpPr>
            <p:nvPr/>
          </p:nvCxnSpPr>
          <p:spPr>
            <a:xfrm rot="16200000" flipH="1">
              <a:off x="5334398" y="4114015"/>
              <a:ext cx="751796" cy="459682"/>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87" name="直接箭头连接符 86">
              <a:extLst>
                <a:ext uri="{FF2B5EF4-FFF2-40B4-BE49-F238E27FC236}">
                  <a16:creationId xmlns:a16="http://schemas.microsoft.com/office/drawing/2014/main" id="{5EDAC2E5-3610-4507-9647-5AF9E3CCFFEA}"/>
                </a:ext>
              </a:extLst>
            </p:cNvPr>
            <p:cNvCxnSpPr>
              <a:cxnSpLocks/>
              <a:stCxn id="68" idx="0"/>
              <a:endCxn id="81" idx="2"/>
            </p:cNvCxnSpPr>
            <p:nvPr/>
          </p:nvCxnSpPr>
          <p:spPr>
            <a:xfrm flipV="1">
              <a:off x="6966932" y="3942525"/>
              <a:ext cx="4282" cy="513704"/>
            </a:xfrm>
            <a:prstGeom prst="straightConnector1">
              <a:avLst/>
            </a:prstGeom>
            <a:ln w="19050" cmpd="sng">
              <a:solidFill>
                <a:schemeClr val="tx1"/>
              </a:solidFill>
              <a:prstDash val="solid"/>
              <a:tailEnd type="triangle" w="med" len="med"/>
            </a:ln>
          </p:spPr>
          <p:style>
            <a:lnRef idx="3">
              <a:schemeClr val="dk1"/>
            </a:lnRef>
            <a:fillRef idx="0">
              <a:schemeClr val="dk1"/>
            </a:fillRef>
            <a:effectRef idx="2">
              <a:schemeClr val="dk1"/>
            </a:effectRef>
            <a:fontRef idx="minor">
              <a:schemeClr val="tx1"/>
            </a:fontRef>
          </p:style>
        </p:cxnSp>
        <p:grpSp>
          <p:nvGrpSpPr>
            <p:cNvPr id="88" name="组合 87">
              <a:extLst>
                <a:ext uri="{FF2B5EF4-FFF2-40B4-BE49-F238E27FC236}">
                  <a16:creationId xmlns:a16="http://schemas.microsoft.com/office/drawing/2014/main" id="{5D93030A-CC1C-4B4B-AFDB-C894E82D1700}"/>
                </a:ext>
              </a:extLst>
            </p:cNvPr>
            <p:cNvGrpSpPr/>
            <p:nvPr/>
          </p:nvGrpSpPr>
          <p:grpSpPr>
            <a:xfrm>
              <a:off x="0" y="1993780"/>
              <a:ext cx="1883073" cy="369108"/>
              <a:chOff x="1454908" y="1037506"/>
              <a:chExt cx="1883073" cy="369108"/>
            </a:xfrm>
          </p:grpSpPr>
          <p:grpSp>
            <p:nvGrpSpPr>
              <p:cNvPr id="89" name="组合 88">
                <a:extLst>
                  <a:ext uri="{FF2B5EF4-FFF2-40B4-BE49-F238E27FC236}">
                    <a16:creationId xmlns:a16="http://schemas.microsoft.com/office/drawing/2014/main" id="{2BAAE607-88A5-4D07-A4DC-1BB011CC1CE0}"/>
                  </a:ext>
                </a:extLst>
              </p:cNvPr>
              <p:cNvGrpSpPr/>
              <p:nvPr/>
            </p:nvGrpSpPr>
            <p:grpSpPr>
              <a:xfrm>
                <a:off x="1454908" y="1037506"/>
                <a:ext cx="1883073" cy="369108"/>
                <a:chOff x="3913" y="9631"/>
                <a:chExt cx="2476" cy="802"/>
              </a:xfrm>
            </p:grpSpPr>
            <p:sp>
              <p:nvSpPr>
                <p:cNvPr id="92" name="矩形 91">
                  <a:extLst>
                    <a:ext uri="{FF2B5EF4-FFF2-40B4-BE49-F238E27FC236}">
                      <a16:creationId xmlns:a16="http://schemas.microsoft.com/office/drawing/2014/main" id="{E5A9D31B-A31C-4B3A-90BB-19FA21616FAD}"/>
                    </a:ext>
                  </a:extLst>
                </p:cNvPr>
                <p:cNvSpPr/>
                <p:nvPr/>
              </p:nvSpPr>
              <p:spPr>
                <a:xfrm>
                  <a:off x="3951" y="9722"/>
                  <a:ext cx="2438" cy="6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93" name="文本框 92">
                  <a:extLst>
                    <a:ext uri="{FF2B5EF4-FFF2-40B4-BE49-F238E27FC236}">
                      <a16:creationId xmlns:a16="http://schemas.microsoft.com/office/drawing/2014/main" id="{9E5CBF5C-EB18-4340-9476-F8ACEC380924}"/>
                    </a:ext>
                  </a:extLst>
                </p:cNvPr>
                <p:cNvSpPr txBox="1"/>
                <p:nvPr/>
              </p:nvSpPr>
              <p:spPr>
                <a:xfrm>
                  <a:off x="3913" y="9631"/>
                  <a:ext cx="2391" cy="802"/>
                </a:xfrm>
                <a:prstGeom prst="rect">
                  <a:avLst/>
                </a:prstGeom>
                <a:noFill/>
                <a:ln w="28575" cmpd="sng">
                  <a:noFill/>
                  <a:prstDash val="solid"/>
                </a:ln>
              </p:spPr>
              <p:txBody>
                <a:bodyPr wrap="square" rtlCol="0">
                  <a:spAutoFit/>
                </a:bodyPr>
                <a:lstStyle/>
                <a:p>
                  <a:r>
                    <a:rPr lang="en-US" altLang="zh-CN" sz="900" b="1" dirty="0"/>
                    <a:t>Data Transmission:</a:t>
                  </a:r>
                </a:p>
                <a:p>
                  <a:r>
                    <a:rPr lang="en-US" altLang="zh-CN" sz="900" b="1" dirty="0"/>
                    <a:t>Labels Transmission:</a:t>
                  </a:r>
                </a:p>
              </p:txBody>
            </p:sp>
          </p:grpSp>
          <p:cxnSp>
            <p:nvCxnSpPr>
              <p:cNvPr id="90" name="直接箭头连接符 89">
                <a:extLst>
                  <a:ext uri="{FF2B5EF4-FFF2-40B4-BE49-F238E27FC236}">
                    <a16:creationId xmlns:a16="http://schemas.microsoft.com/office/drawing/2014/main" id="{DC43CF4E-C7A2-4ED8-8240-78BA99C6539A}"/>
                  </a:ext>
                </a:extLst>
              </p:cNvPr>
              <p:cNvCxnSpPr>
                <a:cxnSpLocks/>
              </p:cNvCxnSpPr>
              <p:nvPr/>
            </p:nvCxnSpPr>
            <p:spPr>
              <a:xfrm>
                <a:off x="2762439" y="1299968"/>
                <a:ext cx="540000" cy="0"/>
              </a:xfrm>
              <a:prstGeom prst="straightConnector1">
                <a:avLst/>
              </a:prstGeom>
              <a:ln w="19050" cmpd="sng">
                <a:solidFill>
                  <a:schemeClr val="tx1"/>
                </a:solidFill>
                <a:prstDash val="solid"/>
                <a:tailEnd type="triangle" w="med" len="med"/>
              </a:ln>
            </p:spPr>
            <p:style>
              <a:lnRef idx="3">
                <a:schemeClr val="dk1"/>
              </a:lnRef>
              <a:fillRef idx="0">
                <a:schemeClr val="dk1"/>
              </a:fillRef>
              <a:effectRef idx="2">
                <a:schemeClr val="dk1"/>
              </a:effectRef>
              <a:fontRef idx="minor">
                <a:schemeClr val="tx1"/>
              </a:fontRef>
            </p:style>
          </p:cxnSp>
          <p:cxnSp>
            <p:nvCxnSpPr>
              <p:cNvPr id="91" name="直接箭头连接符 90">
                <a:extLst>
                  <a:ext uri="{FF2B5EF4-FFF2-40B4-BE49-F238E27FC236}">
                    <a16:creationId xmlns:a16="http://schemas.microsoft.com/office/drawing/2014/main" id="{22E3C3AE-6CAC-4987-B11F-3C7616B08E0D}"/>
                  </a:ext>
                </a:extLst>
              </p:cNvPr>
              <p:cNvCxnSpPr>
                <a:cxnSpLocks/>
              </p:cNvCxnSpPr>
              <p:nvPr/>
            </p:nvCxnSpPr>
            <p:spPr>
              <a:xfrm>
                <a:off x="2755159" y="1169317"/>
                <a:ext cx="540000" cy="0"/>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grpSp>
        <p:pic>
          <p:nvPicPr>
            <p:cNvPr id="94" name="图形 93">
              <a:extLst>
                <a:ext uri="{FF2B5EF4-FFF2-40B4-BE49-F238E27FC236}">
                  <a16:creationId xmlns:a16="http://schemas.microsoft.com/office/drawing/2014/main" id="{C9049D25-9E68-4239-BD33-DDE02855BB2C}"/>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318932" y="2159890"/>
              <a:ext cx="648000" cy="648000"/>
            </a:xfrm>
            <a:prstGeom prst="rect">
              <a:avLst/>
            </a:prstGeom>
          </p:spPr>
        </p:pic>
        <p:cxnSp>
          <p:nvCxnSpPr>
            <p:cNvPr id="95" name="直接箭头连接符 94">
              <a:extLst>
                <a:ext uri="{FF2B5EF4-FFF2-40B4-BE49-F238E27FC236}">
                  <a16:creationId xmlns:a16="http://schemas.microsoft.com/office/drawing/2014/main" id="{D11ED765-C059-4639-ADAB-C339B4687FF4}"/>
                </a:ext>
              </a:extLst>
            </p:cNvPr>
            <p:cNvCxnSpPr>
              <a:cxnSpLocks/>
              <a:stCxn id="76" idx="0"/>
              <a:endCxn id="96" idx="2"/>
            </p:cNvCxnSpPr>
            <p:nvPr/>
          </p:nvCxnSpPr>
          <p:spPr>
            <a:xfrm flipH="1" flipV="1">
              <a:off x="6632975" y="2985690"/>
              <a:ext cx="9627" cy="349775"/>
            </a:xfrm>
            <a:prstGeom prst="straightConnector1">
              <a:avLst/>
            </a:prstGeom>
            <a:ln w="19050" cmpd="sng">
              <a:solidFill>
                <a:schemeClr val="tx1"/>
              </a:solidFill>
              <a:prstDash val="solid"/>
              <a:tailEnd type="triangle" w="med" len="med"/>
            </a:ln>
          </p:spPr>
          <p:style>
            <a:lnRef idx="3">
              <a:schemeClr val="dk1"/>
            </a:lnRef>
            <a:fillRef idx="0">
              <a:schemeClr val="dk1"/>
            </a:fillRef>
            <a:effectRef idx="2">
              <a:schemeClr val="dk1"/>
            </a:effectRef>
            <a:fontRef idx="minor">
              <a:schemeClr val="tx1"/>
            </a:fontRef>
          </p:style>
        </p:cxnSp>
        <p:sp>
          <p:nvSpPr>
            <p:cNvPr id="96" name="文本框 95">
              <a:extLst>
                <a:ext uri="{FF2B5EF4-FFF2-40B4-BE49-F238E27FC236}">
                  <a16:creationId xmlns:a16="http://schemas.microsoft.com/office/drawing/2014/main" id="{23001ECF-FF6E-43B7-91DD-3A311FA5F893}"/>
                </a:ext>
              </a:extLst>
            </p:cNvPr>
            <p:cNvSpPr txBox="1"/>
            <p:nvPr/>
          </p:nvSpPr>
          <p:spPr>
            <a:xfrm>
              <a:off x="6160572" y="2616358"/>
              <a:ext cx="944806" cy="369332"/>
            </a:xfrm>
            <a:prstGeom prst="rect">
              <a:avLst/>
            </a:prstGeom>
            <a:noFill/>
          </p:spPr>
          <p:txBody>
            <a:bodyPr wrap="square" rtlCol="0">
              <a:spAutoFit/>
            </a:bodyPr>
            <a:lstStyle/>
            <a:p>
              <a:pPr algn="ctr"/>
              <a:r>
                <a:rPr lang="en-US" altLang="zh-CN" sz="900" b="1" dirty="0"/>
                <a:t>Byzantine Identifying</a:t>
              </a:r>
            </a:p>
          </p:txBody>
        </p:sp>
        <p:sp>
          <p:nvSpPr>
            <p:cNvPr id="97" name="矩形 96">
              <a:extLst>
                <a:ext uri="{FF2B5EF4-FFF2-40B4-BE49-F238E27FC236}">
                  <a16:creationId xmlns:a16="http://schemas.microsoft.com/office/drawing/2014/main" id="{37DC8C9A-1B64-4A1A-A55D-7A7E8B0DEDD0}"/>
                </a:ext>
              </a:extLst>
            </p:cNvPr>
            <p:cNvSpPr/>
            <p:nvPr/>
          </p:nvSpPr>
          <p:spPr>
            <a:xfrm>
              <a:off x="5058628" y="2210309"/>
              <a:ext cx="2356458" cy="3221939"/>
            </a:xfrm>
            <a:prstGeom prst="rect">
              <a:avLst/>
            </a:prstGeom>
            <a:noFill/>
            <a:ln w="1905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3DC49F83-DD0E-48B5-90B9-93844833F2DA}"/>
                </a:ext>
              </a:extLst>
            </p:cNvPr>
            <p:cNvSpPr/>
            <p:nvPr/>
          </p:nvSpPr>
          <p:spPr>
            <a:xfrm>
              <a:off x="29730" y="2452799"/>
              <a:ext cx="2844635" cy="2979449"/>
            </a:xfrm>
            <a:prstGeom prst="rect">
              <a:avLst/>
            </a:prstGeom>
            <a:noFill/>
            <a:ln w="1905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99" name="组合 98">
              <a:extLst>
                <a:ext uri="{FF2B5EF4-FFF2-40B4-BE49-F238E27FC236}">
                  <a16:creationId xmlns:a16="http://schemas.microsoft.com/office/drawing/2014/main" id="{93071B5F-68A2-4CB2-AF13-2EAFF5D89CEF}"/>
                </a:ext>
              </a:extLst>
            </p:cNvPr>
            <p:cNvGrpSpPr/>
            <p:nvPr/>
          </p:nvGrpSpPr>
          <p:grpSpPr>
            <a:xfrm>
              <a:off x="1988255" y="2943833"/>
              <a:ext cx="720000" cy="720000"/>
              <a:chOff x="7679563" y="1172136"/>
              <a:chExt cx="976750" cy="986490"/>
            </a:xfrm>
          </p:grpSpPr>
          <p:sp>
            <p:nvSpPr>
              <p:cNvPr id="100" name="流程图: 接点 99">
                <a:extLst>
                  <a:ext uri="{FF2B5EF4-FFF2-40B4-BE49-F238E27FC236}">
                    <a16:creationId xmlns:a16="http://schemas.microsoft.com/office/drawing/2014/main" id="{FC453340-9289-4651-A4AB-E308913E0F47}"/>
                  </a:ext>
                </a:extLst>
              </p:cNvPr>
              <p:cNvSpPr/>
              <p:nvPr/>
            </p:nvSpPr>
            <p:spPr>
              <a:xfrm>
                <a:off x="7679563" y="130774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1" name="流程图: 接点 100">
                <a:extLst>
                  <a:ext uri="{FF2B5EF4-FFF2-40B4-BE49-F238E27FC236}">
                    <a16:creationId xmlns:a16="http://schemas.microsoft.com/office/drawing/2014/main" id="{5B1B73F3-742F-4CCE-A561-6F0D4C783FB4}"/>
                  </a:ext>
                </a:extLst>
              </p:cNvPr>
              <p:cNvSpPr/>
              <p:nvPr/>
            </p:nvSpPr>
            <p:spPr>
              <a:xfrm>
                <a:off x="7679563" y="157657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2" name="流程图: 接点 101">
                <a:extLst>
                  <a:ext uri="{FF2B5EF4-FFF2-40B4-BE49-F238E27FC236}">
                    <a16:creationId xmlns:a16="http://schemas.microsoft.com/office/drawing/2014/main" id="{1601E49B-F465-4FAE-9021-4CBD8EA4BB4A}"/>
                  </a:ext>
                </a:extLst>
              </p:cNvPr>
              <p:cNvSpPr/>
              <p:nvPr/>
            </p:nvSpPr>
            <p:spPr>
              <a:xfrm>
                <a:off x="7679563" y="184540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3" name="流程图: 接点 102">
                <a:extLst>
                  <a:ext uri="{FF2B5EF4-FFF2-40B4-BE49-F238E27FC236}">
                    <a16:creationId xmlns:a16="http://schemas.microsoft.com/office/drawing/2014/main" id="{60C86A5F-A1A7-4AF4-9383-8543DB59A37A}"/>
                  </a:ext>
                </a:extLst>
              </p:cNvPr>
              <p:cNvSpPr/>
              <p:nvPr/>
            </p:nvSpPr>
            <p:spPr>
              <a:xfrm>
                <a:off x="8087940" y="197862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4" name="流程图: 接点 103">
                <a:extLst>
                  <a:ext uri="{FF2B5EF4-FFF2-40B4-BE49-F238E27FC236}">
                    <a16:creationId xmlns:a16="http://schemas.microsoft.com/office/drawing/2014/main" id="{B174B199-50CD-41E3-93A5-844DDBCC39C0}"/>
                  </a:ext>
                </a:extLst>
              </p:cNvPr>
              <p:cNvSpPr/>
              <p:nvPr/>
            </p:nvSpPr>
            <p:spPr>
              <a:xfrm>
                <a:off x="8087940" y="117213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5" name="流程图: 接点 104">
                <a:extLst>
                  <a:ext uri="{FF2B5EF4-FFF2-40B4-BE49-F238E27FC236}">
                    <a16:creationId xmlns:a16="http://schemas.microsoft.com/office/drawing/2014/main" id="{FBE9C933-EEE9-4A76-9A7C-9A173D9081D3}"/>
                  </a:ext>
                </a:extLst>
              </p:cNvPr>
              <p:cNvSpPr/>
              <p:nvPr/>
            </p:nvSpPr>
            <p:spPr>
              <a:xfrm>
                <a:off x="8087940" y="144096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6" name="流程图: 接点 105">
                <a:extLst>
                  <a:ext uri="{FF2B5EF4-FFF2-40B4-BE49-F238E27FC236}">
                    <a16:creationId xmlns:a16="http://schemas.microsoft.com/office/drawing/2014/main" id="{438AA0C4-2B6D-4876-9EC6-0FBA4F83A7D4}"/>
                  </a:ext>
                </a:extLst>
              </p:cNvPr>
              <p:cNvSpPr/>
              <p:nvPr/>
            </p:nvSpPr>
            <p:spPr>
              <a:xfrm>
                <a:off x="8087940" y="170979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7" name="流程图: 接点 106">
                <a:extLst>
                  <a:ext uri="{FF2B5EF4-FFF2-40B4-BE49-F238E27FC236}">
                    <a16:creationId xmlns:a16="http://schemas.microsoft.com/office/drawing/2014/main" id="{FB0BDB17-956A-4A82-8EB4-6DC3D3FD8FEA}"/>
                  </a:ext>
                </a:extLst>
              </p:cNvPr>
              <p:cNvSpPr/>
              <p:nvPr/>
            </p:nvSpPr>
            <p:spPr>
              <a:xfrm>
                <a:off x="8476313" y="1311307"/>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8" name="流程图: 接点 107">
                <a:extLst>
                  <a:ext uri="{FF2B5EF4-FFF2-40B4-BE49-F238E27FC236}">
                    <a16:creationId xmlns:a16="http://schemas.microsoft.com/office/drawing/2014/main" id="{F92733A1-BA3D-45BA-9DF0-844E37116A41}"/>
                  </a:ext>
                </a:extLst>
              </p:cNvPr>
              <p:cNvSpPr/>
              <p:nvPr/>
            </p:nvSpPr>
            <p:spPr>
              <a:xfrm>
                <a:off x="8476313" y="1848967"/>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109" name="直接连接符 108">
                <a:extLst>
                  <a:ext uri="{FF2B5EF4-FFF2-40B4-BE49-F238E27FC236}">
                    <a16:creationId xmlns:a16="http://schemas.microsoft.com/office/drawing/2014/main" id="{6E63BB5C-7B93-4522-9636-DEFBEE3A5851}"/>
                  </a:ext>
                </a:extLst>
              </p:cNvPr>
              <p:cNvCxnSpPr>
                <a:cxnSpLocks/>
                <a:stCxn id="100" idx="6"/>
                <a:endCxn id="104" idx="2"/>
              </p:cNvCxnSpPr>
              <p:nvPr/>
            </p:nvCxnSpPr>
            <p:spPr>
              <a:xfrm flipV="1">
                <a:off x="7859563" y="1262136"/>
                <a:ext cx="228377" cy="135610"/>
              </a:xfrm>
              <a:prstGeom prst="line">
                <a:avLst/>
              </a:prstGeom>
            </p:spPr>
            <p:style>
              <a:lnRef idx="1">
                <a:schemeClr val="dk1"/>
              </a:lnRef>
              <a:fillRef idx="2">
                <a:schemeClr val="dk1"/>
              </a:fillRef>
              <a:effectRef idx="1">
                <a:schemeClr val="dk1"/>
              </a:effectRef>
              <a:fontRef idx="minor">
                <a:schemeClr val="dk1"/>
              </a:fontRef>
            </p:style>
          </p:cxnSp>
          <p:cxnSp>
            <p:nvCxnSpPr>
              <p:cNvPr id="110" name="直接连接符 109">
                <a:extLst>
                  <a:ext uri="{FF2B5EF4-FFF2-40B4-BE49-F238E27FC236}">
                    <a16:creationId xmlns:a16="http://schemas.microsoft.com/office/drawing/2014/main" id="{221DE05C-09C5-4DDB-A45A-CE1FD4ACDE39}"/>
                  </a:ext>
                </a:extLst>
              </p:cNvPr>
              <p:cNvCxnSpPr>
                <a:cxnSpLocks/>
                <a:stCxn id="100" idx="6"/>
                <a:endCxn id="105" idx="2"/>
              </p:cNvCxnSpPr>
              <p:nvPr/>
            </p:nvCxnSpPr>
            <p:spPr>
              <a:xfrm>
                <a:off x="7859563" y="1397746"/>
                <a:ext cx="228377" cy="133220"/>
              </a:xfrm>
              <a:prstGeom prst="line">
                <a:avLst/>
              </a:prstGeom>
            </p:spPr>
            <p:style>
              <a:lnRef idx="1">
                <a:schemeClr val="dk1"/>
              </a:lnRef>
              <a:fillRef idx="2">
                <a:schemeClr val="dk1"/>
              </a:fillRef>
              <a:effectRef idx="1">
                <a:schemeClr val="dk1"/>
              </a:effectRef>
              <a:fontRef idx="minor">
                <a:schemeClr val="dk1"/>
              </a:fontRef>
            </p:style>
          </p:cxnSp>
          <p:cxnSp>
            <p:nvCxnSpPr>
              <p:cNvPr id="111" name="直接连接符 110">
                <a:extLst>
                  <a:ext uri="{FF2B5EF4-FFF2-40B4-BE49-F238E27FC236}">
                    <a16:creationId xmlns:a16="http://schemas.microsoft.com/office/drawing/2014/main" id="{6FF7F1E6-2DE1-4D1F-B34A-745B10DAF6F6}"/>
                  </a:ext>
                </a:extLst>
              </p:cNvPr>
              <p:cNvCxnSpPr>
                <a:cxnSpLocks/>
                <a:stCxn id="100" idx="6"/>
                <a:endCxn id="106" idx="2"/>
              </p:cNvCxnSpPr>
              <p:nvPr/>
            </p:nvCxnSpPr>
            <p:spPr>
              <a:xfrm>
                <a:off x="7859563" y="1397746"/>
                <a:ext cx="228377" cy="402050"/>
              </a:xfrm>
              <a:prstGeom prst="line">
                <a:avLst/>
              </a:prstGeom>
            </p:spPr>
            <p:style>
              <a:lnRef idx="1">
                <a:schemeClr val="dk1"/>
              </a:lnRef>
              <a:fillRef idx="2">
                <a:schemeClr val="dk1"/>
              </a:fillRef>
              <a:effectRef idx="1">
                <a:schemeClr val="dk1"/>
              </a:effectRef>
              <a:fontRef idx="minor">
                <a:schemeClr val="dk1"/>
              </a:fontRef>
            </p:style>
          </p:cxnSp>
          <p:cxnSp>
            <p:nvCxnSpPr>
              <p:cNvPr id="112" name="直接连接符 111">
                <a:extLst>
                  <a:ext uri="{FF2B5EF4-FFF2-40B4-BE49-F238E27FC236}">
                    <a16:creationId xmlns:a16="http://schemas.microsoft.com/office/drawing/2014/main" id="{F654A997-8B5B-4C5E-A135-5C1FA5CD988E}"/>
                  </a:ext>
                </a:extLst>
              </p:cNvPr>
              <p:cNvCxnSpPr>
                <a:cxnSpLocks/>
                <a:stCxn id="100" idx="6"/>
                <a:endCxn id="103" idx="2"/>
              </p:cNvCxnSpPr>
              <p:nvPr/>
            </p:nvCxnSpPr>
            <p:spPr>
              <a:xfrm>
                <a:off x="7859563" y="1397746"/>
                <a:ext cx="228377" cy="670880"/>
              </a:xfrm>
              <a:prstGeom prst="line">
                <a:avLst/>
              </a:prstGeom>
            </p:spPr>
            <p:style>
              <a:lnRef idx="1">
                <a:schemeClr val="dk1"/>
              </a:lnRef>
              <a:fillRef idx="2">
                <a:schemeClr val="dk1"/>
              </a:fillRef>
              <a:effectRef idx="1">
                <a:schemeClr val="dk1"/>
              </a:effectRef>
              <a:fontRef idx="minor">
                <a:schemeClr val="dk1"/>
              </a:fontRef>
            </p:style>
          </p:cxnSp>
          <p:cxnSp>
            <p:nvCxnSpPr>
              <p:cNvPr id="113" name="直接连接符 112">
                <a:extLst>
                  <a:ext uri="{FF2B5EF4-FFF2-40B4-BE49-F238E27FC236}">
                    <a16:creationId xmlns:a16="http://schemas.microsoft.com/office/drawing/2014/main" id="{DC0AE248-E90D-45A1-AB79-3A8B0D420E49}"/>
                  </a:ext>
                </a:extLst>
              </p:cNvPr>
              <p:cNvCxnSpPr>
                <a:cxnSpLocks/>
                <a:stCxn id="101" idx="6"/>
                <a:endCxn id="104" idx="2"/>
              </p:cNvCxnSpPr>
              <p:nvPr/>
            </p:nvCxnSpPr>
            <p:spPr>
              <a:xfrm flipV="1">
                <a:off x="7859563" y="1262136"/>
                <a:ext cx="228377" cy="404440"/>
              </a:xfrm>
              <a:prstGeom prst="line">
                <a:avLst/>
              </a:prstGeom>
            </p:spPr>
            <p:style>
              <a:lnRef idx="1">
                <a:schemeClr val="dk1"/>
              </a:lnRef>
              <a:fillRef idx="2">
                <a:schemeClr val="dk1"/>
              </a:fillRef>
              <a:effectRef idx="1">
                <a:schemeClr val="dk1"/>
              </a:effectRef>
              <a:fontRef idx="minor">
                <a:schemeClr val="dk1"/>
              </a:fontRef>
            </p:style>
          </p:cxnSp>
          <p:cxnSp>
            <p:nvCxnSpPr>
              <p:cNvPr id="114" name="直接连接符 113">
                <a:extLst>
                  <a:ext uri="{FF2B5EF4-FFF2-40B4-BE49-F238E27FC236}">
                    <a16:creationId xmlns:a16="http://schemas.microsoft.com/office/drawing/2014/main" id="{A5AA0138-3350-49CB-ABE4-BECE769880FD}"/>
                  </a:ext>
                </a:extLst>
              </p:cNvPr>
              <p:cNvCxnSpPr>
                <a:cxnSpLocks/>
                <a:stCxn id="101" idx="6"/>
                <a:endCxn id="105" idx="2"/>
              </p:cNvCxnSpPr>
              <p:nvPr/>
            </p:nvCxnSpPr>
            <p:spPr>
              <a:xfrm flipV="1">
                <a:off x="7859563" y="1530966"/>
                <a:ext cx="228377" cy="135610"/>
              </a:xfrm>
              <a:prstGeom prst="line">
                <a:avLst/>
              </a:prstGeom>
            </p:spPr>
            <p:style>
              <a:lnRef idx="1">
                <a:schemeClr val="dk1"/>
              </a:lnRef>
              <a:fillRef idx="2">
                <a:schemeClr val="dk1"/>
              </a:fillRef>
              <a:effectRef idx="1">
                <a:schemeClr val="dk1"/>
              </a:effectRef>
              <a:fontRef idx="minor">
                <a:schemeClr val="dk1"/>
              </a:fontRef>
            </p:style>
          </p:cxnSp>
          <p:cxnSp>
            <p:nvCxnSpPr>
              <p:cNvPr id="115" name="直接连接符 114">
                <a:extLst>
                  <a:ext uri="{FF2B5EF4-FFF2-40B4-BE49-F238E27FC236}">
                    <a16:creationId xmlns:a16="http://schemas.microsoft.com/office/drawing/2014/main" id="{C11BB3EC-661D-4078-AE66-8470BBA774F5}"/>
                  </a:ext>
                </a:extLst>
              </p:cNvPr>
              <p:cNvCxnSpPr>
                <a:cxnSpLocks/>
                <a:stCxn id="101" idx="6"/>
                <a:endCxn id="106" idx="2"/>
              </p:cNvCxnSpPr>
              <p:nvPr/>
            </p:nvCxnSpPr>
            <p:spPr>
              <a:xfrm>
                <a:off x="7859563" y="1666576"/>
                <a:ext cx="228377" cy="133220"/>
              </a:xfrm>
              <a:prstGeom prst="line">
                <a:avLst/>
              </a:prstGeom>
            </p:spPr>
            <p:style>
              <a:lnRef idx="1">
                <a:schemeClr val="dk1"/>
              </a:lnRef>
              <a:fillRef idx="2">
                <a:schemeClr val="dk1"/>
              </a:fillRef>
              <a:effectRef idx="1">
                <a:schemeClr val="dk1"/>
              </a:effectRef>
              <a:fontRef idx="minor">
                <a:schemeClr val="dk1"/>
              </a:fontRef>
            </p:style>
          </p:cxnSp>
          <p:cxnSp>
            <p:nvCxnSpPr>
              <p:cNvPr id="116" name="直接连接符 115">
                <a:extLst>
                  <a:ext uri="{FF2B5EF4-FFF2-40B4-BE49-F238E27FC236}">
                    <a16:creationId xmlns:a16="http://schemas.microsoft.com/office/drawing/2014/main" id="{32CF8813-A555-4E6A-B857-DF517BE8CFB1}"/>
                  </a:ext>
                </a:extLst>
              </p:cNvPr>
              <p:cNvCxnSpPr>
                <a:cxnSpLocks/>
                <a:stCxn id="101" idx="6"/>
                <a:endCxn id="103" idx="2"/>
              </p:cNvCxnSpPr>
              <p:nvPr/>
            </p:nvCxnSpPr>
            <p:spPr>
              <a:xfrm>
                <a:off x="7859563" y="1666576"/>
                <a:ext cx="228377" cy="402050"/>
              </a:xfrm>
              <a:prstGeom prst="line">
                <a:avLst/>
              </a:prstGeom>
            </p:spPr>
            <p:style>
              <a:lnRef idx="1">
                <a:schemeClr val="dk1"/>
              </a:lnRef>
              <a:fillRef idx="2">
                <a:schemeClr val="dk1"/>
              </a:fillRef>
              <a:effectRef idx="1">
                <a:schemeClr val="dk1"/>
              </a:effectRef>
              <a:fontRef idx="minor">
                <a:schemeClr val="dk1"/>
              </a:fontRef>
            </p:style>
          </p:cxnSp>
          <p:cxnSp>
            <p:nvCxnSpPr>
              <p:cNvPr id="117" name="直接连接符 116">
                <a:extLst>
                  <a:ext uri="{FF2B5EF4-FFF2-40B4-BE49-F238E27FC236}">
                    <a16:creationId xmlns:a16="http://schemas.microsoft.com/office/drawing/2014/main" id="{0E05FB03-BBBA-4EC2-8A23-40CC065D8287}"/>
                  </a:ext>
                </a:extLst>
              </p:cNvPr>
              <p:cNvCxnSpPr>
                <a:cxnSpLocks/>
                <a:stCxn id="102" idx="6"/>
                <a:endCxn id="104" idx="2"/>
              </p:cNvCxnSpPr>
              <p:nvPr/>
            </p:nvCxnSpPr>
            <p:spPr>
              <a:xfrm flipV="1">
                <a:off x="7859563" y="1262136"/>
                <a:ext cx="228377" cy="673270"/>
              </a:xfrm>
              <a:prstGeom prst="line">
                <a:avLst/>
              </a:prstGeom>
            </p:spPr>
            <p:style>
              <a:lnRef idx="1">
                <a:schemeClr val="dk1"/>
              </a:lnRef>
              <a:fillRef idx="2">
                <a:schemeClr val="dk1"/>
              </a:fillRef>
              <a:effectRef idx="1">
                <a:schemeClr val="dk1"/>
              </a:effectRef>
              <a:fontRef idx="minor">
                <a:schemeClr val="dk1"/>
              </a:fontRef>
            </p:style>
          </p:cxnSp>
          <p:cxnSp>
            <p:nvCxnSpPr>
              <p:cNvPr id="118" name="直接连接符 117">
                <a:extLst>
                  <a:ext uri="{FF2B5EF4-FFF2-40B4-BE49-F238E27FC236}">
                    <a16:creationId xmlns:a16="http://schemas.microsoft.com/office/drawing/2014/main" id="{7F279F7A-F619-49B5-B05C-A18865456FF7}"/>
                  </a:ext>
                </a:extLst>
              </p:cNvPr>
              <p:cNvCxnSpPr>
                <a:cxnSpLocks/>
                <a:stCxn id="102" idx="6"/>
                <a:endCxn id="105" idx="2"/>
              </p:cNvCxnSpPr>
              <p:nvPr/>
            </p:nvCxnSpPr>
            <p:spPr>
              <a:xfrm flipV="1">
                <a:off x="7859563" y="1530966"/>
                <a:ext cx="228377" cy="404440"/>
              </a:xfrm>
              <a:prstGeom prst="line">
                <a:avLst/>
              </a:prstGeom>
            </p:spPr>
            <p:style>
              <a:lnRef idx="1">
                <a:schemeClr val="dk1"/>
              </a:lnRef>
              <a:fillRef idx="2">
                <a:schemeClr val="dk1"/>
              </a:fillRef>
              <a:effectRef idx="1">
                <a:schemeClr val="dk1"/>
              </a:effectRef>
              <a:fontRef idx="minor">
                <a:schemeClr val="dk1"/>
              </a:fontRef>
            </p:style>
          </p:cxnSp>
          <p:cxnSp>
            <p:nvCxnSpPr>
              <p:cNvPr id="119" name="直接连接符 118">
                <a:extLst>
                  <a:ext uri="{FF2B5EF4-FFF2-40B4-BE49-F238E27FC236}">
                    <a16:creationId xmlns:a16="http://schemas.microsoft.com/office/drawing/2014/main" id="{9C93A128-594E-4E47-98FC-A60C42A414AF}"/>
                  </a:ext>
                </a:extLst>
              </p:cNvPr>
              <p:cNvCxnSpPr>
                <a:cxnSpLocks/>
                <a:stCxn id="102" idx="6"/>
                <a:endCxn id="106" idx="2"/>
              </p:cNvCxnSpPr>
              <p:nvPr/>
            </p:nvCxnSpPr>
            <p:spPr>
              <a:xfrm flipV="1">
                <a:off x="7859563" y="1799796"/>
                <a:ext cx="228377" cy="135610"/>
              </a:xfrm>
              <a:prstGeom prst="line">
                <a:avLst/>
              </a:prstGeom>
            </p:spPr>
            <p:style>
              <a:lnRef idx="1">
                <a:schemeClr val="dk1"/>
              </a:lnRef>
              <a:fillRef idx="2">
                <a:schemeClr val="dk1"/>
              </a:fillRef>
              <a:effectRef idx="1">
                <a:schemeClr val="dk1"/>
              </a:effectRef>
              <a:fontRef idx="minor">
                <a:schemeClr val="dk1"/>
              </a:fontRef>
            </p:style>
          </p:cxnSp>
          <p:cxnSp>
            <p:nvCxnSpPr>
              <p:cNvPr id="120" name="直接连接符 119">
                <a:extLst>
                  <a:ext uri="{FF2B5EF4-FFF2-40B4-BE49-F238E27FC236}">
                    <a16:creationId xmlns:a16="http://schemas.microsoft.com/office/drawing/2014/main" id="{9E61790C-4354-492B-A248-F6A4DE08E69F}"/>
                  </a:ext>
                </a:extLst>
              </p:cNvPr>
              <p:cNvCxnSpPr>
                <a:cxnSpLocks/>
                <a:stCxn id="102" idx="6"/>
                <a:endCxn id="103" idx="2"/>
              </p:cNvCxnSpPr>
              <p:nvPr/>
            </p:nvCxnSpPr>
            <p:spPr>
              <a:xfrm>
                <a:off x="7859563" y="1935406"/>
                <a:ext cx="228377" cy="133220"/>
              </a:xfrm>
              <a:prstGeom prst="line">
                <a:avLst/>
              </a:prstGeom>
            </p:spPr>
            <p:style>
              <a:lnRef idx="1">
                <a:schemeClr val="dk1"/>
              </a:lnRef>
              <a:fillRef idx="2">
                <a:schemeClr val="dk1"/>
              </a:fillRef>
              <a:effectRef idx="1">
                <a:schemeClr val="dk1"/>
              </a:effectRef>
              <a:fontRef idx="minor">
                <a:schemeClr val="dk1"/>
              </a:fontRef>
            </p:style>
          </p:cxnSp>
          <p:cxnSp>
            <p:nvCxnSpPr>
              <p:cNvPr id="121" name="直接连接符 120">
                <a:extLst>
                  <a:ext uri="{FF2B5EF4-FFF2-40B4-BE49-F238E27FC236}">
                    <a16:creationId xmlns:a16="http://schemas.microsoft.com/office/drawing/2014/main" id="{920E77C5-A6BA-4F07-8BBC-729928D3AA6A}"/>
                  </a:ext>
                </a:extLst>
              </p:cNvPr>
              <p:cNvCxnSpPr>
                <a:cxnSpLocks/>
                <a:stCxn id="104" idx="6"/>
                <a:endCxn id="107" idx="2"/>
              </p:cNvCxnSpPr>
              <p:nvPr/>
            </p:nvCxnSpPr>
            <p:spPr>
              <a:xfrm>
                <a:off x="8267940" y="1262136"/>
                <a:ext cx="208373" cy="139171"/>
              </a:xfrm>
              <a:prstGeom prst="line">
                <a:avLst/>
              </a:prstGeom>
            </p:spPr>
            <p:style>
              <a:lnRef idx="1">
                <a:schemeClr val="dk1"/>
              </a:lnRef>
              <a:fillRef idx="2">
                <a:schemeClr val="dk1"/>
              </a:fillRef>
              <a:effectRef idx="1">
                <a:schemeClr val="dk1"/>
              </a:effectRef>
              <a:fontRef idx="minor">
                <a:schemeClr val="dk1"/>
              </a:fontRef>
            </p:style>
          </p:cxnSp>
          <p:cxnSp>
            <p:nvCxnSpPr>
              <p:cNvPr id="122" name="直接连接符 121">
                <a:extLst>
                  <a:ext uri="{FF2B5EF4-FFF2-40B4-BE49-F238E27FC236}">
                    <a16:creationId xmlns:a16="http://schemas.microsoft.com/office/drawing/2014/main" id="{152ADAAE-6A25-400A-8A41-F2299DFAE3CB}"/>
                  </a:ext>
                </a:extLst>
              </p:cNvPr>
              <p:cNvCxnSpPr>
                <a:cxnSpLocks/>
                <a:stCxn id="105" idx="6"/>
                <a:endCxn id="107" idx="2"/>
              </p:cNvCxnSpPr>
              <p:nvPr/>
            </p:nvCxnSpPr>
            <p:spPr>
              <a:xfrm flipV="1">
                <a:off x="8267940" y="1401307"/>
                <a:ext cx="208373" cy="129659"/>
              </a:xfrm>
              <a:prstGeom prst="line">
                <a:avLst/>
              </a:prstGeom>
            </p:spPr>
            <p:style>
              <a:lnRef idx="1">
                <a:schemeClr val="dk1"/>
              </a:lnRef>
              <a:fillRef idx="2">
                <a:schemeClr val="dk1"/>
              </a:fillRef>
              <a:effectRef idx="1">
                <a:schemeClr val="dk1"/>
              </a:effectRef>
              <a:fontRef idx="minor">
                <a:schemeClr val="dk1"/>
              </a:fontRef>
            </p:style>
          </p:cxnSp>
          <p:cxnSp>
            <p:nvCxnSpPr>
              <p:cNvPr id="123" name="直接连接符 122">
                <a:extLst>
                  <a:ext uri="{FF2B5EF4-FFF2-40B4-BE49-F238E27FC236}">
                    <a16:creationId xmlns:a16="http://schemas.microsoft.com/office/drawing/2014/main" id="{95B2A702-ABE9-47CF-9F20-990D16C7FDEE}"/>
                  </a:ext>
                </a:extLst>
              </p:cNvPr>
              <p:cNvCxnSpPr>
                <a:cxnSpLocks/>
                <a:stCxn id="106" idx="6"/>
                <a:endCxn id="107" idx="2"/>
              </p:cNvCxnSpPr>
              <p:nvPr/>
            </p:nvCxnSpPr>
            <p:spPr>
              <a:xfrm flipV="1">
                <a:off x="8267940" y="1401307"/>
                <a:ext cx="208373" cy="398489"/>
              </a:xfrm>
              <a:prstGeom prst="line">
                <a:avLst/>
              </a:prstGeom>
            </p:spPr>
            <p:style>
              <a:lnRef idx="1">
                <a:schemeClr val="dk1"/>
              </a:lnRef>
              <a:fillRef idx="2">
                <a:schemeClr val="dk1"/>
              </a:fillRef>
              <a:effectRef idx="1">
                <a:schemeClr val="dk1"/>
              </a:effectRef>
              <a:fontRef idx="minor">
                <a:schemeClr val="dk1"/>
              </a:fontRef>
            </p:style>
          </p:cxnSp>
          <p:cxnSp>
            <p:nvCxnSpPr>
              <p:cNvPr id="124" name="直接连接符 123">
                <a:extLst>
                  <a:ext uri="{FF2B5EF4-FFF2-40B4-BE49-F238E27FC236}">
                    <a16:creationId xmlns:a16="http://schemas.microsoft.com/office/drawing/2014/main" id="{016AFAA3-B6A4-48D1-8CC0-CC20CA2E7B34}"/>
                  </a:ext>
                </a:extLst>
              </p:cNvPr>
              <p:cNvCxnSpPr>
                <a:cxnSpLocks/>
                <a:stCxn id="103" idx="6"/>
                <a:endCxn id="107" idx="2"/>
              </p:cNvCxnSpPr>
              <p:nvPr/>
            </p:nvCxnSpPr>
            <p:spPr>
              <a:xfrm flipV="1">
                <a:off x="8267940" y="1401307"/>
                <a:ext cx="208373" cy="667319"/>
              </a:xfrm>
              <a:prstGeom prst="line">
                <a:avLst/>
              </a:prstGeom>
            </p:spPr>
            <p:style>
              <a:lnRef idx="1">
                <a:schemeClr val="dk1"/>
              </a:lnRef>
              <a:fillRef idx="2">
                <a:schemeClr val="dk1"/>
              </a:fillRef>
              <a:effectRef idx="1">
                <a:schemeClr val="dk1"/>
              </a:effectRef>
              <a:fontRef idx="minor">
                <a:schemeClr val="dk1"/>
              </a:fontRef>
            </p:style>
          </p:cxnSp>
          <p:cxnSp>
            <p:nvCxnSpPr>
              <p:cNvPr id="125" name="直接连接符 124">
                <a:extLst>
                  <a:ext uri="{FF2B5EF4-FFF2-40B4-BE49-F238E27FC236}">
                    <a16:creationId xmlns:a16="http://schemas.microsoft.com/office/drawing/2014/main" id="{C32D68E4-4AA3-4A0C-A11B-42BB007591C6}"/>
                  </a:ext>
                </a:extLst>
              </p:cNvPr>
              <p:cNvCxnSpPr>
                <a:cxnSpLocks/>
                <a:stCxn id="108" idx="2"/>
                <a:endCxn id="104" idx="6"/>
              </p:cNvCxnSpPr>
              <p:nvPr/>
            </p:nvCxnSpPr>
            <p:spPr>
              <a:xfrm flipH="1" flipV="1">
                <a:off x="8267940" y="1262136"/>
                <a:ext cx="208373" cy="676831"/>
              </a:xfrm>
              <a:prstGeom prst="line">
                <a:avLst/>
              </a:prstGeom>
            </p:spPr>
            <p:style>
              <a:lnRef idx="1">
                <a:schemeClr val="dk1"/>
              </a:lnRef>
              <a:fillRef idx="2">
                <a:schemeClr val="dk1"/>
              </a:fillRef>
              <a:effectRef idx="1">
                <a:schemeClr val="dk1"/>
              </a:effectRef>
              <a:fontRef idx="minor">
                <a:schemeClr val="dk1"/>
              </a:fontRef>
            </p:style>
          </p:cxnSp>
          <p:cxnSp>
            <p:nvCxnSpPr>
              <p:cNvPr id="126" name="直接连接符 125">
                <a:extLst>
                  <a:ext uri="{FF2B5EF4-FFF2-40B4-BE49-F238E27FC236}">
                    <a16:creationId xmlns:a16="http://schemas.microsoft.com/office/drawing/2014/main" id="{C84C8959-A4B0-4CE6-91D2-C6BADDC56728}"/>
                  </a:ext>
                </a:extLst>
              </p:cNvPr>
              <p:cNvCxnSpPr>
                <a:cxnSpLocks/>
                <a:stCxn id="108" idx="2"/>
                <a:endCxn id="105" idx="6"/>
              </p:cNvCxnSpPr>
              <p:nvPr/>
            </p:nvCxnSpPr>
            <p:spPr>
              <a:xfrm flipH="1" flipV="1">
                <a:off x="8267940" y="1530966"/>
                <a:ext cx="208373" cy="408001"/>
              </a:xfrm>
              <a:prstGeom prst="line">
                <a:avLst/>
              </a:prstGeom>
            </p:spPr>
            <p:style>
              <a:lnRef idx="1">
                <a:schemeClr val="dk1"/>
              </a:lnRef>
              <a:fillRef idx="2">
                <a:schemeClr val="dk1"/>
              </a:fillRef>
              <a:effectRef idx="1">
                <a:schemeClr val="dk1"/>
              </a:effectRef>
              <a:fontRef idx="minor">
                <a:schemeClr val="dk1"/>
              </a:fontRef>
            </p:style>
          </p:cxnSp>
          <p:cxnSp>
            <p:nvCxnSpPr>
              <p:cNvPr id="127" name="直接连接符 126">
                <a:extLst>
                  <a:ext uri="{FF2B5EF4-FFF2-40B4-BE49-F238E27FC236}">
                    <a16:creationId xmlns:a16="http://schemas.microsoft.com/office/drawing/2014/main" id="{839F9410-6BB4-4AEA-B391-76C129B34FA5}"/>
                  </a:ext>
                </a:extLst>
              </p:cNvPr>
              <p:cNvCxnSpPr>
                <a:cxnSpLocks/>
                <a:stCxn id="108" idx="2"/>
                <a:endCxn id="106" idx="6"/>
              </p:cNvCxnSpPr>
              <p:nvPr/>
            </p:nvCxnSpPr>
            <p:spPr>
              <a:xfrm flipH="1" flipV="1">
                <a:off x="8267940" y="1799796"/>
                <a:ext cx="208373" cy="139171"/>
              </a:xfrm>
              <a:prstGeom prst="line">
                <a:avLst/>
              </a:prstGeom>
            </p:spPr>
            <p:style>
              <a:lnRef idx="1">
                <a:schemeClr val="dk1"/>
              </a:lnRef>
              <a:fillRef idx="2">
                <a:schemeClr val="dk1"/>
              </a:fillRef>
              <a:effectRef idx="1">
                <a:schemeClr val="dk1"/>
              </a:effectRef>
              <a:fontRef idx="minor">
                <a:schemeClr val="dk1"/>
              </a:fontRef>
            </p:style>
          </p:cxnSp>
          <p:cxnSp>
            <p:nvCxnSpPr>
              <p:cNvPr id="128" name="直接连接符 127">
                <a:extLst>
                  <a:ext uri="{FF2B5EF4-FFF2-40B4-BE49-F238E27FC236}">
                    <a16:creationId xmlns:a16="http://schemas.microsoft.com/office/drawing/2014/main" id="{AEDC1B03-27A1-44E3-B8DB-30F51C6683B1}"/>
                  </a:ext>
                </a:extLst>
              </p:cNvPr>
              <p:cNvCxnSpPr>
                <a:cxnSpLocks/>
                <a:stCxn id="108" idx="2"/>
                <a:endCxn id="103" idx="6"/>
              </p:cNvCxnSpPr>
              <p:nvPr/>
            </p:nvCxnSpPr>
            <p:spPr>
              <a:xfrm flipH="1">
                <a:off x="8267940" y="1938967"/>
                <a:ext cx="208373" cy="129659"/>
              </a:xfrm>
              <a:prstGeom prst="line">
                <a:avLst/>
              </a:prstGeom>
            </p:spPr>
            <p:style>
              <a:lnRef idx="1">
                <a:schemeClr val="dk1"/>
              </a:lnRef>
              <a:fillRef idx="2">
                <a:schemeClr val="dk1"/>
              </a:fillRef>
              <a:effectRef idx="1">
                <a:schemeClr val="dk1"/>
              </a:effectRef>
              <a:fontRef idx="minor">
                <a:schemeClr val="dk1"/>
              </a:fontRef>
            </p:style>
          </p:cxnSp>
          <p:sp>
            <p:nvSpPr>
              <p:cNvPr id="129" name="流程图: 接点 128">
                <a:extLst>
                  <a:ext uri="{FF2B5EF4-FFF2-40B4-BE49-F238E27FC236}">
                    <a16:creationId xmlns:a16="http://schemas.microsoft.com/office/drawing/2014/main" id="{886BA2FF-2EB9-4653-83E7-411099B717A0}"/>
                  </a:ext>
                </a:extLst>
              </p:cNvPr>
              <p:cNvSpPr/>
              <p:nvPr/>
            </p:nvSpPr>
            <p:spPr>
              <a:xfrm>
                <a:off x="8476313" y="157657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130" name="直接连接符 129">
                <a:extLst>
                  <a:ext uri="{FF2B5EF4-FFF2-40B4-BE49-F238E27FC236}">
                    <a16:creationId xmlns:a16="http://schemas.microsoft.com/office/drawing/2014/main" id="{A692AEFD-6EB0-4065-8F7F-64A584C398CB}"/>
                  </a:ext>
                </a:extLst>
              </p:cNvPr>
              <p:cNvCxnSpPr>
                <a:cxnSpLocks/>
                <a:stCxn id="104" idx="6"/>
                <a:endCxn id="129" idx="2"/>
              </p:cNvCxnSpPr>
              <p:nvPr/>
            </p:nvCxnSpPr>
            <p:spPr>
              <a:xfrm>
                <a:off x="8267940" y="1262136"/>
                <a:ext cx="208373" cy="404440"/>
              </a:xfrm>
              <a:prstGeom prst="line">
                <a:avLst/>
              </a:prstGeom>
            </p:spPr>
            <p:style>
              <a:lnRef idx="1">
                <a:schemeClr val="dk1"/>
              </a:lnRef>
              <a:fillRef idx="2">
                <a:schemeClr val="dk1"/>
              </a:fillRef>
              <a:effectRef idx="1">
                <a:schemeClr val="dk1"/>
              </a:effectRef>
              <a:fontRef idx="minor">
                <a:schemeClr val="dk1"/>
              </a:fontRef>
            </p:style>
          </p:cxnSp>
          <p:cxnSp>
            <p:nvCxnSpPr>
              <p:cNvPr id="131" name="直接连接符 130">
                <a:extLst>
                  <a:ext uri="{FF2B5EF4-FFF2-40B4-BE49-F238E27FC236}">
                    <a16:creationId xmlns:a16="http://schemas.microsoft.com/office/drawing/2014/main" id="{278C4F45-1F99-46AA-B8E9-96235FCC6F13}"/>
                  </a:ext>
                </a:extLst>
              </p:cNvPr>
              <p:cNvCxnSpPr>
                <a:cxnSpLocks/>
                <a:stCxn id="103" idx="6"/>
                <a:endCxn id="129" idx="2"/>
              </p:cNvCxnSpPr>
              <p:nvPr/>
            </p:nvCxnSpPr>
            <p:spPr>
              <a:xfrm flipV="1">
                <a:off x="8267940" y="1666576"/>
                <a:ext cx="208373" cy="402050"/>
              </a:xfrm>
              <a:prstGeom prst="line">
                <a:avLst/>
              </a:prstGeom>
            </p:spPr>
            <p:style>
              <a:lnRef idx="1">
                <a:schemeClr val="dk1"/>
              </a:lnRef>
              <a:fillRef idx="2">
                <a:schemeClr val="dk1"/>
              </a:fillRef>
              <a:effectRef idx="1">
                <a:schemeClr val="dk1"/>
              </a:effectRef>
              <a:fontRef idx="minor">
                <a:schemeClr val="dk1"/>
              </a:fontRef>
            </p:style>
          </p:cxnSp>
          <p:cxnSp>
            <p:nvCxnSpPr>
              <p:cNvPr id="132" name="直接连接符 131">
                <a:extLst>
                  <a:ext uri="{FF2B5EF4-FFF2-40B4-BE49-F238E27FC236}">
                    <a16:creationId xmlns:a16="http://schemas.microsoft.com/office/drawing/2014/main" id="{715E0050-7560-4F0C-A581-E6EAB2C19544}"/>
                  </a:ext>
                </a:extLst>
              </p:cNvPr>
              <p:cNvCxnSpPr>
                <a:cxnSpLocks/>
                <a:stCxn id="106" idx="6"/>
                <a:endCxn id="129" idx="2"/>
              </p:cNvCxnSpPr>
              <p:nvPr/>
            </p:nvCxnSpPr>
            <p:spPr>
              <a:xfrm flipV="1">
                <a:off x="8267940" y="1666576"/>
                <a:ext cx="208373" cy="133220"/>
              </a:xfrm>
              <a:prstGeom prst="line">
                <a:avLst/>
              </a:prstGeom>
            </p:spPr>
            <p:style>
              <a:lnRef idx="1">
                <a:schemeClr val="dk1"/>
              </a:lnRef>
              <a:fillRef idx="2">
                <a:schemeClr val="dk1"/>
              </a:fillRef>
              <a:effectRef idx="1">
                <a:schemeClr val="dk1"/>
              </a:effectRef>
              <a:fontRef idx="minor">
                <a:schemeClr val="dk1"/>
              </a:fontRef>
            </p:style>
          </p:cxnSp>
          <p:cxnSp>
            <p:nvCxnSpPr>
              <p:cNvPr id="133" name="直接连接符 132">
                <a:extLst>
                  <a:ext uri="{FF2B5EF4-FFF2-40B4-BE49-F238E27FC236}">
                    <a16:creationId xmlns:a16="http://schemas.microsoft.com/office/drawing/2014/main" id="{EF11CADC-667F-4099-8A36-B5178948F22C}"/>
                  </a:ext>
                </a:extLst>
              </p:cNvPr>
              <p:cNvCxnSpPr>
                <a:cxnSpLocks/>
                <a:stCxn id="105" idx="6"/>
                <a:endCxn id="129" idx="2"/>
              </p:cNvCxnSpPr>
              <p:nvPr/>
            </p:nvCxnSpPr>
            <p:spPr>
              <a:xfrm>
                <a:off x="8267940" y="1530966"/>
                <a:ext cx="208373" cy="135610"/>
              </a:xfrm>
              <a:prstGeom prst="line">
                <a:avLst/>
              </a:prstGeom>
            </p:spPr>
            <p:style>
              <a:lnRef idx="1">
                <a:schemeClr val="dk1"/>
              </a:lnRef>
              <a:fillRef idx="2">
                <a:schemeClr val="dk1"/>
              </a:fillRef>
              <a:effectRef idx="1">
                <a:schemeClr val="dk1"/>
              </a:effectRef>
              <a:fontRef idx="minor">
                <a:schemeClr val="dk1"/>
              </a:fontRef>
            </p:style>
          </p:cxnSp>
        </p:grpSp>
        <p:pic>
          <p:nvPicPr>
            <p:cNvPr id="134" name="图片 133" descr="病毒 (1)">
              <a:extLst>
                <a:ext uri="{FF2B5EF4-FFF2-40B4-BE49-F238E27FC236}">
                  <a16:creationId xmlns:a16="http://schemas.microsoft.com/office/drawing/2014/main" id="{9546CA74-7FAE-401A-8232-375EE929F487}"/>
                </a:ext>
              </a:extLst>
            </p:cNvPr>
            <p:cNvPicPr>
              <a:picLocks noChangeAspect="1"/>
            </p:cNvPicPr>
            <p:nvPr/>
          </p:nvPicPr>
          <p:blipFill>
            <a:blip r:embed="rId12"/>
            <a:stretch>
              <a:fillRect/>
            </a:stretch>
          </p:blipFill>
          <p:spPr>
            <a:xfrm>
              <a:off x="2406968" y="3291879"/>
              <a:ext cx="360045" cy="360045"/>
            </a:xfrm>
            <a:prstGeom prst="rect">
              <a:avLst/>
            </a:prstGeom>
          </p:spPr>
        </p:pic>
      </p:grpSp>
      <p:pic>
        <p:nvPicPr>
          <p:cNvPr id="136" name="图片 135">
            <a:extLst>
              <a:ext uri="{FF2B5EF4-FFF2-40B4-BE49-F238E27FC236}">
                <a16:creationId xmlns:a16="http://schemas.microsoft.com/office/drawing/2014/main" id="{C4BC0EB9-0863-4993-A0F8-146F5116B9C4}"/>
              </a:ext>
            </a:extLst>
          </p:cNvPr>
          <p:cNvPicPr>
            <a:picLocks noChangeAspect="1"/>
          </p:cNvPicPr>
          <p:nvPr/>
        </p:nvPicPr>
        <p:blipFill>
          <a:blip r:embed="rId17"/>
          <a:stretch>
            <a:fillRect/>
          </a:stretch>
        </p:blipFill>
        <p:spPr>
          <a:xfrm>
            <a:off x="7731291" y="889800"/>
            <a:ext cx="4073494" cy="56177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E48AF-A256-43A2-A24B-7BA224C23AC1}"/>
              </a:ext>
            </a:extLst>
          </p:cNvPr>
          <p:cNvSpPr>
            <a:spLocks noGrp="1"/>
          </p:cNvSpPr>
          <p:nvPr>
            <p:ph type="title"/>
          </p:nvPr>
        </p:nvSpPr>
        <p:spPr/>
        <p:txBody>
          <a:bodyPr/>
          <a:lstStyle/>
          <a:p>
            <a:r>
              <a:rPr lang="en-US" altLang="zh-CN" b="1" dirty="0"/>
              <a:t>Ⅱ.</a:t>
            </a:r>
            <a:r>
              <a:rPr lang="zh-CN" altLang="en-US" b="1" dirty="0"/>
              <a:t> </a:t>
            </a:r>
            <a:r>
              <a:rPr lang="en-US" altLang="zh-CN" dirty="0"/>
              <a:t>Proposed </a:t>
            </a:r>
            <a:r>
              <a:rPr lang="en-US" altLang="zh-CN" dirty="0" err="1"/>
              <a:t>FLPhish</a:t>
            </a:r>
            <a:r>
              <a:rPr lang="en-US" altLang="zh-CN" dirty="0"/>
              <a:t> Scheme</a:t>
            </a:r>
            <a:endParaRPr lang="zh-CN" altLang="en-US" dirty="0"/>
          </a:p>
        </p:txBody>
      </p:sp>
      <p:sp>
        <p:nvSpPr>
          <p:cNvPr id="3" name="灯片编号占位符 2">
            <a:extLst>
              <a:ext uri="{FF2B5EF4-FFF2-40B4-BE49-F238E27FC236}">
                <a16:creationId xmlns:a16="http://schemas.microsoft.com/office/drawing/2014/main" id="{2B321CCD-DC9C-4727-8D7A-021C3F811B46}"/>
              </a:ext>
            </a:extLst>
          </p:cNvPr>
          <p:cNvSpPr>
            <a:spLocks noGrp="1"/>
          </p:cNvSpPr>
          <p:nvPr>
            <p:ph type="sldNum" sz="quarter" idx="12"/>
          </p:nvPr>
        </p:nvSpPr>
        <p:spPr/>
        <p:txBody>
          <a:bodyPr/>
          <a:lstStyle/>
          <a:p>
            <a:fld id="{565CE74E-AB26-4998-AD42-012C4C1AD076}" type="slidenum">
              <a:rPr lang="zh-CN" altLang="en-US" smtClean="0"/>
              <a:t>13</a:t>
            </a:fld>
            <a:endParaRPr lang="zh-CN" altLang="en-US"/>
          </a:p>
        </p:txBody>
      </p:sp>
      <p:pic>
        <p:nvPicPr>
          <p:cNvPr id="7" name="图片 6">
            <a:extLst>
              <a:ext uri="{FF2B5EF4-FFF2-40B4-BE49-F238E27FC236}">
                <a16:creationId xmlns:a16="http://schemas.microsoft.com/office/drawing/2014/main" id="{3AF0B7B6-058D-4B1A-894E-75E14C3E7682}"/>
              </a:ext>
            </a:extLst>
          </p:cNvPr>
          <p:cNvPicPr>
            <a:picLocks noChangeAspect="1"/>
          </p:cNvPicPr>
          <p:nvPr/>
        </p:nvPicPr>
        <p:blipFill>
          <a:blip r:embed="rId3"/>
          <a:stretch>
            <a:fillRect/>
          </a:stretch>
        </p:blipFill>
        <p:spPr>
          <a:xfrm>
            <a:off x="954927" y="1442359"/>
            <a:ext cx="4680000" cy="3617873"/>
          </a:xfrm>
          <a:prstGeom prst="rect">
            <a:avLst/>
          </a:prstGeom>
        </p:spPr>
      </p:pic>
      <p:pic>
        <p:nvPicPr>
          <p:cNvPr id="9" name="图片 8">
            <a:extLst>
              <a:ext uri="{FF2B5EF4-FFF2-40B4-BE49-F238E27FC236}">
                <a16:creationId xmlns:a16="http://schemas.microsoft.com/office/drawing/2014/main" id="{F40075C4-A890-4025-9FF7-1AA2D9F1DF4F}"/>
              </a:ext>
            </a:extLst>
          </p:cNvPr>
          <p:cNvPicPr>
            <a:picLocks noChangeAspect="1"/>
          </p:cNvPicPr>
          <p:nvPr/>
        </p:nvPicPr>
        <p:blipFill>
          <a:blip r:embed="rId4"/>
          <a:stretch>
            <a:fillRect/>
          </a:stretch>
        </p:blipFill>
        <p:spPr>
          <a:xfrm>
            <a:off x="5634927" y="1442359"/>
            <a:ext cx="4680000" cy="4744022"/>
          </a:xfrm>
          <a:prstGeom prst="rect">
            <a:avLst/>
          </a:prstGeom>
        </p:spPr>
      </p:pic>
    </p:spTree>
    <p:extLst>
      <p:ext uri="{BB962C8B-B14F-4D97-AF65-F5344CB8AC3E}">
        <p14:creationId xmlns:p14="http://schemas.microsoft.com/office/powerpoint/2010/main" val="55296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Ⅲ.</a:t>
            </a:r>
            <a:r>
              <a:rPr lang="zh-CN" altLang="en-US" b="1" dirty="0"/>
              <a:t> </a:t>
            </a:r>
            <a:r>
              <a:rPr lang="en-US" altLang="zh-CN" dirty="0"/>
              <a:t>Experiments Results</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14</a:t>
            </a:fld>
            <a:endParaRPr lang="zh-CN" altLang="en-US"/>
          </a:p>
        </p:txBody>
      </p:sp>
      <p:pic>
        <p:nvPicPr>
          <p:cNvPr id="21" name="图片 20">
            <a:extLst>
              <a:ext uri="{FF2B5EF4-FFF2-40B4-BE49-F238E27FC236}">
                <a16:creationId xmlns:a16="http://schemas.microsoft.com/office/drawing/2014/main" id="{E897835E-7651-46D8-8DFB-A5D7BE5C73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524" y="1055959"/>
            <a:ext cx="3459145" cy="2160000"/>
          </a:xfrm>
          <a:prstGeom prst="rect">
            <a:avLst/>
          </a:prstGeom>
        </p:spPr>
      </p:pic>
      <p:pic>
        <p:nvPicPr>
          <p:cNvPr id="23" name="图片 22">
            <a:extLst>
              <a:ext uri="{FF2B5EF4-FFF2-40B4-BE49-F238E27FC236}">
                <a16:creationId xmlns:a16="http://schemas.microsoft.com/office/drawing/2014/main" id="{D279EA56-15A0-48E4-9CFC-74A4ECEE30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94814" y="1055959"/>
            <a:ext cx="3410009" cy="2160000"/>
          </a:xfrm>
          <a:prstGeom prst="rect">
            <a:avLst/>
          </a:prstGeom>
        </p:spPr>
      </p:pic>
      <p:pic>
        <p:nvPicPr>
          <p:cNvPr id="25" name="图片 24">
            <a:extLst>
              <a:ext uri="{FF2B5EF4-FFF2-40B4-BE49-F238E27FC236}">
                <a16:creationId xmlns:a16="http://schemas.microsoft.com/office/drawing/2014/main" id="{AC71D856-A3A2-447D-8CD5-09128CDA14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35669" y="1055959"/>
            <a:ext cx="3459145" cy="2160000"/>
          </a:xfrm>
          <a:prstGeom prst="rect">
            <a:avLst/>
          </a:prstGeom>
        </p:spPr>
      </p:pic>
      <p:pic>
        <p:nvPicPr>
          <p:cNvPr id="27" name="图片 26">
            <a:extLst>
              <a:ext uri="{FF2B5EF4-FFF2-40B4-BE49-F238E27FC236}">
                <a16:creationId xmlns:a16="http://schemas.microsoft.com/office/drawing/2014/main" id="{69D0AE45-E7E7-4C0E-9B14-90A8162B215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93876" y="3215959"/>
            <a:ext cx="3410009" cy="2160000"/>
          </a:xfrm>
          <a:prstGeom prst="rect">
            <a:avLst/>
          </a:prstGeom>
        </p:spPr>
      </p:pic>
      <p:pic>
        <p:nvPicPr>
          <p:cNvPr id="29" name="图片 28">
            <a:extLst>
              <a:ext uri="{FF2B5EF4-FFF2-40B4-BE49-F238E27FC236}">
                <a16:creationId xmlns:a16="http://schemas.microsoft.com/office/drawing/2014/main" id="{AEA983E2-F53E-4BE3-BF98-1AB6C432E02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5669" y="3215959"/>
            <a:ext cx="3459145" cy="2160000"/>
          </a:xfrm>
          <a:prstGeom prst="rect">
            <a:avLst/>
          </a:prstGeom>
        </p:spPr>
      </p:pic>
      <p:pic>
        <p:nvPicPr>
          <p:cNvPr id="31" name="图片 30">
            <a:extLst>
              <a:ext uri="{FF2B5EF4-FFF2-40B4-BE49-F238E27FC236}">
                <a16:creationId xmlns:a16="http://schemas.microsoft.com/office/drawing/2014/main" id="{3FFD6F9A-4027-4447-96B2-18587C6C573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6524" y="3215959"/>
            <a:ext cx="3459145" cy="2160000"/>
          </a:xfrm>
          <a:prstGeom prst="rect">
            <a:avLst/>
          </a:prstGeom>
        </p:spPr>
      </p:pic>
      <p:sp>
        <p:nvSpPr>
          <p:cNvPr id="32" name="文本框 31">
            <a:extLst>
              <a:ext uri="{FF2B5EF4-FFF2-40B4-BE49-F238E27FC236}">
                <a16:creationId xmlns:a16="http://schemas.microsoft.com/office/drawing/2014/main" id="{5D5235B0-587A-488B-84DE-F1A9A3F7B59C}"/>
              </a:ext>
            </a:extLst>
          </p:cNvPr>
          <p:cNvSpPr txBox="1"/>
          <p:nvPr/>
        </p:nvSpPr>
        <p:spPr>
          <a:xfrm>
            <a:off x="1854690" y="5423246"/>
            <a:ext cx="902811" cy="369332"/>
          </a:xfrm>
          <a:prstGeom prst="rect">
            <a:avLst/>
          </a:prstGeom>
          <a:noFill/>
        </p:spPr>
        <p:txBody>
          <a:bodyPr wrap="none" rtlCol="0">
            <a:spAutoFit/>
          </a:bodyPr>
          <a:lstStyle/>
          <a:p>
            <a:r>
              <a:rPr lang="en-US" altLang="zh-CN" dirty="0"/>
              <a:t>MNIST</a:t>
            </a:r>
            <a:endParaRPr lang="zh-CN" altLang="en-US" dirty="0"/>
          </a:p>
        </p:txBody>
      </p:sp>
      <p:sp>
        <p:nvSpPr>
          <p:cNvPr id="33" name="文本框 32">
            <a:extLst>
              <a:ext uri="{FF2B5EF4-FFF2-40B4-BE49-F238E27FC236}">
                <a16:creationId xmlns:a16="http://schemas.microsoft.com/office/drawing/2014/main" id="{92D55467-797E-4249-B1BA-811852C27D47}"/>
              </a:ext>
            </a:extLst>
          </p:cNvPr>
          <p:cNvSpPr txBox="1"/>
          <p:nvPr/>
        </p:nvSpPr>
        <p:spPr>
          <a:xfrm>
            <a:off x="5195753" y="5423246"/>
            <a:ext cx="1800493" cy="369332"/>
          </a:xfrm>
          <a:prstGeom prst="rect">
            <a:avLst/>
          </a:prstGeom>
          <a:noFill/>
        </p:spPr>
        <p:txBody>
          <a:bodyPr wrap="none" rtlCol="0">
            <a:spAutoFit/>
          </a:bodyPr>
          <a:lstStyle/>
          <a:p>
            <a:r>
              <a:rPr lang="en-US" altLang="zh-CN" dirty="0"/>
              <a:t>Fashion-MNIST</a:t>
            </a:r>
            <a:endParaRPr lang="zh-CN" altLang="en-US" dirty="0"/>
          </a:p>
        </p:txBody>
      </p:sp>
      <p:sp>
        <p:nvSpPr>
          <p:cNvPr id="34" name="文本框 33">
            <a:extLst>
              <a:ext uri="{FF2B5EF4-FFF2-40B4-BE49-F238E27FC236}">
                <a16:creationId xmlns:a16="http://schemas.microsoft.com/office/drawing/2014/main" id="{BCF0F135-7379-40D2-A124-996682A103F4}"/>
              </a:ext>
            </a:extLst>
          </p:cNvPr>
          <p:cNvSpPr txBox="1"/>
          <p:nvPr/>
        </p:nvSpPr>
        <p:spPr>
          <a:xfrm>
            <a:off x="8599966" y="5423246"/>
            <a:ext cx="1197828" cy="369332"/>
          </a:xfrm>
          <a:prstGeom prst="rect">
            <a:avLst/>
          </a:prstGeom>
          <a:noFill/>
        </p:spPr>
        <p:txBody>
          <a:bodyPr wrap="none" rtlCol="0">
            <a:spAutoFit/>
          </a:bodyPr>
          <a:lstStyle/>
          <a:p>
            <a:r>
              <a:rPr lang="en-US" altLang="zh-CN" dirty="0"/>
              <a:t>CIFAR-10</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Ⅳ.</a:t>
            </a:r>
            <a:r>
              <a:rPr lang="zh-CN" altLang="en-US" b="1" dirty="0"/>
              <a:t> </a:t>
            </a:r>
            <a:r>
              <a:rPr lang="en-US" altLang="zh-CN" dirty="0"/>
              <a:t>Conclusions</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15</a:t>
            </a:fld>
            <a:endParaRPr lang="zh-CN" altLang="en-US"/>
          </a:p>
        </p:txBody>
      </p:sp>
      <p:sp>
        <p:nvSpPr>
          <p:cNvPr id="6" name="文本框 5"/>
          <p:cNvSpPr txBox="1"/>
          <p:nvPr/>
        </p:nvSpPr>
        <p:spPr>
          <a:xfrm>
            <a:off x="138113" y="1640949"/>
            <a:ext cx="11915774" cy="4524315"/>
          </a:xfrm>
          <a:prstGeom prst="rect">
            <a:avLst/>
          </a:prstGeom>
          <a:noFill/>
        </p:spPr>
        <p:txBody>
          <a:bodyPr wrap="square" rtlCol="0" anchor="t">
            <a:spAutoFit/>
          </a:bodyPr>
          <a:lstStyle/>
          <a:p>
            <a:pPr marL="342900" indent="-342900">
              <a:buFont typeface="Wingdings" panose="05000000000000000000" pitchFamily="2" charset="2"/>
              <a:buChar char="p"/>
            </a:pPr>
            <a:r>
              <a:rPr lang="en-US" altLang="zh-CN" dirty="0"/>
              <a:t>In this paper, we have </a:t>
            </a:r>
            <a:r>
              <a:rPr lang="en-US" altLang="zh-CN" b="1" dirty="0"/>
              <a:t>designed an FL architecture</a:t>
            </a:r>
            <a:r>
              <a:rPr lang="en-US" altLang="zh-CN" dirty="0"/>
              <a:t>, Ensemble Federated Learning in this study, which allows knowledge transferring between the FL server and FL clients via the unlabeled dataset and FL clients' predictions of it. </a:t>
            </a:r>
          </a:p>
          <a:p>
            <a:pPr marL="342900" indent="-342900">
              <a:buFont typeface="Wingdings" panose="05000000000000000000" pitchFamily="2" charset="2"/>
              <a:buChar char="p"/>
            </a:pPr>
            <a:endParaRPr lang="en-US" altLang="zh-CN" dirty="0"/>
          </a:p>
          <a:p>
            <a:pPr marL="342900" indent="-342900">
              <a:buFont typeface="Wingdings" panose="05000000000000000000" pitchFamily="2" charset="2"/>
              <a:buChar char="p"/>
            </a:pPr>
            <a:r>
              <a:rPr lang="en-US" altLang="zh-CN" dirty="0"/>
              <a:t>We have </a:t>
            </a:r>
            <a:r>
              <a:rPr lang="en-US" altLang="zh-CN" b="1" dirty="0"/>
              <a:t>crafted the </a:t>
            </a:r>
            <a:r>
              <a:rPr lang="en-US" altLang="zh-CN" b="1" dirty="0" err="1"/>
              <a:t>FLPhish</a:t>
            </a:r>
            <a:r>
              <a:rPr lang="en-US" altLang="zh-CN" b="1" dirty="0"/>
              <a:t> technique</a:t>
            </a:r>
            <a:r>
              <a:rPr lang="en-US" altLang="zh-CN" dirty="0"/>
              <a:t> to make Ensemble FL resistant to Byzantine attacks by using a labeled dataset as `bait' to detect malicious Byzantine clients. </a:t>
            </a:r>
          </a:p>
          <a:p>
            <a:pPr marL="342900" indent="-342900">
              <a:buFont typeface="Wingdings" panose="05000000000000000000" pitchFamily="2" charset="2"/>
              <a:buChar char="p"/>
            </a:pPr>
            <a:endParaRPr lang="en-US" altLang="zh-CN" dirty="0"/>
          </a:p>
          <a:p>
            <a:pPr marL="342900" indent="-342900">
              <a:buFont typeface="Wingdings" panose="05000000000000000000" pitchFamily="2" charset="2"/>
              <a:buChar char="p"/>
            </a:pPr>
            <a:r>
              <a:rPr lang="en-US" altLang="zh-CN" dirty="0"/>
              <a:t>Furthermore, we have </a:t>
            </a:r>
            <a:r>
              <a:rPr lang="en-US" altLang="zh-CN" b="1" dirty="0"/>
              <a:t>proposed a reputation technique based on Bayesian inference </a:t>
            </a:r>
            <a:r>
              <a:rPr lang="en-US" altLang="zh-CN" dirty="0"/>
              <a:t>to determine a client's level of trust. </a:t>
            </a:r>
          </a:p>
          <a:p>
            <a:pPr marL="342900" indent="-342900">
              <a:buFont typeface="Wingdings" panose="05000000000000000000" pitchFamily="2" charset="2"/>
              <a:buChar char="p"/>
            </a:pPr>
            <a:endParaRPr lang="en-US" altLang="zh-CN" dirty="0"/>
          </a:p>
          <a:p>
            <a:pPr marL="342900" indent="-342900">
              <a:buFont typeface="Wingdings" panose="05000000000000000000" pitchFamily="2" charset="2"/>
              <a:buChar char="p"/>
            </a:pPr>
            <a:r>
              <a:rPr lang="en-US" altLang="zh-CN" dirty="0"/>
              <a:t>We have also </a:t>
            </a:r>
            <a:r>
              <a:rPr lang="en-US" altLang="zh-CN" b="1" dirty="0"/>
              <a:t>presented two aggregation techniques, </a:t>
            </a:r>
            <a:r>
              <a:rPr lang="en-US" altLang="zh-CN" b="1" dirty="0" err="1"/>
              <a:t>FLPhish</a:t>
            </a:r>
            <a:r>
              <a:rPr lang="en-US" altLang="zh-CN" b="1" dirty="0"/>
              <a:t>-threshold and </a:t>
            </a:r>
            <a:r>
              <a:rPr lang="en-US" altLang="zh-CN" b="1" dirty="0" err="1"/>
              <a:t>FLPhish</a:t>
            </a:r>
            <a:r>
              <a:rPr lang="en-US" altLang="zh-CN" b="1" dirty="0"/>
              <a:t>-weight</a:t>
            </a:r>
            <a:r>
              <a:rPr lang="en-US" altLang="zh-CN" dirty="0"/>
              <a:t>, to improve </a:t>
            </a:r>
            <a:r>
              <a:rPr lang="en-US" altLang="zh-CN" dirty="0" err="1"/>
              <a:t>FLPhish's</a:t>
            </a:r>
            <a:r>
              <a:rPr lang="en-US" altLang="zh-CN" dirty="0"/>
              <a:t> performance. </a:t>
            </a:r>
          </a:p>
          <a:p>
            <a:pPr marL="342900" indent="-342900">
              <a:buFont typeface="Wingdings" panose="05000000000000000000" pitchFamily="2" charset="2"/>
              <a:buChar char="p"/>
            </a:pPr>
            <a:endParaRPr lang="en-US" altLang="zh-CN" dirty="0"/>
          </a:p>
          <a:p>
            <a:pPr marL="342900" indent="-342900">
              <a:buFont typeface="Wingdings" panose="05000000000000000000" pitchFamily="2" charset="2"/>
              <a:buChar char="p"/>
            </a:pPr>
            <a:r>
              <a:rPr lang="en-US" altLang="zh-CN" dirty="0"/>
              <a:t>At last, we have </a:t>
            </a:r>
            <a:r>
              <a:rPr lang="en-US" altLang="zh-CN" b="1" dirty="0"/>
              <a:t>tested our suggested </a:t>
            </a:r>
            <a:r>
              <a:rPr lang="en-US" altLang="zh-CN" b="1" dirty="0" err="1"/>
              <a:t>FLPhish</a:t>
            </a:r>
            <a:r>
              <a:rPr lang="en-US" altLang="zh-CN" b="1" dirty="0"/>
              <a:t> in a variety of scenarios</a:t>
            </a:r>
            <a:r>
              <a:rPr lang="en-US" altLang="zh-CN" dirty="0"/>
              <a:t>. The results of the experiment demonstrates the comparable performance of </a:t>
            </a:r>
            <a:r>
              <a:rPr lang="en-US" altLang="zh-CN" dirty="0" err="1"/>
              <a:t>FLPhish</a:t>
            </a:r>
            <a:r>
              <a:rPr lang="en-US" altLang="zh-CN" dirty="0"/>
              <a:t> in terms of accuracy and robustness under Byzantine attacks in FL.</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BBA0B96-FC52-450F-88F4-2D0914D5B316}"/>
              </a:ext>
            </a:extLst>
          </p:cNvPr>
          <p:cNvSpPr>
            <a:spLocks noGrp="1"/>
          </p:cNvSpPr>
          <p:nvPr>
            <p:ph type="sldNum" sz="quarter" idx="12"/>
          </p:nvPr>
        </p:nvSpPr>
        <p:spPr/>
        <p:txBody>
          <a:bodyPr/>
          <a:lstStyle/>
          <a:p>
            <a:fld id="{565CE74E-AB26-4998-AD42-012C4C1AD076}" type="slidenum">
              <a:rPr lang="zh-CN" altLang="en-US" smtClean="0"/>
              <a:t>16</a:t>
            </a:fld>
            <a:endParaRPr lang="zh-CN" altLang="en-US"/>
          </a:p>
        </p:txBody>
      </p:sp>
      <p:sp>
        <p:nvSpPr>
          <p:cNvPr id="4" name="标题 2">
            <a:extLst>
              <a:ext uri="{FF2B5EF4-FFF2-40B4-BE49-F238E27FC236}">
                <a16:creationId xmlns:a16="http://schemas.microsoft.com/office/drawing/2014/main" id="{88C0C30C-8E7D-4885-97C8-8AF53AC3128E}"/>
              </a:ext>
            </a:extLst>
          </p:cNvPr>
          <p:cNvSpPr txBox="1">
            <a:spLocks/>
          </p:cNvSpPr>
          <p:nvPr/>
        </p:nvSpPr>
        <p:spPr>
          <a:xfrm>
            <a:off x="0" y="1912330"/>
            <a:ext cx="12192000"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3800" b="1" dirty="0">
                <a:solidFill>
                  <a:srgbClr val="C00000"/>
                </a:solidFill>
                <a:latin typeface="+mn-ea"/>
                <a:ea typeface="+mn-ea"/>
              </a:rPr>
              <a:t>Federated Learning Application in Cybersecurity:</a:t>
            </a:r>
          </a:p>
          <a:p>
            <a:pPr>
              <a:lnSpc>
                <a:spcPct val="120000"/>
              </a:lnSpc>
            </a:pPr>
            <a:r>
              <a:rPr lang="en-US" altLang="zh-CN" sz="3800" b="1" dirty="0">
                <a:solidFill>
                  <a:srgbClr val="C00000"/>
                </a:solidFill>
                <a:latin typeface="+mn-ea"/>
                <a:ea typeface="+mn-ea"/>
              </a:rPr>
              <a:t>Intrusion Detection in Industrial Cyber-Physical Systems</a:t>
            </a:r>
          </a:p>
        </p:txBody>
      </p:sp>
      <p:sp>
        <p:nvSpPr>
          <p:cNvPr id="5" name="标题 2">
            <a:extLst>
              <a:ext uri="{FF2B5EF4-FFF2-40B4-BE49-F238E27FC236}">
                <a16:creationId xmlns:a16="http://schemas.microsoft.com/office/drawing/2014/main" id="{A449B837-2657-4236-85EA-F912DBF7D533}"/>
              </a:ext>
            </a:extLst>
          </p:cNvPr>
          <p:cNvSpPr txBox="1">
            <a:spLocks/>
          </p:cNvSpPr>
          <p:nvPr/>
        </p:nvSpPr>
        <p:spPr>
          <a:xfrm>
            <a:off x="0" y="4268862"/>
            <a:ext cx="11795760"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2000" dirty="0" err="1">
                <a:solidFill>
                  <a:schemeClr val="tx1"/>
                </a:solidFill>
                <a:latin typeface="+mn-ea"/>
                <a:ea typeface="+mn-ea"/>
              </a:rPr>
              <a:t>DeepFed</a:t>
            </a:r>
            <a:r>
              <a:rPr lang="en-US" altLang="zh-CN" sz="2000" dirty="0">
                <a:solidFill>
                  <a:schemeClr val="tx1"/>
                </a:solidFill>
                <a:latin typeface="+mn-ea"/>
                <a:ea typeface="+mn-ea"/>
              </a:rPr>
              <a:t>: Federated Deep Learning for Intrusion Detection in Industrial Cyber–Physical Systems</a:t>
            </a:r>
          </a:p>
          <a:p>
            <a:pPr>
              <a:lnSpc>
                <a:spcPct val="120000"/>
              </a:lnSpc>
            </a:pPr>
            <a:r>
              <a:rPr lang="en-US" altLang="zh-CN" sz="2000" b="1" dirty="0">
                <a:solidFill>
                  <a:srgbClr val="C00000"/>
                </a:solidFill>
                <a:latin typeface="+mn-ea"/>
                <a:ea typeface="+mn-ea"/>
              </a:rPr>
              <a:t>ESI Highly Cited Paper</a:t>
            </a:r>
            <a:r>
              <a:rPr lang="en-US" altLang="zh-CN" sz="2000" dirty="0">
                <a:solidFill>
                  <a:schemeClr val="tx1"/>
                </a:solidFill>
                <a:latin typeface="+mn-ea"/>
                <a:ea typeface="+mn-ea"/>
              </a:rPr>
              <a:t>, IEEE Transactions on Industrial Informatics</a:t>
            </a:r>
          </a:p>
        </p:txBody>
      </p:sp>
      <p:pic>
        <p:nvPicPr>
          <p:cNvPr id="9" name="图片 8">
            <a:extLst>
              <a:ext uri="{FF2B5EF4-FFF2-40B4-BE49-F238E27FC236}">
                <a16:creationId xmlns:a16="http://schemas.microsoft.com/office/drawing/2014/main" id="{B56475CA-1581-48A7-AE79-A5681509CB19}"/>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34356" y1="38570" x2="34356" y2="38570"/>
                        <a14:foregroundMark x1="48207" y1="30574" x2="48207" y2="30574"/>
                        <a14:foregroundMark x1="45410" y1="35654" x2="45410" y2="35654"/>
                        <a14:foregroundMark x1="57360" y1="27563" x2="57360" y2="27563"/>
                        <a14:foregroundMark x1="60755" y1="27563" x2="60755" y2="27563"/>
                        <a14:foregroundMark x1="64775" y1="11571" x2="64775" y2="11571"/>
                        <a14:foregroundMark x1="74280" y1="30103" x2="74280" y2="30103"/>
                        <a14:foregroundMark x1="76480" y1="27563" x2="76969" y2="27187"/>
                        <a14:foregroundMark x1="78327" y1="23801" x2="78327" y2="23801"/>
                        <a14:foregroundMark x1="76860" y1="11571" x2="76860" y2="11571"/>
                        <a14:foregroundMark x1="75638" y1="39040" x2="75638" y2="39040"/>
                        <a14:foregroundMark x1="73547" y1="55503" x2="73547" y2="55503"/>
                        <a14:foregroundMark x1="80636" y1="48730" x2="80636" y2="48730"/>
                        <a14:foregroundMark x1="16513" y1="39040" x2="16513" y2="39040"/>
                      </a14:backgroundRemoval>
                    </a14:imgEffect>
                  </a14:imgLayer>
                </a14:imgProps>
              </a:ext>
              <a:ext uri="{28A0092B-C50C-407E-A947-70E740481C1C}">
                <a14:useLocalDpi xmlns:a14="http://schemas.microsoft.com/office/drawing/2010/main" val="0"/>
              </a:ext>
            </a:extLst>
          </a:blip>
          <a:stretch>
            <a:fillRect/>
          </a:stretch>
        </p:blipFill>
        <p:spPr>
          <a:xfrm>
            <a:off x="290773" y="337246"/>
            <a:ext cx="2799519" cy="808226"/>
          </a:xfrm>
          <a:prstGeom prst="rect">
            <a:avLst/>
          </a:prstGeom>
        </p:spPr>
      </p:pic>
    </p:spTree>
    <p:extLst>
      <p:ext uri="{BB962C8B-B14F-4D97-AF65-F5344CB8AC3E}">
        <p14:creationId xmlns:p14="http://schemas.microsoft.com/office/powerpoint/2010/main" val="117782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Ⅰ. Introduction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17</a:t>
            </a:fld>
            <a:endParaRPr lang="zh-CN" altLang="en-US"/>
          </a:p>
        </p:txBody>
      </p:sp>
      <p:sp>
        <p:nvSpPr>
          <p:cNvPr id="6" name="文本框 5">
            <a:extLst>
              <a:ext uri="{FF2B5EF4-FFF2-40B4-BE49-F238E27FC236}">
                <a16:creationId xmlns:a16="http://schemas.microsoft.com/office/drawing/2014/main" id="{84458E4E-5DA7-4ECC-9742-C74A354BF7E0}"/>
              </a:ext>
            </a:extLst>
          </p:cNvPr>
          <p:cNvSpPr txBox="1"/>
          <p:nvPr/>
        </p:nvSpPr>
        <p:spPr>
          <a:xfrm>
            <a:off x="844155" y="1582340"/>
            <a:ext cx="10509645" cy="3693319"/>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chemeClr val="accent6"/>
                </a:solidFill>
              </a:rPr>
              <a:t>ICPSs:</a:t>
            </a:r>
            <a:r>
              <a:rPr lang="en-US" altLang="zh-CN" dirty="0"/>
              <a:t> Industrial Cyber-Physical Systems (ICPSs) are </a:t>
            </a:r>
            <a:r>
              <a:rPr lang="en-US" altLang="zh-CN" b="1" dirty="0"/>
              <a:t>large-scale</a:t>
            </a:r>
            <a:r>
              <a:rPr lang="en-US" altLang="zh-CN" dirty="0"/>
              <a:t>, </a:t>
            </a:r>
            <a:r>
              <a:rPr lang="en-US" altLang="zh-CN" b="1" dirty="0"/>
              <a:t>geographically dispersed</a:t>
            </a:r>
            <a:r>
              <a:rPr lang="en-US" altLang="zh-CN" dirty="0"/>
              <a:t>, </a:t>
            </a:r>
            <a:r>
              <a:rPr lang="en-US" altLang="zh-CN" b="1" dirty="0"/>
              <a:t>federated</a:t>
            </a:r>
            <a:r>
              <a:rPr lang="en-US" altLang="zh-CN" dirty="0"/>
              <a:t>, </a:t>
            </a:r>
            <a:r>
              <a:rPr lang="en-US" altLang="zh-CN" b="1" dirty="0"/>
              <a:t>heterogeneous,</a:t>
            </a:r>
            <a:r>
              <a:rPr lang="en-US" altLang="zh-CN" dirty="0"/>
              <a:t> </a:t>
            </a:r>
            <a:r>
              <a:rPr lang="en-US" altLang="zh-CN" b="1" dirty="0"/>
              <a:t>life-critical </a:t>
            </a:r>
            <a:r>
              <a:rPr lang="en-US" altLang="zh-CN" dirty="0"/>
              <a:t>systems that comprise </a:t>
            </a:r>
            <a:r>
              <a:rPr lang="en-US" altLang="zh-CN" b="1" dirty="0"/>
              <a:t>sensors</a:t>
            </a:r>
            <a:r>
              <a:rPr lang="en-US" altLang="zh-CN" dirty="0"/>
              <a:t>, </a:t>
            </a:r>
            <a:r>
              <a:rPr lang="en-US" altLang="zh-CN" b="1" dirty="0"/>
              <a:t>actuators</a:t>
            </a:r>
            <a:r>
              <a:rPr lang="en-US" altLang="zh-CN" dirty="0"/>
              <a:t>, and</a:t>
            </a:r>
            <a:r>
              <a:rPr lang="en-US" altLang="zh-CN" b="1" dirty="0"/>
              <a:t> control and networking components</a:t>
            </a:r>
            <a:r>
              <a:rPr lang="en-US" altLang="zh-CN" dirty="0"/>
              <a:t>. These systems have multiple control loops, strict timing requirements, predictable network traffic, legacy components, and possibly wireless network segments. </a:t>
            </a:r>
          </a:p>
          <a:p>
            <a:endParaRPr lang="en-US" altLang="zh-CN" dirty="0"/>
          </a:p>
          <a:p>
            <a:pPr marL="285750" indent="-285750">
              <a:buFont typeface="Wingdings" panose="05000000000000000000" pitchFamily="2" charset="2"/>
              <a:buChar char="p"/>
            </a:pPr>
            <a:r>
              <a:rPr lang="en-US" altLang="zh-CN" b="1" dirty="0">
                <a:solidFill>
                  <a:schemeClr val="accent6"/>
                </a:solidFill>
              </a:rPr>
              <a:t>Vulnerabilities of ICPSs:</a:t>
            </a:r>
            <a:r>
              <a:rPr lang="en-US" altLang="zh-CN" dirty="0">
                <a:solidFill>
                  <a:schemeClr val="accent6"/>
                </a:solidFill>
              </a:rPr>
              <a:t> </a:t>
            </a:r>
            <a:r>
              <a:rPr lang="en-US" altLang="zh-CN" dirty="0"/>
              <a:t>Many industries exist in ICPS with </a:t>
            </a:r>
            <a:r>
              <a:rPr lang="en-US" altLang="zh-CN" b="1" dirty="0"/>
              <a:t>inherent security vulnerabilities</a:t>
            </a:r>
            <a:r>
              <a:rPr lang="en-US" altLang="zh-CN" dirty="0"/>
              <a:t> can be exploited. It give a sophisticated adversary the possibility to launch attacks. If it is serious, it may cause the network of industries to immediately disrupt the concerned processes to a catastrophe. </a:t>
            </a:r>
          </a:p>
          <a:p>
            <a:endParaRPr lang="en-US" altLang="zh-CN" dirty="0"/>
          </a:p>
          <a:p>
            <a:r>
              <a:rPr lang="en-US" altLang="zh-CN" dirty="0"/>
              <a:t>    Cause there are many threaten exist in ICPS, it is necessary to </a:t>
            </a:r>
            <a:r>
              <a:rPr lang="en-US" altLang="zh-CN" dirty="0" err="1"/>
              <a:t>to</a:t>
            </a:r>
            <a:r>
              <a:rPr lang="en-US" altLang="zh-CN" dirty="0"/>
              <a:t> do some research on intrusion detection in </a:t>
            </a:r>
            <a:r>
              <a:rPr lang="en-US" altLang="zh-CN" b="1" dirty="0"/>
              <a:t>data privacy protection </a:t>
            </a:r>
            <a:r>
              <a:rPr lang="en-US" altLang="zh-CN" dirty="0"/>
              <a:t>and </a:t>
            </a:r>
            <a:r>
              <a:rPr lang="en-US" altLang="zh-CN" b="1" dirty="0"/>
              <a:t>multiple attack detection </a:t>
            </a:r>
            <a:r>
              <a:rPr lang="en-US" altLang="zh-CN" dirty="0"/>
              <a:t>than ever before. </a:t>
            </a:r>
          </a:p>
        </p:txBody>
      </p:sp>
    </p:spTree>
    <p:extLst>
      <p:ext uri="{BB962C8B-B14F-4D97-AF65-F5344CB8AC3E}">
        <p14:creationId xmlns:p14="http://schemas.microsoft.com/office/powerpoint/2010/main" val="186731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Ⅰ. </a:t>
            </a:r>
            <a:r>
              <a:rPr lang="en-US" altLang="zh-CN" dirty="0"/>
              <a:t>Introduction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18</a:t>
            </a:fld>
            <a:endParaRPr lang="zh-CN" altLang="en-US"/>
          </a:p>
        </p:txBody>
      </p:sp>
      <p:sp>
        <p:nvSpPr>
          <p:cNvPr id="6" name="文本框 5">
            <a:extLst>
              <a:ext uri="{FF2B5EF4-FFF2-40B4-BE49-F238E27FC236}">
                <a16:creationId xmlns:a16="http://schemas.microsoft.com/office/drawing/2014/main" id="{59D0E9CE-BD78-48DA-95FF-B81A60305F05}"/>
              </a:ext>
            </a:extLst>
          </p:cNvPr>
          <p:cNvSpPr txBox="1"/>
          <p:nvPr/>
        </p:nvSpPr>
        <p:spPr>
          <a:xfrm>
            <a:off x="838200" y="1206917"/>
            <a:ext cx="10509645" cy="5078313"/>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chemeClr val="accent6"/>
                </a:solidFill>
              </a:rPr>
              <a:t>Existing Problems in Intrusion Detection for ICPSs:</a:t>
            </a:r>
            <a:endParaRPr lang="en-US" altLang="zh-CN" dirty="0">
              <a:solidFill>
                <a:schemeClr val="accent6"/>
              </a:solidFill>
            </a:endParaRPr>
          </a:p>
          <a:p>
            <a:pPr marL="342900" indent="-342900">
              <a:buFont typeface="+mj-lt"/>
              <a:buAutoNum type="alphaLcParenR"/>
            </a:pPr>
            <a:r>
              <a:rPr lang="en-US" altLang="zh-CN" dirty="0"/>
              <a:t>High quality and large quantities of </a:t>
            </a:r>
            <a:r>
              <a:rPr lang="en-US" altLang="zh-CN" b="1" dirty="0"/>
              <a:t>training data </a:t>
            </a:r>
            <a:r>
              <a:rPr lang="en-US" altLang="zh-CN" dirty="0"/>
              <a:t>are often </a:t>
            </a:r>
            <a:r>
              <a:rPr lang="en-US" altLang="zh-CN" b="1" dirty="0"/>
              <a:t>hard to get </a:t>
            </a:r>
            <a:r>
              <a:rPr lang="en-US" altLang="zh-CN" dirty="0"/>
              <a:t>and cannot be easily shared</a:t>
            </a:r>
            <a:r>
              <a:rPr lang="en-US" altLang="zh-CN" dirty="0">
                <a:solidFill>
                  <a:srgbClr val="FF0000"/>
                </a:solidFill>
              </a:rPr>
              <a:t> </a:t>
            </a:r>
            <a:r>
              <a:rPr lang="en-US" altLang="zh-CN" dirty="0"/>
              <a:t>and transmitted.</a:t>
            </a:r>
          </a:p>
          <a:p>
            <a:pPr marL="342900" indent="-342900">
              <a:buFont typeface="+mj-lt"/>
              <a:buAutoNum type="alphaLcParenR"/>
            </a:pPr>
            <a:r>
              <a:rPr lang="en-US" altLang="zh-CN" dirty="0"/>
              <a:t>The owner of some highly </a:t>
            </a:r>
            <a:r>
              <a:rPr lang="en-US" altLang="zh-CN" b="1" dirty="0"/>
              <a:t>sensitive data</a:t>
            </a:r>
            <a:r>
              <a:rPr lang="en-US" altLang="zh-CN" dirty="0"/>
              <a:t> will also strongly object to the unrestricted calculation and use of the data, in which case, the data owner will only allow the data to be kept in his own hands, thus creating separate </a:t>
            </a:r>
            <a:r>
              <a:rPr lang="en-US" altLang="zh-CN" b="1" dirty="0"/>
              <a:t>islands of data</a:t>
            </a:r>
            <a:r>
              <a:rPr lang="en-US" altLang="zh-CN" dirty="0"/>
              <a:t>.</a:t>
            </a:r>
          </a:p>
          <a:p>
            <a:endParaRPr lang="en-US" altLang="zh-CN" dirty="0"/>
          </a:p>
          <a:p>
            <a:pPr marL="285750" indent="-285750">
              <a:buFont typeface="Wingdings" panose="05000000000000000000" pitchFamily="2" charset="2"/>
              <a:buChar char="p"/>
            </a:pPr>
            <a:r>
              <a:rPr lang="en" altLang="zh-CN" b="1" dirty="0">
                <a:solidFill>
                  <a:schemeClr val="accent6"/>
                </a:solidFill>
              </a:rPr>
              <a:t>Federated Learning: </a:t>
            </a:r>
          </a:p>
          <a:p>
            <a:r>
              <a:rPr kumimoji="1" lang="en-US" altLang="zh-CN" b="1" dirty="0"/>
              <a:t>Federated learning </a:t>
            </a:r>
            <a:r>
              <a:rPr kumimoji="1" lang="en-US" altLang="zh-CN" dirty="0"/>
              <a:t>is a machine learning technique that trains an algorithm across multiple decentralized </a:t>
            </a:r>
            <a:r>
              <a:rPr kumimoji="1" lang="en-US" altLang="zh-CN" b="1" dirty="0"/>
              <a:t>edge devices </a:t>
            </a:r>
            <a:r>
              <a:rPr kumimoji="1" lang="en-US" altLang="zh-CN" dirty="0"/>
              <a:t>or </a:t>
            </a:r>
            <a:r>
              <a:rPr kumimoji="1" lang="en-US" altLang="zh-CN" b="1" dirty="0"/>
              <a:t>servers </a:t>
            </a:r>
            <a:r>
              <a:rPr kumimoji="1" lang="en-US" altLang="zh-CN" dirty="0"/>
              <a:t>holding </a:t>
            </a:r>
            <a:r>
              <a:rPr kumimoji="1" lang="en-US" altLang="zh-CN" b="1" dirty="0"/>
              <a:t>local data samples</a:t>
            </a:r>
            <a:r>
              <a:rPr kumimoji="1" lang="en-US" altLang="zh-CN" dirty="0"/>
              <a:t>, without exchanging their data samples. </a:t>
            </a:r>
          </a:p>
          <a:p>
            <a:endParaRPr lang="en-US" altLang="zh-CN" dirty="0"/>
          </a:p>
          <a:p>
            <a:pPr marL="285750" indent="-285750">
              <a:buFont typeface="Wingdings" panose="05000000000000000000" pitchFamily="2" charset="2"/>
              <a:buChar char="p"/>
            </a:pPr>
            <a:r>
              <a:rPr lang="en-US" altLang="zh-CN" b="1" dirty="0">
                <a:solidFill>
                  <a:schemeClr val="accent6"/>
                </a:solidFill>
              </a:rPr>
              <a:t>Motivation of Federated Learning:</a:t>
            </a:r>
          </a:p>
          <a:p>
            <a:pPr marL="342900" indent="-342900">
              <a:buFont typeface="+mj-lt"/>
              <a:buAutoNum type="alphaLcParenR"/>
            </a:pPr>
            <a:r>
              <a:rPr lang="en-US" altLang="zh-CN" b="1" dirty="0"/>
              <a:t>Machine learning or deep learning models </a:t>
            </a:r>
            <a:r>
              <a:rPr lang="en-US" altLang="zh-CN" dirty="0"/>
              <a:t>can be trained by each data owner, then with the help of cloud server, a global model can be obtained through </a:t>
            </a:r>
            <a:r>
              <a:rPr lang="en-US" altLang="zh-CN" b="1" dirty="0"/>
              <a:t>model aggregation</a:t>
            </a:r>
            <a:r>
              <a:rPr lang="en-US" altLang="zh-CN" dirty="0"/>
              <a:t>.</a:t>
            </a:r>
          </a:p>
          <a:p>
            <a:pPr marL="342900" indent="-342900">
              <a:buFont typeface="+mj-lt"/>
              <a:buAutoNum type="alphaLcParenR"/>
            </a:pPr>
            <a:r>
              <a:rPr lang="en-US" altLang="zh-CN" dirty="0"/>
              <a:t>If only </a:t>
            </a:r>
            <a:r>
              <a:rPr lang="en-US" altLang="zh-CN" b="1" dirty="0"/>
              <a:t>parameters </a:t>
            </a:r>
            <a:r>
              <a:rPr lang="en-US" altLang="zh-CN" dirty="0"/>
              <a:t>were transferred between the device and the the communication would be extremely efficient.</a:t>
            </a:r>
          </a:p>
          <a:p>
            <a:pPr marL="342900" indent="-342900">
              <a:buFont typeface="+mj-lt"/>
              <a:buAutoNum type="alphaLcParenR"/>
            </a:pPr>
            <a:r>
              <a:rPr lang="en-US" altLang="zh-CN" dirty="0"/>
              <a:t>It can </a:t>
            </a:r>
            <a:r>
              <a:rPr lang="en-US" altLang="zh-CN" b="1" dirty="0"/>
              <a:t>maximize the computing power of terminal devices </a:t>
            </a:r>
            <a:r>
              <a:rPr lang="en-US" altLang="zh-CN" dirty="0"/>
              <a:t>in cloud systems. </a:t>
            </a:r>
          </a:p>
        </p:txBody>
      </p:sp>
    </p:spTree>
    <p:extLst>
      <p:ext uri="{BB962C8B-B14F-4D97-AF65-F5344CB8AC3E}">
        <p14:creationId xmlns:p14="http://schemas.microsoft.com/office/powerpoint/2010/main" val="172928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Ⅱ.</a:t>
            </a:r>
            <a:r>
              <a:rPr lang="zh-CN" altLang="en-US" b="1" dirty="0"/>
              <a:t> </a:t>
            </a:r>
            <a:r>
              <a:rPr lang="en-US" altLang="zh-CN" dirty="0"/>
              <a:t>System Model and Threat Model </a:t>
            </a:r>
            <a:endParaRPr lang="zh-CN" altLang="en-US" dirty="0"/>
          </a:p>
        </p:txBody>
      </p:sp>
      <p:sp>
        <p:nvSpPr>
          <p:cNvPr id="5" name="文本框 4">
            <a:extLst>
              <a:ext uri="{FF2B5EF4-FFF2-40B4-BE49-F238E27FC236}">
                <a16:creationId xmlns:a16="http://schemas.microsoft.com/office/drawing/2014/main" id="{E017FD6A-D529-4002-99D9-57E2B2779977}"/>
              </a:ext>
            </a:extLst>
          </p:cNvPr>
          <p:cNvSpPr txBox="1"/>
          <p:nvPr/>
        </p:nvSpPr>
        <p:spPr>
          <a:xfrm>
            <a:off x="460552" y="1959027"/>
            <a:ext cx="4355288" cy="397031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t>The considered system consist of </a:t>
            </a:r>
            <a:r>
              <a:rPr lang="en-US" altLang="zh-CN" i="1" dirty="0"/>
              <a:t>k</a:t>
            </a:r>
            <a:r>
              <a:rPr lang="en-US" altLang="zh-CN" dirty="0"/>
              <a:t> </a:t>
            </a:r>
            <a:r>
              <a:rPr lang="en-US" altLang="zh-CN" b="1" dirty="0"/>
              <a:t>industrial agents </a:t>
            </a:r>
            <a:r>
              <a:rPr lang="en-US" altLang="zh-CN" dirty="0"/>
              <a:t>and a </a:t>
            </a:r>
            <a:r>
              <a:rPr lang="en-US" altLang="zh-CN" b="1" dirty="0"/>
              <a:t>cloud server</a:t>
            </a:r>
            <a:r>
              <a:rPr lang="en-US" altLang="zh-CN" dirty="0"/>
              <a: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b="1" dirty="0"/>
              <a:t>Industrial agents, </a:t>
            </a:r>
            <a:r>
              <a:rPr lang="en-US" altLang="zh-CN" dirty="0"/>
              <a:t>owners of ICPSs,  with the same network traffic data structure that demand for collaboratively learning a </a:t>
            </a:r>
            <a:r>
              <a:rPr lang="en-US" altLang="zh-CN" b="1" dirty="0"/>
              <a:t>deep learning model </a:t>
            </a:r>
            <a:r>
              <a:rPr lang="en-US" altLang="zh-CN" dirty="0"/>
              <a:t>for </a:t>
            </a:r>
            <a:r>
              <a:rPr lang="en-US" altLang="zh-CN" b="1" dirty="0"/>
              <a:t>intrusion detection </a:t>
            </a:r>
            <a:r>
              <a:rPr lang="en-US" altLang="zh-CN" dirty="0"/>
              <a: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t>A </a:t>
            </a:r>
            <a:r>
              <a:rPr lang="en-US" altLang="zh-CN" b="1" dirty="0"/>
              <a:t>cloud server </a:t>
            </a:r>
            <a:r>
              <a:rPr lang="en-US" altLang="zh-CN" dirty="0"/>
              <a:t>that </a:t>
            </a:r>
            <a:r>
              <a:rPr lang="en-US" altLang="zh-CN" b="1" dirty="0"/>
              <a:t>aggregates</a:t>
            </a:r>
            <a:r>
              <a:rPr lang="en-US" altLang="zh-CN" dirty="0"/>
              <a:t> intrusion detection models trained by industrial agents in the system.</a:t>
            </a:r>
          </a:p>
          <a:p>
            <a:pPr marL="285750" indent="-28575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19</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1" y="1115687"/>
            <a:ext cx="2349323" cy="400110"/>
          </a:xfrm>
          <a:prstGeom prst="rect">
            <a:avLst/>
          </a:prstGeom>
          <a:noFill/>
        </p:spPr>
        <p:txBody>
          <a:bodyPr wrap="square" rtlCol="0">
            <a:spAutoFit/>
          </a:bodyPr>
          <a:lstStyle/>
          <a:p>
            <a:r>
              <a:rPr lang="en-US" altLang="zh-CN" sz="2000" b="1" dirty="0">
                <a:solidFill>
                  <a:schemeClr val="accent6"/>
                </a:solidFill>
              </a:rPr>
              <a:t>A. System Model:</a:t>
            </a:r>
          </a:p>
        </p:txBody>
      </p:sp>
      <p:pic>
        <p:nvPicPr>
          <p:cNvPr id="7" name="图片 6">
            <a:extLst>
              <a:ext uri="{FF2B5EF4-FFF2-40B4-BE49-F238E27FC236}">
                <a16:creationId xmlns:a16="http://schemas.microsoft.com/office/drawing/2014/main" id="{BBFA4A31-FAD2-4C68-9786-135549568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916" y="1533095"/>
            <a:ext cx="6683368" cy="4396250"/>
          </a:xfrm>
          <a:prstGeom prst="rect">
            <a:avLst/>
          </a:prstGeom>
        </p:spPr>
      </p:pic>
    </p:spTree>
    <p:extLst>
      <p:ext uri="{BB962C8B-B14F-4D97-AF65-F5344CB8AC3E}">
        <p14:creationId xmlns:p14="http://schemas.microsoft.com/office/powerpoint/2010/main" val="366618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8DDD649-2892-4E4D-8BF6-216A61E9E080}"/>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34356" y1="38570" x2="34356" y2="38570"/>
                        <a14:foregroundMark x1="48207" y1="30574" x2="48207" y2="30574"/>
                        <a14:foregroundMark x1="45410" y1="35654" x2="45410" y2="35654"/>
                        <a14:foregroundMark x1="57360" y1="27563" x2="57360" y2="27563"/>
                        <a14:foregroundMark x1="60755" y1="27563" x2="60755" y2="27563"/>
                        <a14:foregroundMark x1="64775" y1="11571" x2="64775" y2="11571"/>
                        <a14:foregroundMark x1="74280" y1="30103" x2="74280" y2="30103"/>
                        <a14:foregroundMark x1="76480" y1="27563" x2="76969" y2="27187"/>
                        <a14:foregroundMark x1="78327" y1="23801" x2="78327" y2="23801"/>
                        <a14:foregroundMark x1="76860" y1="11571" x2="76860" y2="11571"/>
                        <a14:foregroundMark x1="75638" y1="39040" x2="75638" y2="39040"/>
                        <a14:foregroundMark x1="73547" y1="55503" x2="73547" y2="55503"/>
                        <a14:foregroundMark x1="80636" y1="48730" x2="80636" y2="48730"/>
                        <a14:foregroundMark x1="16513" y1="39040" x2="16513" y2="39040"/>
                      </a14:backgroundRemoval>
                    </a14:imgEffect>
                  </a14:imgLayer>
                </a14:imgProps>
              </a:ext>
              <a:ext uri="{28A0092B-C50C-407E-A947-70E740481C1C}">
                <a14:useLocalDpi xmlns:a14="http://schemas.microsoft.com/office/drawing/2010/main" val="0"/>
              </a:ext>
            </a:extLst>
          </a:blip>
          <a:stretch>
            <a:fillRect/>
          </a:stretch>
        </p:blipFill>
        <p:spPr>
          <a:xfrm>
            <a:off x="290773" y="337246"/>
            <a:ext cx="2799519" cy="808226"/>
          </a:xfrm>
          <a:prstGeom prst="rect">
            <a:avLst/>
          </a:prstGeom>
        </p:spPr>
      </p:pic>
      <p:grpSp>
        <p:nvGrpSpPr>
          <p:cNvPr id="11" name="组合 10">
            <a:extLst>
              <a:ext uri="{FF2B5EF4-FFF2-40B4-BE49-F238E27FC236}">
                <a16:creationId xmlns:a16="http://schemas.microsoft.com/office/drawing/2014/main" id="{82F01877-7AD6-42D5-BE1F-8E51DE9EA432}"/>
              </a:ext>
            </a:extLst>
          </p:cNvPr>
          <p:cNvGrpSpPr/>
          <p:nvPr/>
        </p:nvGrpSpPr>
        <p:grpSpPr>
          <a:xfrm>
            <a:off x="4791975" y="3081423"/>
            <a:ext cx="5380725" cy="926133"/>
            <a:chOff x="7771203" y="1035558"/>
            <a:chExt cx="3691224" cy="926133"/>
          </a:xfrm>
        </p:grpSpPr>
        <p:sp>
          <p:nvSpPr>
            <p:cNvPr id="12" name="文本框 66">
              <a:extLst>
                <a:ext uri="{FF2B5EF4-FFF2-40B4-BE49-F238E27FC236}">
                  <a16:creationId xmlns:a16="http://schemas.microsoft.com/office/drawing/2014/main" id="{D67C3E26-DE39-4062-B456-3E39C21436CF}"/>
                </a:ext>
              </a:extLst>
            </p:cNvPr>
            <p:cNvSpPr txBox="1">
              <a:spLocks noChangeArrowheads="1"/>
            </p:cNvSpPr>
            <p:nvPr/>
          </p:nvSpPr>
          <p:spPr bwMode="auto">
            <a:xfrm>
              <a:off x="7771203" y="1561581"/>
              <a:ext cx="36912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r>
                <a:rPr lang="en-US" altLang="zh-CN" sz="2000" b="1" dirty="0">
                  <a:solidFill>
                    <a:schemeClr val="tx1"/>
                  </a:solidFill>
                  <a:latin typeface="+mn-lt"/>
                  <a:ea typeface="+mj-ea"/>
                  <a:cs typeface="+mj-cs"/>
                </a:rPr>
                <a:t>Security Challenges in Federated Learning</a:t>
              </a:r>
              <a:endParaRPr lang="zh-CN" altLang="en-US" sz="2000" b="1" dirty="0">
                <a:solidFill>
                  <a:schemeClr val="tx1"/>
                </a:solidFill>
                <a:latin typeface="+mn-lt"/>
                <a:ea typeface="+mj-ea"/>
                <a:cs typeface="+mj-cs"/>
              </a:endParaRPr>
            </a:p>
          </p:txBody>
        </p:sp>
        <p:grpSp>
          <p:nvGrpSpPr>
            <p:cNvPr id="13" name="组合 12">
              <a:extLst>
                <a:ext uri="{FF2B5EF4-FFF2-40B4-BE49-F238E27FC236}">
                  <a16:creationId xmlns:a16="http://schemas.microsoft.com/office/drawing/2014/main" id="{ECB50776-67FA-4755-A04D-739E59F23D65}"/>
                </a:ext>
              </a:extLst>
            </p:cNvPr>
            <p:cNvGrpSpPr/>
            <p:nvPr/>
          </p:nvGrpSpPr>
          <p:grpSpPr>
            <a:xfrm>
              <a:off x="7789473" y="1035558"/>
              <a:ext cx="741153" cy="400110"/>
              <a:chOff x="6095999" y="719049"/>
              <a:chExt cx="741153" cy="400110"/>
            </a:xfrm>
          </p:grpSpPr>
          <p:sp>
            <p:nvSpPr>
              <p:cNvPr id="15" name="矩形: 圆角 31">
                <a:extLst>
                  <a:ext uri="{FF2B5EF4-FFF2-40B4-BE49-F238E27FC236}">
                    <a16:creationId xmlns:a16="http://schemas.microsoft.com/office/drawing/2014/main" id="{3A030108-82E2-4A35-AC23-D1FC6A1E1561}"/>
                  </a:ext>
                </a:extLst>
              </p:cNvPr>
              <p:cNvSpPr/>
              <p:nvPr/>
            </p:nvSpPr>
            <p:spPr>
              <a:xfrm>
                <a:off x="6095999" y="752475"/>
                <a:ext cx="600868" cy="35242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a typeface="思源黑体 CN Bold" panose="020B0800000000000000" pitchFamily="34" charset="-122"/>
                  <a:cs typeface="Arial" panose="020B0604020202020204" pitchFamily="34" charset="0"/>
                </a:endParaRPr>
              </a:p>
            </p:txBody>
          </p:sp>
          <p:grpSp>
            <p:nvGrpSpPr>
              <p:cNvPr id="16" name="组合 15">
                <a:extLst>
                  <a:ext uri="{FF2B5EF4-FFF2-40B4-BE49-F238E27FC236}">
                    <a16:creationId xmlns:a16="http://schemas.microsoft.com/office/drawing/2014/main" id="{8F624544-86B7-48C1-B8C0-76673530C5B7}"/>
                  </a:ext>
                </a:extLst>
              </p:cNvPr>
              <p:cNvGrpSpPr/>
              <p:nvPr/>
            </p:nvGrpSpPr>
            <p:grpSpPr>
              <a:xfrm>
                <a:off x="6215426" y="719049"/>
                <a:ext cx="621726" cy="400110"/>
                <a:chOff x="1052159" y="2752686"/>
                <a:chExt cx="621726" cy="400110"/>
              </a:xfrm>
            </p:grpSpPr>
            <p:sp>
              <p:nvSpPr>
                <p:cNvPr id="17" name="文本框 16">
                  <a:extLst>
                    <a:ext uri="{FF2B5EF4-FFF2-40B4-BE49-F238E27FC236}">
                      <a16:creationId xmlns:a16="http://schemas.microsoft.com/office/drawing/2014/main" id="{EBD1C775-9D4A-49B9-A019-167BD83EAE30}"/>
                    </a:ext>
                  </a:extLst>
                </p:cNvPr>
                <p:cNvSpPr txBox="1"/>
                <p:nvPr/>
              </p:nvSpPr>
              <p:spPr>
                <a:xfrm>
                  <a:off x="1052159" y="2752686"/>
                  <a:ext cx="322424" cy="400110"/>
                </a:xfrm>
                <a:prstGeom prst="rect">
                  <a:avLst/>
                </a:prstGeom>
                <a:noFill/>
              </p:spPr>
              <p:txBody>
                <a:bodyPr wrap="none" rtlCol="0">
                  <a:spAutoFit/>
                </a:bodyPr>
                <a:lstStyle/>
                <a:p>
                  <a:r>
                    <a:rPr lang="en-US" altLang="zh-CN" sz="2000" b="1" kern="2000" dirty="0">
                      <a:solidFill>
                        <a:schemeClr val="bg1"/>
                      </a:solidFill>
                      <a:ea typeface="思源黑体 CN Bold" panose="020B0800000000000000" pitchFamily="34" charset="-122"/>
                      <a:cs typeface="Arial" panose="020B0604020202020204" pitchFamily="34" charset="0"/>
                    </a:rPr>
                    <a:t>01</a:t>
                  </a:r>
                  <a:endParaRPr lang="zh-CN" altLang="en-US" sz="2000" b="1" kern="2000" dirty="0">
                    <a:solidFill>
                      <a:schemeClr val="bg1"/>
                    </a:solidFill>
                    <a:ea typeface="思源黑体 CN Bold" panose="020B0800000000000000" pitchFamily="34" charset="-122"/>
                    <a:cs typeface="Arial" panose="020B0604020202020204" pitchFamily="34" charset="0"/>
                  </a:endParaRPr>
                </a:p>
              </p:txBody>
            </p:sp>
            <p:cxnSp>
              <p:nvCxnSpPr>
                <p:cNvPr id="19" name="直接连接符 18">
                  <a:extLst>
                    <a:ext uri="{FF2B5EF4-FFF2-40B4-BE49-F238E27FC236}">
                      <a16:creationId xmlns:a16="http://schemas.microsoft.com/office/drawing/2014/main" id="{6E40FBF6-E3B5-4A9F-8411-46A22A56DC23}"/>
                    </a:ext>
                  </a:extLst>
                </p:cNvPr>
                <p:cNvCxnSpPr/>
                <p:nvPr/>
              </p:nvCxnSpPr>
              <p:spPr>
                <a:xfrm flipH="1">
                  <a:off x="15336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20" name="组合 19">
            <a:extLst>
              <a:ext uri="{FF2B5EF4-FFF2-40B4-BE49-F238E27FC236}">
                <a16:creationId xmlns:a16="http://schemas.microsoft.com/office/drawing/2014/main" id="{5F48CBD4-B994-421F-BA0E-6133187953E9}"/>
              </a:ext>
            </a:extLst>
          </p:cNvPr>
          <p:cNvGrpSpPr/>
          <p:nvPr/>
        </p:nvGrpSpPr>
        <p:grpSpPr>
          <a:xfrm>
            <a:off x="4818607" y="4540728"/>
            <a:ext cx="6101478" cy="965331"/>
            <a:chOff x="7746500" y="2393231"/>
            <a:chExt cx="6101478" cy="965331"/>
          </a:xfrm>
        </p:grpSpPr>
        <p:grpSp>
          <p:nvGrpSpPr>
            <p:cNvPr id="21" name="组合 20">
              <a:extLst>
                <a:ext uri="{FF2B5EF4-FFF2-40B4-BE49-F238E27FC236}">
                  <a16:creationId xmlns:a16="http://schemas.microsoft.com/office/drawing/2014/main" id="{F2AAEC16-83C1-496E-940C-88D9E557AB09}"/>
                </a:ext>
              </a:extLst>
            </p:cNvPr>
            <p:cNvGrpSpPr/>
            <p:nvPr/>
          </p:nvGrpSpPr>
          <p:grpSpPr>
            <a:xfrm>
              <a:off x="7773132" y="2393231"/>
              <a:ext cx="942975" cy="400110"/>
              <a:chOff x="6079658" y="2242039"/>
              <a:chExt cx="942975" cy="400110"/>
            </a:xfrm>
          </p:grpSpPr>
          <p:sp>
            <p:nvSpPr>
              <p:cNvPr id="23" name="矩形: 圆角 39">
                <a:extLst>
                  <a:ext uri="{FF2B5EF4-FFF2-40B4-BE49-F238E27FC236}">
                    <a16:creationId xmlns:a16="http://schemas.microsoft.com/office/drawing/2014/main" id="{E728881A-5784-4012-AAAB-3E4986AD2F2A}"/>
                  </a:ext>
                </a:extLst>
              </p:cNvPr>
              <p:cNvSpPr/>
              <p:nvPr/>
            </p:nvSpPr>
            <p:spPr>
              <a:xfrm>
                <a:off x="6079658" y="2274041"/>
                <a:ext cx="942975" cy="35242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a typeface="思源黑体 CN Bold" panose="020B0800000000000000" pitchFamily="34" charset="-122"/>
                  <a:cs typeface="Arial" panose="020B0604020202020204" pitchFamily="34" charset="0"/>
                </a:endParaRPr>
              </a:p>
            </p:txBody>
          </p:sp>
          <p:sp>
            <p:nvSpPr>
              <p:cNvPr id="24" name="文本框 23">
                <a:extLst>
                  <a:ext uri="{FF2B5EF4-FFF2-40B4-BE49-F238E27FC236}">
                    <a16:creationId xmlns:a16="http://schemas.microsoft.com/office/drawing/2014/main" id="{255C5334-908E-421D-88F6-A3C5DFCB918C}"/>
                  </a:ext>
                </a:extLst>
              </p:cNvPr>
              <p:cNvSpPr txBox="1"/>
              <p:nvPr/>
            </p:nvSpPr>
            <p:spPr>
              <a:xfrm>
                <a:off x="6224891" y="2242039"/>
                <a:ext cx="527709" cy="400110"/>
              </a:xfrm>
              <a:prstGeom prst="rect">
                <a:avLst/>
              </a:prstGeom>
              <a:noFill/>
            </p:spPr>
            <p:txBody>
              <a:bodyPr wrap="squar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sz="2000" dirty="0">
                    <a:solidFill>
                      <a:schemeClr val="bg1"/>
                    </a:solidFill>
                    <a:latin typeface="+mn-lt"/>
                    <a:ea typeface="思源黑体 CN Bold" panose="020B0800000000000000" pitchFamily="34" charset="-122"/>
                    <a:cs typeface="Arial" panose="020B0604020202020204" pitchFamily="34" charset="0"/>
                  </a:rPr>
                  <a:t>02</a:t>
                </a:r>
                <a:endParaRPr lang="zh-CN" altLang="en-US" sz="2000" dirty="0">
                  <a:solidFill>
                    <a:schemeClr val="bg1"/>
                  </a:solidFill>
                  <a:latin typeface="+mn-lt"/>
                  <a:ea typeface="思源黑体 CN Bold" panose="020B0800000000000000" pitchFamily="34" charset="-122"/>
                  <a:cs typeface="Arial" panose="020B0604020202020204" pitchFamily="34" charset="0"/>
                </a:endParaRPr>
              </a:p>
            </p:txBody>
          </p:sp>
        </p:grpSp>
        <p:sp>
          <p:nvSpPr>
            <p:cNvPr id="22" name="矩形 21">
              <a:extLst>
                <a:ext uri="{FF2B5EF4-FFF2-40B4-BE49-F238E27FC236}">
                  <a16:creationId xmlns:a16="http://schemas.microsoft.com/office/drawing/2014/main" id="{443F2E64-CF57-4FEF-8AC2-6C8AA076AB24}"/>
                </a:ext>
              </a:extLst>
            </p:cNvPr>
            <p:cNvSpPr/>
            <p:nvPr/>
          </p:nvSpPr>
          <p:spPr>
            <a:xfrm>
              <a:off x="7746500" y="2958452"/>
              <a:ext cx="6101478" cy="400110"/>
            </a:xfrm>
            <a:prstGeom prst="rect">
              <a:avLst/>
            </a:prstGeom>
          </p:spPr>
          <p:txBody>
            <a:bodyPr wrap="none">
              <a:spAutoFit/>
            </a:bodyPr>
            <a:lstStyle/>
            <a:p>
              <a:pPr>
                <a:defRPr/>
              </a:pPr>
              <a:r>
                <a:rPr lang="en-US" altLang="zh-CN" sz="2000" b="1" dirty="0">
                  <a:ea typeface="+mj-ea"/>
                  <a:cs typeface="+mj-cs"/>
                </a:rPr>
                <a:t>Federated Learning Application in Cybersecurity</a:t>
              </a:r>
              <a:endParaRPr lang="zh-CN" altLang="en-US" sz="2000" b="1" dirty="0">
                <a:ea typeface="+mj-ea"/>
                <a:cs typeface="+mj-cs"/>
              </a:endParaRPr>
            </a:p>
          </p:txBody>
        </p:sp>
      </p:grpSp>
      <p:grpSp>
        <p:nvGrpSpPr>
          <p:cNvPr id="31" name="组合 30">
            <a:extLst>
              <a:ext uri="{FF2B5EF4-FFF2-40B4-BE49-F238E27FC236}">
                <a16:creationId xmlns:a16="http://schemas.microsoft.com/office/drawing/2014/main" id="{7D3DBF41-8A90-4736-A453-E179552591C6}"/>
              </a:ext>
            </a:extLst>
          </p:cNvPr>
          <p:cNvGrpSpPr/>
          <p:nvPr/>
        </p:nvGrpSpPr>
        <p:grpSpPr>
          <a:xfrm>
            <a:off x="601730" y="3336828"/>
            <a:ext cx="3081613" cy="646331"/>
            <a:chOff x="3772362" y="561152"/>
            <a:chExt cx="3081613" cy="646331"/>
          </a:xfrm>
        </p:grpSpPr>
        <p:sp>
          <p:nvSpPr>
            <p:cNvPr id="32" name="文本框 13">
              <a:extLst>
                <a:ext uri="{FF2B5EF4-FFF2-40B4-BE49-F238E27FC236}">
                  <a16:creationId xmlns:a16="http://schemas.microsoft.com/office/drawing/2014/main" id="{3A6323AA-E8D9-4537-A565-5D9F363C1627}"/>
                </a:ext>
              </a:extLst>
            </p:cNvPr>
            <p:cNvSpPr txBox="1">
              <a:spLocks noChangeArrowheads="1"/>
            </p:cNvSpPr>
            <p:nvPr/>
          </p:nvSpPr>
          <p:spPr bwMode="auto">
            <a:xfrm>
              <a:off x="3772362" y="561152"/>
              <a:ext cx="2416046" cy="646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3600" dirty="0">
                  <a:latin typeface="Arial" panose="020B0604020202020204" pitchFamily="34" charset="0"/>
                  <a:ea typeface="思源黑体 CN Bold" panose="020B0800000000000000" pitchFamily="34" charset="-122"/>
                </a:rPr>
                <a:t>CONTENT</a:t>
              </a:r>
              <a:endParaRPr lang="zh-CN" altLang="en-US" sz="3600" dirty="0">
                <a:latin typeface="Arial" panose="020B0604020202020204" pitchFamily="34" charset="0"/>
                <a:ea typeface="思源黑体 CN Bold" panose="020B0800000000000000" pitchFamily="34" charset="-122"/>
              </a:endParaRPr>
            </a:p>
          </p:txBody>
        </p:sp>
        <p:sp>
          <p:nvSpPr>
            <p:cNvPr id="33" name="文本框 32">
              <a:extLst>
                <a:ext uri="{FF2B5EF4-FFF2-40B4-BE49-F238E27FC236}">
                  <a16:creationId xmlns:a16="http://schemas.microsoft.com/office/drawing/2014/main" id="{25CA43E9-715B-4505-B0F5-88EFA5175592}"/>
                </a:ext>
              </a:extLst>
            </p:cNvPr>
            <p:cNvSpPr txBox="1"/>
            <p:nvPr/>
          </p:nvSpPr>
          <p:spPr>
            <a:xfrm>
              <a:off x="6188408" y="561152"/>
              <a:ext cx="665567" cy="584775"/>
            </a:xfrm>
            <a:prstGeom prst="rect">
              <a:avLst/>
            </a:prstGeom>
            <a:noFill/>
          </p:spPr>
          <p:txBody>
            <a:bodyPr wrap="none" rtlCol="0">
              <a:spAutoFit/>
            </a:bodyPr>
            <a:lstStyle/>
            <a:p>
              <a:r>
                <a:rPr lang="en-US" altLang="zh-CN" sz="3200" dirty="0">
                  <a:solidFill>
                    <a:schemeClr val="tx1">
                      <a:lumMod val="85000"/>
                      <a:lumOff val="15000"/>
                    </a:schemeClr>
                  </a:solidFill>
                  <a:latin typeface="Arial" panose="020B0604020202020204" pitchFamily="34" charset="0"/>
                  <a:ea typeface="思源黑体 CN Bold" panose="020B0800000000000000" pitchFamily="34" charset="-122"/>
                  <a:cs typeface="Arial" panose="020B0604020202020204" pitchFamily="34" charset="0"/>
                </a:rPr>
                <a:t>&gt;&gt;</a:t>
              </a:r>
              <a:endParaRPr lang="zh-CN" altLang="en-US" sz="3200" dirty="0">
                <a:solidFill>
                  <a:schemeClr val="tx1">
                    <a:lumMod val="85000"/>
                    <a:lumOff val="15000"/>
                  </a:schemeClr>
                </a:solidFill>
                <a:latin typeface="Arial" panose="020B0604020202020204" pitchFamily="34" charset="0"/>
                <a:ea typeface="思源黑体 CN Bold" panose="020B0800000000000000" pitchFamily="34" charset="-122"/>
                <a:cs typeface="Arial" panose="020B0604020202020204" pitchFamily="34" charset="0"/>
              </a:endParaRPr>
            </a:p>
          </p:txBody>
        </p:sp>
      </p:grpSp>
      <p:grpSp>
        <p:nvGrpSpPr>
          <p:cNvPr id="18" name="组合 17">
            <a:extLst>
              <a:ext uri="{FF2B5EF4-FFF2-40B4-BE49-F238E27FC236}">
                <a16:creationId xmlns:a16="http://schemas.microsoft.com/office/drawing/2014/main" id="{2FEB6E23-8DFE-4382-ABF8-058CBFCB6BAB}"/>
              </a:ext>
            </a:extLst>
          </p:cNvPr>
          <p:cNvGrpSpPr/>
          <p:nvPr/>
        </p:nvGrpSpPr>
        <p:grpSpPr>
          <a:xfrm>
            <a:off x="4791974" y="1708937"/>
            <a:ext cx="5380725" cy="926133"/>
            <a:chOff x="7771203" y="1035558"/>
            <a:chExt cx="3691224" cy="926133"/>
          </a:xfrm>
        </p:grpSpPr>
        <p:sp>
          <p:nvSpPr>
            <p:cNvPr id="25" name="文本框 66">
              <a:extLst>
                <a:ext uri="{FF2B5EF4-FFF2-40B4-BE49-F238E27FC236}">
                  <a16:creationId xmlns:a16="http://schemas.microsoft.com/office/drawing/2014/main" id="{FBD0A907-9303-4EAA-906B-69C2CF271EAA}"/>
                </a:ext>
              </a:extLst>
            </p:cNvPr>
            <p:cNvSpPr txBox="1">
              <a:spLocks noChangeArrowheads="1"/>
            </p:cNvSpPr>
            <p:nvPr/>
          </p:nvSpPr>
          <p:spPr bwMode="auto">
            <a:xfrm>
              <a:off x="7771203" y="1561581"/>
              <a:ext cx="36912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r>
                <a:rPr lang="en-US" altLang="zh-CN" sz="2000" b="1" dirty="0">
                  <a:solidFill>
                    <a:schemeClr val="tx1"/>
                  </a:solidFill>
                  <a:latin typeface="+mn-lt"/>
                  <a:ea typeface="+mj-ea"/>
                  <a:cs typeface="+mj-cs"/>
                </a:rPr>
                <a:t>Federated Learning</a:t>
              </a:r>
              <a:endParaRPr lang="zh-CN" altLang="en-US" sz="2000" b="1" dirty="0">
                <a:solidFill>
                  <a:schemeClr val="tx1"/>
                </a:solidFill>
                <a:latin typeface="+mn-lt"/>
                <a:ea typeface="+mj-ea"/>
                <a:cs typeface="+mj-cs"/>
              </a:endParaRPr>
            </a:p>
          </p:txBody>
        </p:sp>
        <p:grpSp>
          <p:nvGrpSpPr>
            <p:cNvPr id="26" name="组合 25">
              <a:extLst>
                <a:ext uri="{FF2B5EF4-FFF2-40B4-BE49-F238E27FC236}">
                  <a16:creationId xmlns:a16="http://schemas.microsoft.com/office/drawing/2014/main" id="{771FEE65-ACD2-400C-8D8E-47321839A156}"/>
                </a:ext>
              </a:extLst>
            </p:cNvPr>
            <p:cNvGrpSpPr/>
            <p:nvPr/>
          </p:nvGrpSpPr>
          <p:grpSpPr>
            <a:xfrm>
              <a:off x="7789473" y="1035558"/>
              <a:ext cx="741153" cy="400110"/>
              <a:chOff x="6095999" y="719049"/>
              <a:chExt cx="741153" cy="400110"/>
            </a:xfrm>
          </p:grpSpPr>
          <p:sp>
            <p:nvSpPr>
              <p:cNvPr id="27" name="矩形: 圆角 31">
                <a:extLst>
                  <a:ext uri="{FF2B5EF4-FFF2-40B4-BE49-F238E27FC236}">
                    <a16:creationId xmlns:a16="http://schemas.microsoft.com/office/drawing/2014/main" id="{3D7C3831-E8A9-4CE5-A715-5F9FDBC674E6}"/>
                  </a:ext>
                </a:extLst>
              </p:cNvPr>
              <p:cNvSpPr/>
              <p:nvPr/>
            </p:nvSpPr>
            <p:spPr>
              <a:xfrm>
                <a:off x="6095999" y="752475"/>
                <a:ext cx="600868" cy="35242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a typeface="思源黑体 CN Bold" panose="020B0800000000000000" pitchFamily="34" charset="-122"/>
                  <a:cs typeface="Arial" panose="020B0604020202020204" pitchFamily="34" charset="0"/>
                </a:endParaRPr>
              </a:p>
            </p:txBody>
          </p:sp>
          <p:grpSp>
            <p:nvGrpSpPr>
              <p:cNvPr id="28" name="组合 27">
                <a:extLst>
                  <a:ext uri="{FF2B5EF4-FFF2-40B4-BE49-F238E27FC236}">
                    <a16:creationId xmlns:a16="http://schemas.microsoft.com/office/drawing/2014/main" id="{5A048559-FD9E-4CA1-894B-4249034AF48F}"/>
                  </a:ext>
                </a:extLst>
              </p:cNvPr>
              <p:cNvGrpSpPr/>
              <p:nvPr/>
            </p:nvGrpSpPr>
            <p:grpSpPr>
              <a:xfrm>
                <a:off x="6215426" y="719049"/>
                <a:ext cx="621726" cy="400110"/>
                <a:chOff x="1052159" y="2752686"/>
                <a:chExt cx="621726" cy="400110"/>
              </a:xfrm>
            </p:grpSpPr>
            <p:sp>
              <p:nvSpPr>
                <p:cNvPr id="29" name="文本框 28">
                  <a:extLst>
                    <a:ext uri="{FF2B5EF4-FFF2-40B4-BE49-F238E27FC236}">
                      <a16:creationId xmlns:a16="http://schemas.microsoft.com/office/drawing/2014/main" id="{16EA4A1A-63B6-4628-9879-F70C0A4F63CF}"/>
                    </a:ext>
                  </a:extLst>
                </p:cNvPr>
                <p:cNvSpPr txBox="1"/>
                <p:nvPr/>
              </p:nvSpPr>
              <p:spPr>
                <a:xfrm>
                  <a:off x="1052159" y="2752686"/>
                  <a:ext cx="322424" cy="400110"/>
                </a:xfrm>
                <a:prstGeom prst="rect">
                  <a:avLst/>
                </a:prstGeom>
                <a:noFill/>
              </p:spPr>
              <p:txBody>
                <a:bodyPr wrap="none" rtlCol="0">
                  <a:spAutoFit/>
                </a:bodyPr>
                <a:lstStyle/>
                <a:p>
                  <a:r>
                    <a:rPr lang="en-US" altLang="zh-CN" sz="2000" b="1" kern="2000" dirty="0">
                      <a:solidFill>
                        <a:schemeClr val="bg1"/>
                      </a:solidFill>
                      <a:ea typeface="思源黑体 CN Bold" panose="020B0800000000000000" pitchFamily="34" charset="-122"/>
                      <a:cs typeface="Arial" panose="020B0604020202020204" pitchFamily="34" charset="0"/>
                    </a:rPr>
                    <a:t>01</a:t>
                  </a:r>
                  <a:endParaRPr lang="zh-CN" altLang="en-US" sz="2000" b="1" kern="2000" dirty="0">
                    <a:solidFill>
                      <a:schemeClr val="bg1"/>
                    </a:solidFill>
                    <a:ea typeface="思源黑体 CN Bold" panose="020B0800000000000000" pitchFamily="34" charset="-122"/>
                    <a:cs typeface="Arial" panose="020B0604020202020204" pitchFamily="34" charset="0"/>
                  </a:endParaRPr>
                </a:p>
              </p:txBody>
            </p:sp>
            <p:cxnSp>
              <p:nvCxnSpPr>
                <p:cNvPr id="30" name="直接连接符 29">
                  <a:extLst>
                    <a:ext uri="{FF2B5EF4-FFF2-40B4-BE49-F238E27FC236}">
                      <a16:creationId xmlns:a16="http://schemas.microsoft.com/office/drawing/2014/main" id="{D7EA2E54-7BA9-4AF0-9872-54FE2CDC1BD1}"/>
                    </a:ext>
                  </a:extLst>
                </p:cNvPr>
                <p:cNvCxnSpPr/>
                <p:nvPr/>
              </p:nvCxnSpPr>
              <p:spPr>
                <a:xfrm flipH="1">
                  <a:off x="15336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829101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Ⅱ.</a:t>
            </a:r>
            <a:r>
              <a:rPr lang="zh-CN" altLang="en-US" b="1" dirty="0"/>
              <a:t> </a:t>
            </a:r>
            <a:r>
              <a:rPr lang="en-US" altLang="zh-CN" dirty="0"/>
              <a:t>System Model and Threat Model</a:t>
            </a:r>
            <a:endParaRPr lang="zh-CN" altLang="en-US" dirty="0"/>
          </a:p>
        </p:txBody>
      </p:sp>
      <p:sp>
        <p:nvSpPr>
          <p:cNvPr id="5" name="文本框 4">
            <a:extLst>
              <a:ext uri="{FF2B5EF4-FFF2-40B4-BE49-F238E27FC236}">
                <a16:creationId xmlns:a16="http://schemas.microsoft.com/office/drawing/2014/main" id="{E017FD6A-D529-4002-99D9-57E2B2779977}"/>
              </a:ext>
            </a:extLst>
          </p:cNvPr>
          <p:cNvSpPr txBox="1"/>
          <p:nvPr/>
        </p:nvSpPr>
        <p:spPr>
          <a:xfrm>
            <a:off x="512216" y="1555036"/>
            <a:ext cx="11167568" cy="4801314"/>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chemeClr val="accent6"/>
                </a:solidFill>
              </a:rPr>
              <a:t>Industrial agents </a:t>
            </a:r>
            <a:r>
              <a:rPr lang="en-US" altLang="zh-CN" dirty="0">
                <a:solidFill>
                  <a:schemeClr val="accent6"/>
                </a:solidFill>
              </a:rPr>
              <a:t>are exposed to </a:t>
            </a:r>
            <a:r>
              <a:rPr lang="en-US" altLang="zh-CN" b="1" dirty="0">
                <a:solidFill>
                  <a:schemeClr val="accent6"/>
                </a:solidFill>
              </a:rPr>
              <a:t>many severe threats</a:t>
            </a:r>
            <a:r>
              <a:rPr lang="en-US" altLang="zh-CN" dirty="0">
                <a:solidFill>
                  <a:schemeClr val="accent6"/>
                </a:solidFill>
              </a:rPr>
              <a:t>:</a:t>
            </a:r>
          </a:p>
          <a:p>
            <a:pPr marL="342900" indent="-342900">
              <a:buFont typeface="+mj-lt"/>
              <a:buAutoNum type="alphaLcParenR"/>
            </a:pPr>
            <a:r>
              <a:rPr lang="en-US" altLang="zh-CN" b="1" dirty="0"/>
              <a:t>Reconnaissance </a:t>
            </a:r>
            <a:r>
              <a:rPr lang="en-US" altLang="zh-CN" dirty="0"/>
              <a:t>attacks</a:t>
            </a:r>
          </a:p>
          <a:p>
            <a:pPr marL="342900" indent="-342900">
              <a:buFont typeface="+mj-lt"/>
              <a:buAutoNum type="alphaLcParenR"/>
            </a:pPr>
            <a:r>
              <a:rPr lang="en-US" altLang="zh-CN" b="1" dirty="0"/>
              <a:t>Response injection </a:t>
            </a:r>
            <a:r>
              <a:rPr lang="en-US" altLang="zh-CN" dirty="0"/>
              <a:t>attacks</a:t>
            </a:r>
          </a:p>
          <a:p>
            <a:pPr marL="342900" indent="-342900">
              <a:buFont typeface="+mj-lt"/>
              <a:buAutoNum type="alphaLcParenR"/>
            </a:pPr>
            <a:r>
              <a:rPr lang="en-US" altLang="zh-CN" b="1" dirty="0"/>
              <a:t>Command injection </a:t>
            </a:r>
            <a:r>
              <a:rPr lang="en-US" altLang="zh-CN" dirty="0"/>
              <a:t>attacks</a:t>
            </a:r>
          </a:p>
          <a:p>
            <a:pPr marL="342900" indent="-342900">
              <a:buFont typeface="+mj-lt"/>
              <a:buAutoNum type="alphaLcParenR"/>
            </a:pPr>
            <a:r>
              <a:rPr lang="en-US" altLang="zh-CN" b="1" dirty="0"/>
              <a:t>Denial-of service </a:t>
            </a:r>
            <a:r>
              <a:rPr lang="en-US" altLang="zh-CN" dirty="0"/>
              <a:t>attacks</a:t>
            </a:r>
          </a:p>
          <a:p>
            <a:endParaRPr lang="en-US" altLang="zh-CN" dirty="0"/>
          </a:p>
          <a:p>
            <a:pPr marL="285750" indent="-285750">
              <a:buFont typeface="Wingdings" panose="05000000000000000000" pitchFamily="2" charset="2"/>
              <a:buChar char="p"/>
            </a:pPr>
            <a:r>
              <a:rPr lang="en-US" altLang="zh-CN" b="1" dirty="0">
                <a:solidFill>
                  <a:schemeClr val="accent6"/>
                </a:solidFill>
              </a:rPr>
              <a:t>Threats during collaboratively model training:</a:t>
            </a:r>
          </a:p>
          <a:p>
            <a:pPr marL="342900" indent="-342900">
              <a:buFont typeface="+mj-lt"/>
              <a:buAutoNum type="alphaLcParenR"/>
            </a:pPr>
            <a:r>
              <a:rPr lang="en-US" altLang="zh-CN" dirty="0"/>
              <a:t>Leakage of industrial agents’ </a:t>
            </a:r>
            <a:r>
              <a:rPr lang="en-US" altLang="zh-CN" b="1" dirty="0"/>
              <a:t>data</a:t>
            </a:r>
          </a:p>
          <a:p>
            <a:pPr marL="342900" indent="-342900">
              <a:buFont typeface="+mj-lt"/>
              <a:buAutoNum type="alphaLcParenR"/>
            </a:pPr>
            <a:r>
              <a:rPr lang="en-US" altLang="zh-CN" dirty="0"/>
              <a:t>Leakage of industrial agents’ </a:t>
            </a:r>
            <a:r>
              <a:rPr lang="en-US" altLang="zh-CN" b="1" dirty="0"/>
              <a:t>model parameters</a:t>
            </a:r>
          </a:p>
          <a:p>
            <a:endParaRPr lang="en-US" altLang="zh-CN" dirty="0"/>
          </a:p>
          <a:p>
            <a:pPr marL="285750" indent="-285750">
              <a:buFont typeface="Wingdings" panose="05000000000000000000" pitchFamily="2" charset="2"/>
              <a:buChar char="p"/>
            </a:pPr>
            <a:r>
              <a:rPr lang="en-US" altLang="zh-CN" b="1" dirty="0">
                <a:solidFill>
                  <a:schemeClr val="accent6"/>
                </a:solidFill>
              </a:rPr>
              <a:t>Assumptions:</a:t>
            </a:r>
          </a:p>
          <a:p>
            <a:pPr marL="342900" indent="-342900">
              <a:buFont typeface="+mj-lt"/>
              <a:buAutoNum type="alphaLcParenR"/>
            </a:pPr>
            <a:r>
              <a:rPr lang="en-US" altLang="zh-CN" dirty="0"/>
              <a:t>All</a:t>
            </a:r>
            <a:r>
              <a:rPr lang="en-US" altLang="zh-CN" b="1" dirty="0"/>
              <a:t> industrial agents </a:t>
            </a:r>
            <a:r>
              <a:rPr lang="en-US" altLang="zh-CN" dirty="0"/>
              <a:t>are </a:t>
            </a:r>
            <a:r>
              <a:rPr lang="en-US" altLang="zh-CN" b="1" dirty="0"/>
              <a:t>honest</a:t>
            </a:r>
            <a:r>
              <a:rPr lang="en-US" altLang="zh-CN" dirty="0"/>
              <a:t>, so that agents follow the negotiated rules and they share the final model parameters. Since all industrial agents train models locally, there is </a:t>
            </a:r>
            <a:r>
              <a:rPr lang="en-US" altLang="zh-CN" b="1" dirty="0"/>
              <a:t>no risk of industrial agents’ data leakage </a:t>
            </a:r>
            <a:r>
              <a:rPr lang="en-US" altLang="zh-CN" dirty="0"/>
              <a:t>in the system.</a:t>
            </a:r>
          </a:p>
          <a:p>
            <a:pPr marL="342900" indent="-342900">
              <a:buFont typeface="+mj-lt"/>
              <a:buAutoNum type="alphaLcParenR"/>
            </a:pPr>
            <a:r>
              <a:rPr lang="en-US" altLang="zh-CN" dirty="0"/>
              <a:t>The </a:t>
            </a:r>
            <a:r>
              <a:rPr lang="en-US" altLang="zh-CN" b="1" dirty="0"/>
              <a:t>cloud server </a:t>
            </a:r>
            <a:r>
              <a:rPr lang="en-US" altLang="zh-CN" dirty="0"/>
              <a:t>is </a:t>
            </a:r>
            <a:r>
              <a:rPr lang="en-US" altLang="zh-CN" b="1" dirty="0"/>
              <a:t>semi-honest</a:t>
            </a:r>
            <a:r>
              <a:rPr lang="en-US" altLang="zh-CN" dirty="0"/>
              <a:t>, namely honest but curious, in that it perform the actions correctly, but attempt to obtain model parameters of industrial agents. Hence,  </a:t>
            </a:r>
            <a:r>
              <a:rPr lang="en-US" altLang="zh-CN" b="1" dirty="0"/>
              <a:t>no leakage of parameters</a:t>
            </a:r>
            <a:r>
              <a:rPr lang="en-US" altLang="zh-CN" dirty="0"/>
              <a:t> from any industrial agents to the server </a:t>
            </a:r>
            <a:r>
              <a:rPr lang="en-US" altLang="zh-CN" b="1" dirty="0"/>
              <a:t>is allowed</a:t>
            </a:r>
            <a:r>
              <a:rPr lang="en-US" altLang="zh-CN" dirty="0"/>
              <a:t>.</a:t>
            </a:r>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20</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2" y="1115687"/>
            <a:ext cx="2211528" cy="400110"/>
          </a:xfrm>
          <a:prstGeom prst="rect">
            <a:avLst/>
          </a:prstGeom>
          <a:noFill/>
        </p:spPr>
        <p:txBody>
          <a:bodyPr wrap="square" rtlCol="0">
            <a:spAutoFit/>
          </a:bodyPr>
          <a:lstStyle/>
          <a:p>
            <a:r>
              <a:rPr lang="en-US" altLang="zh-CN" sz="2000" b="1" dirty="0">
                <a:solidFill>
                  <a:schemeClr val="accent6"/>
                </a:solidFill>
              </a:rPr>
              <a:t>B. Threat Model:</a:t>
            </a:r>
          </a:p>
        </p:txBody>
      </p:sp>
    </p:spTree>
    <p:extLst>
      <p:ext uri="{BB962C8B-B14F-4D97-AF65-F5344CB8AC3E}">
        <p14:creationId xmlns:p14="http://schemas.microsoft.com/office/powerpoint/2010/main" val="91827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Ⅲ.</a:t>
            </a:r>
            <a:r>
              <a:rPr lang="zh-CN" altLang="en-US" b="1" dirty="0"/>
              <a:t> </a:t>
            </a:r>
            <a:r>
              <a:rPr lang="en-US" altLang="zh-CN" dirty="0"/>
              <a:t>The Proposed </a:t>
            </a:r>
            <a:r>
              <a:rPr lang="en-US" altLang="zh-CN" dirty="0" err="1"/>
              <a:t>DeepFed</a:t>
            </a:r>
            <a:r>
              <a:rPr lang="en-US" altLang="zh-CN" dirty="0"/>
              <a:t> Scheme</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21</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1" y="1115687"/>
            <a:ext cx="6045023" cy="400110"/>
          </a:xfrm>
          <a:prstGeom prst="rect">
            <a:avLst/>
          </a:prstGeom>
          <a:noFill/>
        </p:spPr>
        <p:txBody>
          <a:bodyPr wrap="square" rtlCol="0">
            <a:spAutoFit/>
          </a:bodyPr>
          <a:lstStyle/>
          <a:p>
            <a:r>
              <a:rPr lang="en-US" altLang="zh-CN" sz="2000" b="1" dirty="0">
                <a:solidFill>
                  <a:schemeClr val="accent6"/>
                </a:solidFill>
              </a:rPr>
              <a:t>A. Framework of </a:t>
            </a:r>
            <a:r>
              <a:rPr lang="en-US" altLang="zh-CN" sz="2000" b="1" dirty="0" err="1">
                <a:solidFill>
                  <a:schemeClr val="accent6"/>
                </a:solidFill>
              </a:rPr>
              <a:t>DeepFed</a:t>
            </a:r>
            <a:r>
              <a:rPr lang="en-US" altLang="zh-CN" sz="2000" b="1" dirty="0">
                <a:solidFill>
                  <a:schemeClr val="accent6"/>
                </a:solidFill>
              </a:rPr>
              <a:t>:</a:t>
            </a:r>
          </a:p>
        </p:txBody>
      </p:sp>
      <p:sp>
        <p:nvSpPr>
          <p:cNvPr id="7" name="文本框 6">
            <a:extLst>
              <a:ext uri="{FF2B5EF4-FFF2-40B4-BE49-F238E27FC236}">
                <a16:creationId xmlns:a16="http://schemas.microsoft.com/office/drawing/2014/main" id="{8E603FE0-B15F-4C02-8282-D428C85E456B}"/>
              </a:ext>
            </a:extLst>
          </p:cNvPr>
          <p:cNvSpPr txBox="1"/>
          <p:nvPr/>
        </p:nvSpPr>
        <p:spPr>
          <a:xfrm>
            <a:off x="460550" y="1611863"/>
            <a:ext cx="6045023" cy="646331"/>
          </a:xfrm>
          <a:prstGeom prst="rect">
            <a:avLst/>
          </a:prstGeom>
          <a:noFill/>
        </p:spPr>
        <p:txBody>
          <a:bodyPr wrap="square" rtlCol="0">
            <a:spAutoFit/>
          </a:bodyPr>
          <a:lstStyle/>
          <a:p>
            <a:r>
              <a:rPr lang="en-US" altLang="zh-CN" b="1" dirty="0"/>
              <a:t>Industrial agents</a:t>
            </a:r>
            <a:r>
              <a:rPr lang="en-US" altLang="zh-CN" dirty="0"/>
              <a:t> </a:t>
            </a:r>
            <a:r>
              <a:rPr lang="en-US" altLang="zh-CN" b="1" dirty="0"/>
              <a:t>jointly</a:t>
            </a:r>
            <a:r>
              <a:rPr lang="en-US" altLang="zh-CN" dirty="0"/>
              <a:t> train a deep learning model for intrusion detection using </a:t>
            </a:r>
            <a:r>
              <a:rPr lang="en-US" altLang="zh-CN" b="1" dirty="0"/>
              <a:t>federated learning</a:t>
            </a:r>
            <a:r>
              <a:rPr lang="en-US" altLang="zh-CN" dirty="0"/>
              <a:t>.</a:t>
            </a:r>
            <a:endParaRPr lang="zh-CN" altLang="en-US" dirty="0"/>
          </a:p>
        </p:txBody>
      </p:sp>
      <p:pic>
        <p:nvPicPr>
          <p:cNvPr id="6" name="图片 5">
            <a:extLst>
              <a:ext uri="{FF2B5EF4-FFF2-40B4-BE49-F238E27FC236}">
                <a16:creationId xmlns:a16="http://schemas.microsoft.com/office/drawing/2014/main" id="{2DF015ED-09CC-4A7A-B596-C4D4C2B2D29C}"/>
              </a:ext>
            </a:extLst>
          </p:cNvPr>
          <p:cNvPicPr>
            <a:picLocks noChangeAspect="1"/>
          </p:cNvPicPr>
          <p:nvPr/>
        </p:nvPicPr>
        <p:blipFill>
          <a:blip r:embed="rId3"/>
          <a:stretch>
            <a:fillRect/>
          </a:stretch>
        </p:blipFill>
        <p:spPr>
          <a:xfrm>
            <a:off x="863852" y="2258194"/>
            <a:ext cx="6289397" cy="4013011"/>
          </a:xfrm>
          <a:prstGeom prst="rect">
            <a:avLst/>
          </a:prstGeom>
        </p:spPr>
      </p:pic>
      <p:pic>
        <p:nvPicPr>
          <p:cNvPr id="10" name="图片 9">
            <a:extLst>
              <a:ext uri="{FF2B5EF4-FFF2-40B4-BE49-F238E27FC236}">
                <a16:creationId xmlns:a16="http://schemas.microsoft.com/office/drawing/2014/main" id="{4E2A5360-4888-4EC9-B9B3-CB1CCD28F58C}"/>
              </a:ext>
            </a:extLst>
          </p:cNvPr>
          <p:cNvPicPr>
            <a:picLocks noChangeAspect="1"/>
          </p:cNvPicPr>
          <p:nvPr/>
        </p:nvPicPr>
        <p:blipFill>
          <a:blip r:embed="rId4"/>
          <a:stretch>
            <a:fillRect/>
          </a:stretch>
        </p:blipFill>
        <p:spPr>
          <a:xfrm>
            <a:off x="8183450" y="993137"/>
            <a:ext cx="2468837" cy="5569755"/>
          </a:xfrm>
          <a:prstGeom prst="rect">
            <a:avLst/>
          </a:prstGeom>
        </p:spPr>
      </p:pic>
    </p:spTree>
    <p:extLst>
      <p:ext uri="{BB962C8B-B14F-4D97-AF65-F5344CB8AC3E}">
        <p14:creationId xmlns:p14="http://schemas.microsoft.com/office/powerpoint/2010/main" val="207325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Ⅲ.</a:t>
            </a:r>
            <a:r>
              <a:rPr lang="zh-CN" altLang="en-US" b="1" dirty="0"/>
              <a:t> </a:t>
            </a:r>
            <a:r>
              <a:rPr lang="en-US" altLang="zh-CN" dirty="0"/>
              <a:t>The Proposed </a:t>
            </a:r>
            <a:r>
              <a:rPr lang="en-US" altLang="zh-CN" dirty="0" err="1"/>
              <a:t>DeepFed</a:t>
            </a:r>
            <a:r>
              <a:rPr lang="en-US" altLang="zh-CN" dirty="0"/>
              <a:t> Scheme</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22</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2" y="1115687"/>
            <a:ext cx="5879288" cy="400110"/>
          </a:xfrm>
          <a:prstGeom prst="rect">
            <a:avLst/>
          </a:prstGeom>
          <a:noFill/>
        </p:spPr>
        <p:txBody>
          <a:bodyPr wrap="square" rtlCol="0">
            <a:spAutoFit/>
          </a:bodyPr>
          <a:lstStyle/>
          <a:p>
            <a:r>
              <a:rPr lang="en-US" altLang="zh-CN" sz="2000" b="1" dirty="0">
                <a:solidFill>
                  <a:schemeClr val="accent6"/>
                </a:solidFill>
              </a:rPr>
              <a:t>B. CNN-GRU Model for Intrusion Detection:</a:t>
            </a:r>
          </a:p>
        </p:txBody>
      </p:sp>
      <p:sp>
        <p:nvSpPr>
          <p:cNvPr id="7" name="文本框 6">
            <a:extLst>
              <a:ext uri="{FF2B5EF4-FFF2-40B4-BE49-F238E27FC236}">
                <a16:creationId xmlns:a16="http://schemas.microsoft.com/office/drawing/2014/main" id="{B3A91FD7-C9AC-4C2A-B104-01F6521D7421}"/>
              </a:ext>
            </a:extLst>
          </p:cNvPr>
          <p:cNvSpPr txBox="1"/>
          <p:nvPr/>
        </p:nvSpPr>
        <p:spPr>
          <a:xfrm>
            <a:off x="841177" y="1735223"/>
            <a:ext cx="10509645" cy="923330"/>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chemeClr val="accent6"/>
                </a:solidFill>
              </a:rPr>
              <a:t>Model Architecture: </a:t>
            </a:r>
            <a:r>
              <a:rPr lang="en-US" altLang="zh-CN" dirty="0"/>
              <a:t>The proposed CNN-GRU model is mainly composed by a </a:t>
            </a:r>
            <a:r>
              <a:rPr lang="en-US" altLang="zh-CN" b="1" dirty="0"/>
              <a:t>CNN</a:t>
            </a:r>
            <a:r>
              <a:rPr lang="en-US" altLang="zh-CN" dirty="0"/>
              <a:t> (convolutional neural network) module and a </a:t>
            </a:r>
            <a:r>
              <a:rPr lang="en-US" altLang="zh-CN" b="1" dirty="0"/>
              <a:t>GRU</a:t>
            </a:r>
            <a:r>
              <a:rPr lang="en-US" altLang="zh-CN" dirty="0"/>
              <a:t> (gated recurrent unit) module, followed by a </a:t>
            </a:r>
            <a:r>
              <a:rPr lang="en-US" altLang="zh-CN" b="1" dirty="0"/>
              <a:t>MLP</a:t>
            </a:r>
            <a:r>
              <a:rPr lang="en-US" altLang="zh-CN" dirty="0"/>
              <a:t> (multilayer perceptron) module, and then a </a:t>
            </a:r>
            <a:r>
              <a:rPr lang="en-US" altLang="zh-CN" dirty="0" err="1"/>
              <a:t>softmax</a:t>
            </a:r>
            <a:r>
              <a:rPr lang="en-US" altLang="zh-CN" dirty="0"/>
              <a:t> layer.</a:t>
            </a:r>
            <a:endParaRPr lang="zh-CN" altLang="en-US" dirty="0"/>
          </a:p>
        </p:txBody>
      </p:sp>
      <p:pic>
        <p:nvPicPr>
          <p:cNvPr id="1026" name="Picture 2">
            <a:extLst>
              <a:ext uri="{FF2B5EF4-FFF2-40B4-BE49-F238E27FC236}">
                <a16:creationId xmlns:a16="http://schemas.microsoft.com/office/drawing/2014/main" id="{64790585-9835-4EEB-A91E-312E3A0C2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49" y="2658553"/>
            <a:ext cx="781050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57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23</a:t>
            </a:fld>
            <a:endParaRPr lang="zh-CN" altLang="en-US"/>
          </a:p>
        </p:txBody>
      </p:sp>
      <p:sp>
        <p:nvSpPr>
          <p:cNvPr id="6" name="文本框 5">
            <a:extLst>
              <a:ext uri="{FF2B5EF4-FFF2-40B4-BE49-F238E27FC236}">
                <a16:creationId xmlns:a16="http://schemas.microsoft.com/office/drawing/2014/main" id="{615DFF5E-8BFB-4563-9F23-350EA3013595}"/>
              </a:ext>
            </a:extLst>
          </p:cNvPr>
          <p:cNvSpPr txBox="1"/>
          <p:nvPr/>
        </p:nvSpPr>
        <p:spPr>
          <a:xfrm>
            <a:off x="460552" y="1128030"/>
            <a:ext cx="10893248" cy="1015663"/>
          </a:xfrm>
          <a:prstGeom prst="rect">
            <a:avLst/>
          </a:prstGeom>
          <a:noFill/>
        </p:spPr>
        <p:txBody>
          <a:bodyPr wrap="square" rtlCol="0">
            <a:spAutoFit/>
          </a:bodyPr>
          <a:lstStyle/>
          <a:p>
            <a:r>
              <a:rPr lang="en-US" altLang="zh-CN" sz="2000" b="1" dirty="0">
                <a:solidFill>
                  <a:schemeClr val="accent6"/>
                </a:solidFill>
              </a:rPr>
              <a:t>A. Performance Comparison with State-of-the-Art Studies: </a:t>
            </a:r>
            <a:r>
              <a:rPr lang="en-US" altLang="zh-CN" sz="2000" dirty="0"/>
              <a:t>The performance of different models, including </a:t>
            </a:r>
            <a:r>
              <a:rPr lang="en-US" altLang="zh-CN" sz="2000" i="1" dirty="0"/>
              <a:t>FL-MLP, FL-CNN,FL-GRU and FL-CNN-GRU, </a:t>
            </a:r>
            <a:r>
              <a:rPr lang="en-US" altLang="zh-CN" sz="2000" dirty="0"/>
              <a:t>with different communication rounds under 3 different scenarios: 3 agents, 5 agents and 7 agents</a:t>
            </a:r>
          </a:p>
        </p:txBody>
      </p:sp>
      <p:pic>
        <p:nvPicPr>
          <p:cNvPr id="5" name="图片 4">
            <a:extLst>
              <a:ext uri="{FF2B5EF4-FFF2-40B4-BE49-F238E27FC236}">
                <a16:creationId xmlns:a16="http://schemas.microsoft.com/office/drawing/2014/main" id="{91B286C2-CBD6-4893-9F8F-0348DE859A0D}"/>
              </a:ext>
            </a:extLst>
          </p:cNvPr>
          <p:cNvPicPr>
            <a:picLocks noChangeAspect="1"/>
          </p:cNvPicPr>
          <p:nvPr/>
        </p:nvPicPr>
        <p:blipFill>
          <a:blip r:embed="rId3"/>
          <a:stretch>
            <a:fillRect/>
          </a:stretch>
        </p:blipFill>
        <p:spPr>
          <a:xfrm>
            <a:off x="1377498" y="2116078"/>
            <a:ext cx="9437003" cy="4333013"/>
          </a:xfrm>
          <a:prstGeom prst="rect">
            <a:avLst/>
          </a:prstGeom>
        </p:spPr>
      </p:pic>
    </p:spTree>
    <p:extLst>
      <p:ext uri="{BB962C8B-B14F-4D97-AF65-F5344CB8AC3E}">
        <p14:creationId xmlns:p14="http://schemas.microsoft.com/office/powerpoint/2010/main" val="60081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24</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717956" y="1239512"/>
            <a:ext cx="10756088" cy="1015663"/>
          </a:xfrm>
          <a:prstGeom prst="rect">
            <a:avLst/>
          </a:prstGeom>
          <a:noFill/>
        </p:spPr>
        <p:txBody>
          <a:bodyPr wrap="square" rtlCol="0">
            <a:spAutoFit/>
          </a:bodyPr>
          <a:lstStyle/>
          <a:p>
            <a:r>
              <a:rPr lang="en-US" altLang="zh-CN" sz="2000" b="1" dirty="0">
                <a:solidFill>
                  <a:schemeClr val="accent6"/>
                </a:solidFill>
              </a:rPr>
              <a:t>A. Performance Comparison with State-of-the-Art Studies: </a:t>
            </a:r>
            <a:r>
              <a:rPr lang="en-US" altLang="zh-CN" sz="2000" dirty="0"/>
              <a:t>The accuracy of different models, including </a:t>
            </a:r>
            <a:r>
              <a:rPr lang="en-US" altLang="zh-CN" sz="2000" i="1" dirty="0"/>
              <a:t>FL-MLP, FL-CNN,FL-GRU and FL-CNN-GRU, </a:t>
            </a:r>
            <a:r>
              <a:rPr lang="en-US" altLang="zh-CN" sz="2000" dirty="0"/>
              <a:t>with different communication rounds under 3 different scenarios: 3 agents, 5 agents and 7 agents</a:t>
            </a:r>
          </a:p>
        </p:txBody>
      </p:sp>
      <p:pic>
        <p:nvPicPr>
          <p:cNvPr id="5" name="图片 4">
            <a:extLst>
              <a:ext uri="{FF2B5EF4-FFF2-40B4-BE49-F238E27FC236}">
                <a16:creationId xmlns:a16="http://schemas.microsoft.com/office/drawing/2014/main" id="{460423B6-FEDC-4404-AB90-56221F13589D}"/>
              </a:ext>
            </a:extLst>
          </p:cNvPr>
          <p:cNvPicPr>
            <a:picLocks noChangeAspect="1"/>
          </p:cNvPicPr>
          <p:nvPr/>
        </p:nvPicPr>
        <p:blipFill>
          <a:blip r:embed="rId3"/>
          <a:stretch>
            <a:fillRect/>
          </a:stretch>
        </p:blipFill>
        <p:spPr>
          <a:xfrm>
            <a:off x="0" y="2201519"/>
            <a:ext cx="12192000" cy="3058276"/>
          </a:xfrm>
          <a:prstGeom prst="rect">
            <a:avLst/>
          </a:prstGeom>
        </p:spPr>
      </p:pic>
      <p:sp>
        <p:nvSpPr>
          <p:cNvPr id="9" name="文本框 8">
            <a:extLst>
              <a:ext uri="{FF2B5EF4-FFF2-40B4-BE49-F238E27FC236}">
                <a16:creationId xmlns:a16="http://schemas.microsoft.com/office/drawing/2014/main" id="{7C834149-713F-4D58-BE97-B56962C196EA}"/>
              </a:ext>
            </a:extLst>
          </p:cNvPr>
          <p:cNvSpPr txBox="1"/>
          <p:nvPr/>
        </p:nvSpPr>
        <p:spPr>
          <a:xfrm>
            <a:off x="1640264" y="5330127"/>
            <a:ext cx="1069524" cy="369332"/>
          </a:xfrm>
          <a:prstGeom prst="rect">
            <a:avLst/>
          </a:prstGeom>
          <a:noFill/>
        </p:spPr>
        <p:txBody>
          <a:bodyPr wrap="none" rtlCol="0">
            <a:spAutoFit/>
          </a:bodyPr>
          <a:lstStyle/>
          <a:p>
            <a:r>
              <a:rPr lang="en-US" altLang="zh-CN" dirty="0"/>
              <a:t>3 agents</a:t>
            </a:r>
            <a:endParaRPr lang="zh-CN" altLang="en-US" dirty="0"/>
          </a:p>
        </p:txBody>
      </p:sp>
      <p:sp>
        <p:nvSpPr>
          <p:cNvPr id="11" name="文本框 10">
            <a:extLst>
              <a:ext uri="{FF2B5EF4-FFF2-40B4-BE49-F238E27FC236}">
                <a16:creationId xmlns:a16="http://schemas.microsoft.com/office/drawing/2014/main" id="{40D54D3A-F1B5-4DF5-9716-CDD17811B7E1}"/>
              </a:ext>
            </a:extLst>
          </p:cNvPr>
          <p:cNvSpPr txBox="1"/>
          <p:nvPr/>
        </p:nvSpPr>
        <p:spPr>
          <a:xfrm>
            <a:off x="5561238" y="5330127"/>
            <a:ext cx="1069524" cy="369332"/>
          </a:xfrm>
          <a:prstGeom prst="rect">
            <a:avLst/>
          </a:prstGeom>
          <a:noFill/>
        </p:spPr>
        <p:txBody>
          <a:bodyPr wrap="none" rtlCol="0">
            <a:spAutoFit/>
          </a:bodyPr>
          <a:lstStyle/>
          <a:p>
            <a:r>
              <a:rPr lang="en-US" altLang="zh-CN" dirty="0"/>
              <a:t>5 agents</a:t>
            </a:r>
            <a:endParaRPr lang="zh-CN" altLang="en-US" dirty="0"/>
          </a:p>
        </p:txBody>
      </p:sp>
      <p:sp>
        <p:nvSpPr>
          <p:cNvPr id="12" name="文本框 11">
            <a:extLst>
              <a:ext uri="{FF2B5EF4-FFF2-40B4-BE49-F238E27FC236}">
                <a16:creationId xmlns:a16="http://schemas.microsoft.com/office/drawing/2014/main" id="{D7136C6E-688A-4BF4-A8A3-04DEF959B231}"/>
              </a:ext>
            </a:extLst>
          </p:cNvPr>
          <p:cNvSpPr txBox="1"/>
          <p:nvPr/>
        </p:nvSpPr>
        <p:spPr>
          <a:xfrm>
            <a:off x="10016974" y="5330127"/>
            <a:ext cx="1069524" cy="369332"/>
          </a:xfrm>
          <a:prstGeom prst="rect">
            <a:avLst/>
          </a:prstGeom>
          <a:noFill/>
        </p:spPr>
        <p:txBody>
          <a:bodyPr wrap="none" rtlCol="0">
            <a:spAutoFit/>
          </a:bodyPr>
          <a:lstStyle/>
          <a:p>
            <a:r>
              <a:rPr lang="en-US" altLang="zh-CN" dirty="0"/>
              <a:t>7 agents</a:t>
            </a:r>
            <a:endParaRPr lang="zh-CN" altLang="en-US" dirty="0"/>
          </a:p>
        </p:txBody>
      </p:sp>
    </p:spTree>
    <p:extLst>
      <p:ext uri="{BB962C8B-B14F-4D97-AF65-F5344CB8AC3E}">
        <p14:creationId xmlns:p14="http://schemas.microsoft.com/office/powerpoint/2010/main" val="1621524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25</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717956" y="1239512"/>
            <a:ext cx="10756088" cy="1015663"/>
          </a:xfrm>
          <a:prstGeom prst="rect">
            <a:avLst/>
          </a:prstGeom>
          <a:noFill/>
        </p:spPr>
        <p:txBody>
          <a:bodyPr wrap="square" rtlCol="0">
            <a:spAutoFit/>
          </a:bodyPr>
          <a:lstStyle/>
          <a:p>
            <a:r>
              <a:rPr lang="en-US" altLang="zh-CN" sz="2000" b="1" dirty="0">
                <a:solidFill>
                  <a:schemeClr val="accent6"/>
                </a:solidFill>
              </a:rPr>
              <a:t>A. Performance Comparison with State-of-the-Art Studies: </a:t>
            </a:r>
            <a:r>
              <a:rPr lang="en-US" altLang="zh-CN" sz="2000" dirty="0"/>
              <a:t>The F-score of different models, including </a:t>
            </a:r>
            <a:r>
              <a:rPr lang="en-US" altLang="zh-CN" sz="2000" i="1" dirty="0"/>
              <a:t>FL-MLP, FL-CNN,FL-GRU and FL-CNN-GRU, </a:t>
            </a:r>
            <a:r>
              <a:rPr lang="en-US" altLang="zh-CN" sz="2000" dirty="0"/>
              <a:t>with different communication rounds under 3 different scenarios: 3 agents, 5 agents and 7 agents</a:t>
            </a:r>
          </a:p>
        </p:txBody>
      </p:sp>
      <p:pic>
        <p:nvPicPr>
          <p:cNvPr id="9" name="图片 8">
            <a:extLst>
              <a:ext uri="{FF2B5EF4-FFF2-40B4-BE49-F238E27FC236}">
                <a16:creationId xmlns:a16="http://schemas.microsoft.com/office/drawing/2014/main" id="{8C2FB7C7-A96C-4F64-843C-3D475DB0FE44}"/>
              </a:ext>
            </a:extLst>
          </p:cNvPr>
          <p:cNvPicPr>
            <a:picLocks noChangeAspect="1"/>
          </p:cNvPicPr>
          <p:nvPr/>
        </p:nvPicPr>
        <p:blipFill>
          <a:blip r:embed="rId3"/>
          <a:stretch>
            <a:fillRect/>
          </a:stretch>
        </p:blipFill>
        <p:spPr>
          <a:xfrm>
            <a:off x="0" y="2332479"/>
            <a:ext cx="12192000" cy="3060307"/>
          </a:xfrm>
          <a:prstGeom prst="rect">
            <a:avLst/>
          </a:prstGeom>
        </p:spPr>
      </p:pic>
      <p:sp>
        <p:nvSpPr>
          <p:cNvPr id="14" name="文本框 13">
            <a:extLst>
              <a:ext uri="{FF2B5EF4-FFF2-40B4-BE49-F238E27FC236}">
                <a16:creationId xmlns:a16="http://schemas.microsoft.com/office/drawing/2014/main" id="{8422A043-637A-47DF-BF6B-F245C19D0D2A}"/>
              </a:ext>
            </a:extLst>
          </p:cNvPr>
          <p:cNvSpPr txBox="1"/>
          <p:nvPr/>
        </p:nvSpPr>
        <p:spPr>
          <a:xfrm>
            <a:off x="1640264" y="5330127"/>
            <a:ext cx="1069524" cy="369332"/>
          </a:xfrm>
          <a:prstGeom prst="rect">
            <a:avLst/>
          </a:prstGeom>
          <a:noFill/>
        </p:spPr>
        <p:txBody>
          <a:bodyPr wrap="none" rtlCol="0">
            <a:spAutoFit/>
          </a:bodyPr>
          <a:lstStyle/>
          <a:p>
            <a:r>
              <a:rPr lang="en-US" altLang="zh-CN" dirty="0"/>
              <a:t>3 agents</a:t>
            </a:r>
            <a:endParaRPr lang="zh-CN" altLang="en-US" dirty="0"/>
          </a:p>
        </p:txBody>
      </p:sp>
      <p:sp>
        <p:nvSpPr>
          <p:cNvPr id="15" name="文本框 14">
            <a:extLst>
              <a:ext uri="{FF2B5EF4-FFF2-40B4-BE49-F238E27FC236}">
                <a16:creationId xmlns:a16="http://schemas.microsoft.com/office/drawing/2014/main" id="{B578B1A0-FB5D-44C1-8359-D3F926701D85}"/>
              </a:ext>
            </a:extLst>
          </p:cNvPr>
          <p:cNvSpPr txBox="1"/>
          <p:nvPr/>
        </p:nvSpPr>
        <p:spPr>
          <a:xfrm>
            <a:off x="5561238" y="5330127"/>
            <a:ext cx="1069524" cy="369332"/>
          </a:xfrm>
          <a:prstGeom prst="rect">
            <a:avLst/>
          </a:prstGeom>
          <a:noFill/>
        </p:spPr>
        <p:txBody>
          <a:bodyPr wrap="none" rtlCol="0">
            <a:spAutoFit/>
          </a:bodyPr>
          <a:lstStyle/>
          <a:p>
            <a:r>
              <a:rPr lang="en-US" altLang="zh-CN" dirty="0"/>
              <a:t>5 agents</a:t>
            </a:r>
            <a:endParaRPr lang="zh-CN" altLang="en-US" dirty="0"/>
          </a:p>
        </p:txBody>
      </p:sp>
      <p:sp>
        <p:nvSpPr>
          <p:cNvPr id="16" name="文本框 15">
            <a:extLst>
              <a:ext uri="{FF2B5EF4-FFF2-40B4-BE49-F238E27FC236}">
                <a16:creationId xmlns:a16="http://schemas.microsoft.com/office/drawing/2014/main" id="{454DE773-3710-4E29-8FBC-0873EA5EE2B9}"/>
              </a:ext>
            </a:extLst>
          </p:cNvPr>
          <p:cNvSpPr txBox="1"/>
          <p:nvPr/>
        </p:nvSpPr>
        <p:spPr>
          <a:xfrm>
            <a:off x="10016974" y="5330127"/>
            <a:ext cx="1069524" cy="369332"/>
          </a:xfrm>
          <a:prstGeom prst="rect">
            <a:avLst/>
          </a:prstGeom>
          <a:noFill/>
        </p:spPr>
        <p:txBody>
          <a:bodyPr wrap="none" rtlCol="0">
            <a:spAutoFit/>
          </a:bodyPr>
          <a:lstStyle/>
          <a:p>
            <a:r>
              <a:rPr lang="en-US" altLang="zh-CN" dirty="0"/>
              <a:t>7 agents</a:t>
            </a:r>
            <a:endParaRPr lang="zh-CN" altLang="en-US" dirty="0"/>
          </a:p>
        </p:txBody>
      </p:sp>
    </p:spTree>
    <p:extLst>
      <p:ext uri="{BB962C8B-B14F-4D97-AF65-F5344CB8AC3E}">
        <p14:creationId xmlns:p14="http://schemas.microsoft.com/office/powerpoint/2010/main" val="83037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26</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717956" y="1239512"/>
            <a:ext cx="10971124" cy="707886"/>
          </a:xfrm>
          <a:prstGeom prst="rect">
            <a:avLst/>
          </a:prstGeom>
          <a:noFill/>
        </p:spPr>
        <p:txBody>
          <a:bodyPr wrap="square" rtlCol="0">
            <a:spAutoFit/>
          </a:bodyPr>
          <a:lstStyle/>
          <a:p>
            <a:r>
              <a:rPr lang="en-US" altLang="zh-CN" sz="2000" b="1" dirty="0">
                <a:solidFill>
                  <a:schemeClr val="accent6"/>
                </a:solidFill>
              </a:rPr>
              <a:t>B. Performance comparison with local and ideal models: </a:t>
            </a:r>
            <a:r>
              <a:rPr lang="en-US" altLang="zh-CN" sz="2000" dirty="0"/>
              <a:t>Performance comparison of local and ideal models under 3 different scenarios: 3 agents, 5 agents and 7 agents</a:t>
            </a:r>
          </a:p>
        </p:txBody>
      </p:sp>
      <p:pic>
        <p:nvPicPr>
          <p:cNvPr id="7" name="图片 6">
            <a:extLst>
              <a:ext uri="{FF2B5EF4-FFF2-40B4-BE49-F238E27FC236}">
                <a16:creationId xmlns:a16="http://schemas.microsoft.com/office/drawing/2014/main" id="{6A8F3FF1-B484-4783-BA99-990B363AA88C}"/>
              </a:ext>
            </a:extLst>
          </p:cNvPr>
          <p:cNvPicPr>
            <a:picLocks noChangeAspect="1"/>
          </p:cNvPicPr>
          <p:nvPr/>
        </p:nvPicPr>
        <p:blipFill>
          <a:blip r:embed="rId2"/>
          <a:stretch>
            <a:fillRect/>
          </a:stretch>
        </p:blipFill>
        <p:spPr>
          <a:xfrm>
            <a:off x="0" y="2441176"/>
            <a:ext cx="12192000" cy="3088012"/>
          </a:xfrm>
          <a:prstGeom prst="rect">
            <a:avLst/>
          </a:prstGeom>
        </p:spPr>
      </p:pic>
      <p:sp>
        <p:nvSpPr>
          <p:cNvPr id="10" name="文本框 9">
            <a:extLst>
              <a:ext uri="{FF2B5EF4-FFF2-40B4-BE49-F238E27FC236}">
                <a16:creationId xmlns:a16="http://schemas.microsoft.com/office/drawing/2014/main" id="{D5AE69E3-A243-43FE-8C56-DD921693206B}"/>
              </a:ext>
            </a:extLst>
          </p:cNvPr>
          <p:cNvSpPr txBox="1"/>
          <p:nvPr/>
        </p:nvSpPr>
        <p:spPr>
          <a:xfrm>
            <a:off x="1640264" y="5529188"/>
            <a:ext cx="1069524" cy="369332"/>
          </a:xfrm>
          <a:prstGeom prst="rect">
            <a:avLst/>
          </a:prstGeom>
          <a:noFill/>
        </p:spPr>
        <p:txBody>
          <a:bodyPr wrap="none" rtlCol="0">
            <a:spAutoFit/>
          </a:bodyPr>
          <a:lstStyle/>
          <a:p>
            <a:r>
              <a:rPr lang="en-US" altLang="zh-CN" dirty="0"/>
              <a:t>3 agents</a:t>
            </a:r>
            <a:endParaRPr lang="zh-CN" altLang="en-US" dirty="0"/>
          </a:p>
        </p:txBody>
      </p:sp>
      <p:sp>
        <p:nvSpPr>
          <p:cNvPr id="11" name="文本框 10">
            <a:extLst>
              <a:ext uri="{FF2B5EF4-FFF2-40B4-BE49-F238E27FC236}">
                <a16:creationId xmlns:a16="http://schemas.microsoft.com/office/drawing/2014/main" id="{CC4EE75E-E75F-4EB3-82A9-C49E965196BE}"/>
              </a:ext>
            </a:extLst>
          </p:cNvPr>
          <p:cNvSpPr txBox="1"/>
          <p:nvPr/>
        </p:nvSpPr>
        <p:spPr>
          <a:xfrm>
            <a:off x="5561238" y="5529188"/>
            <a:ext cx="1069524" cy="369332"/>
          </a:xfrm>
          <a:prstGeom prst="rect">
            <a:avLst/>
          </a:prstGeom>
          <a:noFill/>
        </p:spPr>
        <p:txBody>
          <a:bodyPr wrap="none" rtlCol="0">
            <a:spAutoFit/>
          </a:bodyPr>
          <a:lstStyle/>
          <a:p>
            <a:r>
              <a:rPr lang="en-US" altLang="zh-CN" dirty="0"/>
              <a:t>5 agents</a:t>
            </a:r>
            <a:endParaRPr lang="zh-CN" altLang="en-US" dirty="0"/>
          </a:p>
        </p:txBody>
      </p:sp>
      <p:sp>
        <p:nvSpPr>
          <p:cNvPr id="12" name="文本框 11">
            <a:extLst>
              <a:ext uri="{FF2B5EF4-FFF2-40B4-BE49-F238E27FC236}">
                <a16:creationId xmlns:a16="http://schemas.microsoft.com/office/drawing/2014/main" id="{DFD44D18-3970-4F51-AD46-DDE3303EDCF2}"/>
              </a:ext>
            </a:extLst>
          </p:cNvPr>
          <p:cNvSpPr txBox="1"/>
          <p:nvPr/>
        </p:nvSpPr>
        <p:spPr>
          <a:xfrm>
            <a:off x="10016974" y="5529188"/>
            <a:ext cx="1069524" cy="369332"/>
          </a:xfrm>
          <a:prstGeom prst="rect">
            <a:avLst/>
          </a:prstGeom>
          <a:noFill/>
        </p:spPr>
        <p:txBody>
          <a:bodyPr wrap="none" rtlCol="0">
            <a:spAutoFit/>
          </a:bodyPr>
          <a:lstStyle/>
          <a:p>
            <a:r>
              <a:rPr lang="en-US" altLang="zh-CN" dirty="0"/>
              <a:t>7 agents</a:t>
            </a:r>
            <a:endParaRPr lang="zh-CN" altLang="en-US" dirty="0"/>
          </a:p>
        </p:txBody>
      </p:sp>
    </p:spTree>
    <p:extLst>
      <p:ext uri="{BB962C8B-B14F-4D97-AF65-F5344CB8AC3E}">
        <p14:creationId xmlns:p14="http://schemas.microsoft.com/office/powerpoint/2010/main" val="296684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27</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717956" y="1239512"/>
            <a:ext cx="10971124" cy="707886"/>
          </a:xfrm>
          <a:prstGeom prst="rect">
            <a:avLst/>
          </a:prstGeom>
          <a:noFill/>
        </p:spPr>
        <p:txBody>
          <a:bodyPr wrap="square" rtlCol="0">
            <a:spAutoFit/>
          </a:bodyPr>
          <a:lstStyle/>
          <a:p>
            <a:r>
              <a:rPr lang="en-US" altLang="zh-CN" sz="2000" b="1" dirty="0">
                <a:solidFill>
                  <a:schemeClr val="accent6"/>
                </a:solidFill>
              </a:rPr>
              <a:t>B. Performance comparison with local and ideal models: </a:t>
            </a:r>
            <a:r>
              <a:rPr lang="en-US" altLang="zh-CN" sz="2000" dirty="0"/>
              <a:t>Performance comparison of local and ideal models in detecting various types of cyber threats</a:t>
            </a:r>
          </a:p>
        </p:txBody>
      </p:sp>
      <p:pic>
        <p:nvPicPr>
          <p:cNvPr id="5" name="图片 4">
            <a:extLst>
              <a:ext uri="{FF2B5EF4-FFF2-40B4-BE49-F238E27FC236}">
                <a16:creationId xmlns:a16="http://schemas.microsoft.com/office/drawing/2014/main" id="{2B418D5E-5613-43B8-BC04-DD1486EA2009}"/>
              </a:ext>
            </a:extLst>
          </p:cNvPr>
          <p:cNvPicPr>
            <a:picLocks noChangeAspect="1"/>
          </p:cNvPicPr>
          <p:nvPr/>
        </p:nvPicPr>
        <p:blipFill>
          <a:blip r:embed="rId2"/>
          <a:stretch>
            <a:fillRect/>
          </a:stretch>
        </p:blipFill>
        <p:spPr>
          <a:xfrm>
            <a:off x="494907" y="2237278"/>
            <a:ext cx="11202186" cy="3628878"/>
          </a:xfrm>
          <a:prstGeom prst="rect">
            <a:avLst/>
          </a:prstGeom>
        </p:spPr>
      </p:pic>
    </p:spTree>
    <p:extLst>
      <p:ext uri="{BB962C8B-B14F-4D97-AF65-F5344CB8AC3E}">
        <p14:creationId xmlns:p14="http://schemas.microsoft.com/office/powerpoint/2010/main" val="257392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Ⅴ. </a:t>
            </a:r>
            <a:r>
              <a:rPr lang="en-US" altLang="zh-CN" dirty="0"/>
              <a:t>Conclusion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28</a:t>
            </a:fld>
            <a:endParaRPr lang="zh-CN" altLang="en-US"/>
          </a:p>
        </p:txBody>
      </p:sp>
      <p:sp>
        <p:nvSpPr>
          <p:cNvPr id="6" name="文本框 5">
            <a:extLst>
              <a:ext uri="{FF2B5EF4-FFF2-40B4-BE49-F238E27FC236}">
                <a16:creationId xmlns:a16="http://schemas.microsoft.com/office/drawing/2014/main" id="{7275784E-0D09-4C97-ACFE-A2079DED77FB}"/>
              </a:ext>
            </a:extLst>
          </p:cNvPr>
          <p:cNvSpPr txBox="1"/>
          <p:nvPr/>
        </p:nvSpPr>
        <p:spPr>
          <a:xfrm>
            <a:off x="752715" y="2144798"/>
            <a:ext cx="10829685" cy="3139321"/>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t>First, a novel deep learning-based </a:t>
            </a:r>
            <a:r>
              <a:rPr lang="en-US" altLang="zh-CN" b="1" dirty="0"/>
              <a:t>intrusion detection scheme</a:t>
            </a:r>
            <a:r>
              <a:rPr lang="en-US" altLang="zh-CN" dirty="0"/>
              <a:t>, namely </a:t>
            </a:r>
            <a:r>
              <a:rPr lang="en-US" altLang="zh-CN" b="1" dirty="0" err="1"/>
              <a:t>DeepFed</a:t>
            </a:r>
            <a:r>
              <a:rPr lang="en-US" altLang="zh-CN" dirty="0"/>
              <a:t> is proposed for </a:t>
            </a:r>
            <a:r>
              <a:rPr lang="en-US" altLang="zh-CN" b="1" dirty="0"/>
              <a:t>ICPSs</a:t>
            </a:r>
            <a:r>
              <a:rPr lang="en-US" altLang="zh-CN" dirty="0"/>
              <a:t>, which can identify multiple attacks existing in ICPSs.</a:t>
            </a:r>
          </a:p>
          <a:p>
            <a:endParaRPr lang="en-US" altLang="zh-CN" dirty="0"/>
          </a:p>
          <a:p>
            <a:pPr marL="285750" indent="-285750">
              <a:buFont typeface="Wingdings" panose="05000000000000000000" pitchFamily="2" charset="2"/>
              <a:buChar char="p"/>
            </a:pPr>
            <a:r>
              <a:rPr lang="en-US" altLang="zh-CN" dirty="0"/>
              <a:t>Second, </a:t>
            </a:r>
            <a:r>
              <a:rPr lang="en-US" altLang="zh-CN" b="1" dirty="0"/>
              <a:t>federated learning </a:t>
            </a:r>
            <a:r>
              <a:rPr lang="en-US" altLang="zh-CN" dirty="0"/>
              <a:t>is employed to jointly train a deep learning model with good performance that takes advantages of </a:t>
            </a:r>
            <a:r>
              <a:rPr lang="en-US" altLang="zh-CN" b="1" dirty="0"/>
              <a:t>CNN </a:t>
            </a:r>
            <a:r>
              <a:rPr lang="en-US" altLang="zh-CN" dirty="0"/>
              <a:t>and </a:t>
            </a:r>
            <a:r>
              <a:rPr lang="en-US" altLang="zh-CN" b="1" dirty="0"/>
              <a:t>GRU</a:t>
            </a:r>
            <a:r>
              <a:rPr lang="en-US" altLang="zh-CN" dirty="0"/>
              <a:t>. Meanwhile, </a:t>
            </a:r>
            <a:r>
              <a:rPr lang="en-US" altLang="zh-CN" b="1" dirty="0"/>
              <a:t>data privacy</a:t>
            </a:r>
            <a:r>
              <a:rPr lang="en-US" altLang="zh-CN" dirty="0"/>
              <a:t> of industrial agents can be </a:t>
            </a:r>
            <a:r>
              <a:rPr lang="en-US" altLang="zh-CN" b="1" dirty="0"/>
              <a:t>protected</a:t>
            </a:r>
            <a:r>
              <a:rPr lang="en-US" altLang="zh-CN" dirty="0"/>
              <a:t> during the collaborative training process.</a:t>
            </a:r>
          </a:p>
          <a:p>
            <a:endParaRPr lang="en-US" altLang="zh-CN" dirty="0"/>
          </a:p>
          <a:p>
            <a:pPr marL="285750" indent="-285750">
              <a:buFont typeface="Wingdings" panose="05000000000000000000" pitchFamily="2" charset="2"/>
              <a:buChar char="p"/>
            </a:pPr>
            <a:r>
              <a:rPr lang="en-US" altLang="zh-CN" dirty="0"/>
              <a:t>Third, model parameters of all industrial agents are preserved by using </a:t>
            </a:r>
            <a:r>
              <a:rPr lang="en-US" altLang="zh-CN" b="1" dirty="0"/>
              <a:t>homomorphic encryption</a:t>
            </a:r>
            <a:r>
              <a:rPr lang="en-US" altLang="zh-CN" dirty="0"/>
              <a:t>, so that </a:t>
            </a:r>
            <a:r>
              <a:rPr lang="en-US" altLang="zh-CN" b="1" dirty="0"/>
              <a:t>model parameter leakage </a:t>
            </a:r>
            <a:r>
              <a:rPr lang="en-US" altLang="zh-CN" dirty="0"/>
              <a:t>can be </a:t>
            </a:r>
            <a:r>
              <a:rPr lang="en-US" altLang="zh-CN" b="1" dirty="0"/>
              <a:t>avoided</a:t>
            </a:r>
            <a:r>
              <a:rPr lang="en-US" altLang="zh-CN" dirty="0"/>
              <a:t> during the communication between industrial agents and cloud server.</a:t>
            </a:r>
          </a:p>
          <a:p>
            <a:pPr marL="285750" indent="-285750">
              <a:buFont typeface="Wingdings" panose="05000000000000000000" pitchFamily="2" charset="2"/>
              <a:buChar char="p"/>
            </a:pPr>
            <a:endParaRPr lang="zh-CN" altLang="en-US" dirty="0"/>
          </a:p>
        </p:txBody>
      </p:sp>
    </p:spTree>
    <p:extLst>
      <p:ext uri="{BB962C8B-B14F-4D97-AF65-F5344CB8AC3E}">
        <p14:creationId xmlns:p14="http://schemas.microsoft.com/office/powerpoint/2010/main" val="406536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Appreciation</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29</a:t>
            </a:fld>
            <a:endParaRPr lang="zh-CN" altLang="en-US"/>
          </a:p>
        </p:txBody>
      </p:sp>
      <p:sp>
        <p:nvSpPr>
          <p:cNvPr id="6" name="文本框 5"/>
          <p:cNvSpPr txBox="1"/>
          <p:nvPr/>
        </p:nvSpPr>
        <p:spPr>
          <a:xfrm>
            <a:off x="435610" y="2010410"/>
            <a:ext cx="11379835" cy="1106805"/>
          </a:xfrm>
          <a:prstGeom prst="rect">
            <a:avLst/>
          </a:prstGeom>
          <a:noFill/>
        </p:spPr>
        <p:txBody>
          <a:bodyPr wrap="square" rtlCol="0" anchor="t">
            <a:spAutoFit/>
            <a:scene3d>
              <a:camera prst="orthographicFront"/>
              <a:lightRig rig="threePt" dir="t"/>
            </a:scene3d>
          </a:bodyPr>
          <a:lstStyle/>
          <a:p>
            <a:pPr indent="0" algn="ctr">
              <a:buFont typeface="Arial" panose="020B0604020202020204" pitchFamily="34" charset="0"/>
              <a:buNone/>
            </a:pPr>
            <a:r>
              <a:rPr lang="en-US" altLang="zh-CN" sz="6600" dirty="0">
                <a:solidFill>
                  <a:schemeClr val="accent1"/>
                </a:solidFill>
                <a:effectLst>
                  <a:outerShdw blurRad="38100" dist="25400" dir="5400000" algn="ctr" rotWithShape="0">
                    <a:srgbClr val="6E747A">
                      <a:alpha val="43000"/>
                    </a:srgbClr>
                  </a:outerShdw>
                </a:effectLst>
              </a:rPr>
              <a:t>Thank you for your listening</a:t>
            </a:r>
            <a:endParaRPr lang="en-US" sz="6600" dirty="0">
              <a:solidFill>
                <a:schemeClr val="accent1"/>
              </a:solidFill>
              <a:effectLst>
                <a:outerShdw blurRad="38100" dist="25400" dir="5400000" algn="ctr" rotWithShape="0">
                  <a:srgbClr val="6E747A">
                    <a:alpha val="43000"/>
                  </a:srgbClr>
                </a:outerShdw>
              </a:effectLst>
            </a:endParaRPr>
          </a:p>
        </p:txBody>
      </p:sp>
      <p:grpSp>
        <p:nvGrpSpPr>
          <p:cNvPr id="12" name="组合 11">
            <a:extLst>
              <a:ext uri="{FF2B5EF4-FFF2-40B4-BE49-F238E27FC236}">
                <a16:creationId xmlns:a16="http://schemas.microsoft.com/office/drawing/2014/main" id="{BECA7C2C-FE5C-42AF-BC07-3C0F078245DC}"/>
              </a:ext>
            </a:extLst>
          </p:cNvPr>
          <p:cNvGrpSpPr/>
          <p:nvPr/>
        </p:nvGrpSpPr>
        <p:grpSpPr>
          <a:xfrm>
            <a:off x="1933893" y="3617727"/>
            <a:ext cx="8599163" cy="2432525"/>
            <a:chOff x="2529283" y="3857317"/>
            <a:chExt cx="7289910" cy="2432525"/>
          </a:xfrm>
        </p:grpSpPr>
        <p:sp>
          <p:nvSpPr>
            <p:cNvPr id="13" name="文本框 13">
              <a:extLst>
                <a:ext uri="{FF2B5EF4-FFF2-40B4-BE49-F238E27FC236}">
                  <a16:creationId xmlns:a16="http://schemas.microsoft.com/office/drawing/2014/main" id="{CD194864-CF0E-47F1-91DC-77B1DBFF6F68}"/>
                </a:ext>
              </a:extLst>
            </p:cNvPr>
            <p:cNvSpPr txBox="1">
              <a:spLocks noChangeArrowheads="1"/>
            </p:cNvSpPr>
            <p:nvPr/>
          </p:nvSpPr>
          <p:spPr bwMode="auto">
            <a:xfrm>
              <a:off x="2529283" y="3857317"/>
              <a:ext cx="7289910" cy="243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Beibei Li</a:t>
              </a:r>
              <a:endParaRPr lang="en-US" altLang="zh-CN" b="1" dirty="0">
                <a:solidFill>
                  <a:prstClr val="black"/>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lang="en-US" altLang="zh-CN" b="1" dirty="0">
                  <a:solidFill>
                    <a:prstClr val="black"/>
                  </a:solidFill>
                  <a:latin typeface="微软雅黑" panose="020B0503020204020204" pitchFamily="34" charset="-122"/>
                  <a:ea typeface="微软雅黑" panose="020B0503020204020204" pitchFamily="34" charset="-122"/>
                </a:rPr>
                <a:t>Jan</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lang="en-US" altLang="zh-CN" b="1" dirty="0">
                  <a:solidFill>
                    <a:prstClr val="black"/>
                  </a:solidFill>
                  <a:latin typeface="微软雅黑" panose="020B0503020204020204" pitchFamily="34" charset="-122"/>
                  <a:ea typeface="微软雅黑" panose="020B0503020204020204" pitchFamily="34" charset="-122"/>
                </a:rPr>
                <a:t>20</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2022</a:t>
              </a:r>
              <a:endPar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lang="en-US" altLang="zh-CN" b="1" dirty="0">
                  <a:solidFill>
                    <a:prstClr val="black"/>
                  </a:solidFill>
                  <a:latin typeface="微软雅黑" panose="020B0503020204020204" pitchFamily="34" charset="-122"/>
                  <a:ea typeface="微软雅黑" panose="020B0503020204020204" pitchFamily="34" charset="-122"/>
                </a:rPr>
                <a:t>School</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of Cyber Science and Engineering, Sichuan University, P.R. China</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4" name="组合 13">
              <a:extLst>
                <a:ext uri="{FF2B5EF4-FFF2-40B4-BE49-F238E27FC236}">
                  <a16:creationId xmlns:a16="http://schemas.microsoft.com/office/drawing/2014/main" id="{84E656C2-7ED1-41A7-90DB-2EEC0236B285}"/>
                </a:ext>
              </a:extLst>
            </p:cNvPr>
            <p:cNvGrpSpPr/>
            <p:nvPr/>
          </p:nvGrpSpPr>
          <p:grpSpPr>
            <a:xfrm>
              <a:off x="2764663" y="4661367"/>
              <a:ext cx="6819155" cy="1628475"/>
              <a:chOff x="2764663" y="4661367"/>
              <a:chExt cx="6819155" cy="1628475"/>
            </a:xfrm>
          </p:grpSpPr>
          <p:cxnSp>
            <p:nvCxnSpPr>
              <p:cNvPr id="15" name="直接连接符 14">
                <a:extLst>
                  <a:ext uri="{FF2B5EF4-FFF2-40B4-BE49-F238E27FC236}">
                    <a16:creationId xmlns:a16="http://schemas.microsoft.com/office/drawing/2014/main" id="{02AB8E3F-BBF0-4447-9C88-E949991E6BB6}"/>
                  </a:ext>
                </a:extLst>
              </p:cNvPr>
              <p:cNvCxnSpPr/>
              <p:nvPr/>
            </p:nvCxnSpPr>
            <p:spPr bwMode="auto">
              <a:xfrm>
                <a:off x="2764663" y="4661367"/>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11D1994-2E80-449A-93D2-65AC7DF9615D}"/>
                  </a:ext>
                </a:extLst>
              </p:cNvPr>
              <p:cNvCxnSpPr/>
              <p:nvPr/>
            </p:nvCxnSpPr>
            <p:spPr bwMode="auto">
              <a:xfrm>
                <a:off x="2764663" y="5475604"/>
                <a:ext cx="68191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85FB0AC-E766-4B44-BF97-15CDC9ACDEA8}"/>
                  </a:ext>
                </a:extLst>
              </p:cNvPr>
              <p:cNvCxnSpPr/>
              <p:nvPr/>
            </p:nvCxnSpPr>
            <p:spPr bwMode="auto">
              <a:xfrm>
                <a:off x="2764663" y="6289842"/>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BBA0B96-FC52-450F-88F4-2D0914D5B316}"/>
              </a:ext>
            </a:extLst>
          </p:cNvPr>
          <p:cNvSpPr>
            <a:spLocks noGrp="1"/>
          </p:cNvSpPr>
          <p:nvPr>
            <p:ph type="sldNum" sz="quarter" idx="12"/>
          </p:nvPr>
        </p:nvSpPr>
        <p:spPr/>
        <p:txBody>
          <a:bodyPr/>
          <a:lstStyle/>
          <a:p>
            <a:fld id="{565CE74E-AB26-4998-AD42-012C4C1AD076}" type="slidenum">
              <a:rPr lang="zh-CN" altLang="en-US" smtClean="0"/>
              <a:t>3</a:t>
            </a:fld>
            <a:endParaRPr lang="zh-CN" altLang="en-US"/>
          </a:p>
        </p:txBody>
      </p:sp>
      <p:sp>
        <p:nvSpPr>
          <p:cNvPr id="4" name="标题 2">
            <a:extLst>
              <a:ext uri="{FF2B5EF4-FFF2-40B4-BE49-F238E27FC236}">
                <a16:creationId xmlns:a16="http://schemas.microsoft.com/office/drawing/2014/main" id="{88C0C30C-8E7D-4885-97C8-8AF53AC3128E}"/>
              </a:ext>
            </a:extLst>
          </p:cNvPr>
          <p:cNvSpPr txBox="1">
            <a:spLocks/>
          </p:cNvSpPr>
          <p:nvPr/>
        </p:nvSpPr>
        <p:spPr>
          <a:xfrm>
            <a:off x="-1" y="1912330"/>
            <a:ext cx="11915775"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3800" b="1" dirty="0">
                <a:solidFill>
                  <a:srgbClr val="C00000"/>
                </a:solidFill>
                <a:latin typeface="+mn-ea"/>
                <a:ea typeface="+mn-ea"/>
              </a:rPr>
              <a:t>Federated Learning:</a:t>
            </a:r>
          </a:p>
          <a:p>
            <a:pPr>
              <a:lnSpc>
                <a:spcPct val="120000"/>
              </a:lnSpc>
            </a:pPr>
            <a:r>
              <a:rPr lang="en-US" altLang="zh-CN" sz="3800" b="1" dirty="0">
                <a:solidFill>
                  <a:srgbClr val="C00000"/>
                </a:solidFill>
                <a:latin typeface="+mn-ea"/>
                <a:ea typeface="+mn-ea"/>
              </a:rPr>
              <a:t>A new distributed learning paradigm</a:t>
            </a:r>
          </a:p>
        </p:txBody>
      </p:sp>
      <p:pic>
        <p:nvPicPr>
          <p:cNvPr id="9" name="图片 8">
            <a:extLst>
              <a:ext uri="{FF2B5EF4-FFF2-40B4-BE49-F238E27FC236}">
                <a16:creationId xmlns:a16="http://schemas.microsoft.com/office/drawing/2014/main" id="{41A02CA0-71B6-4315-994D-CF2CF8C7419E}"/>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34356" y1="38570" x2="34356" y2="38570"/>
                        <a14:foregroundMark x1="48207" y1="30574" x2="48207" y2="30574"/>
                        <a14:foregroundMark x1="45410" y1="35654" x2="45410" y2="35654"/>
                        <a14:foregroundMark x1="57360" y1="27563" x2="57360" y2="27563"/>
                        <a14:foregroundMark x1="60755" y1="27563" x2="60755" y2="27563"/>
                        <a14:foregroundMark x1="64775" y1="11571" x2="64775" y2="11571"/>
                        <a14:foregroundMark x1="74280" y1="30103" x2="74280" y2="30103"/>
                        <a14:foregroundMark x1="76480" y1="27563" x2="76969" y2="27187"/>
                        <a14:foregroundMark x1="78327" y1="23801" x2="78327" y2="23801"/>
                        <a14:foregroundMark x1="76860" y1="11571" x2="76860" y2="11571"/>
                        <a14:foregroundMark x1="75638" y1="39040" x2="75638" y2="39040"/>
                        <a14:foregroundMark x1="73547" y1="55503" x2="73547" y2="55503"/>
                        <a14:foregroundMark x1="80636" y1="48730" x2="80636" y2="48730"/>
                        <a14:foregroundMark x1="16513" y1="39040" x2="16513" y2="39040"/>
                      </a14:backgroundRemoval>
                    </a14:imgEffect>
                  </a14:imgLayer>
                </a14:imgProps>
              </a:ext>
              <a:ext uri="{28A0092B-C50C-407E-A947-70E740481C1C}">
                <a14:useLocalDpi xmlns:a14="http://schemas.microsoft.com/office/drawing/2010/main" val="0"/>
              </a:ext>
            </a:extLst>
          </a:blip>
          <a:stretch>
            <a:fillRect/>
          </a:stretch>
        </p:blipFill>
        <p:spPr>
          <a:xfrm>
            <a:off x="290773" y="337246"/>
            <a:ext cx="2799519" cy="808226"/>
          </a:xfrm>
          <a:prstGeom prst="rect">
            <a:avLst/>
          </a:prstGeom>
        </p:spPr>
      </p:pic>
      <p:sp>
        <p:nvSpPr>
          <p:cNvPr id="6" name="标题 2">
            <a:extLst>
              <a:ext uri="{FF2B5EF4-FFF2-40B4-BE49-F238E27FC236}">
                <a16:creationId xmlns:a16="http://schemas.microsoft.com/office/drawing/2014/main" id="{7F813C18-8E1E-4264-B700-20AD1D6CB441}"/>
              </a:ext>
            </a:extLst>
          </p:cNvPr>
          <p:cNvSpPr txBox="1">
            <a:spLocks/>
          </p:cNvSpPr>
          <p:nvPr/>
        </p:nvSpPr>
        <p:spPr>
          <a:xfrm>
            <a:off x="0" y="4268862"/>
            <a:ext cx="10997852"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2000" dirty="0">
                <a:solidFill>
                  <a:schemeClr val="tx1"/>
                </a:solidFill>
                <a:latin typeface="+mn-ea"/>
                <a:ea typeface="+mn-ea"/>
              </a:rPr>
              <a:t>Introduce the concept of Federated Learning. Its development and current research topics about it.</a:t>
            </a:r>
          </a:p>
        </p:txBody>
      </p:sp>
    </p:spTree>
    <p:extLst>
      <p:ext uri="{BB962C8B-B14F-4D97-AF65-F5344CB8AC3E}">
        <p14:creationId xmlns:p14="http://schemas.microsoft.com/office/powerpoint/2010/main" val="41909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Background of FL</a:t>
            </a:r>
            <a:endParaRPr lang="en-US" altLang="zh-CN" dirty="0"/>
          </a:p>
        </p:txBody>
      </p:sp>
      <p:sp>
        <p:nvSpPr>
          <p:cNvPr id="2" name="灯片编号占位符 1"/>
          <p:cNvSpPr>
            <a:spLocks noGrp="1"/>
          </p:cNvSpPr>
          <p:nvPr>
            <p:ph type="sldNum" sz="quarter" idx="12"/>
          </p:nvPr>
        </p:nvSpPr>
        <p:spPr/>
        <p:txBody>
          <a:bodyPr/>
          <a:lstStyle/>
          <a:p>
            <a:fld id="{565CE74E-AB26-4998-AD42-012C4C1AD076}" type="slidenum">
              <a:rPr lang="zh-CN" altLang="en-US" smtClean="0"/>
              <a:t>4</a:t>
            </a:fld>
            <a:endParaRPr lang="zh-CN" altLang="en-US"/>
          </a:p>
        </p:txBody>
      </p:sp>
      <p:sp>
        <p:nvSpPr>
          <p:cNvPr id="7" name="文本框 6"/>
          <p:cNvSpPr txBox="1"/>
          <p:nvPr/>
        </p:nvSpPr>
        <p:spPr>
          <a:xfrm>
            <a:off x="483578" y="1461429"/>
            <a:ext cx="5353390" cy="4524315"/>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CN" b="1" dirty="0"/>
              <a:t>For person:</a:t>
            </a:r>
          </a:p>
          <a:p>
            <a:pPr algn="just"/>
            <a:r>
              <a:rPr lang="en-US" altLang="zh-CN" dirty="0"/>
              <a:t>People worry about the privacy leakage of their own data, which may result in possible financial crisis.</a:t>
            </a:r>
          </a:p>
          <a:p>
            <a:pPr marL="285750" indent="-285750" algn="just">
              <a:buFont typeface="Wingdings" panose="05000000000000000000" pitchFamily="2" charset="2"/>
              <a:buChar char="p"/>
            </a:pPr>
            <a:r>
              <a:rPr lang="en-US" altLang="zh-CN" b="1" dirty="0"/>
              <a:t>For company:</a:t>
            </a:r>
          </a:p>
          <a:p>
            <a:pPr algn="just"/>
            <a:r>
              <a:rPr lang="en-US" altLang="zh-CN" dirty="0"/>
              <a:t>Companies worry about their trade secrets leakage from their data.</a:t>
            </a:r>
          </a:p>
          <a:p>
            <a:pPr marL="285750" indent="-285750" algn="just">
              <a:buFont typeface="Wingdings" panose="05000000000000000000" pitchFamily="2" charset="2"/>
              <a:buChar char="p"/>
            </a:pPr>
            <a:r>
              <a:rPr lang="en-US" altLang="zh-CN" b="1" dirty="0"/>
              <a:t>For government:</a:t>
            </a:r>
          </a:p>
          <a:p>
            <a:pPr algn="just"/>
            <a:r>
              <a:rPr lang="en-US" altLang="zh-CN" dirty="0"/>
              <a:t>Governments have published some laws or policies to protect the privacy of people and stop the companies from holding too much private data.</a:t>
            </a:r>
          </a:p>
          <a:p>
            <a:pPr algn="just"/>
            <a:endParaRPr lang="en-US" altLang="zh-CN" dirty="0"/>
          </a:p>
          <a:p>
            <a:pPr algn="just"/>
            <a:r>
              <a:rPr lang="en-US" altLang="zh-CN" dirty="0"/>
              <a:t>Each entity refuses to share its own private data, therefore making itself </a:t>
            </a:r>
            <a:r>
              <a:rPr lang="en-US" altLang="zh-CN" b="1" dirty="0">
                <a:solidFill>
                  <a:srgbClr val="C00000"/>
                </a:solidFill>
              </a:rPr>
              <a:t>“Isolated Island”</a:t>
            </a:r>
            <a:r>
              <a:rPr lang="en-US" altLang="zh-CN" dirty="0"/>
              <a:t>.</a:t>
            </a:r>
          </a:p>
          <a:p>
            <a:pPr algn="just"/>
            <a:r>
              <a:rPr lang="en-US" altLang="zh-CN" dirty="0"/>
              <a:t>To break the dilemma of </a:t>
            </a:r>
            <a:r>
              <a:rPr lang="en-US" altLang="zh-CN" b="1" dirty="0">
                <a:solidFill>
                  <a:srgbClr val="C00000"/>
                </a:solidFill>
              </a:rPr>
              <a:t>“Isolated Island”</a:t>
            </a:r>
            <a:r>
              <a:rPr lang="en-US" altLang="zh-CN" dirty="0"/>
              <a:t>, the Federated Learning (called FL) emerged.</a:t>
            </a:r>
          </a:p>
        </p:txBody>
      </p:sp>
      <p:grpSp>
        <p:nvGrpSpPr>
          <p:cNvPr id="45" name="组合 44">
            <a:extLst>
              <a:ext uri="{FF2B5EF4-FFF2-40B4-BE49-F238E27FC236}">
                <a16:creationId xmlns:a16="http://schemas.microsoft.com/office/drawing/2014/main" id="{9650EFF6-06C2-419C-B498-260F0F131B79}"/>
              </a:ext>
            </a:extLst>
          </p:cNvPr>
          <p:cNvGrpSpPr/>
          <p:nvPr/>
        </p:nvGrpSpPr>
        <p:grpSpPr>
          <a:xfrm>
            <a:off x="7123306" y="2013190"/>
            <a:ext cx="2974588" cy="3024732"/>
            <a:chOff x="6595112" y="1718603"/>
            <a:chExt cx="2974588" cy="3024732"/>
          </a:xfrm>
        </p:grpSpPr>
        <p:pic>
          <p:nvPicPr>
            <p:cNvPr id="9" name="图形 8">
              <a:extLst>
                <a:ext uri="{FF2B5EF4-FFF2-40B4-BE49-F238E27FC236}">
                  <a16:creationId xmlns:a16="http://schemas.microsoft.com/office/drawing/2014/main" id="{8D65FD92-ECC8-4FE7-A4CF-E357904A3D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5112" y="1718603"/>
              <a:ext cx="1080000" cy="1080000"/>
            </a:xfrm>
            <a:prstGeom prst="rect">
              <a:avLst/>
            </a:prstGeom>
          </p:spPr>
        </p:pic>
        <p:pic>
          <p:nvPicPr>
            <p:cNvPr id="11" name="图形 10">
              <a:extLst>
                <a:ext uri="{FF2B5EF4-FFF2-40B4-BE49-F238E27FC236}">
                  <a16:creationId xmlns:a16="http://schemas.microsoft.com/office/drawing/2014/main" id="{641BA421-E2F6-4F22-8C6B-996C460660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35469" y="3617433"/>
              <a:ext cx="1080000" cy="1080000"/>
            </a:xfrm>
            <a:prstGeom prst="rect">
              <a:avLst/>
            </a:prstGeom>
          </p:spPr>
        </p:pic>
        <p:pic>
          <p:nvPicPr>
            <p:cNvPr id="13" name="图形 12">
              <a:extLst>
                <a:ext uri="{FF2B5EF4-FFF2-40B4-BE49-F238E27FC236}">
                  <a16:creationId xmlns:a16="http://schemas.microsoft.com/office/drawing/2014/main" id="{3A7D5993-FE8A-4649-9D34-4C99B68D14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89700" y="1718603"/>
              <a:ext cx="1080000" cy="1080000"/>
            </a:xfrm>
            <a:prstGeom prst="rect">
              <a:avLst/>
            </a:prstGeom>
          </p:spPr>
        </p:pic>
        <p:pic>
          <p:nvPicPr>
            <p:cNvPr id="15" name="图形 14">
              <a:extLst>
                <a:ext uri="{FF2B5EF4-FFF2-40B4-BE49-F238E27FC236}">
                  <a16:creationId xmlns:a16="http://schemas.microsoft.com/office/drawing/2014/main" id="{629A9947-1EA0-4F9C-8A85-3E8100D78C0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89700" y="3663335"/>
              <a:ext cx="1080000" cy="1080000"/>
            </a:xfrm>
            <a:prstGeom prst="rect">
              <a:avLst/>
            </a:prstGeom>
          </p:spPr>
        </p:pic>
        <p:pic>
          <p:nvPicPr>
            <p:cNvPr id="17" name="图形 16">
              <a:extLst>
                <a:ext uri="{FF2B5EF4-FFF2-40B4-BE49-F238E27FC236}">
                  <a16:creationId xmlns:a16="http://schemas.microsoft.com/office/drawing/2014/main" id="{3B70636C-7BD2-4553-AD12-52206238EE0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593600" y="2700568"/>
              <a:ext cx="1080000" cy="1080000"/>
            </a:xfrm>
            <a:prstGeom prst="rect">
              <a:avLst/>
            </a:prstGeom>
          </p:spPr>
        </p:pic>
        <p:cxnSp>
          <p:nvCxnSpPr>
            <p:cNvPr id="21" name="直接连接符 20">
              <a:extLst>
                <a:ext uri="{FF2B5EF4-FFF2-40B4-BE49-F238E27FC236}">
                  <a16:creationId xmlns:a16="http://schemas.microsoft.com/office/drawing/2014/main" id="{F24E1F23-E7F8-48EB-97AC-CAF575E7983E}"/>
                </a:ext>
              </a:extLst>
            </p:cNvPr>
            <p:cNvCxnSpPr>
              <a:cxnSpLocks/>
              <a:stCxn id="9" idx="2"/>
            </p:cNvCxnSpPr>
            <p:nvPr/>
          </p:nvCxnSpPr>
          <p:spPr>
            <a:xfrm>
              <a:off x="7135112" y="2798603"/>
              <a:ext cx="703963" cy="370323"/>
            </a:xfrm>
            <a:prstGeom prst="line">
              <a:avLst/>
            </a:prstGeom>
          </p:spPr>
          <p:style>
            <a:lnRef idx="3">
              <a:schemeClr val="dk1"/>
            </a:lnRef>
            <a:fillRef idx="0">
              <a:schemeClr val="dk1"/>
            </a:fillRef>
            <a:effectRef idx="2">
              <a:schemeClr val="dk1"/>
            </a:effectRef>
            <a:fontRef idx="minor">
              <a:schemeClr val="tx1"/>
            </a:fontRef>
          </p:style>
        </p:cxnSp>
        <p:cxnSp>
          <p:nvCxnSpPr>
            <p:cNvPr id="23" name="直接连接符 22">
              <a:extLst>
                <a:ext uri="{FF2B5EF4-FFF2-40B4-BE49-F238E27FC236}">
                  <a16:creationId xmlns:a16="http://schemas.microsoft.com/office/drawing/2014/main" id="{33416063-4327-4814-83A8-E5D965584098}"/>
                </a:ext>
              </a:extLst>
            </p:cNvPr>
            <p:cNvCxnSpPr>
              <a:cxnSpLocks/>
            </p:cNvCxnSpPr>
            <p:nvPr/>
          </p:nvCxnSpPr>
          <p:spPr>
            <a:xfrm flipV="1">
              <a:off x="8379075" y="2525674"/>
              <a:ext cx="458488" cy="643253"/>
            </a:xfrm>
            <a:prstGeom prst="line">
              <a:avLst/>
            </a:prstGeom>
          </p:spPr>
          <p:style>
            <a:lnRef idx="3">
              <a:schemeClr val="dk1"/>
            </a:lnRef>
            <a:fillRef idx="0">
              <a:schemeClr val="dk1"/>
            </a:fillRef>
            <a:effectRef idx="2">
              <a:schemeClr val="dk1"/>
            </a:effectRef>
            <a:fontRef idx="minor">
              <a:schemeClr val="tx1"/>
            </a:fontRef>
          </p:style>
        </p:cxnSp>
        <p:cxnSp>
          <p:nvCxnSpPr>
            <p:cNvPr id="31" name="直接连接符 30">
              <a:extLst>
                <a:ext uri="{FF2B5EF4-FFF2-40B4-BE49-F238E27FC236}">
                  <a16:creationId xmlns:a16="http://schemas.microsoft.com/office/drawing/2014/main" id="{69AA4BF4-BB1B-4250-A1C9-C94E98887187}"/>
                </a:ext>
              </a:extLst>
            </p:cNvPr>
            <p:cNvCxnSpPr>
              <a:cxnSpLocks/>
            </p:cNvCxnSpPr>
            <p:nvPr/>
          </p:nvCxnSpPr>
          <p:spPr>
            <a:xfrm flipV="1">
              <a:off x="7593600" y="3503991"/>
              <a:ext cx="245475" cy="217648"/>
            </a:xfrm>
            <a:prstGeom prst="line">
              <a:avLst/>
            </a:prstGeom>
          </p:spPr>
          <p:style>
            <a:lnRef idx="3">
              <a:schemeClr val="dk1"/>
            </a:lnRef>
            <a:fillRef idx="0">
              <a:schemeClr val="dk1"/>
            </a:fillRef>
            <a:effectRef idx="2">
              <a:schemeClr val="dk1"/>
            </a:effectRef>
            <a:fontRef idx="minor">
              <a:schemeClr val="tx1"/>
            </a:fontRef>
          </p:style>
        </p:cxnSp>
        <p:cxnSp>
          <p:nvCxnSpPr>
            <p:cNvPr id="41" name="直接连接符 40">
              <a:extLst>
                <a:ext uri="{FF2B5EF4-FFF2-40B4-BE49-F238E27FC236}">
                  <a16:creationId xmlns:a16="http://schemas.microsoft.com/office/drawing/2014/main" id="{986C1480-BFB4-4FB0-BD6D-9254FA0680BB}"/>
                </a:ext>
              </a:extLst>
            </p:cNvPr>
            <p:cNvCxnSpPr>
              <a:cxnSpLocks/>
              <a:stCxn id="15" idx="0"/>
            </p:cNvCxnSpPr>
            <p:nvPr/>
          </p:nvCxnSpPr>
          <p:spPr>
            <a:xfrm flipH="1" flipV="1">
              <a:off x="8489700" y="3529935"/>
              <a:ext cx="540000" cy="133400"/>
            </a:xfrm>
            <a:prstGeom prst="line">
              <a:avLst/>
            </a:prstGeom>
          </p:spPr>
          <p:style>
            <a:lnRef idx="3">
              <a:schemeClr val="dk1"/>
            </a:lnRef>
            <a:fillRef idx="0">
              <a:schemeClr val="dk1"/>
            </a:fillRef>
            <a:effectRef idx="2">
              <a:schemeClr val="dk1"/>
            </a:effectRef>
            <a:fontRef idx="minor">
              <a:schemeClr val="tx1"/>
            </a:fontRef>
          </p:style>
        </p:cxnSp>
        <p:sp>
          <p:nvSpPr>
            <p:cNvPr id="44" name="乘号 43">
              <a:extLst>
                <a:ext uri="{FF2B5EF4-FFF2-40B4-BE49-F238E27FC236}">
                  <a16:creationId xmlns:a16="http://schemas.microsoft.com/office/drawing/2014/main" id="{3939E1AB-CBB6-4238-8E37-9CEE7801A586}"/>
                </a:ext>
              </a:extLst>
            </p:cNvPr>
            <p:cNvSpPr/>
            <p:nvPr/>
          </p:nvSpPr>
          <p:spPr>
            <a:xfrm>
              <a:off x="7867719" y="3159000"/>
              <a:ext cx="540000" cy="540000"/>
            </a:xfrm>
            <a:prstGeom prst="mathMultiply">
              <a:avLst>
                <a:gd name="adj1" fmla="val 16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9510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The First FL System</a:t>
            </a:r>
            <a:endParaRPr lang="en-US" altLang="zh-CN" dirty="0"/>
          </a:p>
        </p:txBody>
      </p:sp>
      <p:sp>
        <p:nvSpPr>
          <p:cNvPr id="2" name="灯片编号占位符 1"/>
          <p:cNvSpPr>
            <a:spLocks noGrp="1"/>
          </p:cNvSpPr>
          <p:nvPr>
            <p:ph type="sldNum" sz="quarter" idx="12"/>
          </p:nvPr>
        </p:nvSpPr>
        <p:spPr/>
        <p:txBody>
          <a:bodyPr/>
          <a:lstStyle/>
          <a:p>
            <a:fld id="{565CE74E-AB26-4998-AD42-012C4C1AD076}" type="slidenum">
              <a:rPr lang="zh-CN" altLang="en-US" smtClean="0"/>
              <a:t>5</a:t>
            </a:fld>
            <a:endParaRPr lang="zh-CN" altLang="en-US"/>
          </a:p>
        </p:txBody>
      </p:sp>
      <p:sp>
        <p:nvSpPr>
          <p:cNvPr id="7" name="文本框 6"/>
          <p:cNvSpPr txBox="1"/>
          <p:nvPr/>
        </p:nvSpPr>
        <p:spPr>
          <a:xfrm>
            <a:off x="1111345" y="878525"/>
            <a:ext cx="9969308" cy="872034"/>
          </a:xfrm>
          <a:prstGeom prst="rect">
            <a:avLst/>
          </a:prstGeom>
          <a:noFill/>
        </p:spPr>
        <p:txBody>
          <a:bodyPr wrap="square" rtlCol="0">
            <a:spAutoFit/>
          </a:bodyPr>
          <a:lstStyle/>
          <a:p>
            <a:pPr>
              <a:lnSpc>
                <a:spcPct val="150000"/>
              </a:lnSpc>
            </a:pPr>
            <a:r>
              <a:rPr lang="en-US" altLang="zh-CN" dirty="0"/>
              <a:t>	</a:t>
            </a:r>
            <a:r>
              <a:rPr lang="en-US" altLang="zh-CN" dirty="0">
                <a:solidFill>
                  <a:srgbClr val="C00000"/>
                </a:solidFill>
              </a:rPr>
              <a:t>Google</a:t>
            </a:r>
            <a:r>
              <a:rPr lang="en-US" altLang="zh-CN" dirty="0"/>
              <a:t> built </a:t>
            </a:r>
            <a:r>
              <a:rPr lang="en-US" altLang="zh-CN" dirty="0">
                <a:solidFill>
                  <a:srgbClr val="C00000"/>
                </a:solidFill>
              </a:rPr>
              <a:t>the first Federated Learning system </a:t>
            </a:r>
            <a:r>
              <a:rPr lang="en-US" altLang="zh-CN" dirty="0"/>
              <a:t>around the world in 2016, and applied the system on its phone application.</a:t>
            </a:r>
          </a:p>
        </p:txBody>
      </p:sp>
      <p:pic>
        <p:nvPicPr>
          <p:cNvPr id="8" name="图片 7">
            <a:extLst>
              <a:ext uri="{FF2B5EF4-FFF2-40B4-BE49-F238E27FC236}">
                <a16:creationId xmlns:a16="http://schemas.microsoft.com/office/drawing/2014/main" id="{BAB6FCAB-CC61-43C2-8F1B-F0BB17AD0932}"/>
              </a:ext>
            </a:extLst>
          </p:cNvPr>
          <p:cNvPicPr>
            <a:picLocks noChangeAspect="1"/>
          </p:cNvPicPr>
          <p:nvPr/>
        </p:nvPicPr>
        <p:blipFill>
          <a:blip r:embed="rId3"/>
          <a:stretch>
            <a:fillRect/>
          </a:stretch>
        </p:blipFill>
        <p:spPr>
          <a:xfrm>
            <a:off x="1671483" y="1833516"/>
            <a:ext cx="8849032" cy="4320000"/>
          </a:xfrm>
          <a:prstGeom prst="rect">
            <a:avLst/>
          </a:prstGeom>
        </p:spPr>
      </p:pic>
    </p:spTree>
    <p:extLst>
      <p:ext uri="{BB962C8B-B14F-4D97-AF65-F5344CB8AC3E}">
        <p14:creationId xmlns:p14="http://schemas.microsoft.com/office/powerpoint/2010/main" val="198185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D8A8951-B831-4B2B-8F03-20209D61E0F2}"/>
              </a:ext>
            </a:extLst>
          </p:cNvPr>
          <p:cNvSpPr>
            <a:spLocks noGrp="1"/>
          </p:cNvSpPr>
          <p:nvPr>
            <p:ph type="title"/>
          </p:nvPr>
        </p:nvSpPr>
        <p:spPr/>
        <p:txBody>
          <a:bodyPr/>
          <a:lstStyle/>
          <a:p>
            <a:r>
              <a:rPr lang="en-US" altLang="zh-CN" dirty="0"/>
              <a:t>Research Topics about Federated Learning</a:t>
            </a:r>
            <a:endParaRPr lang="zh-CN" altLang="en-US" dirty="0"/>
          </a:p>
        </p:txBody>
      </p:sp>
      <p:sp>
        <p:nvSpPr>
          <p:cNvPr id="3" name="灯片编号占位符 2">
            <a:extLst>
              <a:ext uri="{FF2B5EF4-FFF2-40B4-BE49-F238E27FC236}">
                <a16:creationId xmlns:a16="http://schemas.microsoft.com/office/drawing/2014/main" id="{714CA829-9801-4433-AEB8-421CDE819E1C}"/>
              </a:ext>
            </a:extLst>
          </p:cNvPr>
          <p:cNvSpPr>
            <a:spLocks noGrp="1"/>
          </p:cNvSpPr>
          <p:nvPr>
            <p:ph type="sldNum" sz="quarter" idx="12"/>
          </p:nvPr>
        </p:nvSpPr>
        <p:spPr/>
        <p:txBody>
          <a:bodyPr/>
          <a:lstStyle/>
          <a:p>
            <a:fld id="{565CE74E-AB26-4998-AD42-012C4C1AD076}" type="slidenum">
              <a:rPr lang="zh-CN" altLang="en-US" smtClean="0"/>
              <a:t>6</a:t>
            </a:fld>
            <a:endParaRPr lang="zh-CN" altLang="en-US"/>
          </a:p>
        </p:txBody>
      </p:sp>
      <p:pic>
        <p:nvPicPr>
          <p:cNvPr id="6" name="图片 5">
            <a:extLst>
              <a:ext uri="{FF2B5EF4-FFF2-40B4-BE49-F238E27FC236}">
                <a16:creationId xmlns:a16="http://schemas.microsoft.com/office/drawing/2014/main" id="{31D7092C-BCBA-46C1-A0A6-2756125DAAE5}"/>
              </a:ext>
            </a:extLst>
          </p:cNvPr>
          <p:cNvPicPr>
            <a:picLocks noChangeAspect="1"/>
          </p:cNvPicPr>
          <p:nvPr/>
        </p:nvPicPr>
        <p:blipFill>
          <a:blip r:embed="rId2"/>
          <a:stretch>
            <a:fillRect/>
          </a:stretch>
        </p:blipFill>
        <p:spPr>
          <a:xfrm>
            <a:off x="6329484" y="1598371"/>
            <a:ext cx="5862516" cy="4417690"/>
          </a:xfrm>
          <a:prstGeom prst="rect">
            <a:avLst/>
          </a:prstGeom>
        </p:spPr>
      </p:pic>
      <p:sp>
        <p:nvSpPr>
          <p:cNvPr id="7" name="文本框 6">
            <a:extLst>
              <a:ext uri="{FF2B5EF4-FFF2-40B4-BE49-F238E27FC236}">
                <a16:creationId xmlns:a16="http://schemas.microsoft.com/office/drawing/2014/main" id="{CEEDEB56-160C-43B4-9311-AD327AAF261A}"/>
              </a:ext>
            </a:extLst>
          </p:cNvPr>
          <p:cNvSpPr txBox="1"/>
          <p:nvPr/>
        </p:nvSpPr>
        <p:spPr>
          <a:xfrm>
            <a:off x="0" y="1406559"/>
            <a:ext cx="6072066" cy="4801314"/>
          </a:xfrm>
          <a:prstGeom prst="rect">
            <a:avLst/>
          </a:prstGeom>
          <a:noFill/>
        </p:spPr>
        <p:txBody>
          <a:bodyPr wrap="square" rtlCol="0">
            <a:spAutoFit/>
          </a:bodyPr>
          <a:lstStyle/>
          <a:p>
            <a:pPr algn="just"/>
            <a:r>
              <a:rPr lang="en-US" altLang="zh-CN" dirty="0"/>
              <a:t>Many researchers have started to conduct research about Federated Learning.</a:t>
            </a:r>
          </a:p>
          <a:p>
            <a:pPr marL="285750" indent="-285750" algn="just">
              <a:buFont typeface="Wingdings" panose="05000000000000000000" pitchFamily="2" charset="2"/>
              <a:buChar char="p"/>
            </a:pPr>
            <a:r>
              <a:rPr lang="en-US" altLang="zh-CN" b="1" dirty="0"/>
              <a:t>Federated Learning Application</a:t>
            </a:r>
          </a:p>
          <a:p>
            <a:pPr algn="just"/>
            <a:r>
              <a:rPr lang="en-US" altLang="zh-CN" dirty="0"/>
              <a:t>Research on Federated Learning application in different industrial scenarios.</a:t>
            </a:r>
          </a:p>
          <a:p>
            <a:pPr marL="285750" indent="-285750" algn="just">
              <a:buFont typeface="Wingdings" panose="05000000000000000000" pitchFamily="2" charset="2"/>
              <a:buChar char="p"/>
            </a:pPr>
            <a:r>
              <a:rPr lang="en-US" altLang="zh-CN" b="1" dirty="0"/>
              <a:t>Improving Efficiency and Effectiveness</a:t>
            </a:r>
          </a:p>
          <a:p>
            <a:pPr algn="just"/>
            <a:r>
              <a:rPr lang="en-US" altLang="zh-CN" dirty="0"/>
              <a:t>Research on how to improve the efficiency and effectiveness of Federated Learning.</a:t>
            </a:r>
          </a:p>
          <a:p>
            <a:pPr marL="285750" indent="-285750" algn="just">
              <a:buFont typeface="Wingdings" panose="05000000000000000000" pitchFamily="2" charset="2"/>
              <a:buChar char="p"/>
            </a:pPr>
            <a:r>
              <a:rPr lang="en-US" altLang="zh-CN" b="1" dirty="0"/>
              <a:t>Preserving the Privacy of User Data</a:t>
            </a:r>
          </a:p>
          <a:p>
            <a:pPr algn="just"/>
            <a:r>
              <a:rPr lang="en-US" altLang="zh-CN" dirty="0"/>
              <a:t>Research on how to enhance the privacy of user data in Federated Learning.</a:t>
            </a:r>
          </a:p>
          <a:p>
            <a:pPr marL="285750" indent="-285750" algn="just">
              <a:buFont typeface="Wingdings" panose="05000000000000000000" pitchFamily="2" charset="2"/>
              <a:buChar char="p"/>
            </a:pPr>
            <a:r>
              <a:rPr lang="en-US" altLang="zh-CN" b="1" dirty="0"/>
              <a:t>Defending Against Attacks and Failures</a:t>
            </a:r>
          </a:p>
          <a:p>
            <a:pPr algn="just"/>
            <a:r>
              <a:rPr lang="en-US" altLang="zh-CN" dirty="0"/>
              <a:t>Research on how to defend against attacks and failures in Federated Learning.</a:t>
            </a:r>
          </a:p>
          <a:p>
            <a:pPr marL="285750" indent="-285750" algn="just">
              <a:buFont typeface="Wingdings" panose="05000000000000000000" pitchFamily="2" charset="2"/>
              <a:buChar char="p"/>
            </a:pPr>
            <a:r>
              <a:rPr lang="en-US" altLang="zh-CN" b="1" dirty="0"/>
              <a:t>Ensuring Fairness and Addressing Sources of Bias</a:t>
            </a:r>
          </a:p>
          <a:p>
            <a:pPr algn="just"/>
            <a:r>
              <a:rPr lang="en-US" altLang="zh-CN" dirty="0"/>
              <a:t>Research on how to ensure fairness and address sources of bias</a:t>
            </a:r>
          </a:p>
        </p:txBody>
      </p:sp>
    </p:spTree>
    <p:extLst>
      <p:ext uri="{BB962C8B-B14F-4D97-AF65-F5344CB8AC3E}">
        <p14:creationId xmlns:p14="http://schemas.microsoft.com/office/powerpoint/2010/main" val="226850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BBA0B96-FC52-450F-88F4-2D0914D5B316}"/>
              </a:ext>
            </a:extLst>
          </p:cNvPr>
          <p:cNvSpPr>
            <a:spLocks noGrp="1"/>
          </p:cNvSpPr>
          <p:nvPr>
            <p:ph type="sldNum" sz="quarter" idx="12"/>
          </p:nvPr>
        </p:nvSpPr>
        <p:spPr/>
        <p:txBody>
          <a:bodyPr/>
          <a:lstStyle/>
          <a:p>
            <a:fld id="{565CE74E-AB26-4998-AD42-012C4C1AD076}" type="slidenum">
              <a:rPr lang="zh-CN" altLang="en-US" smtClean="0"/>
              <a:t>7</a:t>
            </a:fld>
            <a:endParaRPr lang="zh-CN" altLang="en-US"/>
          </a:p>
        </p:txBody>
      </p:sp>
      <p:sp>
        <p:nvSpPr>
          <p:cNvPr id="4" name="标题 2">
            <a:extLst>
              <a:ext uri="{FF2B5EF4-FFF2-40B4-BE49-F238E27FC236}">
                <a16:creationId xmlns:a16="http://schemas.microsoft.com/office/drawing/2014/main" id="{88C0C30C-8E7D-4885-97C8-8AF53AC3128E}"/>
              </a:ext>
            </a:extLst>
          </p:cNvPr>
          <p:cNvSpPr txBox="1">
            <a:spLocks/>
          </p:cNvSpPr>
          <p:nvPr/>
        </p:nvSpPr>
        <p:spPr>
          <a:xfrm>
            <a:off x="0" y="1912330"/>
            <a:ext cx="11084560"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3800" b="1" dirty="0">
                <a:solidFill>
                  <a:srgbClr val="C00000"/>
                </a:solidFill>
                <a:latin typeface="+mn-ea"/>
                <a:ea typeface="+mn-ea"/>
              </a:rPr>
              <a:t>Security Challenges in Federated Learning:</a:t>
            </a:r>
          </a:p>
          <a:p>
            <a:pPr>
              <a:lnSpc>
                <a:spcPct val="120000"/>
              </a:lnSpc>
            </a:pPr>
            <a:r>
              <a:rPr lang="en-US" altLang="zh-CN" sz="3800" b="1" dirty="0">
                <a:solidFill>
                  <a:srgbClr val="C00000"/>
                </a:solidFill>
                <a:latin typeface="+mn-ea"/>
                <a:ea typeface="+mn-ea"/>
              </a:rPr>
              <a:t>Byzantine</a:t>
            </a:r>
            <a:r>
              <a:rPr lang="zh-CN" altLang="en-US" sz="3800" b="1" dirty="0">
                <a:solidFill>
                  <a:srgbClr val="C00000"/>
                </a:solidFill>
                <a:latin typeface="+mn-ea"/>
                <a:ea typeface="+mn-ea"/>
              </a:rPr>
              <a:t> </a:t>
            </a:r>
            <a:r>
              <a:rPr lang="en-US" altLang="zh-CN" sz="3800" b="1" dirty="0">
                <a:solidFill>
                  <a:srgbClr val="C00000"/>
                </a:solidFill>
                <a:latin typeface="+mn-ea"/>
                <a:ea typeface="+mn-ea"/>
              </a:rPr>
              <a:t>Attack and Defense</a:t>
            </a:r>
          </a:p>
        </p:txBody>
      </p:sp>
      <p:sp>
        <p:nvSpPr>
          <p:cNvPr id="5" name="标题 2">
            <a:extLst>
              <a:ext uri="{FF2B5EF4-FFF2-40B4-BE49-F238E27FC236}">
                <a16:creationId xmlns:a16="http://schemas.microsoft.com/office/drawing/2014/main" id="{A449B837-2657-4236-85EA-F912DBF7D533}"/>
              </a:ext>
            </a:extLst>
          </p:cNvPr>
          <p:cNvSpPr txBox="1">
            <a:spLocks/>
          </p:cNvSpPr>
          <p:nvPr/>
        </p:nvSpPr>
        <p:spPr>
          <a:xfrm>
            <a:off x="0" y="4268862"/>
            <a:ext cx="10997852"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2000" dirty="0" err="1">
                <a:solidFill>
                  <a:schemeClr val="tx1"/>
                </a:solidFill>
                <a:latin typeface="+mn-ea"/>
                <a:ea typeface="+mn-ea"/>
              </a:rPr>
              <a:t>FLPhish</a:t>
            </a:r>
            <a:r>
              <a:rPr lang="en-US" altLang="zh-CN" sz="2000" dirty="0">
                <a:solidFill>
                  <a:schemeClr val="tx1"/>
                </a:solidFill>
                <a:latin typeface="+mn-ea"/>
                <a:ea typeface="+mn-ea"/>
              </a:rPr>
              <a:t>: Reputation-based Phishing Byzantine Defense in Ensemble Federated Learning</a:t>
            </a:r>
          </a:p>
          <a:p>
            <a:pPr>
              <a:lnSpc>
                <a:spcPct val="120000"/>
              </a:lnSpc>
            </a:pPr>
            <a:r>
              <a:rPr lang="en-US" altLang="zh-CN" sz="2000" b="1" dirty="0">
                <a:solidFill>
                  <a:srgbClr val="C00000"/>
                </a:solidFill>
                <a:latin typeface="+mn-ea"/>
                <a:ea typeface="+mn-ea"/>
              </a:rPr>
              <a:t>Best Paper Award </a:t>
            </a:r>
            <a:r>
              <a:rPr lang="en-US" altLang="zh-CN" sz="2000" dirty="0">
                <a:solidFill>
                  <a:schemeClr val="tx1"/>
                </a:solidFill>
                <a:latin typeface="+mn-ea"/>
                <a:ea typeface="+mn-ea"/>
              </a:rPr>
              <a:t>in IEEE symposium on Computers and Communications (ISCC)</a:t>
            </a:r>
            <a:r>
              <a:rPr lang="zh-CN" altLang="en-US" sz="2000" dirty="0">
                <a:solidFill>
                  <a:schemeClr val="tx1"/>
                </a:solidFill>
                <a:latin typeface="+mn-ea"/>
                <a:ea typeface="+mn-ea"/>
              </a:rPr>
              <a:t> </a:t>
            </a:r>
            <a:r>
              <a:rPr lang="en-US" altLang="zh-CN" sz="2000" dirty="0">
                <a:solidFill>
                  <a:schemeClr val="tx1"/>
                </a:solidFill>
                <a:latin typeface="+mn-ea"/>
                <a:ea typeface="+mn-ea"/>
              </a:rPr>
              <a:t>2021</a:t>
            </a:r>
          </a:p>
        </p:txBody>
      </p:sp>
      <p:pic>
        <p:nvPicPr>
          <p:cNvPr id="9" name="图片 8">
            <a:extLst>
              <a:ext uri="{FF2B5EF4-FFF2-40B4-BE49-F238E27FC236}">
                <a16:creationId xmlns:a16="http://schemas.microsoft.com/office/drawing/2014/main" id="{41A02CA0-71B6-4315-994D-CF2CF8C7419E}"/>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34356" y1="38570" x2="34356" y2="38570"/>
                        <a14:foregroundMark x1="48207" y1="30574" x2="48207" y2="30574"/>
                        <a14:foregroundMark x1="45410" y1="35654" x2="45410" y2="35654"/>
                        <a14:foregroundMark x1="57360" y1="27563" x2="57360" y2="27563"/>
                        <a14:foregroundMark x1="60755" y1="27563" x2="60755" y2="27563"/>
                        <a14:foregroundMark x1="64775" y1="11571" x2="64775" y2="11571"/>
                        <a14:foregroundMark x1="74280" y1="30103" x2="74280" y2="30103"/>
                        <a14:foregroundMark x1="76480" y1="27563" x2="76969" y2="27187"/>
                        <a14:foregroundMark x1="78327" y1="23801" x2="78327" y2="23801"/>
                        <a14:foregroundMark x1="76860" y1="11571" x2="76860" y2="11571"/>
                        <a14:foregroundMark x1="75638" y1="39040" x2="75638" y2="39040"/>
                        <a14:foregroundMark x1="73547" y1="55503" x2="73547" y2="55503"/>
                        <a14:foregroundMark x1="80636" y1="48730" x2="80636" y2="48730"/>
                        <a14:foregroundMark x1="16513" y1="39040" x2="16513" y2="39040"/>
                      </a14:backgroundRemoval>
                    </a14:imgEffect>
                  </a14:imgLayer>
                </a14:imgProps>
              </a:ext>
              <a:ext uri="{28A0092B-C50C-407E-A947-70E740481C1C}">
                <a14:useLocalDpi xmlns:a14="http://schemas.microsoft.com/office/drawing/2010/main" val="0"/>
              </a:ext>
            </a:extLst>
          </a:blip>
          <a:stretch>
            <a:fillRect/>
          </a:stretch>
        </p:blipFill>
        <p:spPr>
          <a:xfrm>
            <a:off x="290773" y="337246"/>
            <a:ext cx="2799519" cy="808226"/>
          </a:xfrm>
          <a:prstGeom prst="rect">
            <a:avLst/>
          </a:prstGeom>
        </p:spPr>
      </p:pic>
    </p:spTree>
    <p:extLst>
      <p:ext uri="{BB962C8B-B14F-4D97-AF65-F5344CB8AC3E}">
        <p14:creationId xmlns:p14="http://schemas.microsoft.com/office/powerpoint/2010/main" val="78068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DFD68-4D26-4A63-89CD-1E8DABBC6748}"/>
              </a:ext>
            </a:extLst>
          </p:cNvPr>
          <p:cNvSpPr>
            <a:spLocks noGrp="1"/>
          </p:cNvSpPr>
          <p:nvPr>
            <p:ph type="title"/>
          </p:nvPr>
        </p:nvSpPr>
        <p:spPr/>
        <p:txBody>
          <a:bodyPr/>
          <a:lstStyle/>
          <a:p>
            <a:r>
              <a:rPr lang="en-US" altLang="zh-CN" dirty="0"/>
              <a:t>Best Paper Award in IEEE ISCC 2021</a:t>
            </a:r>
            <a:endParaRPr lang="zh-CN" altLang="en-US" dirty="0"/>
          </a:p>
        </p:txBody>
      </p:sp>
      <p:sp>
        <p:nvSpPr>
          <p:cNvPr id="3" name="灯片编号占位符 2">
            <a:extLst>
              <a:ext uri="{FF2B5EF4-FFF2-40B4-BE49-F238E27FC236}">
                <a16:creationId xmlns:a16="http://schemas.microsoft.com/office/drawing/2014/main" id="{60AF4C59-5228-41FE-A564-50647A2D2E82}"/>
              </a:ext>
            </a:extLst>
          </p:cNvPr>
          <p:cNvSpPr>
            <a:spLocks noGrp="1"/>
          </p:cNvSpPr>
          <p:nvPr>
            <p:ph type="sldNum" sz="quarter" idx="12"/>
          </p:nvPr>
        </p:nvSpPr>
        <p:spPr/>
        <p:txBody>
          <a:bodyPr/>
          <a:lstStyle/>
          <a:p>
            <a:fld id="{565CE74E-AB26-4998-AD42-012C4C1AD076}" type="slidenum">
              <a:rPr lang="zh-CN" altLang="en-US" smtClean="0"/>
              <a:t>8</a:t>
            </a:fld>
            <a:endParaRPr lang="zh-CN" altLang="en-US"/>
          </a:p>
        </p:txBody>
      </p:sp>
      <p:pic>
        <p:nvPicPr>
          <p:cNvPr id="5" name="图片 4">
            <a:extLst>
              <a:ext uri="{FF2B5EF4-FFF2-40B4-BE49-F238E27FC236}">
                <a16:creationId xmlns:a16="http://schemas.microsoft.com/office/drawing/2014/main" id="{6374579E-2CCA-4B43-A226-010D01C5F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769" y="983779"/>
            <a:ext cx="7398462" cy="5194520"/>
          </a:xfrm>
          <a:prstGeom prst="rect">
            <a:avLst/>
          </a:prstGeom>
        </p:spPr>
      </p:pic>
    </p:spTree>
    <p:extLst>
      <p:ext uri="{BB962C8B-B14F-4D97-AF65-F5344CB8AC3E}">
        <p14:creationId xmlns:p14="http://schemas.microsoft.com/office/powerpoint/2010/main" val="169555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596890" y="4035425"/>
            <a:ext cx="6595110" cy="2536825"/>
          </a:xfrm>
          <a:prstGeom prst="rect">
            <a:avLst/>
          </a:prstGeom>
        </p:spPr>
      </p:pic>
      <p:sp>
        <p:nvSpPr>
          <p:cNvPr id="3" name="标题 2"/>
          <p:cNvSpPr>
            <a:spLocks noGrp="1"/>
          </p:cNvSpPr>
          <p:nvPr>
            <p:ph type="title"/>
          </p:nvPr>
        </p:nvSpPr>
        <p:spPr/>
        <p:txBody>
          <a:bodyPr/>
          <a:lstStyle/>
          <a:p>
            <a:r>
              <a:rPr lang="en-US" altLang="zh-CN" b="1" dirty="0"/>
              <a:t>Ⅰ. Introduction</a:t>
            </a:r>
            <a:endParaRPr lang="en-US" altLang="zh-CN" dirty="0"/>
          </a:p>
        </p:txBody>
      </p:sp>
      <p:sp>
        <p:nvSpPr>
          <p:cNvPr id="2" name="灯片编号占位符 1"/>
          <p:cNvSpPr>
            <a:spLocks noGrp="1"/>
          </p:cNvSpPr>
          <p:nvPr>
            <p:ph type="sldNum" sz="quarter" idx="12"/>
          </p:nvPr>
        </p:nvSpPr>
        <p:spPr/>
        <p:txBody>
          <a:bodyPr/>
          <a:lstStyle/>
          <a:p>
            <a:fld id="{565CE74E-AB26-4998-AD42-012C4C1AD076}" type="slidenum">
              <a:rPr lang="zh-CN" altLang="en-US" smtClean="0"/>
              <a:t>9</a:t>
            </a:fld>
            <a:endParaRPr lang="zh-CN" altLang="en-US"/>
          </a:p>
        </p:txBody>
      </p:sp>
      <p:pic>
        <p:nvPicPr>
          <p:cNvPr id="6" name="图片 5"/>
          <p:cNvPicPr>
            <a:picLocks noChangeAspect="1"/>
          </p:cNvPicPr>
          <p:nvPr/>
        </p:nvPicPr>
        <p:blipFill>
          <a:blip r:embed="rId4"/>
          <a:stretch>
            <a:fillRect/>
          </a:stretch>
        </p:blipFill>
        <p:spPr>
          <a:xfrm>
            <a:off x="5596890" y="1087755"/>
            <a:ext cx="5426710" cy="2947670"/>
          </a:xfrm>
          <a:prstGeom prst="rect">
            <a:avLst/>
          </a:prstGeom>
        </p:spPr>
      </p:pic>
      <p:sp>
        <p:nvSpPr>
          <p:cNvPr id="7" name="文本框 6"/>
          <p:cNvSpPr txBox="1"/>
          <p:nvPr/>
        </p:nvSpPr>
        <p:spPr>
          <a:xfrm>
            <a:off x="81280" y="1431925"/>
            <a:ext cx="5515610" cy="4196020"/>
          </a:xfrm>
          <a:prstGeom prst="rect">
            <a:avLst/>
          </a:prstGeom>
          <a:noFill/>
        </p:spPr>
        <p:txBody>
          <a:bodyPr wrap="square" rtlCol="0">
            <a:spAutoFit/>
          </a:bodyPr>
          <a:lstStyle/>
          <a:p>
            <a:pPr>
              <a:lnSpc>
                <a:spcPct val="150000"/>
              </a:lnSpc>
            </a:pPr>
            <a:r>
              <a:rPr lang="en-US" altLang="zh-CN" dirty="0"/>
              <a:t>Typical Federated Learning (called FL) faces challenges from </a:t>
            </a:r>
            <a:r>
              <a:rPr lang="en-US" altLang="zh-CN" dirty="0">
                <a:solidFill>
                  <a:srgbClr val="C00000"/>
                </a:solidFill>
              </a:rPr>
              <a:t>Byzantine attackers</a:t>
            </a:r>
            <a:r>
              <a:rPr lang="en-US" altLang="zh-CN" dirty="0"/>
              <a:t>:</a:t>
            </a:r>
          </a:p>
          <a:p>
            <a:pPr>
              <a:lnSpc>
                <a:spcPct val="150000"/>
              </a:lnSpc>
            </a:pPr>
            <a:r>
              <a:rPr lang="en-US" altLang="zh-CN" dirty="0"/>
              <a:t>Malicious Byzantine attackers can launch attacks in two major way:</a:t>
            </a:r>
          </a:p>
          <a:p>
            <a:pPr marL="285750" indent="-285750">
              <a:lnSpc>
                <a:spcPct val="150000"/>
              </a:lnSpc>
              <a:buFont typeface="Wingdings" panose="05000000000000000000" pitchFamily="2" charset="2"/>
              <a:buChar char="p"/>
            </a:pPr>
            <a:r>
              <a:rPr lang="en-US" altLang="zh-CN" dirty="0">
                <a:solidFill>
                  <a:srgbClr val="C00000"/>
                </a:solidFill>
              </a:rPr>
              <a:t>Data Poisoning Attack</a:t>
            </a:r>
            <a:r>
              <a:rPr lang="en-US" altLang="zh-CN" dirty="0"/>
              <a:t>: Data poisoning attack is launched during local data collection by label flipping attacks etc.</a:t>
            </a:r>
          </a:p>
          <a:p>
            <a:pPr marL="285750" indent="-285750">
              <a:lnSpc>
                <a:spcPct val="150000"/>
              </a:lnSpc>
              <a:buFont typeface="Wingdings" panose="05000000000000000000" pitchFamily="2" charset="2"/>
              <a:buChar char="p"/>
            </a:pPr>
            <a:r>
              <a:rPr lang="en-US" altLang="zh-CN" dirty="0">
                <a:solidFill>
                  <a:srgbClr val="C00000"/>
                </a:solidFill>
              </a:rPr>
              <a:t>Model Poisoning Attack</a:t>
            </a:r>
            <a:r>
              <a:rPr lang="en-US" altLang="zh-CN" dirty="0"/>
              <a:t>: model poisoning attack is </a:t>
            </a:r>
            <a:r>
              <a:rPr lang="en-US" altLang="zh-CN" dirty="0">
                <a:sym typeface="+mn-ea"/>
              </a:rPr>
              <a:t>launched</a:t>
            </a:r>
            <a:r>
              <a:rPr lang="en-US" altLang="zh-CN" dirty="0"/>
              <a:t> during local model training process</a:t>
            </a:r>
          </a:p>
          <a:p>
            <a:pPr indent="0">
              <a:lnSpc>
                <a:spcPct val="150000"/>
              </a:lnSpc>
              <a:buFont typeface="Wingdings" panose="05000000000000000000" charset="0"/>
              <a:buNone/>
            </a:pPr>
            <a:r>
              <a:rPr lang="en-US" altLang="zh-CN" dirty="0"/>
              <a:t>The intention of the attack is to </a:t>
            </a:r>
            <a:r>
              <a:rPr lang="en-US" altLang="zh-CN" dirty="0">
                <a:solidFill>
                  <a:srgbClr val="C00000"/>
                </a:solidFill>
              </a:rPr>
              <a:t>violate central model</a:t>
            </a:r>
          </a:p>
        </p:txBody>
      </p:sp>
      <p:sp>
        <p:nvSpPr>
          <p:cNvPr id="8" name="文本框 7"/>
          <p:cNvSpPr txBox="1"/>
          <p:nvPr/>
        </p:nvSpPr>
        <p:spPr>
          <a:xfrm>
            <a:off x="9753600" y="5915371"/>
            <a:ext cx="2540000" cy="553085"/>
          </a:xfrm>
          <a:prstGeom prst="rect">
            <a:avLst/>
          </a:prstGeom>
          <a:noFill/>
        </p:spPr>
        <p:txBody>
          <a:bodyPr wrap="square" rtlCol="0" anchor="t">
            <a:spAutoFit/>
          </a:bodyPr>
          <a:lstStyle/>
          <a:p>
            <a:r>
              <a:rPr lang="zh-CN" altLang="en-US" sz="1000" dirty="0"/>
              <a:t>Lyu, Lingjuan, Han Yu, and Qiang Yang. "Threats to federated learning: A survey." arXiv preprint arXiv:2003.02133 (2020).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C00000"/>
      </a:dk2>
      <a:lt2>
        <a:srgbClr val="E3DED1"/>
      </a:lt2>
      <a:accent1>
        <a:srgbClr val="C00000"/>
      </a:accent1>
      <a:accent2>
        <a:srgbClr val="C00000"/>
      </a:accent2>
      <a:accent3>
        <a:srgbClr val="C00000"/>
      </a:accent3>
      <a:accent4>
        <a:srgbClr val="C00000"/>
      </a:accent4>
      <a:accent5>
        <a:srgbClr val="C00000"/>
      </a:accent5>
      <a:accent6>
        <a:srgbClr val="C00000"/>
      </a:accent6>
      <a:hlink>
        <a:srgbClr val="6B9F25"/>
      </a:hlink>
      <a:folHlink>
        <a:srgbClr val="BA6906"/>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2840</Words>
  <Application>Microsoft Office PowerPoint</Application>
  <PresentationFormat>宽屏</PresentationFormat>
  <Paragraphs>294</Paragraphs>
  <Slides>29</Slides>
  <Notes>22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等线</vt:lpstr>
      <vt:lpstr>微软雅黑</vt:lpstr>
      <vt:lpstr>Arial</vt:lpstr>
      <vt:lpstr>Arial Black</vt:lpstr>
      <vt:lpstr>Wingdings</vt:lpstr>
      <vt:lpstr>Office 主题</vt:lpstr>
      <vt:lpstr>PowerPoint 演示文稿</vt:lpstr>
      <vt:lpstr>PowerPoint 演示文稿</vt:lpstr>
      <vt:lpstr>PowerPoint 演示文稿</vt:lpstr>
      <vt:lpstr>Background of FL</vt:lpstr>
      <vt:lpstr>The First FL System</vt:lpstr>
      <vt:lpstr>Research Topics about Federated Learning</vt:lpstr>
      <vt:lpstr>PowerPoint 演示文稿</vt:lpstr>
      <vt:lpstr>Best Paper Award in IEEE ISCC 2021</vt:lpstr>
      <vt:lpstr>Ⅰ. Introduction</vt:lpstr>
      <vt:lpstr>Ⅰ. Introduction</vt:lpstr>
      <vt:lpstr>Ⅱ. Proposed FLPhish Scheme</vt:lpstr>
      <vt:lpstr>Ⅱ. Proposed FLPhish Scheme</vt:lpstr>
      <vt:lpstr>Ⅱ. Proposed FLPhish Scheme</vt:lpstr>
      <vt:lpstr>Ⅲ. Experiments Results</vt:lpstr>
      <vt:lpstr>Ⅳ. Conclusions</vt:lpstr>
      <vt:lpstr>PowerPoint 演示文稿</vt:lpstr>
      <vt:lpstr>Ⅰ. Introduction</vt:lpstr>
      <vt:lpstr>Ⅰ. Introduction</vt:lpstr>
      <vt:lpstr>Ⅱ. System Model and Threat Model </vt:lpstr>
      <vt:lpstr>Ⅱ. System Model and Threat Model</vt:lpstr>
      <vt:lpstr>Ⅲ. The Proposed DeepFed Scheme</vt:lpstr>
      <vt:lpstr>Ⅲ. The Proposed DeepFed Scheme</vt:lpstr>
      <vt:lpstr>Ⅳ. Experiments and Evaluation</vt:lpstr>
      <vt:lpstr>Ⅳ. Experiments and Evaluation</vt:lpstr>
      <vt:lpstr>Ⅳ. Experiments and Evaluation</vt:lpstr>
      <vt:lpstr>Ⅳ. Experiments and Evaluation</vt:lpstr>
      <vt:lpstr>Ⅳ. Experiments and Evaluation</vt:lpstr>
      <vt:lpstr>Ⅴ. Conclusion</vt:lpstr>
      <vt:lpstr>Appreciation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 钰坤</dc:creator>
  <cp:lastModifiedBy>王 沛然</cp:lastModifiedBy>
  <cp:revision>498</cp:revision>
  <cp:lastPrinted>2020-04-29T13:14:00Z</cp:lastPrinted>
  <dcterms:created xsi:type="dcterms:W3CDTF">2020-04-10T10:28:00Z</dcterms:created>
  <dcterms:modified xsi:type="dcterms:W3CDTF">2022-01-19T13:18:08Z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BDD4D1B87C0F4532B1E88259E2D59E02</vt:lpwstr>
  </property>
  <property fmtid="{D5CDD505-2E9C-101B-9397-08002B2CF9AE}" pid="3" name="KSOProductBuildVer">
    <vt:lpwstr>2052-11.1.0.10700</vt:lpwstr>
  </property>
</Properties>
</file>