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25" autoAdjust="0"/>
  </p:normalViewPr>
  <p:slideViewPr>
    <p:cSldViewPr snapToGrid="0">
      <p:cViewPr varScale="1">
        <p:scale>
          <a:sx n="122" d="100"/>
          <a:sy n="12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635AB6E-D1C5-4B5B-8B1A-8FC9518D066D}"/>
              </a:ext>
            </a:extLst>
          </p:cNvPr>
          <p:cNvGrpSpPr/>
          <p:nvPr/>
        </p:nvGrpSpPr>
        <p:grpSpPr>
          <a:xfrm>
            <a:off x="2203544" y="1901888"/>
            <a:ext cx="3089746" cy="3363523"/>
            <a:chOff x="2203544" y="1901888"/>
            <a:chExt cx="3089746" cy="3363523"/>
          </a:xfrm>
        </p:grpSpPr>
        <p:sp>
          <p:nvSpPr>
            <p:cNvPr id="172" name="矩形: 圆角 171">
              <a:extLst>
                <a:ext uri="{FF2B5EF4-FFF2-40B4-BE49-F238E27FC236}">
                  <a16:creationId xmlns:a16="http://schemas.microsoft.com/office/drawing/2014/main" id="{A2D13E9A-E330-4DC3-A713-A42266F9418A}"/>
                </a:ext>
              </a:extLst>
            </p:cNvPr>
            <p:cNvSpPr/>
            <p:nvPr/>
          </p:nvSpPr>
          <p:spPr>
            <a:xfrm flipH="1">
              <a:off x="3781497" y="2707238"/>
              <a:ext cx="1332822" cy="2542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71F4A02A-7A97-40B6-A2DC-03EDFAEFCBE6}"/>
                </a:ext>
              </a:extLst>
            </p:cNvPr>
            <p:cNvSpPr/>
            <p:nvPr/>
          </p:nvSpPr>
          <p:spPr>
            <a:xfrm flipH="1">
              <a:off x="2321165" y="2707238"/>
              <a:ext cx="1170941" cy="25540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5E36BA-112C-4774-AC10-048AB2314A45}"/>
                </a:ext>
              </a:extLst>
            </p:cNvPr>
            <p:cNvGrpSpPr/>
            <p:nvPr/>
          </p:nvGrpSpPr>
          <p:grpSpPr>
            <a:xfrm>
              <a:off x="3909382" y="2710143"/>
              <a:ext cx="1102955" cy="791865"/>
              <a:chOff x="7581350" y="3715581"/>
              <a:chExt cx="1102955" cy="791865"/>
            </a:xfrm>
          </p:grpSpPr>
          <p:pic>
            <p:nvPicPr>
              <p:cNvPr id="74" name="图片 73" descr="人工智能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45281" y="3715581"/>
                <a:ext cx="612000" cy="612000"/>
              </a:xfrm>
              <a:prstGeom prst="rect">
                <a:avLst/>
              </a:prstGeom>
            </p:spPr>
          </p:pic>
          <p:sp>
            <p:nvSpPr>
              <p:cNvPr id="134" name="文本框 133"/>
              <p:cNvSpPr txBox="1"/>
              <p:nvPr/>
            </p:nvSpPr>
            <p:spPr>
              <a:xfrm>
                <a:off x="7581350" y="4230447"/>
                <a:ext cx="1102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Global Model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B0E9611-6E2E-4402-BE41-33F0618616CE}"/>
                </a:ext>
              </a:extLst>
            </p:cNvPr>
            <p:cNvGrpSpPr/>
            <p:nvPr/>
          </p:nvGrpSpPr>
          <p:grpSpPr>
            <a:xfrm>
              <a:off x="2203544" y="2657674"/>
              <a:ext cx="1395057" cy="830003"/>
              <a:chOff x="3428337" y="4084320"/>
              <a:chExt cx="1395057" cy="830003"/>
            </a:xfrm>
          </p:grpSpPr>
          <p:pic>
            <p:nvPicPr>
              <p:cNvPr id="71" name="图片 70" descr="数据 (2)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3485" y="4084320"/>
                <a:ext cx="720090" cy="720090"/>
              </a:xfrm>
              <a:prstGeom prst="rect">
                <a:avLst/>
              </a:prstGeom>
            </p:spPr>
          </p:pic>
          <p:sp>
            <p:nvSpPr>
              <p:cNvPr id="113" name="文本框 112"/>
              <p:cNvSpPr txBox="1"/>
              <p:nvPr/>
            </p:nvSpPr>
            <p:spPr>
              <a:xfrm>
                <a:off x="3428337" y="4637324"/>
                <a:ext cx="1395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Poisoned Dataset</a:t>
                </a:r>
              </a:p>
            </p:txBody>
          </p:sp>
          <p:pic>
            <p:nvPicPr>
              <p:cNvPr id="73" name="图片 72" descr="病毒 (1)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7174" y="4341461"/>
                <a:ext cx="360045" cy="360045"/>
              </a:xfrm>
              <a:prstGeom prst="rect">
                <a:avLst/>
              </a:prstGeom>
            </p:spPr>
          </p:pic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E05EDA2-74CC-4A7A-A62E-140DA5E6EFA3}"/>
                </a:ext>
              </a:extLst>
            </p:cNvPr>
            <p:cNvGrpSpPr/>
            <p:nvPr/>
          </p:nvGrpSpPr>
          <p:grpSpPr>
            <a:xfrm>
              <a:off x="2444491" y="1901888"/>
              <a:ext cx="906113" cy="866874"/>
              <a:chOff x="2055828" y="4084320"/>
              <a:chExt cx="906113" cy="866874"/>
            </a:xfrm>
          </p:grpSpPr>
          <p:pic>
            <p:nvPicPr>
              <p:cNvPr id="9" name="图片 8" descr="用户 (1)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141220" y="4084320"/>
                <a:ext cx="735330" cy="720090"/>
              </a:xfrm>
              <a:prstGeom prst="rect">
                <a:avLst/>
              </a:prstGeom>
            </p:spPr>
          </p:pic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A624DD8-361E-4F1C-AC7B-B4A620C8D8B9}"/>
                  </a:ext>
                </a:extLst>
              </p:cNvPr>
              <p:cNvSpPr txBox="1"/>
              <p:nvPr/>
            </p:nvSpPr>
            <p:spPr>
              <a:xfrm>
                <a:off x="2055828" y="4612640"/>
                <a:ext cx="9061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/>
                  <a:t>FL Client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2A24C02-63F3-4474-92E8-44B507AD397C}"/>
                </a:ext>
              </a:extLst>
            </p:cNvPr>
            <p:cNvGrpSpPr/>
            <p:nvPr/>
          </p:nvGrpSpPr>
          <p:grpSpPr>
            <a:xfrm>
              <a:off x="2247096" y="4463691"/>
              <a:ext cx="1273908" cy="801720"/>
              <a:chOff x="2140217" y="3844591"/>
              <a:chExt cx="1273908" cy="801720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58481CD-A263-41FC-A97C-15C1CE00BDF6}"/>
                  </a:ext>
                </a:extLst>
              </p:cNvPr>
              <p:cNvGrpSpPr/>
              <p:nvPr/>
            </p:nvGrpSpPr>
            <p:grpSpPr>
              <a:xfrm>
                <a:off x="2140217" y="3844591"/>
                <a:ext cx="1273908" cy="801720"/>
                <a:chOff x="7302666" y="3737852"/>
                <a:chExt cx="1273908" cy="801720"/>
              </a:xfrm>
            </p:grpSpPr>
            <p:pic>
              <p:nvPicPr>
                <p:cNvPr id="103" name="图片 102" descr="人工智能">
                  <a:extLst>
                    <a:ext uri="{FF2B5EF4-FFF2-40B4-BE49-F238E27FC236}">
                      <a16:creationId xmlns:a16="http://schemas.microsoft.com/office/drawing/2014/main" id="{44FE7E78-0388-4E2B-AA03-4C5C9F0E7B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50981" y="3737852"/>
                  <a:ext cx="612000" cy="612000"/>
                </a:xfrm>
                <a:prstGeom prst="rect">
                  <a:avLst/>
                </a:prstGeom>
              </p:spPr>
            </p:pic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EC2AC9C0-33F3-4643-86C1-311B95D12101}"/>
                    </a:ext>
                  </a:extLst>
                </p:cNvPr>
                <p:cNvSpPr txBox="1"/>
                <p:nvPr/>
              </p:nvSpPr>
              <p:spPr>
                <a:xfrm>
                  <a:off x="7302666" y="4262573"/>
                  <a:ext cx="12739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b="1" dirty="0"/>
                    <a:t>Poisoned Model</a:t>
                  </a:r>
                </a:p>
              </p:txBody>
            </p:sp>
          </p:grpSp>
          <p:pic>
            <p:nvPicPr>
              <p:cNvPr id="105" name="图片 104" descr="病毒 (1)">
                <a:extLst>
                  <a:ext uri="{FF2B5EF4-FFF2-40B4-BE49-F238E27FC236}">
                    <a16:creationId xmlns:a16="http://schemas.microsoft.com/office/drawing/2014/main" id="{21291630-BAC6-41A8-95E5-B4230B1A2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1767" y="4096360"/>
                <a:ext cx="360045" cy="360045"/>
              </a:xfrm>
              <a:prstGeom prst="rect">
                <a:avLst/>
              </a:prstGeom>
            </p:spPr>
          </p:pic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496155B3-8DC6-4700-AD45-CE0F9F47F906}"/>
                </a:ext>
              </a:extLst>
            </p:cNvPr>
            <p:cNvGrpSpPr/>
            <p:nvPr/>
          </p:nvGrpSpPr>
          <p:grpSpPr>
            <a:xfrm>
              <a:off x="3987591" y="1907062"/>
              <a:ext cx="945947" cy="889367"/>
              <a:chOff x="6754914" y="2142173"/>
              <a:chExt cx="945947" cy="889367"/>
            </a:xfrm>
          </p:grpSpPr>
          <p:pic>
            <p:nvPicPr>
              <p:cNvPr id="128" name="图片 127" descr="服务器 server rack">
                <a:extLst>
                  <a:ext uri="{FF2B5EF4-FFF2-40B4-BE49-F238E27FC236}">
                    <a16:creationId xmlns:a16="http://schemas.microsoft.com/office/drawing/2014/main" id="{92421B17-9B36-45B9-9210-F77380C36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7843" y="2142173"/>
                <a:ext cx="720090" cy="720090"/>
              </a:xfrm>
              <a:prstGeom prst="rect">
                <a:avLst/>
              </a:prstGeom>
            </p:spPr>
          </p:pic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9F8611C7-E079-4458-BA20-EE0FA4F53D4B}"/>
                  </a:ext>
                </a:extLst>
              </p:cNvPr>
              <p:cNvSpPr txBox="1"/>
              <p:nvPr/>
            </p:nvSpPr>
            <p:spPr>
              <a:xfrm>
                <a:off x="6754914" y="2692986"/>
                <a:ext cx="9459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i="1" dirty="0"/>
                  <a:t>FL Server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E44E831-F5C8-4B2F-82C7-92DD881C6B8C}"/>
                </a:ext>
              </a:extLst>
            </p:cNvPr>
            <p:cNvGrpSpPr/>
            <p:nvPr/>
          </p:nvGrpSpPr>
          <p:grpSpPr>
            <a:xfrm>
              <a:off x="3849900" y="4440246"/>
              <a:ext cx="1240986" cy="821063"/>
              <a:chOff x="6264427" y="2510771"/>
              <a:chExt cx="1240986" cy="821063"/>
            </a:xfrm>
          </p:grpSpPr>
          <p:pic>
            <p:nvPicPr>
              <p:cNvPr id="132" name="图片 131" descr="数据下降">
                <a:extLst>
                  <a:ext uri="{FF2B5EF4-FFF2-40B4-BE49-F238E27FC236}">
                    <a16:creationId xmlns:a16="http://schemas.microsoft.com/office/drawing/2014/main" id="{8B2A225B-4C65-40FD-BF00-8F077F4BF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24920" y="2510771"/>
                <a:ext cx="720000" cy="648000"/>
              </a:xfrm>
              <a:prstGeom prst="rect">
                <a:avLst/>
              </a:prstGeom>
            </p:spPr>
          </p:pic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E0E68E3-377D-4AB8-B5B3-E8AEF4200171}"/>
                  </a:ext>
                </a:extLst>
              </p:cNvPr>
              <p:cNvSpPr txBox="1"/>
              <p:nvPr/>
            </p:nvSpPr>
            <p:spPr>
              <a:xfrm>
                <a:off x="6264427" y="3054835"/>
                <a:ext cx="12409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Gradient Update</a:t>
                </a:r>
              </a:p>
            </p:txBody>
          </p:sp>
        </p:grp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160AF9DE-CC45-448C-BA34-F379C67B9EE8}"/>
                </a:ext>
              </a:extLst>
            </p:cNvPr>
            <p:cNvCxnSpPr>
              <a:cxnSpLocks/>
              <a:stCxn id="113" idx="2"/>
              <a:endCxn id="103" idx="0"/>
            </p:cNvCxnSpPr>
            <p:nvPr/>
          </p:nvCxnSpPr>
          <p:spPr>
            <a:xfrm>
              <a:off x="2901073" y="3487677"/>
              <a:ext cx="338" cy="9760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003CFCFA-1B30-49C2-B6C2-4FA0A86B92B5}"/>
                </a:ext>
              </a:extLst>
            </p:cNvPr>
            <p:cNvCxnSpPr>
              <a:cxnSpLocks/>
              <a:stCxn id="74" idx="1"/>
              <a:endCxn id="71" idx="3"/>
            </p:cNvCxnSpPr>
            <p:nvPr/>
          </p:nvCxnSpPr>
          <p:spPr>
            <a:xfrm flipH="1">
              <a:off x="3248782" y="3016143"/>
              <a:ext cx="924531" cy="15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C4CC238-1D3E-42E2-84C3-7AA62EE2CD92}"/>
                </a:ext>
              </a:extLst>
            </p:cNvPr>
            <p:cNvGrpSpPr/>
            <p:nvPr/>
          </p:nvGrpSpPr>
          <p:grpSpPr>
            <a:xfrm>
              <a:off x="3651916" y="3700851"/>
              <a:ext cx="1641374" cy="552399"/>
              <a:chOff x="4591673" y="1589839"/>
              <a:chExt cx="1641374" cy="552399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0AECDB6A-3DBE-4ECC-9FB5-039A8A98186C}"/>
                  </a:ext>
                </a:extLst>
              </p:cNvPr>
              <p:cNvGrpSpPr/>
              <p:nvPr/>
            </p:nvGrpSpPr>
            <p:grpSpPr>
              <a:xfrm>
                <a:off x="4746568" y="1589839"/>
                <a:ext cx="1307508" cy="550802"/>
                <a:chOff x="3557848" y="854964"/>
                <a:chExt cx="1307508" cy="550802"/>
              </a:xfrm>
            </p:grpSpPr>
            <p:sp>
              <p:nvSpPr>
                <p:cNvPr id="141" name="云形 140">
                  <a:extLst>
                    <a:ext uri="{FF2B5EF4-FFF2-40B4-BE49-F238E27FC236}">
                      <a16:creationId xmlns:a16="http://schemas.microsoft.com/office/drawing/2014/main" id="{2368CAF7-C8C4-43F5-A84D-515135ACF451}"/>
                    </a:ext>
                  </a:extLst>
                </p:cNvPr>
                <p:cNvSpPr/>
                <p:nvPr/>
              </p:nvSpPr>
              <p:spPr>
                <a:xfrm>
                  <a:off x="3557848" y="854964"/>
                  <a:ext cx="1307508" cy="550802"/>
                </a:xfrm>
                <a:prstGeom prst="clou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42" name="图片 141" descr="数据下降">
                  <a:extLst>
                    <a:ext uri="{FF2B5EF4-FFF2-40B4-BE49-F238E27FC236}">
                      <a16:creationId xmlns:a16="http://schemas.microsoft.com/office/drawing/2014/main" id="{EE899CDA-935B-4393-9F10-4F3C7628CB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3216" y="891498"/>
                  <a:ext cx="400000" cy="360000"/>
                </a:xfrm>
                <a:prstGeom prst="rect">
                  <a:avLst/>
                </a:prstGeom>
              </p:spPr>
            </p:pic>
            <p:pic>
              <p:nvPicPr>
                <p:cNvPr id="145" name="图片 144" descr="数据下降">
                  <a:extLst>
                    <a:ext uri="{FF2B5EF4-FFF2-40B4-BE49-F238E27FC236}">
                      <a16:creationId xmlns:a16="http://schemas.microsoft.com/office/drawing/2014/main" id="{4BADF3FA-EA50-4CFA-8802-78D152C251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16484" y="893381"/>
                  <a:ext cx="400000" cy="360000"/>
                </a:xfrm>
                <a:prstGeom prst="rect">
                  <a:avLst/>
                </a:prstGeom>
              </p:spPr>
            </p:pic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F2CCE7BF-655D-472F-ABEF-C26CEB8074CA}"/>
                    </a:ext>
                  </a:extLst>
                </p:cNvPr>
                <p:cNvSpPr txBox="1"/>
                <p:nvPr/>
              </p:nvSpPr>
              <p:spPr>
                <a:xfrm>
                  <a:off x="4013401" y="997355"/>
                  <a:ext cx="4204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/>
                    <a:t>+…+</a:t>
                  </a:r>
                  <a:endParaRPr lang="zh-CN" altLang="en-US" sz="1000" b="1" dirty="0"/>
                </a:p>
              </p:txBody>
            </p:sp>
          </p:grp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C4CDFE3-D9B1-488F-AFA9-67CA387B2420}"/>
                  </a:ext>
                </a:extLst>
              </p:cNvPr>
              <p:cNvSpPr txBox="1"/>
              <p:nvPr/>
            </p:nvSpPr>
            <p:spPr>
              <a:xfrm>
                <a:off x="4591673" y="1865239"/>
                <a:ext cx="16413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Aggregation Process</a:t>
                </a:r>
              </a:p>
            </p:txBody>
          </p:sp>
        </p:grp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00382E23-4A0F-48BB-B86E-06F063988FDD}"/>
                </a:ext>
              </a:extLst>
            </p:cNvPr>
            <p:cNvCxnSpPr>
              <a:cxnSpLocks/>
              <a:stCxn id="103" idx="3"/>
              <a:endCxn id="132" idx="1"/>
            </p:cNvCxnSpPr>
            <p:nvPr/>
          </p:nvCxnSpPr>
          <p:spPr>
            <a:xfrm flipV="1">
              <a:off x="3207411" y="4764246"/>
              <a:ext cx="902982" cy="54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157">
              <a:extLst>
                <a:ext uri="{FF2B5EF4-FFF2-40B4-BE49-F238E27FC236}">
                  <a16:creationId xmlns:a16="http://schemas.microsoft.com/office/drawing/2014/main" id="{B0E4B28B-807C-4012-9737-43B2FF9BA3E8}"/>
                </a:ext>
              </a:extLst>
            </p:cNvPr>
            <p:cNvCxnSpPr>
              <a:cxnSpLocks/>
              <a:stCxn id="132" idx="0"/>
              <a:endCxn id="149" idx="2"/>
            </p:cNvCxnSpPr>
            <p:nvPr/>
          </p:nvCxnSpPr>
          <p:spPr>
            <a:xfrm flipV="1">
              <a:off x="4470393" y="4253250"/>
              <a:ext cx="2210" cy="1869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157">
              <a:extLst>
                <a:ext uri="{FF2B5EF4-FFF2-40B4-BE49-F238E27FC236}">
                  <a16:creationId xmlns:a16="http://schemas.microsoft.com/office/drawing/2014/main" id="{BCFE9391-FF40-4505-8324-0FCF6B0B9C53}"/>
                </a:ext>
              </a:extLst>
            </p:cNvPr>
            <p:cNvCxnSpPr>
              <a:cxnSpLocks/>
              <a:stCxn id="141" idx="3"/>
              <a:endCxn id="134" idx="2"/>
            </p:cNvCxnSpPr>
            <p:nvPr/>
          </p:nvCxnSpPr>
          <p:spPr>
            <a:xfrm flipV="1">
              <a:off x="4460565" y="3502008"/>
              <a:ext cx="295" cy="2303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25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WhileBug</dc:creator>
  <cp:lastModifiedBy>Peiran Wang</cp:lastModifiedBy>
  <cp:revision>345</cp:revision>
  <dcterms:created xsi:type="dcterms:W3CDTF">2021-04-02T05:54:00Z</dcterms:created>
  <dcterms:modified xsi:type="dcterms:W3CDTF">2021-12-22T06:49:16Z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C6EA3FB8AE9D44AEB8EAB5820B7C65AB</vt:lpwstr>
  </property>
  <property fmtid="{D5CDD505-2E9C-101B-9397-08002B2CF9AE}" pid="3" name="KSOProductBuildVer">
    <vt:lpwstr>2052-11.1.0.10700</vt:lpwstr>
  </property>
</Properties>
</file>