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422" r:id="rId2"/>
    <p:sldId id="451" r:id="rId3"/>
    <p:sldId id="426" r:id="rId4"/>
    <p:sldId id="439" r:id="rId5"/>
    <p:sldId id="438" r:id="rId6"/>
    <p:sldId id="441" r:id="rId7"/>
    <p:sldId id="450" r:id="rId8"/>
    <p:sldId id="446" r:id="rId9"/>
    <p:sldId id="447" r:id="rId10"/>
    <p:sldId id="452" r:id="rId11"/>
    <p:sldId id="453" r:id="rId12"/>
    <p:sldId id="345" r:id="rId13"/>
    <p:sldId id="346" r:id="rId14"/>
    <p:sldId id="340" r:id="rId15"/>
    <p:sldId id="348" r:id="rId16"/>
    <p:sldId id="351" r:id="rId17"/>
    <p:sldId id="361" r:id="rId18"/>
    <p:sldId id="368" r:id="rId19"/>
    <p:sldId id="357" r:id="rId20"/>
    <p:sldId id="366" r:id="rId21"/>
    <p:sldId id="347" r:id="rId22"/>
    <p:sldId id="44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ginning" id="{8CF13AC8-E240-45B3-8EE1-C0077D9E67B2}">
          <p14:sldIdLst>
            <p14:sldId id="422"/>
          </p14:sldIdLst>
        </p14:section>
        <p14:section name="FL's security" id="{E3E6654A-5B8A-4799-B617-288C64AF690D}">
          <p14:sldIdLst>
            <p14:sldId id="451"/>
            <p14:sldId id="426"/>
            <p14:sldId id="439"/>
            <p14:sldId id="438"/>
            <p14:sldId id="441"/>
            <p14:sldId id="450"/>
            <p14:sldId id="446"/>
            <p14:sldId id="447"/>
            <p14:sldId id="452"/>
          </p14:sldIdLst>
        </p14:section>
        <p14:section name="FL's application in security" id="{B1110B83-CC88-42C0-95F4-97553781E8E2}">
          <p14:sldIdLst>
            <p14:sldId id="453"/>
            <p14:sldId id="345"/>
            <p14:sldId id="346"/>
            <p14:sldId id="340"/>
            <p14:sldId id="348"/>
            <p14:sldId id="351"/>
            <p14:sldId id="361"/>
            <p14:sldId id="368"/>
            <p14:sldId id="357"/>
            <p14:sldId id="366"/>
            <p14:sldId id="347"/>
          </p14:sldIdLst>
        </p14:section>
        <p14:section name="end" id="{D7EE5E6B-6A77-4C42-B513-DE4184197CFE}">
          <p14:sldIdLst>
            <p14:sldId id="4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82808" autoAdjust="0"/>
  </p:normalViewPr>
  <p:slideViewPr>
    <p:cSldViewPr snapToGrid="0">
      <p:cViewPr varScale="1">
        <p:scale>
          <a:sx n="94" d="100"/>
          <a:sy n="94" d="100"/>
        </p:scale>
        <p:origin x="119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11453-6CE9-4627-92A3-465BE09404BC}" type="datetimeFigureOut">
              <a:rPr lang="zh-CN" altLang="en-US" smtClean="0"/>
              <a:t>2022-01-18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44B96-76E6-40D2-B35B-1472F7BD720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21</a:t>
            </a:fld>
            <a:endParaRPr lang="zh-CN" altLang="en-US"/>
          </a:p>
        </p:txBody>
      </p:sp>
    </p:spTree>
    <p:extLst>
      <p:ext uri="{BB962C8B-B14F-4D97-AF65-F5344CB8AC3E}">
        <p14:creationId xmlns:p14="http://schemas.microsoft.com/office/powerpoint/2010/main" val="1348592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e.g. Smart grids, unmanned aircraft systems. </a:t>
            </a:r>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12</a:t>
            </a:fld>
            <a:endParaRPr lang="zh-CN" altLang="en-US"/>
          </a:p>
        </p:txBody>
      </p:sp>
    </p:spTree>
    <p:extLst>
      <p:ext uri="{BB962C8B-B14F-4D97-AF65-F5344CB8AC3E}">
        <p14:creationId xmlns:p14="http://schemas.microsoft.com/office/powerpoint/2010/main" val="783272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process of exchanging model parameters between participants will be carefully designed so that third parties on communication channels and aggregated models cannot guess the private data content of any other organization.</a:t>
            </a:r>
          </a:p>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13</a:t>
            </a:fld>
            <a:endParaRPr lang="zh-CN" altLang="en-US"/>
          </a:p>
        </p:txBody>
      </p:sp>
    </p:spTree>
    <p:extLst>
      <p:ext uri="{BB962C8B-B14F-4D97-AF65-F5344CB8AC3E}">
        <p14:creationId xmlns:p14="http://schemas.microsoft.com/office/powerpoint/2010/main" val="693782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14</a:t>
            </a:fld>
            <a:endParaRPr lang="zh-CN" altLang="en-US"/>
          </a:p>
        </p:txBody>
      </p:sp>
    </p:spTree>
    <p:extLst>
      <p:ext uri="{BB962C8B-B14F-4D97-AF65-F5344CB8AC3E}">
        <p14:creationId xmlns:p14="http://schemas.microsoft.com/office/powerpoint/2010/main" val="870320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15</a:t>
            </a:fld>
            <a:endParaRPr lang="zh-CN" altLang="en-US"/>
          </a:p>
        </p:txBody>
      </p:sp>
    </p:spTree>
    <p:extLst>
      <p:ext uri="{BB962C8B-B14F-4D97-AF65-F5344CB8AC3E}">
        <p14:creationId xmlns:p14="http://schemas.microsoft.com/office/powerpoint/2010/main" val="2576393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a:t>Industrial agents jointly train a deep learning model for intrusion detection using federated learning. The whole process is divided into </a:t>
            </a:r>
            <a:r>
              <a:rPr lang="en-US" altLang="zh-CN" b="1" dirty="0"/>
              <a:t>communication rounds</a:t>
            </a:r>
            <a:r>
              <a:rPr lang="en-US" altLang="zh-CN" dirty="0"/>
              <a:t>. Each communication round contains the following </a:t>
            </a:r>
            <a:r>
              <a:rPr lang="en-US" altLang="zh-CN" b="1" dirty="0"/>
              <a:t>four steps</a:t>
            </a:r>
            <a:r>
              <a:rPr lang="en-US" altLang="zh-CN" dirty="0"/>
              <a:t>:</a:t>
            </a:r>
            <a:endParaRPr lang="en-US" altLang="zh-CN" b="1" dirty="0"/>
          </a:p>
          <a:p>
            <a:pPr marL="342900" indent="-342900">
              <a:buFont typeface="+mj-lt"/>
              <a:buAutoNum type="alphaLcParenR"/>
            </a:pPr>
            <a:r>
              <a:rPr lang="en-US" altLang="zh-CN" b="1" dirty="0"/>
              <a:t>Step 1</a:t>
            </a:r>
            <a:r>
              <a:rPr lang="en-US" altLang="zh-CN" dirty="0"/>
              <a:t>: </a:t>
            </a:r>
            <a:r>
              <a:rPr lang="en-US" altLang="zh-CN" b="1" dirty="0"/>
              <a:t>Locally train </a:t>
            </a:r>
            <a:r>
              <a:rPr lang="en-US" altLang="zh-CN" dirty="0"/>
              <a:t>by industrial agents (</a:t>
            </a:r>
            <a:r>
              <a:rPr lang="en-US" altLang="zh-CN" b="1" dirty="0"/>
              <a:t>homomorphic encryption</a:t>
            </a:r>
            <a:r>
              <a:rPr lang="en-US" altLang="zh-CN" dirty="0"/>
              <a:t>: </a:t>
            </a:r>
            <a:r>
              <a:rPr lang="en-US" altLang="zh-CN" b="1" dirty="0"/>
              <a:t>encrypt</a:t>
            </a:r>
            <a:r>
              <a:rPr lang="en-US" altLang="zh-CN" dirty="0"/>
              <a:t>).</a:t>
            </a:r>
          </a:p>
          <a:p>
            <a:pPr marL="342900" indent="-342900">
              <a:buFont typeface="+mj-lt"/>
              <a:buAutoNum type="alphaLcParenR"/>
            </a:pPr>
            <a:r>
              <a:rPr lang="en-US" altLang="zh-CN" b="1" dirty="0"/>
              <a:t>Step 2</a:t>
            </a:r>
            <a:r>
              <a:rPr lang="en-US" altLang="zh-CN" dirty="0"/>
              <a:t>: </a:t>
            </a:r>
            <a:r>
              <a:rPr lang="en-US" altLang="zh-CN" b="1" dirty="0"/>
              <a:t>Secure aggregated </a:t>
            </a:r>
            <a:r>
              <a:rPr lang="en-US" altLang="zh-CN" dirty="0"/>
              <a:t>by server, a central model is obtained.</a:t>
            </a:r>
          </a:p>
          <a:p>
            <a:pPr marL="342900" indent="-342900">
              <a:buFont typeface="+mj-lt"/>
              <a:buAutoNum type="alphaLcParenR"/>
            </a:pPr>
            <a:r>
              <a:rPr lang="en-US" altLang="zh-CN" b="1" dirty="0"/>
              <a:t>Step 3</a:t>
            </a:r>
            <a:r>
              <a:rPr lang="en-US" altLang="zh-CN" dirty="0"/>
              <a:t>: Aggregated results are </a:t>
            </a:r>
            <a:r>
              <a:rPr lang="en-US" altLang="zh-CN" b="1" dirty="0"/>
              <a:t>sent back</a:t>
            </a:r>
            <a:r>
              <a:rPr lang="en-US" altLang="zh-CN" dirty="0"/>
              <a:t> to industrial agents.</a:t>
            </a:r>
          </a:p>
          <a:p>
            <a:pPr marL="342900" indent="-342900">
              <a:buFont typeface="+mj-lt"/>
              <a:buAutoNum type="alphaLcParenR"/>
            </a:pPr>
            <a:r>
              <a:rPr lang="en-US" altLang="zh-CN" b="1" dirty="0"/>
              <a:t>Step 4</a:t>
            </a:r>
            <a:r>
              <a:rPr lang="en-US" altLang="zh-CN" dirty="0"/>
              <a:t>: Respective models of industrial agents are </a:t>
            </a:r>
            <a:r>
              <a:rPr lang="en-US" altLang="zh-CN" b="1" dirty="0"/>
              <a:t>updated</a:t>
            </a:r>
            <a:r>
              <a:rPr lang="en-US" altLang="zh-CN" dirty="0"/>
              <a:t> (</a:t>
            </a:r>
            <a:r>
              <a:rPr lang="en-US" altLang="zh-CN" b="1" dirty="0"/>
              <a:t>homomorphic encryption: decrypt</a:t>
            </a:r>
            <a:r>
              <a:rPr lang="en-US" altLang="zh-CN" dirty="0"/>
              <a:t>).</a:t>
            </a:r>
          </a:p>
          <a:p>
            <a:r>
              <a:rPr lang="en-US" altLang="zh-CN" dirty="0"/>
              <a:t>    Iterations until the loss function converges, thus completing the entire training process.</a:t>
            </a:r>
          </a:p>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16</a:t>
            </a:fld>
            <a:endParaRPr lang="zh-CN" altLang="en-US"/>
          </a:p>
        </p:txBody>
      </p:sp>
    </p:spTree>
    <p:extLst>
      <p:ext uri="{BB962C8B-B14F-4D97-AF65-F5344CB8AC3E}">
        <p14:creationId xmlns:p14="http://schemas.microsoft.com/office/powerpoint/2010/main" val="2430071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DCA541A-12F4-40B0-88E4-E45DA17F77A4}" type="datetime1">
              <a:rPr lang="zh-CN" altLang="en-US" smtClean="0"/>
              <a:t>2022-01-18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9D6F4A-AC8C-4E6D-99D8-7F642B62155F}" type="datetime1">
              <a:rPr lang="zh-CN" altLang="en-US" smtClean="0"/>
              <a:t>2022-01-18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CD815C-B1E2-485E-A0CA-230048B8A671}" type="datetime1">
              <a:rPr lang="zh-CN" altLang="en-US" smtClean="0"/>
              <a:t>2022-01-18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bg>
      <p:bgPr>
        <a:solidFill>
          <a:srgbClr val="F8F8F8"/>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F12F6D-6DFD-42F8-BDAA-262F933C95B8}" type="datetime1">
              <a:rPr lang="zh-CN" altLang="en-US" smtClean="0"/>
              <a:t>2022-01-18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E4AD97D-D4F9-438B-AA27-71E024F05577}" type="datetime1">
              <a:rPr lang="zh-CN" altLang="en-US" smtClean="0"/>
              <a:t>2022-01-18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EB5DA7-ED9C-4D9C-8F3D-611D4FC0D103}" type="datetime1">
              <a:rPr lang="zh-CN" altLang="en-US" smtClean="0"/>
              <a:t>2022-01-18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7B7ADE9-9F79-42D7-A5F0-7FD2BEAD420F}" type="datetime1">
              <a:rPr lang="zh-CN" altLang="en-US" smtClean="0"/>
              <a:t>2022-01-18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1" name="矩形 10"/>
          <p:cNvSpPr/>
          <p:nvPr userDrawn="1"/>
        </p:nvSpPr>
        <p:spPr>
          <a:xfrm>
            <a:off x="0" y="0"/>
            <a:ext cx="12192000" cy="8811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87975" y="196417"/>
            <a:ext cx="10515600" cy="599151"/>
          </a:xfrm>
        </p:spPr>
        <p:txBody>
          <a:bodyPr>
            <a:normAutofit/>
          </a:bodyPr>
          <a:lstStyle>
            <a:lvl1pPr>
              <a:defRPr sz="2400">
                <a:solidFill>
                  <a:schemeClr val="bg1"/>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33ECEE4B-8F32-4B28-8FC7-7EF7E05F5BD5}" type="datetime1">
              <a:rPr lang="zh-CN" altLang="en-US" smtClean="0"/>
              <a:t>2022-01-18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2" name="矩形 11"/>
          <p:cNvSpPr/>
          <p:nvPr userDrawn="1"/>
        </p:nvSpPr>
        <p:spPr>
          <a:xfrm>
            <a:off x="0" y="6580909"/>
            <a:ext cx="12192000" cy="271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8182" y="109166"/>
            <a:ext cx="2295843" cy="6628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7237D8-15A8-47C6-A69B-DC584F9BBC52}" type="datetime1">
              <a:rPr lang="zh-CN" altLang="en-US" smtClean="0"/>
              <a:t>2022-01-18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5D5093-E963-4205-A8D8-B876C3487F52}" type="datetime1">
              <a:rPr lang="zh-CN" altLang="en-US" smtClean="0"/>
              <a:t>2022-01-18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9ABFAC9-796D-4CA3-9270-D2314782EF2B}" type="datetime1">
              <a:rPr lang="zh-CN" altLang="en-US" smtClean="0"/>
              <a:t>2022-01-18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205FF-75B9-411F-B3BB-D6E369994A03}" type="datetime1">
              <a:rPr lang="zh-CN" altLang="en-US" smtClean="0"/>
              <a:t>2022-01-18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sp>
        <p:nvSpPr>
          <p:cNvPr id="18" name="文本框 3"/>
          <p:cNvSpPr txBox="1">
            <a:spLocks noChangeArrowheads="1"/>
          </p:cNvSpPr>
          <p:nvPr/>
        </p:nvSpPr>
        <p:spPr bwMode="auto">
          <a:xfrm>
            <a:off x="697585" y="1757624"/>
            <a:ext cx="11071780" cy="14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Federated Learning in Cybersecurity: Applications and Challenges</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1</a:t>
            </a:fld>
            <a:endParaRPr lang="zh-CN" altLang="en-US"/>
          </a:p>
        </p:txBody>
      </p:sp>
      <p:grpSp>
        <p:nvGrpSpPr>
          <p:cNvPr id="12" name="组合 11">
            <a:extLst>
              <a:ext uri="{FF2B5EF4-FFF2-40B4-BE49-F238E27FC236}">
                <a16:creationId xmlns:a16="http://schemas.microsoft.com/office/drawing/2014/main" id="{04213438-AC7B-44AB-9469-728796DB1B56}"/>
              </a:ext>
            </a:extLst>
          </p:cNvPr>
          <p:cNvGrpSpPr/>
          <p:nvPr/>
        </p:nvGrpSpPr>
        <p:grpSpPr>
          <a:xfrm>
            <a:off x="1933893" y="3617727"/>
            <a:ext cx="8599163" cy="2432525"/>
            <a:chOff x="2529283" y="3857317"/>
            <a:chExt cx="7289910" cy="2432525"/>
          </a:xfrm>
        </p:grpSpPr>
        <p:sp>
          <p:nvSpPr>
            <p:cNvPr id="13" name="文本框 13">
              <a:extLst>
                <a:ext uri="{FF2B5EF4-FFF2-40B4-BE49-F238E27FC236}">
                  <a16:creationId xmlns:a16="http://schemas.microsoft.com/office/drawing/2014/main" id="{F74DF774-1C29-43FD-A82E-AD15280522DF}"/>
                </a:ext>
              </a:extLst>
            </p:cNvPr>
            <p:cNvSpPr txBox="1">
              <a:spLocks noChangeArrowheads="1"/>
            </p:cNvSpPr>
            <p:nvPr/>
          </p:nvSpPr>
          <p:spPr bwMode="auto">
            <a:xfrm>
              <a:off x="2529283" y="3857317"/>
              <a:ext cx="7289910" cy="243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Beibei Li</a:t>
              </a:r>
              <a:endParaRPr lang="en-US" altLang="zh-CN" b="1" dirty="0">
                <a:solidFill>
                  <a:prstClr val="black"/>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lang="en-US" altLang="zh-CN" b="1" dirty="0">
                  <a:solidFill>
                    <a:prstClr val="black"/>
                  </a:solidFill>
                  <a:latin typeface="微软雅黑" panose="020B0503020204020204" pitchFamily="34" charset="-122"/>
                  <a:ea typeface="微软雅黑" panose="020B0503020204020204" pitchFamily="34" charset="-122"/>
                </a:rPr>
                <a:t>Jan</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en-US" altLang="zh-CN" b="1" dirty="0">
                  <a:solidFill>
                    <a:prstClr val="black"/>
                  </a:solidFill>
                  <a:latin typeface="微软雅黑" panose="020B0503020204020204" pitchFamily="34" charset="-122"/>
                  <a:ea typeface="微软雅黑" panose="020B0503020204020204" pitchFamily="34" charset="-122"/>
                </a:rPr>
                <a:t>20</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2022</a:t>
              </a:r>
              <a:endPar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College of Cyber Science and Engineering, Sichuan University, P.R. China</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5" name="组合 14">
              <a:extLst>
                <a:ext uri="{FF2B5EF4-FFF2-40B4-BE49-F238E27FC236}">
                  <a16:creationId xmlns:a16="http://schemas.microsoft.com/office/drawing/2014/main" id="{71BB40AA-E946-49F6-B2BA-B91CE0427908}"/>
                </a:ext>
              </a:extLst>
            </p:cNvPr>
            <p:cNvGrpSpPr/>
            <p:nvPr/>
          </p:nvGrpSpPr>
          <p:grpSpPr>
            <a:xfrm>
              <a:off x="2764663" y="4661367"/>
              <a:ext cx="6819155" cy="1628475"/>
              <a:chOff x="2764663" y="4661367"/>
              <a:chExt cx="6819155" cy="1628475"/>
            </a:xfrm>
          </p:grpSpPr>
          <p:cxnSp>
            <p:nvCxnSpPr>
              <p:cNvPr id="16" name="直接连接符 15">
                <a:extLst>
                  <a:ext uri="{FF2B5EF4-FFF2-40B4-BE49-F238E27FC236}">
                    <a16:creationId xmlns:a16="http://schemas.microsoft.com/office/drawing/2014/main" id="{C9800CCD-AC5E-415B-AE7D-F827BDE69971}"/>
                  </a:ext>
                </a:extLst>
              </p:cNvPr>
              <p:cNvCxnSpPr/>
              <p:nvPr/>
            </p:nvCxnSpPr>
            <p:spPr bwMode="auto">
              <a:xfrm>
                <a:off x="2764663" y="4661367"/>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445504E-5504-4B09-8A4F-424CB9BF4AC4}"/>
                  </a:ext>
                </a:extLst>
              </p:cNvPr>
              <p:cNvCxnSpPr/>
              <p:nvPr/>
            </p:nvCxnSpPr>
            <p:spPr bwMode="auto">
              <a:xfrm>
                <a:off x="2764663" y="5475604"/>
                <a:ext cx="68191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15C1093-33C0-4827-B871-B018348087EE}"/>
                  </a:ext>
                </a:extLst>
              </p:cNvPr>
              <p:cNvCxnSpPr/>
              <p:nvPr/>
            </p:nvCxnSpPr>
            <p:spPr bwMode="auto">
              <a:xfrm>
                <a:off x="2764663" y="6289842"/>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DFD68-4D26-4A63-89CD-1E8DABBC6748}"/>
              </a:ext>
            </a:extLst>
          </p:cNvPr>
          <p:cNvSpPr>
            <a:spLocks noGrp="1"/>
          </p:cNvSpPr>
          <p:nvPr>
            <p:ph type="title"/>
          </p:nvPr>
        </p:nvSpPr>
        <p:spPr/>
        <p:txBody>
          <a:bodyPr/>
          <a:lstStyle/>
          <a:p>
            <a:r>
              <a:rPr lang="en-US" altLang="zh-CN" dirty="0"/>
              <a:t>Best Paper Award in IEEE ISCC 2021</a:t>
            </a:r>
            <a:endParaRPr lang="zh-CN" altLang="en-US" dirty="0"/>
          </a:p>
        </p:txBody>
      </p:sp>
      <p:sp>
        <p:nvSpPr>
          <p:cNvPr id="3" name="灯片编号占位符 2">
            <a:extLst>
              <a:ext uri="{FF2B5EF4-FFF2-40B4-BE49-F238E27FC236}">
                <a16:creationId xmlns:a16="http://schemas.microsoft.com/office/drawing/2014/main" id="{60AF4C59-5228-41FE-A564-50647A2D2E82}"/>
              </a:ext>
            </a:extLst>
          </p:cNvPr>
          <p:cNvSpPr>
            <a:spLocks noGrp="1"/>
          </p:cNvSpPr>
          <p:nvPr>
            <p:ph type="sldNum" sz="quarter" idx="12"/>
          </p:nvPr>
        </p:nvSpPr>
        <p:spPr/>
        <p:txBody>
          <a:bodyPr/>
          <a:lstStyle/>
          <a:p>
            <a:fld id="{565CE74E-AB26-4998-AD42-012C4C1AD076}" type="slidenum">
              <a:rPr lang="zh-CN" altLang="en-US" smtClean="0"/>
              <a:t>10</a:t>
            </a:fld>
            <a:endParaRPr lang="zh-CN" altLang="en-US"/>
          </a:p>
        </p:txBody>
      </p:sp>
      <p:pic>
        <p:nvPicPr>
          <p:cNvPr id="5" name="图片 4">
            <a:extLst>
              <a:ext uri="{FF2B5EF4-FFF2-40B4-BE49-F238E27FC236}">
                <a16:creationId xmlns:a16="http://schemas.microsoft.com/office/drawing/2014/main" id="{6374579E-2CCA-4B43-A226-010D01C5F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769" y="983779"/>
            <a:ext cx="7398462" cy="5194520"/>
          </a:xfrm>
          <a:prstGeom prst="rect">
            <a:avLst/>
          </a:prstGeom>
        </p:spPr>
      </p:pic>
    </p:spTree>
    <p:extLst>
      <p:ext uri="{BB962C8B-B14F-4D97-AF65-F5344CB8AC3E}">
        <p14:creationId xmlns:p14="http://schemas.microsoft.com/office/powerpoint/2010/main" val="169555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30ED93-A5C9-431C-AA9A-3644DCB8952A}"/>
              </a:ext>
            </a:extLst>
          </p:cNvPr>
          <p:cNvSpPr>
            <a:spLocks noGrp="1"/>
          </p:cNvSpPr>
          <p:nvPr>
            <p:ph type="title"/>
          </p:nvPr>
        </p:nvSpPr>
        <p:spPr>
          <a:xfrm>
            <a:off x="287975" y="196417"/>
            <a:ext cx="9306962" cy="599151"/>
          </a:xfrm>
        </p:spPr>
        <p:txBody>
          <a:bodyPr>
            <a:normAutofit fontScale="90000"/>
          </a:bodyPr>
          <a:lstStyle/>
          <a:p>
            <a:r>
              <a:rPr lang="en-US" altLang="zh-CN" dirty="0"/>
              <a:t>Federated Learning in Cybersecurity: Applications and Challenges</a:t>
            </a:r>
            <a:endParaRPr lang="zh-CN" altLang="en-US" dirty="0"/>
          </a:p>
        </p:txBody>
      </p:sp>
      <p:sp>
        <p:nvSpPr>
          <p:cNvPr id="2" name="灯片编号占位符 1">
            <a:extLst>
              <a:ext uri="{FF2B5EF4-FFF2-40B4-BE49-F238E27FC236}">
                <a16:creationId xmlns:a16="http://schemas.microsoft.com/office/drawing/2014/main" id="{EBBA0B96-FC52-450F-88F4-2D0914D5B316}"/>
              </a:ext>
            </a:extLst>
          </p:cNvPr>
          <p:cNvSpPr>
            <a:spLocks noGrp="1"/>
          </p:cNvSpPr>
          <p:nvPr>
            <p:ph type="sldNum" sz="quarter" idx="12"/>
          </p:nvPr>
        </p:nvSpPr>
        <p:spPr/>
        <p:txBody>
          <a:bodyPr/>
          <a:lstStyle/>
          <a:p>
            <a:fld id="{565CE74E-AB26-4998-AD42-012C4C1AD076}" type="slidenum">
              <a:rPr lang="zh-CN" altLang="en-US" smtClean="0"/>
              <a:t>11</a:t>
            </a:fld>
            <a:endParaRPr lang="zh-CN" altLang="en-US"/>
          </a:p>
        </p:txBody>
      </p:sp>
      <p:sp>
        <p:nvSpPr>
          <p:cNvPr id="4" name="标题 2">
            <a:extLst>
              <a:ext uri="{FF2B5EF4-FFF2-40B4-BE49-F238E27FC236}">
                <a16:creationId xmlns:a16="http://schemas.microsoft.com/office/drawing/2014/main" id="{88C0C30C-8E7D-4885-97C8-8AF53AC3128E}"/>
              </a:ext>
            </a:extLst>
          </p:cNvPr>
          <p:cNvSpPr txBox="1">
            <a:spLocks/>
          </p:cNvSpPr>
          <p:nvPr/>
        </p:nvSpPr>
        <p:spPr>
          <a:xfrm>
            <a:off x="0" y="1912330"/>
            <a:ext cx="12192000"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3800" b="1" dirty="0">
                <a:solidFill>
                  <a:srgbClr val="C00000"/>
                </a:solidFill>
                <a:latin typeface="+mn-ea"/>
                <a:ea typeface="+mn-ea"/>
              </a:rPr>
              <a:t>Federated Learning Application in Cybersecurity:</a:t>
            </a:r>
          </a:p>
          <a:p>
            <a:pPr>
              <a:lnSpc>
                <a:spcPct val="120000"/>
              </a:lnSpc>
            </a:pPr>
            <a:r>
              <a:rPr lang="en-US" altLang="zh-CN" sz="3800" b="1" dirty="0">
                <a:solidFill>
                  <a:srgbClr val="C00000"/>
                </a:solidFill>
                <a:latin typeface="+mn-ea"/>
                <a:ea typeface="+mn-ea"/>
              </a:rPr>
              <a:t>Intrusion Detection in Industrial Cyber-Physical Systems</a:t>
            </a:r>
          </a:p>
        </p:txBody>
      </p:sp>
      <p:sp>
        <p:nvSpPr>
          <p:cNvPr id="5" name="标题 2">
            <a:extLst>
              <a:ext uri="{FF2B5EF4-FFF2-40B4-BE49-F238E27FC236}">
                <a16:creationId xmlns:a16="http://schemas.microsoft.com/office/drawing/2014/main" id="{A449B837-2657-4236-85EA-F912DBF7D533}"/>
              </a:ext>
            </a:extLst>
          </p:cNvPr>
          <p:cNvSpPr txBox="1">
            <a:spLocks/>
          </p:cNvSpPr>
          <p:nvPr/>
        </p:nvSpPr>
        <p:spPr>
          <a:xfrm>
            <a:off x="0" y="4268862"/>
            <a:ext cx="11795760"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2000" dirty="0" err="1">
                <a:solidFill>
                  <a:schemeClr val="tx1"/>
                </a:solidFill>
                <a:latin typeface="+mn-ea"/>
                <a:ea typeface="+mn-ea"/>
              </a:rPr>
              <a:t>DeepFed</a:t>
            </a:r>
            <a:r>
              <a:rPr lang="en-US" altLang="zh-CN" sz="2000" dirty="0">
                <a:solidFill>
                  <a:schemeClr val="tx1"/>
                </a:solidFill>
                <a:latin typeface="+mn-ea"/>
                <a:ea typeface="+mn-ea"/>
              </a:rPr>
              <a:t>: Federated Deep Learning for Intrusion Detection in Industrial Cyber–Physical Systems</a:t>
            </a:r>
          </a:p>
          <a:p>
            <a:pPr>
              <a:lnSpc>
                <a:spcPct val="120000"/>
              </a:lnSpc>
            </a:pPr>
            <a:r>
              <a:rPr lang="en-US" altLang="zh-CN" sz="2000" b="1" dirty="0">
                <a:solidFill>
                  <a:schemeClr val="tx1"/>
                </a:solidFill>
                <a:latin typeface="+mn-ea"/>
                <a:ea typeface="+mn-ea"/>
              </a:rPr>
              <a:t>Beibei Li, </a:t>
            </a:r>
            <a:r>
              <a:rPr lang="en-US" altLang="zh-CN" sz="2000" dirty="0" err="1">
                <a:solidFill>
                  <a:schemeClr val="tx1"/>
                </a:solidFill>
                <a:latin typeface="+mn-ea"/>
                <a:ea typeface="+mn-ea"/>
              </a:rPr>
              <a:t>Yuhao</a:t>
            </a:r>
            <a:r>
              <a:rPr lang="en-US" altLang="zh-CN" sz="2000" dirty="0">
                <a:solidFill>
                  <a:schemeClr val="tx1"/>
                </a:solidFill>
                <a:latin typeface="+mn-ea"/>
                <a:ea typeface="+mn-ea"/>
              </a:rPr>
              <a:t> Wu, </a:t>
            </a:r>
            <a:r>
              <a:rPr lang="en-US" altLang="zh-CN" sz="2000" dirty="0" err="1">
                <a:solidFill>
                  <a:schemeClr val="tx1"/>
                </a:solidFill>
                <a:latin typeface="+mn-ea"/>
                <a:ea typeface="+mn-ea"/>
              </a:rPr>
              <a:t>Jiarui</a:t>
            </a:r>
            <a:r>
              <a:rPr lang="en-US" altLang="zh-CN" sz="2000" dirty="0">
                <a:solidFill>
                  <a:schemeClr val="tx1"/>
                </a:solidFill>
                <a:latin typeface="+mn-ea"/>
                <a:ea typeface="+mn-ea"/>
              </a:rPr>
              <a:t> Song, </a:t>
            </a:r>
            <a:r>
              <a:rPr lang="en-US" altLang="zh-CN" sz="2000" dirty="0" err="1">
                <a:solidFill>
                  <a:schemeClr val="tx1"/>
                </a:solidFill>
                <a:latin typeface="+mn-ea"/>
                <a:ea typeface="+mn-ea"/>
              </a:rPr>
              <a:t>Rongxing</a:t>
            </a:r>
            <a:r>
              <a:rPr lang="en-US" altLang="zh-CN" sz="2000" dirty="0">
                <a:solidFill>
                  <a:schemeClr val="tx1"/>
                </a:solidFill>
                <a:latin typeface="+mn-ea"/>
                <a:ea typeface="+mn-ea"/>
              </a:rPr>
              <a:t> Lu, Tao Li, and Liang Zhao</a:t>
            </a:r>
          </a:p>
          <a:p>
            <a:pPr>
              <a:lnSpc>
                <a:spcPct val="120000"/>
              </a:lnSpc>
            </a:pPr>
            <a:r>
              <a:rPr lang="en-US" altLang="zh-CN" sz="2000" b="1" dirty="0">
                <a:solidFill>
                  <a:srgbClr val="C00000"/>
                </a:solidFill>
                <a:latin typeface="+mn-ea"/>
                <a:ea typeface="+mn-ea"/>
              </a:rPr>
              <a:t>ESI Highly Cited Paper</a:t>
            </a:r>
            <a:r>
              <a:rPr lang="en-US" altLang="zh-CN" sz="2000" dirty="0">
                <a:solidFill>
                  <a:schemeClr val="tx1"/>
                </a:solidFill>
                <a:latin typeface="+mn-ea"/>
                <a:ea typeface="+mn-ea"/>
              </a:rPr>
              <a:t>, IEEE Transactions on Industrial Informatics</a:t>
            </a:r>
          </a:p>
        </p:txBody>
      </p:sp>
    </p:spTree>
    <p:extLst>
      <p:ext uri="{BB962C8B-B14F-4D97-AF65-F5344CB8AC3E}">
        <p14:creationId xmlns:p14="http://schemas.microsoft.com/office/powerpoint/2010/main" val="117782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Ⅰ. Introduction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12</a:t>
            </a:fld>
            <a:endParaRPr lang="zh-CN" altLang="en-US"/>
          </a:p>
        </p:txBody>
      </p:sp>
      <p:sp>
        <p:nvSpPr>
          <p:cNvPr id="6" name="文本框 5">
            <a:extLst>
              <a:ext uri="{FF2B5EF4-FFF2-40B4-BE49-F238E27FC236}">
                <a16:creationId xmlns:a16="http://schemas.microsoft.com/office/drawing/2014/main" id="{84458E4E-5DA7-4ECC-9742-C74A354BF7E0}"/>
              </a:ext>
            </a:extLst>
          </p:cNvPr>
          <p:cNvSpPr txBox="1"/>
          <p:nvPr/>
        </p:nvSpPr>
        <p:spPr>
          <a:xfrm>
            <a:off x="844155" y="1794000"/>
            <a:ext cx="10509645" cy="4247317"/>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ICPSs:</a:t>
            </a:r>
            <a:r>
              <a:rPr lang="en-US" altLang="zh-CN" dirty="0"/>
              <a:t> Industrial Cyber-Physical Systems (ICPSs) are </a:t>
            </a:r>
            <a:r>
              <a:rPr lang="en-US" altLang="zh-CN" b="1" dirty="0"/>
              <a:t>large-scale</a:t>
            </a:r>
            <a:r>
              <a:rPr lang="en-US" altLang="zh-CN" dirty="0"/>
              <a:t>, </a:t>
            </a:r>
            <a:r>
              <a:rPr lang="en-US" altLang="zh-CN" b="1" dirty="0"/>
              <a:t>geographically dispersed</a:t>
            </a:r>
            <a:r>
              <a:rPr lang="en-US" altLang="zh-CN" dirty="0"/>
              <a:t>, </a:t>
            </a:r>
            <a:r>
              <a:rPr lang="en-US" altLang="zh-CN" b="1" dirty="0"/>
              <a:t>federated</a:t>
            </a:r>
            <a:r>
              <a:rPr lang="en-US" altLang="zh-CN" dirty="0"/>
              <a:t>, </a:t>
            </a:r>
            <a:r>
              <a:rPr lang="en-US" altLang="zh-CN" b="1" dirty="0"/>
              <a:t>heterogeneous,</a:t>
            </a:r>
            <a:r>
              <a:rPr lang="en-US" altLang="zh-CN" dirty="0"/>
              <a:t> </a:t>
            </a:r>
            <a:r>
              <a:rPr lang="en-US" altLang="zh-CN" b="1" dirty="0"/>
              <a:t>life-critical </a:t>
            </a:r>
            <a:r>
              <a:rPr lang="en-US" altLang="zh-CN" dirty="0"/>
              <a:t>systems that comprise </a:t>
            </a:r>
            <a:r>
              <a:rPr lang="en-US" altLang="zh-CN" b="1" dirty="0"/>
              <a:t>sensors</a:t>
            </a:r>
            <a:r>
              <a:rPr lang="en-US" altLang="zh-CN" dirty="0"/>
              <a:t>, </a:t>
            </a:r>
            <a:r>
              <a:rPr lang="en-US" altLang="zh-CN" b="1" dirty="0"/>
              <a:t>actuators</a:t>
            </a:r>
            <a:r>
              <a:rPr lang="en-US" altLang="zh-CN" dirty="0"/>
              <a:t>, and</a:t>
            </a:r>
            <a:r>
              <a:rPr lang="en-US" altLang="zh-CN" b="1" dirty="0"/>
              <a:t> control and networking components</a:t>
            </a:r>
            <a:r>
              <a:rPr lang="en-US" altLang="zh-CN" dirty="0"/>
              <a:t>. These systems have multiple control loops, strict timing requirements, predictable network traffic, legacy components, and possibly wireless network segments. </a:t>
            </a:r>
          </a:p>
          <a:p>
            <a:endParaRPr lang="en-US" altLang="zh-CN" dirty="0"/>
          </a:p>
          <a:p>
            <a:pPr marL="285750" indent="-285750">
              <a:buFont typeface="Wingdings" panose="05000000000000000000" pitchFamily="2" charset="2"/>
              <a:buChar char="p"/>
            </a:pPr>
            <a:r>
              <a:rPr lang="en-US" altLang="zh-CN" b="1" dirty="0">
                <a:solidFill>
                  <a:schemeClr val="accent6"/>
                </a:solidFill>
              </a:rPr>
              <a:t>Vulnerabilities of ICPSs:</a:t>
            </a:r>
            <a:r>
              <a:rPr lang="en-US" altLang="zh-CN" dirty="0">
                <a:solidFill>
                  <a:schemeClr val="accent6"/>
                </a:solidFill>
              </a:rPr>
              <a:t> </a:t>
            </a:r>
            <a:r>
              <a:rPr lang="en-US" altLang="zh-CN" dirty="0"/>
              <a:t>Many industries exist in ICPS with </a:t>
            </a:r>
            <a:r>
              <a:rPr lang="en-US" altLang="zh-CN" b="1" dirty="0"/>
              <a:t>inherent security vulnerabilities</a:t>
            </a:r>
            <a:r>
              <a:rPr lang="en-US" altLang="zh-CN" dirty="0"/>
              <a:t> can be exploited. It give a sophisticated adversary the possibility to launch attacks. If it is serious, it may cause the network of industries to immediately disrupt the concerned processes to a catastrophe. </a:t>
            </a:r>
          </a:p>
          <a:p>
            <a:endParaRPr lang="en-US" altLang="zh-CN" dirty="0"/>
          </a:p>
          <a:p>
            <a:r>
              <a:rPr lang="en-US" altLang="zh-CN" dirty="0"/>
              <a:t>    Cause there are many threaten exist in ICPS, it is necessary to </a:t>
            </a:r>
            <a:r>
              <a:rPr lang="en-US" altLang="zh-CN" dirty="0" err="1"/>
              <a:t>to</a:t>
            </a:r>
            <a:r>
              <a:rPr lang="en-US" altLang="zh-CN" dirty="0"/>
              <a:t> do some research on intrusion detection in </a:t>
            </a:r>
            <a:r>
              <a:rPr lang="en-US" altLang="zh-CN" b="1" dirty="0"/>
              <a:t>data privacy protection </a:t>
            </a:r>
            <a:r>
              <a:rPr lang="en-US" altLang="zh-CN" dirty="0"/>
              <a:t>and </a:t>
            </a:r>
            <a:r>
              <a:rPr lang="en-US" altLang="zh-CN" b="1" dirty="0"/>
              <a:t>multiple attack detection </a:t>
            </a:r>
            <a:r>
              <a:rPr lang="en-US" altLang="zh-CN" dirty="0"/>
              <a:t>than ever before. </a:t>
            </a:r>
          </a:p>
          <a:p>
            <a:endParaRPr lang="en-US" altLang="zh-CN" dirty="0"/>
          </a:p>
          <a:p>
            <a:r>
              <a:rPr lang="en-US" altLang="zh-CN" dirty="0"/>
              <a:t> </a:t>
            </a:r>
          </a:p>
        </p:txBody>
      </p:sp>
    </p:spTree>
    <p:extLst>
      <p:ext uri="{BB962C8B-B14F-4D97-AF65-F5344CB8AC3E}">
        <p14:creationId xmlns:p14="http://schemas.microsoft.com/office/powerpoint/2010/main" val="186731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Ⅰ. </a:t>
            </a:r>
            <a:r>
              <a:rPr lang="en-US" altLang="zh-CN" dirty="0"/>
              <a:t>Introduction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13</a:t>
            </a:fld>
            <a:endParaRPr lang="zh-CN" altLang="en-US"/>
          </a:p>
        </p:txBody>
      </p:sp>
      <p:sp>
        <p:nvSpPr>
          <p:cNvPr id="6" name="文本框 5">
            <a:extLst>
              <a:ext uri="{FF2B5EF4-FFF2-40B4-BE49-F238E27FC236}">
                <a16:creationId xmlns:a16="http://schemas.microsoft.com/office/drawing/2014/main" id="{59D0E9CE-BD78-48DA-95FF-B81A60305F05}"/>
              </a:ext>
            </a:extLst>
          </p:cNvPr>
          <p:cNvSpPr txBox="1"/>
          <p:nvPr/>
        </p:nvSpPr>
        <p:spPr>
          <a:xfrm>
            <a:off x="838200" y="1206917"/>
            <a:ext cx="10509645" cy="5078313"/>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Existing Problems in Intrusion Detection for ICPSs:</a:t>
            </a:r>
            <a:endParaRPr lang="en-US" altLang="zh-CN" dirty="0">
              <a:solidFill>
                <a:schemeClr val="accent6"/>
              </a:solidFill>
            </a:endParaRPr>
          </a:p>
          <a:p>
            <a:pPr marL="342900" indent="-342900">
              <a:buFont typeface="+mj-lt"/>
              <a:buAutoNum type="alphaLcParenR"/>
            </a:pPr>
            <a:r>
              <a:rPr lang="en-US" altLang="zh-CN" dirty="0"/>
              <a:t>High quality and large quantities of </a:t>
            </a:r>
            <a:r>
              <a:rPr lang="en-US" altLang="zh-CN" b="1" dirty="0"/>
              <a:t>training data </a:t>
            </a:r>
            <a:r>
              <a:rPr lang="en-US" altLang="zh-CN" dirty="0"/>
              <a:t>are often </a:t>
            </a:r>
            <a:r>
              <a:rPr lang="en-US" altLang="zh-CN" b="1" dirty="0"/>
              <a:t>hard to get </a:t>
            </a:r>
            <a:r>
              <a:rPr lang="en-US" altLang="zh-CN" dirty="0"/>
              <a:t>and cannot be easily shared</a:t>
            </a:r>
            <a:r>
              <a:rPr lang="en-US" altLang="zh-CN" dirty="0">
                <a:solidFill>
                  <a:srgbClr val="FF0000"/>
                </a:solidFill>
              </a:rPr>
              <a:t> </a:t>
            </a:r>
            <a:r>
              <a:rPr lang="en-US" altLang="zh-CN" dirty="0"/>
              <a:t>and transmitted.</a:t>
            </a:r>
          </a:p>
          <a:p>
            <a:pPr marL="342900" indent="-342900">
              <a:buFont typeface="+mj-lt"/>
              <a:buAutoNum type="alphaLcParenR"/>
            </a:pPr>
            <a:r>
              <a:rPr lang="en-US" altLang="zh-CN" dirty="0"/>
              <a:t>The owner of some highly </a:t>
            </a:r>
            <a:r>
              <a:rPr lang="en-US" altLang="zh-CN" b="1" dirty="0"/>
              <a:t>sensitive data</a:t>
            </a:r>
            <a:r>
              <a:rPr lang="en-US" altLang="zh-CN" dirty="0"/>
              <a:t> will also strongly object to the unrestricted calculation and use of the data, in which case, the data owner will only allow the data to be kept in his own hands, thus creating separate </a:t>
            </a:r>
            <a:r>
              <a:rPr lang="en-US" altLang="zh-CN" b="1" dirty="0"/>
              <a:t>islands of data</a:t>
            </a:r>
            <a:r>
              <a:rPr lang="en-US" altLang="zh-CN" dirty="0"/>
              <a:t>.</a:t>
            </a:r>
          </a:p>
          <a:p>
            <a:endParaRPr lang="en-US" altLang="zh-CN" dirty="0"/>
          </a:p>
          <a:p>
            <a:pPr marL="285750" indent="-285750">
              <a:buFont typeface="Wingdings" panose="05000000000000000000" pitchFamily="2" charset="2"/>
              <a:buChar char="p"/>
            </a:pPr>
            <a:r>
              <a:rPr lang="en" altLang="zh-CN" b="1" dirty="0">
                <a:solidFill>
                  <a:schemeClr val="accent6"/>
                </a:solidFill>
              </a:rPr>
              <a:t>Federated Learning: </a:t>
            </a:r>
          </a:p>
          <a:p>
            <a:r>
              <a:rPr kumimoji="1" lang="en-US" altLang="zh-CN" b="1" dirty="0"/>
              <a:t>Federated learning </a:t>
            </a:r>
            <a:r>
              <a:rPr kumimoji="1" lang="en-US" altLang="zh-CN" dirty="0"/>
              <a:t>is a machine learning technique that trains an algorithm across multiple decentralized </a:t>
            </a:r>
            <a:r>
              <a:rPr kumimoji="1" lang="en-US" altLang="zh-CN" b="1" dirty="0"/>
              <a:t>edge devices </a:t>
            </a:r>
            <a:r>
              <a:rPr kumimoji="1" lang="en-US" altLang="zh-CN" dirty="0"/>
              <a:t>or </a:t>
            </a:r>
            <a:r>
              <a:rPr kumimoji="1" lang="en-US" altLang="zh-CN" b="1" dirty="0"/>
              <a:t>servers </a:t>
            </a:r>
            <a:r>
              <a:rPr kumimoji="1" lang="en-US" altLang="zh-CN" dirty="0"/>
              <a:t>holding </a:t>
            </a:r>
            <a:r>
              <a:rPr kumimoji="1" lang="en-US" altLang="zh-CN" b="1" dirty="0"/>
              <a:t>local data samples</a:t>
            </a:r>
            <a:r>
              <a:rPr kumimoji="1" lang="en-US" altLang="zh-CN" dirty="0"/>
              <a:t>, without exchanging their data samples. </a:t>
            </a:r>
          </a:p>
          <a:p>
            <a:endParaRPr lang="en-US" altLang="zh-CN" dirty="0"/>
          </a:p>
          <a:p>
            <a:pPr marL="285750" indent="-285750">
              <a:buFont typeface="Wingdings" panose="05000000000000000000" pitchFamily="2" charset="2"/>
              <a:buChar char="p"/>
            </a:pPr>
            <a:r>
              <a:rPr lang="en-US" altLang="zh-CN" b="1" dirty="0">
                <a:solidFill>
                  <a:schemeClr val="accent6"/>
                </a:solidFill>
              </a:rPr>
              <a:t>Motivation of Federated Learning:</a:t>
            </a:r>
          </a:p>
          <a:p>
            <a:pPr marL="342900" indent="-342900">
              <a:buFont typeface="+mj-lt"/>
              <a:buAutoNum type="alphaLcParenR"/>
            </a:pPr>
            <a:r>
              <a:rPr lang="en-US" altLang="zh-CN" b="1" dirty="0"/>
              <a:t>Machine learning or deep learning models </a:t>
            </a:r>
            <a:r>
              <a:rPr lang="en-US" altLang="zh-CN" dirty="0"/>
              <a:t>can be trained by each data owner, then with the help of cloud server, a global model can be obtained through </a:t>
            </a:r>
            <a:r>
              <a:rPr lang="en-US" altLang="zh-CN" b="1" dirty="0"/>
              <a:t>model aggregation</a:t>
            </a:r>
            <a:r>
              <a:rPr lang="en-US" altLang="zh-CN" dirty="0"/>
              <a:t>.</a:t>
            </a:r>
          </a:p>
          <a:p>
            <a:pPr marL="342900" indent="-342900">
              <a:buFont typeface="+mj-lt"/>
              <a:buAutoNum type="alphaLcParenR"/>
            </a:pPr>
            <a:r>
              <a:rPr lang="en-US" altLang="zh-CN" dirty="0"/>
              <a:t>If only </a:t>
            </a:r>
            <a:r>
              <a:rPr lang="en-US" altLang="zh-CN" b="1" dirty="0"/>
              <a:t>parameters </a:t>
            </a:r>
            <a:r>
              <a:rPr lang="en-US" altLang="zh-CN" dirty="0"/>
              <a:t>were transferred between the device and the the communication would be extremely efficient.</a:t>
            </a:r>
          </a:p>
          <a:p>
            <a:pPr marL="342900" indent="-342900">
              <a:buFont typeface="+mj-lt"/>
              <a:buAutoNum type="alphaLcParenR"/>
            </a:pPr>
            <a:r>
              <a:rPr lang="en-US" altLang="zh-CN" dirty="0"/>
              <a:t>It can </a:t>
            </a:r>
            <a:r>
              <a:rPr lang="en-US" altLang="zh-CN" b="1" dirty="0"/>
              <a:t>maximize the computing power of terminal devices </a:t>
            </a:r>
            <a:r>
              <a:rPr lang="en-US" altLang="zh-CN" dirty="0"/>
              <a:t>in cloud systems. </a:t>
            </a:r>
          </a:p>
        </p:txBody>
      </p:sp>
    </p:spTree>
    <p:extLst>
      <p:ext uri="{BB962C8B-B14F-4D97-AF65-F5344CB8AC3E}">
        <p14:creationId xmlns:p14="http://schemas.microsoft.com/office/powerpoint/2010/main" val="172928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Ⅱ.</a:t>
            </a:r>
            <a:r>
              <a:rPr lang="zh-CN" altLang="en-US" b="1" dirty="0"/>
              <a:t> </a:t>
            </a:r>
            <a:r>
              <a:rPr lang="en-US" altLang="zh-CN" dirty="0"/>
              <a:t>System Model and Threat Model </a:t>
            </a:r>
            <a:endParaRPr lang="zh-CN" altLang="en-US" dirty="0"/>
          </a:p>
        </p:txBody>
      </p:sp>
      <p:sp>
        <p:nvSpPr>
          <p:cNvPr id="5" name="文本框 4">
            <a:extLst>
              <a:ext uri="{FF2B5EF4-FFF2-40B4-BE49-F238E27FC236}">
                <a16:creationId xmlns:a16="http://schemas.microsoft.com/office/drawing/2014/main" id="{E017FD6A-D529-4002-99D9-57E2B2779977}"/>
              </a:ext>
            </a:extLst>
          </p:cNvPr>
          <p:cNvSpPr txBox="1"/>
          <p:nvPr/>
        </p:nvSpPr>
        <p:spPr>
          <a:xfrm>
            <a:off x="460552" y="1959027"/>
            <a:ext cx="4355288" cy="397031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The considered system consist of </a:t>
            </a:r>
            <a:r>
              <a:rPr lang="en-US" altLang="zh-CN" i="1" dirty="0"/>
              <a:t>k</a:t>
            </a:r>
            <a:r>
              <a:rPr lang="en-US" altLang="zh-CN" dirty="0"/>
              <a:t> </a:t>
            </a:r>
            <a:r>
              <a:rPr lang="en-US" altLang="zh-CN" b="1" dirty="0"/>
              <a:t>industrial agents </a:t>
            </a:r>
            <a:r>
              <a:rPr lang="en-US" altLang="zh-CN" dirty="0"/>
              <a:t>and a </a:t>
            </a:r>
            <a:r>
              <a:rPr lang="en-US" altLang="zh-CN" b="1" dirty="0"/>
              <a:t>cloud server</a:t>
            </a:r>
            <a:r>
              <a:rPr lang="en-US" altLang="zh-CN" dirty="0"/>
              <a: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b="1" dirty="0"/>
              <a:t>Industrial agents, </a:t>
            </a:r>
            <a:r>
              <a:rPr lang="en-US" altLang="zh-CN" dirty="0"/>
              <a:t>owners of ICPSs,  with the same network traffic data structure that demand for collaboratively learning a </a:t>
            </a:r>
            <a:r>
              <a:rPr lang="en-US" altLang="zh-CN" b="1" dirty="0"/>
              <a:t>deep learning model </a:t>
            </a:r>
            <a:r>
              <a:rPr lang="en-US" altLang="zh-CN" dirty="0"/>
              <a:t>for </a:t>
            </a:r>
            <a:r>
              <a:rPr lang="en-US" altLang="zh-CN" b="1" dirty="0"/>
              <a:t>intrusion detection </a:t>
            </a:r>
            <a:r>
              <a:rPr lang="en-US" altLang="zh-CN" dirty="0"/>
              <a: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A </a:t>
            </a:r>
            <a:r>
              <a:rPr lang="en-US" altLang="zh-CN" b="1" dirty="0"/>
              <a:t>cloud server </a:t>
            </a:r>
            <a:r>
              <a:rPr lang="en-US" altLang="zh-CN" dirty="0"/>
              <a:t>that </a:t>
            </a:r>
            <a:r>
              <a:rPr lang="en-US" altLang="zh-CN" b="1" dirty="0"/>
              <a:t>aggregates</a:t>
            </a:r>
            <a:r>
              <a:rPr lang="en-US" altLang="zh-CN" dirty="0"/>
              <a:t> intrusion detection models trained by industrial agents in the system.</a:t>
            </a:r>
          </a:p>
          <a:p>
            <a:pPr marL="285750" indent="-28575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14</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1" y="1115687"/>
            <a:ext cx="2349323" cy="400110"/>
          </a:xfrm>
          <a:prstGeom prst="rect">
            <a:avLst/>
          </a:prstGeom>
          <a:noFill/>
        </p:spPr>
        <p:txBody>
          <a:bodyPr wrap="square" rtlCol="0">
            <a:spAutoFit/>
          </a:bodyPr>
          <a:lstStyle/>
          <a:p>
            <a:r>
              <a:rPr lang="en-US" altLang="zh-CN" sz="2000" b="1" dirty="0">
                <a:solidFill>
                  <a:schemeClr val="accent6"/>
                </a:solidFill>
              </a:rPr>
              <a:t>A. System Model:</a:t>
            </a:r>
          </a:p>
        </p:txBody>
      </p:sp>
      <p:pic>
        <p:nvPicPr>
          <p:cNvPr id="7" name="图片 6">
            <a:extLst>
              <a:ext uri="{FF2B5EF4-FFF2-40B4-BE49-F238E27FC236}">
                <a16:creationId xmlns:a16="http://schemas.microsoft.com/office/drawing/2014/main" id="{BBFA4A31-FAD2-4C68-9786-135549568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916" y="1533095"/>
            <a:ext cx="6683368" cy="4396250"/>
          </a:xfrm>
          <a:prstGeom prst="rect">
            <a:avLst/>
          </a:prstGeom>
        </p:spPr>
      </p:pic>
    </p:spTree>
    <p:extLst>
      <p:ext uri="{BB962C8B-B14F-4D97-AF65-F5344CB8AC3E}">
        <p14:creationId xmlns:p14="http://schemas.microsoft.com/office/powerpoint/2010/main" val="366618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Ⅱ.</a:t>
            </a:r>
            <a:r>
              <a:rPr lang="zh-CN" altLang="en-US" b="1" dirty="0"/>
              <a:t> </a:t>
            </a:r>
            <a:r>
              <a:rPr lang="en-US" altLang="zh-CN" dirty="0"/>
              <a:t>System Model and Threat Model</a:t>
            </a:r>
            <a:endParaRPr lang="zh-CN" altLang="en-US" dirty="0"/>
          </a:p>
        </p:txBody>
      </p:sp>
      <p:sp>
        <p:nvSpPr>
          <p:cNvPr id="5" name="文本框 4">
            <a:extLst>
              <a:ext uri="{FF2B5EF4-FFF2-40B4-BE49-F238E27FC236}">
                <a16:creationId xmlns:a16="http://schemas.microsoft.com/office/drawing/2014/main" id="{E017FD6A-D529-4002-99D9-57E2B2779977}"/>
              </a:ext>
            </a:extLst>
          </p:cNvPr>
          <p:cNvSpPr txBox="1"/>
          <p:nvPr/>
        </p:nvSpPr>
        <p:spPr>
          <a:xfrm>
            <a:off x="512216" y="1555036"/>
            <a:ext cx="11167568" cy="4801314"/>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Industrial agents </a:t>
            </a:r>
            <a:r>
              <a:rPr lang="en-US" altLang="zh-CN" dirty="0">
                <a:solidFill>
                  <a:schemeClr val="accent6"/>
                </a:solidFill>
              </a:rPr>
              <a:t>are exposed to </a:t>
            </a:r>
            <a:r>
              <a:rPr lang="en-US" altLang="zh-CN" b="1" dirty="0">
                <a:solidFill>
                  <a:schemeClr val="accent6"/>
                </a:solidFill>
              </a:rPr>
              <a:t>many severe threats</a:t>
            </a:r>
            <a:r>
              <a:rPr lang="en-US" altLang="zh-CN" dirty="0">
                <a:solidFill>
                  <a:schemeClr val="accent6"/>
                </a:solidFill>
              </a:rPr>
              <a:t>:</a:t>
            </a:r>
          </a:p>
          <a:p>
            <a:pPr marL="342900" indent="-342900">
              <a:buFont typeface="+mj-lt"/>
              <a:buAutoNum type="alphaLcParenR"/>
            </a:pPr>
            <a:r>
              <a:rPr lang="en-US" altLang="zh-CN" b="1" dirty="0"/>
              <a:t>Reconnaissance </a:t>
            </a:r>
            <a:r>
              <a:rPr lang="en-US" altLang="zh-CN" dirty="0"/>
              <a:t>attacks</a:t>
            </a:r>
          </a:p>
          <a:p>
            <a:pPr marL="342900" indent="-342900">
              <a:buFont typeface="+mj-lt"/>
              <a:buAutoNum type="alphaLcParenR"/>
            </a:pPr>
            <a:r>
              <a:rPr lang="en-US" altLang="zh-CN" b="1" dirty="0"/>
              <a:t>Response injection </a:t>
            </a:r>
            <a:r>
              <a:rPr lang="en-US" altLang="zh-CN" dirty="0"/>
              <a:t>attacks</a:t>
            </a:r>
          </a:p>
          <a:p>
            <a:pPr marL="342900" indent="-342900">
              <a:buFont typeface="+mj-lt"/>
              <a:buAutoNum type="alphaLcParenR"/>
            </a:pPr>
            <a:r>
              <a:rPr lang="en-US" altLang="zh-CN" b="1" dirty="0"/>
              <a:t>Command injection </a:t>
            </a:r>
            <a:r>
              <a:rPr lang="en-US" altLang="zh-CN" dirty="0"/>
              <a:t>attacks</a:t>
            </a:r>
          </a:p>
          <a:p>
            <a:pPr marL="342900" indent="-342900">
              <a:buFont typeface="+mj-lt"/>
              <a:buAutoNum type="alphaLcParenR"/>
            </a:pPr>
            <a:r>
              <a:rPr lang="en-US" altLang="zh-CN" b="1" dirty="0"/>
              <a:t>Denial-of service </a:t>
            </a:r>
            <a:r>
              <a:rPr lang="en-US" altLang="zh-CN" dirty="0"/>
              <a:t>attacks</a:t>
            </a:r>
          </a:p>
          <a:p>
            <a:endParaRPr lang="en-US" altLang="zh-CN" dirty="0"/>
          </a:p>
          <a:p>
            <a:pPr marL="285750" indent="-285750">
              <a:buFont typeface="Wingdings" panose="05000000000000000000" pitchFamily="2" charset="2"/>
              <a:buChar char="p"/>
            </a:pPr>
            <a:r>
              <a:rPr lang="en-US" altLang="zh-CN" b="1" dirty="0">
                <a:solidFill>
                  <a:schemeClr val="accent6"/>
                </a:solidFill>
              </a:rPr>
              <a:t>Threats during collaboratively model training:</a:t>
            </a:r>
          </a:p>
          <a:p>
            <a:pPr marL="342900" indent="-342900">
              <a:buFont typeface="+mj-lt"/>
              <a:buAutoNum type="alphaLcParenR"/>
            </a:pPr>
            <a:r>
              <a:rPr lang="en-US" altLang="zh-CN" dirty="0"/>
              <a:t>Leakage of industrial agents’ </a:t>
            </a:r>
            <a:r>
              <a:rPr lang="en-US" altLang="zh-CN" b="1" dirty="0"/>
              <a:t>data</a:t>
            </a:r>
          </a:p>
          <a:p>
            <a:pPr marL="342900" indent="-342900">
              <a:buFont typeface="+mj-lt"/>
              <a:buAutoNum type="alphaLcParenR"/>
            </a:pPr>
            <a:r>
              <a:rPr lang="en-US" altLang="zh-CN" dirty="0"/>
              <a:t>Leakage of industrial agents’ </a:t>
            </a:r>
            <a:r>
              <a:rPr lang="en-US" altLang="zh-CN" b="1" dirty="0"/>
              <a:t>model parameters</a:t>
            </a:r>
          </a:p>
          <a:p>
            <a:endParaRPr lang="en-US" altLang="zh-CN" dirty="0"/>
          </a:p>
          <a:p>
            <a:pPr marL="285750" indent="-285750">
              <a:buFont typeface="Wingdings" panose="05000000000000000000" pitchFamily="2" charset="2"/>
              <a:buChar char="p"/>
            </a:pPr>
            <a:r>
              <a:rPr lang="en-US" altLang="zh-CN" b="1" dirty="0">
                <a:solidFill>
                  <a:schemeClr val="accent6"/>
                </a:solidFill>
              </a:rPr>
              <a:t>Assumptions:</a:t>
            </a:r>
          </a:p>
          <a:p>
            <a:pPr marL="342900" indent="-342900">
              <a:buFont typeface="+mj-lt"/>
              <a:buAutoNum type="alphaLcParenR"/>
            </a:pPr>
            <a:r>
              <a:rPr lang="en-US" altLang="zh-CN" dirty="0"/>
              <a:t>All</a:t>
            </a:r>
            <a:r>
              <a:rPr lang="en-US" altLang="zh-CN" b="1" dirty="0"/>
              <a:t> industrial agents </a:t>
            </a:r>
            <a:r>
              <a:rPr lang="en-US" altLang="zh-CN" dirty="0"/>
              <a:t>are </a:t>
            </a:r>
            <a:r>
              <a:rPr lang="en-US" altLang="zh-CN" b="1" dirty="0"/>
              <a:t>honest</a:t>
            </a:r>
            <a:r>
              <a:rPr lang="en-US" altLang="zh-CN" dirty="0"/>
              <a:t>, so that agents follow the negotiated rules and they share the final model parameters. Since all industrial agents train models locally, there is </a:t>
            </a:r>
            <a:r>
              <a:rPr lang="en-US" altLang="zh-CN" b="1" dirty="0"/>
              <a:t>no risk of industrial agents’ data leakage </a:t>
            </a:r>
            <a:r>
              <a:rPr lang="en-US" altLang="zh-CN" dirty="0"/>
              <a:t>in the system.</a:t>
            </a:r>
          </a:p>
          <a:p>
            <a:pPr marL="342900" indent="-342900">
              <a:buFont typeface="+mj-lt"/>
              <a:buAutoNum type="alphaLcParenR"/>
            </a:pPr>
            <a:r>
              <a:rPr lang="en-US" altLang="zh-CN" dirty="0"/>
              <a:t>The </a:t>
            </a:r>
            <a:r>
              <a:rPr lang="en-US" altLang="zh-CN" b="1" dirty="0"/>
              <a:t>cloud server </a:t>
            </a:r>
            <a:r>
              <a:rPr lang="en-US" altLang="zh-CN" dirty="0"/>
              <a:t>is </a:t>
            </a:r>
            <a:r>
              <a:rPr lang="en-US" altLang="zh-CN" b="1" dirty="0"/>
              <a:t>semi-honest</a:t>
            </a:r>
            <a:r>
              <a:rPr lang="en-US" altLang="zh-CN" dirty="0"/>
              <a:t>, namely honest but curious, in that it perform the actions correctly, but attempt to obtain model parameters of industrial agents. Hence,  </a:t>
            </a:r>
            <a:r>
              <a:rPr lang="en-US" altLang="zh-CN" b="1" dirty="0"/>
              <a:t>no leakage of parameters</a:t>
            </a:r>
            <a:r>
              <a:rPr lang="en-US" altLang="zh-CN" dirty="0"/>
              <a:t> from any industrial agents to the server </a:t>
            </a:r>
            <a:r>
              <a:rPr lang="en-US" altLang="zh-CN" b="1" dirty="0"/>
              <a:t>is allowed</a:t>
            </a:r>
            <a:r>
              <a:rPr lang="en-US" altLang="zh-CN" dirty="0"/>
              <a:t>.</a:t>
            </a:r>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15</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2" y="1115687"/>
            <a:ext cx="2211528" cy="400110"/>
          </a:xfrm>
          <a:prstGeom prst="rect">
            <a:avLst/>
          </a:prstGeom>
          <a:noFill/>
        </p:spPr>
        <p:txBody>
          <a:bodyPr wrap="square" rtlCol="0">
            <a:spAutoFit/>
          </a:bodyPr>
          <a:lstStyle/>
          <a:p>
            <a:r>
              <a:rPr lang="en-US" altLang="zh-CN" sz="2000" b="1" dirty="0">
                <a:solidFill>
                  <a:schemeClr val="accent6"/>
                </a:solidFill>
              </a:rPr>
              <a:t>B. Threat Model:</a:t>
            </a:r>
          </a:p>
        </p:txBody>
      </p:sp>
    </p:spTree>
    <p:extLst>
      <p:ext uri="{BB962C8B-B14F-4D97-AF65-F5344CB8AC3E}">
        <p14:creationId xmlns:p14="http://schemas.microsoft.com/office/powerpoint/2010/main" val="9182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Ⅲ.</a:t>
            </a:r>
            <a:r>
              <a:rPr lang="zh-CN" altLang="en-US" b="1" dirty="0"/>
              <a:t> </a:t>
            </a:r>
            <a:r>
              <a:rPr lang="en-US" altLang="zh-CN" dirty="0"/>
              <a:t>The Proposed </a:t>
            </a:r>
            <a:r>
              <a:rPr lang="en-US" altLang="zh-CN" dirty="0" err="1"/>
              <a:t>DeepFed</a:t>
            </a:r>
            <a:r>
              <a:rPr lang="en-US" altLang="zh-CN" dirty="0"/>
              <a:t> Scheme</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16</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1" y="1115687"/>
            <a:ext cx="6045023" cy="400110"/>
          </a:xfrm>
          <a:prstGeom prst="rect">
            <a:avLst/>
          </a:prstGeom>
          <a:noFill/>
        </p:spPr>
        <p:txBody>
          <a:bodyPr wrap="square" rtlCol="0">
            <a:spAutoFit/>
          </a:bodyPr>
          <a:lstStyle/>
          <a:p>
            <a:r>
              <a:rPr lang="en-US" altLang="zh-CN" sz="2000" b="1" dirty="0">
                <a:solidFill>
                  <a:schemeClr val="accent6"/>
                </a:solidFill>
              </a:rPr>
              <a:t>A. Framework of </a:t>
            </a:r>
            <a:r>
              <a:rPr lang="en-US" altLang="zh-CN" sz="2000" b="1" dirty="0" err="1">
                <a:solidFill>
                  <a:schemeClr val="accent6"/>
                </a:solidFill>
              </a:rPr>
              <a:t>DeepFed</a:t>
            </a:r>
            <a:r>
              <a:rPr lang="en-US" altLang="zh-CN" sz="2000" b="1" dirty="0">
                <a:solidFill>
                  <a:schemeClr val="accent6"/>
                </a:solidFill>
              </a:rPr>
              <a:t>:</a:t>
            </a:r>
          </a:p>
        </p:txBody>
      </p:sp>
      <p:pic>
        <p:nvPicPr>
          <p:cNvPr id="5" name="图片 4">
            <a:extLst>
              <a:ext uri="{FF2B5EF4-FFF2-40B4-BE49-F238E27FC236}">
                <a16:creationId xmlns:a16="http://schemas.microsoft.com/office/drawing/2014/main" id="{6BC682CB-C7E9-4FC1-BB36-1D23C568631B}"/>
              </a:ext>
            </a:extLst>
          </p:cNvPr>
          <p:cNvPicPr>
            <a:picLocks noChangeAspect="1"/>
          </p:cNvPicPr>
          <p:nvPr/>
        </p:nvPicPr>
        <p:blipFill>
          <a:blip r:embed="rId3"/>
          <a:stretch>
            <a:fillRect/>
          </a:stretch>
        </p:blipFill>
        <p:spPr>
          <a:xfrm>
            <a:off x="7178040" y="1377437"/>
            <a:ext cx="3947354" cy="4978913"/>
          </a:xfrm>
          <a:prstGeom prst="rect">
            <a:avLst/>
          </a:prstGeom>
        </p:spPr>
      </p:pic>
      <p:sp>
        <p:nvSpPr>
          <p:cNvPr id="7" name="文本框 6">
            <a:extLst>
              <a:ext uri="{FF2B5EF4-FFF2-40B4-BE49-F238E27FC236}">
                <a16:creationId xmlns:a16="http://schemas.microsoft.com/office/drawing/2014/main" id="{8E603FE0-B15F-4C02-8282-D428C85E456B}"/>
              </a:ext>
            </a:extLst>
          </p:cNvPr>
          <p:cNvSpPr txBox="1"/>
          <p:nvPr/>
        </p:nvSpPr>
        <p:spPr>
          <a:xfrm>
            <a:off x="460550" y="1611863"/>
            <a:ext cx="6045023" cy="646331"/>
          </a:xfrm>
          <a:prstGeom prst="rect">
            <a:avLst/>
          </a:prstGeom>
          <a:noFill/>
        </p:spPr>
        <p:txBody>
          <a:bodyPr wrap="square" rtlCol="0">
            <a:spAutoFit/>
          </a:bodyPr>
          <a:lstStyle/>
          <a:p>
            <a:r>
              <a:rPr lang="en-US" altLang="zh-CN" b="1" dirty="0"/>
              <a:t>Industrial agents</a:t>
            </a:r>
            <a:r>
              <a:rPr lang="en-US" altLang="zh-CN" dirty="0"/>
              <a:t> </a:t>
            </a:r>
            <a:r>
              <a:rPr lang="en-US" altLang="zh-CN" b="1" dirty="0"/>
              <a:t>jointly</a:t>
            </a:r>
            <a:r>
              <a:rPr lang="en-US" altLang="zh-CN" dirty="0"/>
              <a:t> train a deep learning model for intrusion detection using </a:t>
            </a:r>
            <a:r>
              <a:rPr lang="en-US" altLang="zh-CN" b="1" dirty="0"/>
              <a:t>federated learning</a:t>
            </a:r>
            <a:r>
              <a:rPr lang="en-US" altLang="zh-CN" dirty="0"/>
              <a:t>.</a:t>
            </a:r>
            <a:endParaRPr lang="zh-CN" altLang="en-US" dirty="0"/>
          </a:p>
        </p:txBody>
      </p:sp>
      <p:pic>
        <p:nvPicPr>
          <p:cNvPr id="11" name="图片 10">
            <a:extLst>
              <a:ext uri="{FF2B5EF4-FFF2-40B4-BE49-F238E27FC236}">
                <a16:creationId xmlns:a16="http://schemas.microsoft.com/office/drawing/2014/main" id="{C53D0F98-41C8-4FDF-ABA9-89BC9C0B8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550" y="2425559"/>
            <a:ext cx="6412206" cy="3579090"/>
          </a:xfrm>
          <a:prstGeom prst="rect">
            <a:avLst/>
          </a:prstGeom>
        </p:spPr>
      </p:pic>
    </p:spTree>
    <p:extLst>
      <p:ext uri="{BB962C8B-B14F-4D97-AF65-F5344CB8AC3E}">
        <p14:creationId xmlns:p14="http://schemas.microsoft.com/office/powerpoint/2010/main" val="207325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Ⅲ.</a:t>
            </a:r>
            <a:r>
              <a:rPr lang="zh-CN" altLang="en-US" b="1" dirty="0"/>
              <a:t> </a:t>
            </a:r>
            <a:r>
              <a:rPr lang="en-US" altLang="zh-CN" dirty="0"/>
              <a:t>The Proposed </a:t>
            </a:r>
            <a:r>
              <a:rPr lang="en-US" altLang="zh-CN" dirty="0" err="1"/>
              <a:t>DeepFed</a:t>
            </a:r>
            <a:r>
              <a:rPr lang="en-US" altLang="zh-CN" dirty="0"/>
              <a:t> Scheme</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17</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2" y="1115687"/>
            <a:ext cx="5879288" cy="400110"/>
          </a:xfrm>
          <a:prstGeom prst="rect">
            <a:avLst/>
          </a:prstGeom>
          <a:noFill/>
        </p:spPr>
        <p:txBody>
          <a:bodyPr wrap="square" rtlCol="0">
            <a:spAutoFit/>
          </a:bodyPr>
          <a:lstStyle/>
          <a:p>
            <a:r>
              <a:rPr lang="en-US" altLang="zh-CN" sz="2000" b="1" dirty="0">
                <a:solidFill>
                  <a:schemeClr val="accent6"/>
                </a:solidFill>
              </a:rPr>
              <a:t>B. CNN-GRU Model for Intrusion Detection:</a:t>
            </a:r>
          </a:p>
        </p:txBody>
      </p:sp>
      <p:pic>
        <p:nvPicPr>
          <p:cNvPr id="3" name="图片 2">
            <a:extLst>
              <a:ext uri="{FF2B5EF4-FFF2-40B4-BE49-F238E27FC236}">
                <a16:creationId xmlns:a16="http://schemas.microsoft.com/office/drawing/2014/main" id="{2C73AD82-F17F-48B2-A51B-EF4EC2102B42}"/>
              </a:ext>
            </a:extLst>
          </p:cNvPr>
          <p:cNvPicPr>
            <a:picLocks noChangeAspect="1"/>
          </p:cNvPicPr>
          <p:nvPr/>
        </p:nvPicPr>
        <p:blipFill>
          <a:blip r:embed="rId2"/>
          <a:stretch>
            <a:fillRect/>
          </a:stretch>
        </p:blipFill>
        <p:spPr>
          <a:xfrm>
            <a:off x="1745730" y="2877979"/>
            <a:ext cx="9188220" cy="3446103"/>
          </a:xfrm>
          <a:prstGeom prst="rect">
            <a:avLst/>
          </a:prstGeom>
        </p:spPr>
      </p:pic>
      <p:sp>
        <p:nvSpPr>
          <p:cNvPr id="7" name="文本框 6">
            <a:extLst>
              <a:ext uri="{FF2B5EF4-FFF2-40B4-BE49-F238E27FC236}">
                <a16:creationId xmlns:a16="http://schemas.microsoft.com/office/drawing/2014/main" id="{B3A91FD7-C9AC-4C2A-B104-01F6521D7421}"/>
              </a:ext>
            </a:extLst>
          </p:cNvPr>
          <p:cNvSpPr txBox="1"/>
          <p:nvPr/>
        </p:nvSpPr>
        <p:spPr>
          <a:xfrm>
            <a:off x="841177" y="1735223"/>
            <a:ext cx="10509645" cy="923330"/>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Model Architecture: </a:t>
            </a:r>
            <a:r>
              <a:rPr lang="en-US" altLang="zh-CN" dirty="0"/>
              <a:t>The proposed CNN-GRU model is mainly composed by a </a:t>
            </a:r>
            <a:r>
              <a:rPr lang="en-US" altLang="zh-CN" b="1" dirty="0"/>
              <a:t>CNN</a:t>
            </a:r>
            <a:r>
              <a:rPr lang="en-US" altLang="zh-CN" dirty="0"/>
              <a:t> (convolutional neural network) module and a </a:t>
            </a:r>
            <a:r>
              <a:rPr lang="en-US" altLang="zh-CN" b="1" dirty="0"/>
              <a:t>GRU</a:t>
            </a:r>
            <a:r>
              <a:rPr lang="en-US" altLang="zh-CN" dirty="0"/>
              <a:t> (gated recurrent unit) module, followed by a </a:t>
            </a:r>
            <a:r>
              <a:rPr lang="en-US" altLang="zh-CN" b="1" dirty="0"/>
              <a:t>MLP</a:t>
            </a:r>
            <a:r>
              <a:rPr lang="en-US" altLang="zh-CN" dirty="0"/>
              <a:t> (multilayer perceptron) module, and then a </a:t>
            </a:r>
            <a:r>
              <a:rPr lang="en-US" altLang="zh-CN" dirty="0" err="1"/>
              <a:t>softmax</a:t>
            </a:r>
            <a:r>
              <a:rPr lang="en-US" altLang="zh-CN" dirty="0"/>
              <a:t> layer.</a:t>
            </a:r>
            <a:endParaRPr lang="zh-CN" altLang="en-US" dirty="0"/>
          </a:p>
        </p:txBody>
      </p:sp>
    </p:spTree>
    <p:extLst>
      <p:ext uri="{BB962C8B-B14F-4D97-AF65-F5344CB8AC3E}">
        <p14:creationId xmlns:p14="http://schemas.microsoft.com/office/powerpoint/2010/main" val="118457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18</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2" y="1115687"/>
            <a:ext cx="10756088" cy="707886"/>
          </a:xfrm>
          <a:prstGeom prst="rect">
            <a:avLst/>
          </a:prstGeom>
          <a:noFill/>
        </p:spPr>
        <p:txBody>
          <a:bodyPr wrap="square" rtlCol="0">
            <a:spAutoFit/>
          </a:bodyPr>
          <a:lstStyle/>
          <a:p>
            <a:r>
              <a:rPr lang="en-US" altLang="zh-CN" sz="2000" b="1" dirty="0">
                <a:solidFill>
                  <a:schemeClr val="accent6"/>
                </a:solidFill>
              </a:rPr>
              <a:t>A. Performance Comparison Under Centralized Learning: </a:t>
            </a:r>
            <a:r>
              <a:rPr lang="en-US" altLang="zh-CN" sz="2000" dirty="0"/>
              <a:t>The performance of different deep learning models of centralized Learning.</a:t>
            </a:r>
          </a:p>
        </p:txBody>
      </p:sp>
      <p:pic>
        <p:nvPicPr>
          <p:cNvPr id="6" name="图片 5">
            <a:extLst>
              <a:ext uri="{FF2B5EF4-FFF2-40B4-BE49-F238E27FC236}">
                <a16:creationId xmlns:a16="http://schemas.microsoft.com/office/drawing/2014/main" id="{1EC2F7EA-5870-4B6D-8AF0-3BB0E9ED4EA4}"/>
              </a:ext>
            </a:extLst>
          </p:cNvPr>
          <p:cNvPicPr>
            <a:picLocks noChangeAspect="1"/>
          </p:cNvPicPr>
          <p:nvPr/>
        </p:nvPicPr>
        <p:blipFill>
          <a:blip r:embed="rId2"/>
          <a:stretch>
            <a:fillRect/>
          </a:stretch>
        </p:blipFill>
        <p:spPr>
          <a:xfrm>
            <a:off x="497296" y="2737480"/>
            <a:ext cx="5341300" cy="2184930"/>
          </a:xfrm>
          <a:prstGeom prst="rect">
            <a:avLst/>
          </a:prstGeom>
        </p:spPr>
      </p:pic>
      <p:pic>
        <p:nvPicPr>
          <p:cNvPr id="7" name="图片 6">
            <a:extLst>
              <a:ext uri="{FF2B5EF4-FFF2-40B4-BE49-F238E27FC236}">
                <a16:creationId xmlns:a16="http://schemas.microsoft.com/office/drawing/2014/main" id="{1797D15C-6529-4179-BB9B-6E7D4387B7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856183"/>
            <a:ext cx="5708297" cy="4281223"/>
          </a:xfrm>
          <a:prstGeom prst="rect">
            <a:avLst/>
          </a:prstGeom>
        </p:spPr>
      </p:pic>
    </p:spTree>
    <p:extLst>
      <p:ext uri="{BB962C8B-B14F-4D97-AF65-F5344CB8AC3E}">
        <p14:creationId xmlns:p14="http://schemas.microsoft.com/office/powerpoint/2010/main" val="48717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19</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717956" y="1239512"/>
            <a:ext cx="10971124" cy="1323439"/>
          </a:xfrm>
          <a:prstGeom prst="rect">
            <a:avLst/>
          </a:prstGeom>
          <a:noFill/>
        </p:spPr>
        <p:txBody>
          <a:bodyPr wrap="square" rtlCol="0">
            <a:spAutoFit/>
          </a:bodyPr>
          <a:lstStyle/>
          <a:p>
            <a:r>
              <a:rPr lang="en-US" altLang="zh-CN" sz="2000" b="1" dirty="0">
                <a:solidFill>
                  <a:schemeClr val="accent6"/>
                </a:solidFill>
              </a:rPr>
              <a:t>B. Performance Comparison upon Federated Learning: </a:t>
            </a:r>
            <a:r>
              <a:rPr lang="en-US" altLang="zh-CN" sz="2000" dirty="0"/>
              <a:t>The accuracy and F-score of different models after ten communication rounds in three scenarios (3 agents, 5 agents, 7 agents, respectively).</a:t>
            </a:r>
          </a:p>
          <a:p>
            <a:endParaRPr lang="en-US" altLang="zh-CN" sz="2000" dirty="0"/>
          </a:p>
        </p:txBody>
      </p:sp>
      <p:pic>
        <p:nvPicPr>
          <p:cNvPr id="5" name="图片 4">
            <a:extLst>
              <a:ext uri="{FF2B5EF4-FFF2-40B4-BE49-F238E27FC236}">
                <a16:creationId xmlns:a16="http://schemas.microsoft.com/office/drawing/2014/main" id="{93B4B165-9870-44DF-9C70-F7262EFAEB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130" y="2262923"/>
            <a:ext cx="5146500" cy="3859875"/>
          </a:xfrm>
          <a:prstGeom prst="rect">
            <a:avLst/>
          </a:prstGeom>
        </p:spPr>
      </p:pic>
      <p:pic>
        <p:nvPicPr>
          <p:cNvPr id="6" name="图片 5">
            <a:extLst>
              <a:ext uri="{FF2B5EF4-FFF2-40B4-BE49-F238E27FC236}">
                <a16:creationId xmlns:a16="http://schemas.microsoft.com/office/drawing/2014/main" id="{A8C0ED13-0ED1-4B17-B049-91A6D66E4CEF}"/>
              </a:ext>
            </a:extLst>
          </p:cNvPr>
          <p:cNvPicPr>
            <a:picLocks noChangeAspect="1"/>
          </p:cNvPicPr>
          <p:nvPr/>
        </p:nvPicPr>
        <p:blipFill>
          <a:blip r:embed="rId3"/>
          <a:stretch>
            <a:fillRect/>
          </a:stretch>
        </p:blipFill>
        <p:spPr>
          <a:xfrm>
            <a:off x="2731329" y="2650901"/>
            <a:ext cx="190941" cy="96435"/>
          </a:xfrm>
          <a:prstGeom prst="rect">
            <a:avLst/>
          </a:prstGeom>
        </p:spPr>
      </p:pic>
      <p:pic>
        <p:nvPicPr>
          <p:cNvPr id="13" name="图片 12">
            <a:extLst>
              <a:ext uri="{FF2B5EF4-FFF2-40B4-BE49-F238E27FC236}">
                <a16:creationId xmlns:a16="http://schemas.microsoft.com/office/drawing/2014/main" id="{8953771D-9883-4D9B-A8DF-33AD20CFCA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7300" y="2262923"/>
            <a:ext cx="5146500" cy="3859875"/>
          </a:xfrm>
          <a:prstGeom prst="rect">
            <a:avLst/>
          </a:prstGeom>
        </p:spPr>
      </p:pic>
    </p:spTree>
    <p:extLst>
      <p:ext uri="{BB962C8B-B14F-4D97-AF65-F5344CB8AC3E}">
        <p14:creationId xmlns:p14="http://schemas.microsoft.com/office/powerpoint/2010/main" val="296684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30ED93-A5C9-431C-AA9A-3644DCB8952A}"/>
              </a:ext>
            </a:extLst>
          </p:cNvPr>
          <p:cNvSpPr>
            <a:spLocks noGrp="1"/>
          </p:cNvSpPr>
          <p:nvPr>
            <p:ph type="title"/>
          </p:nvPr>
        </p:nvSpPr>
        <p:spPr>
          <a:xfrm>
            <a:off x="287975" y="196417"/>
            <a:ext cx="9306962" cy="599151"/>
          </a:xfrm>
        </p:spPr>
        <p:txBody>
          <a:bodyPr>
            <a:normAutofit fontScale="90000"/>
          </a:bodyPr>
          <a:lstStyle/>
          <a:p>
            <a:r>
              <a:rPr lang="en-US" altLang="zh-CN" dirty="0"/>
              <a:t>Federated Learning in Cybersecurity: Applications and Challenges</a:t>
            </a:r>
            <a:endParaRPr lang="zh-CN" altLang="en-US" dirty="0"/>
          </a:p>
        </p:txBody>
      </p:sp>
      <p:sp>
        <p:nvSpPr>
          <p:cNvPr id="2" name="灯片编号占位符 1">
            <a:extLst>
              <a:ext uri="{FF2B5EF4-FFF2-40B4-BE49-F238E27FC236}">
                <a16:creationId xmlns:a16="http://schemas.microsoft.com/office/drawing/2014/main" id="{EBBA0B96-FC52-450F-88F4-2D0914D5B316}"/>
              </a:ext>
            </a:extLst>
          </p:cNvPr>
          <p:cNvSpPr>
            <a:spLocks noGrp="1"/>
          </p:cNvSpPr>
          <p:nvPr>
            <p:ph type="sldNum" sz="quarter" idx="12"/>
          </p:nvPr>
        </p:nvSpPr>
        <p:spPr/>
        <p:txBody>
          <a:bodyPr/>
          <a:lstStyle/>
          <a:p>
            <a:fld id="{565CE74E-AB26-4998-AD42-012C4C1AD076}" type="slidenum">
              <a:rPr lang="zh-CN" altLang="en-US" smtClean="0"/>
              <a:t>2</a:t>
            </a:fld>
            <a:endParaRPr lang="zh-CN" altLang="en-US"/>
          </a:p>
        </p:txBody>
      </p:sp>
      <p:sp>
        <p:nvSpPr>
          <p:cNvPr id="4" name="标题 2">
            <a:extLst>
              <a:ext uri="{FF2B5EF4-FFF2-40B4-BE49-F238E27FC236}">
                <a16:creationId xmlns:a16="http://schemas.microsoft.com/office/drawing/2014/main" id="{88C0C30C-8E7D-4885-97C8-8AF53AC3128E}"/>
              </a:ext>
            </a:extLst>
          </p:cNvPr>
          <p:cNvSpPr txBox="1">
            <a:spLocks/>
          </p:cNvSpPr>
          <p:nvPr/>
        </p:nvSpPr>
        <p:spPr>
          <a:xfrm>
            <a:off x="0" y="1912330"/>
            <a:ext cx="11084560"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3800" b="1" dirty="0">
                <a:solidFill>
                  <a:srgbClr val="C00000"/>
                </a:solidFill>
                <a:latin typeface="+mn-ea"/>
                <a:ea typeface="+mn-ea"/>
              </a:rPr>
              <a:t>Security Challenges in Federated Learning:</a:t>
            </a:r>
          </a:p>
          <a:p>
            <a:pPr>
              <a:lnSpc>
                <a:spcPct val="120000"/>
              </a:lnSpc>
            </a:pPr>
            <a:r>
              <a:rPr lang="en-US" altLang="zh-CN" sz="3800" b="1" dirty="0">
                <a:solidFill>
                  <a:srgbClr val="C00000"/>
                </a:solidFill>
                <a:latin typeface="+mn-ea"/>
                <a:ea typeface="+mn-ea"/>
              </a:rPr>
              <a:t>Byzantine</a:t>
            </a:r>
            <a:r>
              <a:rPr lang="zh-CN" altLang="en-US" sz="3800" b="1" dirty="0">
                <a:solidFill>
                  <a:srgbClr val="C00000"/>
                </a:solidFill>
                <a:latin typeface="+mn-ea"/>
                <a:ea typeface="+mn-ea"/>
              </a:rPr>
              <a:t> </a:t>
            </a:r>
            <a:r>
              <a:rPr lang="en-US" altLang="zh-CN" sz="3800" b="1" dirty="0">
                <a:solidFill>
                  <a:srgbClr val="C00000"/>
                </a:solidFill>
                <a:latin typeface="+mn-ea"/>
                <a:ea typeface="+mn-ea"/>
              </a:rPr>
              <a:t>Attack and Defense</a:t>
            </a:r>
          </a:p>
        </p:txBody>
      </p:sp>
      <p:sp>
        <p:nvSpPr>
          <p:cNvPr id="5" name="标题 2">
            <a:extLst>
              <a:ext uri="{FF2B5EF4-FFF2-40B4-BE49-F238E27FC236}">
                <a16:creationId xmlns:a16="http://schemas.microsoft.com/office/drawing/2014/main" id="{A449B837-2657-4236-85EA-F912DBF7D533}"/>
              </a:ext>
            </a:extLst>
          </p:cNvPr>
          <p:cNvSpPr txBox="1">
            <a:spLocks/>
          </p:cNvSpPr>
          <p:nvPr/>
        </p:nvSpPr>
        <p:spPr>
          <a:xfrm>
            <a:off x="0" y="4268862"/>
            <a:ext cx="10997852"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2000" dirty="0" err="1">
                <a:solidFill>
                  <a:schemeClr val="tx1"/>
                </a:solidFill>
                <a:latin typeface="+mn-ea"/>
                <a:ea typeface="+mn-ea"/>
              </a:rPr>
              <a:t>FLPhish</a:t>
            </a:r>
            <a:r>
              <a:rPr lang="en-US" altLang="zh-CN" sz="2000" dirty="0">
                <a:solidFill>
                  <a:schemeClr val="tx1"/>
                </a:solidFill>
                <a:latin typeface="+mn-ea"/>
                <a:ea typeface="+mn-ea"/>
              </a:rPr>
              <a:t>: Reputation-based Phishing Byzantine Defense in Ensemble Federated Learning</a:t>
            </a:r>
          </a:p>
          <a:p>
            <a:pPr>
              <a:lnSpc>
                <a:spcPct val="120000"/>
              </a:lnSpc>
            </a:pPr>
            <a:r>
              <a:rPr lang="en-US" altLang="zh-CN" sz="2000" b="1" dirty="0">
                <a:solidFill>
                  <a:schemeClr val="tx1"/>
                </a:solidFill>
                <a:latin typeface="+mn-ea"/>
                <a:ea typeface="+mn-ea"/>
              </a:rPr>
              <a:t>Beibei Li</a:t>
            </a:r>
            <a:r>
              <a:rPr lang="en-US" altLang="zh-CN" sz="2000" dirty="0">
                <a:solidFill>
                  <a:schemeClr val="tx1"/>
                </a:solidFill>
                <a:latin typeface="+mn-ea"/>
                <a:ea typeface="+mn-ea"/>
              </a:rPr>
              <a:t>, </a:t>
            </a:r>
            <a:r>
              <a:rPr lang="en-US" altLang="zh-CN" sz="2000" dirty="0" err="1">
                <a:solidFill>
                  <a:schemeClr val="tx1"/>
                </a:solidFill>
                <a:latin typeface="+mn-ea"/>
                <a:ea typeface="+mn-ea"/>
              </a:rPr>
              <a:t>Peiran</a:t>
            </a:r>
            <a:r>
              <a:rPr lang="en-US" altLang="zh-CN" sz="2000" dirty="0">
                <a:solidFill>
                  <a:schemeClr val="tx1"/>
                </a:solidFill>
                <a:latin typeface="+mn-ea"/>
                <a:ea typeface="+mn-ea"/>
              </a:rPr>
              <a:t> Wang, </a:t>
            </a:r>
            <a:r>
              <a:rPr lang="en-US" altLang="zh-CN" sz="2000" dirty="0" err="1">
                <a:solidFill>
                  <a:schemeClr val="tx1"/>
                </a:solidFill>
                <a:latin typeface="+mn-ea"/>
                <a:ea typeface="+mn-ea"/>
              </a:rPr>
              <a:t>Hanyuan</a:t>
            </a:r>
            <a:r>
              <a:rPr lang="en-US" altLang="zh-CN" sz="2000" dirty="0">
                <a:solidFill>
                  <a:schemeClr val="tx1"/>
                </a:solidFill>
                <a:latin typeface="+mn-ea"/>
                <a:ea typeface="+mn-ea"/>
              </a:rPr>
              <a:t> Huang, Shang Ma, and </a:t>
            </a:r>
            <a:r>
              <a:rPr lang="en-US" altLang="zh-CN" sz="2000" dirty="0" err="1">
                <a:solidFill>
                  <a:schemeClr val="tx1"/>
                </a:solidFill>
                <a:latin typeface="+mn-ea"/>
                <a:ea typeface="+mn-ea"/>
              </a:rPr>
              <a:t>Yukun</a:t>
            </a:r>
            <a:r>
              <a:rPr lang="en-US" altLang="zh-CN" sz="2000" dirty="0">
                <a:solidFill>
                  <a:schemeClr val="tx1"/>
                </a:solidFill>
                <a:latin typeface="+mn-ea"/>
                <a:ea typeface="+mn-ea"/>
              </a:rPr>
              <a:t> Jiang</a:t>
            </a:r>
          </a:p>
          <a:p>
            <a:pPr>
              <a:lnSpc>
                <a:spcPct val="120000"/>
              </a:lnSpc>
            </a:pPr>
            <a:r>
              <a:rPr lang="en-US" altLang="zh-CN" sz="2000" b="1" dirty="0">
                <a:solidFill>
                  <a:srgbClr val="C00000"/>
                </a:solidFill>
                <a:latin typeface="+mn-ea"/>
                <a:ea typeface="+mn-ea"/>
              </a:rPr>
              <a:t>Best Paper Award </a:t>
            </a:r>
            <a:r>
              <a:rPr lang="en-US" altLang="zh-CN" sz="2000" dirty="0">
                <a:solidFill>
                  <a:schemeClr val="tx1"/>
                </a:solidFill>
                <a:latin typeface="+mn-ea"/>
                <a:ea typeface="+mn-ea"/>
              </a:rPr>
              <a:t>in IEEE symposium on Computers and Communications’</a:t>
            </a:r>
            <a:r>
              <a:rPr lang="zh-CN" altLang="en-US" sz="2000" dirty="0">
                <a:solidFill>
                  <a:schemeClr val="tx1"/>
                </a:solidFill>
                <a:latin typeface="+mn-ea"/>
                <a:ea typeface="+mn-ea"/>
              </a:rPr>
              <a:t> </a:t>
            </a:r>
            <a:r>
              <a:rPr lang="en-US" altLang="zh-CN" sz="2000" dirty="0">
                <a:solidFill>
                  <a:schemeClr val="tx1"/>
                </a:solidFill>
                <a:latin typeface="+mn-ea"/>
                <a:ea typeface="+mn-ea"/>
              </a:rPr>
              <a:t>2021</a:t>
            </a:r>
          </a:p>
        </p:txBody>
      </p:sp>
    </p:spTree>
    <p:extLst>
      <p:ext uri="{BB962C8B-B14F-4D97-AF65-F5344CB8AC3E}">
        <p14:creationId xmlns:p14="http://schemas.microsoft.com/office/powerpoint/2010/main" val="78068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C8519-0C15-144C-BA6D-2CC3C0F00C19}"/>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kumimoji="1" lang="zh-CN" altLang="en-US" dirty="0"/>
          </a:p>
        </p:txBody>
      </p:sp>
      <p:sp>
        <p:nvSpPr>
          <p:cNvPr id="3" name="灯片编号占位符 2">
            <a:extLst>
              <a:ext uri="{FF2B5EF4-FFF2-40B4-BE49-F238E27FC236}">
                <a16:creationId xmlns:a16="http://schemas.microsoft.com/office/drawing/2014/main" id="{C4E39655-86CD-3A4E-AA6C-8CE495F3FF7D}"/>
              </a:ext>
            </a:extLst>
          </p:cNvPr>
          <p:cNvSpPr>
            <a:spLocks noGrp="1"/>
          </p:cNvSpPr>
          <p:nvPr>
            <p:ph type="sldNum" sz="quarter" idx="12"/>
          </p:nvPr>
        </p:nvSpPr>
        <p:spPr/>
        <p:txBody>
          <a:bodyPr/>
          <a:lstStyle/>
          <a:p>
            <a:fld id="{565CE74E-AB26-4998-AD42-012C4C1AD076}" type="slidenum">
              <a:rPr lang="zh-CN" altLang="en-US" smtClean="0"/>
              <a:pPr/>
              <a:t>20</a:t>
            </a:fld>
            <a:endParaRPr lang="zh-CN" altLang="en-US"/>
          </a:p>
        </p:txBody>
      </p:sp>
      <p:sp>
        <p:nvSpPr>
          <p:cNvPr id="4" name="文本框 3">
            <a:extLst>
              <a:ext uri="{FF2B5EF4-FFF2-40B4-BE49-F238E27FC236}">
                <a16:creationId xmlns:a16="http://schemas.microsoft.com/office/drawing/2014/main" id="{661B791D-4E77-B44A-811A-8CF84AB49AB5}"/>
              </a:ext>
            </a:extLst>
          </p:cNvPr>
          <p:cNvSpPr txBox="1"/>
          <p:nvPr/>
        </p:nvSpPr>
        <p:spPr>
          <a:xfrm>
            <a:off x="718457" y="1273629"/>
            <a:ext cx="5775940" cy="369332"/>
          </a:xfrm>
          <a:prstGeom prst="rect">
            <a:avLst/>
          </a:prstGeom>
          <a:noFill/>
        </p:spPr>
        <p:txBody>
          <a:bodyPr wrap="none" rtlCol="0">
            <a:spAutoFit/>
          </a:bodyPr>
          <a:lstStyle/>
          <a:p>
            <a:r>
              <a:rPr lang="en-US" altLang="zh-CN" b="1" dirty="0">
                <a:solidFill>
                  <a:schemeClr val="accent6"/>
                </a:solidFill>
              </a:rPr>
              <a:t>C. Federated Learning</a:t>
            </a:r>
            <a:r>
              <a:rPr lang="zh-CN" altLang="en-US" b="1" dirty="0">
                <a:solidFill>
                  <a:schemeClr val="accent6"/>
                </a:solidFill>
              </a:rPr>
              <a:t> </a:t>
            </a:r>
            <a:r>
              <a:rPr lang="en" altLang="zh-CN" b="1" dirty="0">
                <a:solidFill>
                  <a:schemeClr val="accent6"/>
                </a:solidFill>
              </a:rPr>
              <a:t>Versus</a:t>
            </a:r>
            <a:r>
              <a:rPr lang="zh-CN" altLang="en-US" b="1" dirty="0">
                <a:solidFill>
                  <a:schemeClr val="accent6"/>
                </a:solidFill>
              </a:rPr>
              <a:t> </a:t>
            </a:r>
            <a:r>
              <a:rPr lang="en-US" altLang="zh-CN" b="1" dirty="0">
                <a:solidFill>
                  <a:schemeClr val="accent6"/>
                </a:solidFill>
              </a:rPr>
              <a:t>Centralized Learning</a:t>
            </a:r>
            <a:endParaRPr kumimoji="1" lang="zh-CN" altLang="en-US" dirty="0"/>
          </a:p>
        </p:txBody>
      </p:sp>
      <p:sp>
        <p:nvSpPr>
          <p:cNvPr id="5" name="文本框 4">
            <a:extLst>
              <a:ext uri="{FF2B5EF4-FFF2-40B4-BE49-F238E27FC236}">
                <a16:creationId xmlns:a16="http://schemas.microsoft.com/office/drawing/2014/main" id="{0A1E5857-9C67-3B47-BDF6-99AF1B1ABF2B}"/>
              </a:ext>
            </a:extLst>
          </p:cNvPr>
          <p:cNvSpPr txBox="1"/>
          <p:nvPr/>
        </p:nvSpPr>
        <p:spPr>
          <a:xfrm>
            <a:off x="1175657" y="2837295"/>
            <a:ext cx="9840686" cy="1200329"/>
          </a:xfrm>
          <a:prstGeom prst="rect">
            <a:avLst/>
          </a:prstGeom>
          <a:noFill/>
        </p:spPr>
        <p:txBody>
          <a:bodyPr wrap="square" rtlCol="0">
            <a:spAutoFit/>
          </a:bodyPr>
          <a:lstStyle/>
          <a:p>
            <a:r>
              <a:rPr kumimoji="1" lang="en-US" altLang="zh-CN" dirty="0"/>
              <a:t>We observe that the model generally </a:t>
            </a:r>
            <a:r>
              <a:rPr kumimoji="1" lang="en-US" altLang="zh-CN" b="1" dirty="0"/>
              <a:t>perform better</a:t>
            </a:r>
            <a:r>
              <a:rPr kumimoji="1" lang="en-US" altLang="zh-CN" dirty="0"/>
              <a:t> in the </a:t>
            </a:r>
            <a:r>
              <a:rPr kumimoji="1" lang="en-US" altLang="zh-CN" b="1" dirty="0"/>
              <a:t>centralized learning </a:t>
            </a:r>
            <a:r>
              <a:rPr kumimoji="1" lang="en-US" altLang="zh-CN" dirty="0"/>
              <a:t>mode than in the </a:t>
            </a:r>
            <a:r>
              <a:rPr kumimoji="1" lang="en-US" altLang="zh-CN" b="1" dirty="0"/>
              <a:t>federated learning </a:t>
            </a:r>
            <a:r>
              <a:rPr kumimoji="1" lang="en-US" altLang="zh-CN" dirty="0"/>
              <a:t>mode. The reduction in performance of the federated learning compared to centralized learning is </a:t>
            </a:r>
            <a:r>
              <a:rPr kumimoji="1" lang="en-US" altLang="zh-CN" b="1" dirty="0"/>
              <a:t>within the acceptable range</a:t>
            </a:r>
            <a:r>
              <a:rPr kumimoji="1" lang="en-US" altLang="zh-CN" dirty="0"/>
              <a:t>. It would be wise to </a:t>
            </a:r>
            <a:r>
              <a:rPr kumimoji="1" lang="en-US" altLang="zh-CN" b="1" dirty="0"/>
              <a:t>trade a little precision</a:t>
            </a:r>
            <a:r>
              <a:rPr kumimoji="1" lang="en-US" altLang="zh-CN" dirty="0"/>
              <a:t> for helping industry agents exist in ICPS to </a:t>
            </a:r>
            <a:r>
              <a:rPr kumimoji="1" lang="en-US" altLang="zh-CN" b="1" dirty="0"/>
              <a:t>protect the data privacy</a:t>
            </a:r>
            <a:r>
              <a:rPr kumimoji="1" lang="en-US" altLang="zh-CN" dirty="0"/>
              <a:t>.</a:t>
            </a:r>
            <a:endParaRPr kumimoji="1" lang="zh-CN" altLang="en-US" dirty="0"/>
          </a:p>
        </p:txBody>
      </p:sp>
    </p:spTree>
    <p:extLst>
      <p:ext uri="{BB962C8B-B14F-4D97-AF65-F5344CB8AC3E}">
        <p14:creationId xmlns:p14="http://schemas.microsoft.com/office/powerpoint/2010/main" val="181629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Ⅴ. </a:t>
            </a:r>
            <a:r>
              <a:rPr lang="en-US" altLang="zh-CN" dirty="0"/>
              <a:t>Conclusion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21</a:t>
            </a:fld>
            <a:endParaRPr lang="zh-CN" altLang="en-US"/>
          </a:p>
        </p:txBody>
      </p:sp>
      <p:sp>
        <p:nvSpPr>
          <p:cNvPr id="6" name="文本框 5">
            <a:extLst>
              <a:ext uri="{FF2B5EF4-FFF2-40B4-BE49-F238E27FC236}">
                <a16:creationId xmlns:a16="http://schemas.microsoft.com/office/drawing/2014/main" id="{7275784E-0D09-4C97-ACFE-A2079DED77FB}"/>
              </a:ext>
            </a:extLst>
          </p:cNvPr>
          <p:cNvSpPr txBox="1"/>
          <p:nvPr/>
        </p:nvSpPr>
        <p:spPr>
          <a:xfrm>
            <a:off x="752715" y="2144798"/>
            <a:ext cx="10829685" cy="3139321"/>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First, a novel deep learning-based </a:t>
            </a:r>
            <a:r>
              <a:rPr lang="en-US" altLang="zh-CN" b="1" dirty="0"/>
              <a:t>intrusion detection scheme</a:t>
            </a:r>
            <a:r>
              <a:rPr lang="en-US" altLang="zh-CN" dirty="0"/>
              <a:t>, namely </a:t>
            </a:r>
            <a:r>
              <a:rPr lang="en-US" altLang="zh-CN" b="1" dirty="0" err="1"/>
              <a:t>DeepFed</a:t>
            </a:r>
            <a:r>
              <a:rPr lang="en-US" altLang="zh-CN" dirty="0"/>
              <a:t> is proposed for </a:t>
            </a:r>
            <a:r>
              <a:rPr lang="en-US" altLang="zh-CN" b="1" dirty="0"/>
              <a:t>ICPSs</a:t>
            </a:r>
            <a:r>
              <a:rPr lang="en-US" altLang="zh-CN" dirty="0"/>
              <a:t>, which can identify multiple attacks existing in ICPSs.</a:t>
            </a:r>
          </a:p>
          <a:p>
            <a:endParaRPr lang="en-US" altLang="zh-CN" dirty="0"/>
          </a:p>
          <a:p>
            <a:pPr marL="285750" indent="-285750">
              <a:buFont typeface="Wingdings" panose="05000000000000000000" pitchFamily="2" charset="2"/>
              <a:buChar char="p"/>
            </a:pPr>
            <a:r>
              <a:rPr lang="en-US" altLang="zh-CN" dirty="0"/>
              <a:t>Second, </a:t>
            </a:r>
            <a:r>
              <a:rPr lang="en-US" altLang="zh-CN" b="1" dirty="0"/>
              <a:t>federated learning </a:t>
            </a:r>
            <a:r>
              <a:rPr lang="en-US" altLang="zh-CN" dirty="0"/>
              <a:t>is employed to jointly train a deep learning model with good performance that takes advantages of </a:t>
            </a:r>
            <a:r>
              <a:rPr lang="en-US" altLang="zh-CN" b="1" dirty="0"/>
              <a:t>CNN </a:t>
            </a:r>
            <a:r>
              <a:rPr lang="en-US" altLang="zh-CN" dirty="0"/>
              <a:t>and </a:t>
            </a:r>
            <a:r>
              <a:rPr lang="en-US" altLang="zh-CN" b="1" dirty="0"/>
              <a:t>GRU</a:t>
            </a:r>
            <a:r>
              <a:rPr lang="en-US" altLang="zh-CN" dirty="0"/>
              <a:t>. Meanwhile, </a:t>
            </a:r>
            <a:r>
              <a:rPr lang="en-US" altLang="zh-CN" b="1" dirty="0"/>
              <a:t>data privacy</a:t>
            </a:r>
            <a:r>
              <a:rPr lang="en-US" altLang="zh-CN" dirty="0"/>
              <a:t> of industrial agents can be </a:t>
            </a:r>
            <a:r>
              <a:rPr lang="en-US" altLang="zh-CN" b="1" dirty="0"/>
              <a:t>protected</a:t>
            </a:r>
            <a:r>
              <a:rPr lang="en-US" altLang="zh-CN" dirty="0"/>
              <a:t> during the collaborative training process.</a:t>
            </a:r>
          </a:p>
          <a:p>
            <a:endParaRPr lang="en-US" altLang="zh-CN" dirty="0"/>
          </a:p>
          <a:p>
            <a:pPr marL="285750" indent="-285750">
              <a:buFont typeface="Wingdings" panose="05000000000000000000" pitchFamily="2" charset="2"/>
              <a:buChar char="p"/>
            </a:pPr>
            <a:r>
              <a:rPr lang="en-US" altLang="zh-CN" dirty="0"/>
              <a:t>Third, model parameters of all industrial agents are preserved by using </a:t>
            </a:r>
            <a:r>
              <a:rPr lang="en-US" altLang="zh-CN" b="1" dirty="0"/>
              <a:t>homomorphic encryption</a:t>
            </a:r>
            <a:r>
              <a:rPr lang="en-US" altLang="zh-CN" dirty="0"/>
              <a:t>, so that </a:t>
            </a:r>
            <a:r>
              <a:rPr lang="en-US" altLang="zh-CN" b="1" dirty="0"/>
              <a:t>model parameter leakage </a:t>
            </a:r>
            <a:r>
              <a:rPr lang="en-US" altLang="zh-CN" dirty="0"/>
              <a:t>can be </a:t>
            </a:r>
            <a:r>
              <a:rPr lang="en-US" altLang="zh-CN" b="1" dirty="0"/>
              <a:t>avoided</a:t>
            </a:r>
            <a:r>
              <a:rPr lang="en-US" altLang="zh-CN" dirty="0"/>
              <a:t> during the communication between industrial agents and cloud server.</a:t>
            </a:r>
          </a:p>
          <a:p>
            <a:pPr marL="285750" indent="-285750">
              <a:buFont typeface="Wingdings" panose="05000000000000000000" pitchFamily="2" charset="2"/>
              <a:buChar char="p"/>
            </a:pPr>
            <a:endParaRPr lang="zh-CN" altLang="en-US" dirty="0"/>
          </a:p>
        </p:txBody>
      </p:sp>
    </p:spTree>
    <p:extLst>
      <p:ext uri="{BB962C8B-B14F-4D97-AF65-F5344CB8AC3E}">
        <p14:creationId xmlns:p14="http://schemas.microsoft.com/office/powerpoint/2010/main" val="406536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Appreciation</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22</a:t>
            </a:fld>
            <a:endParaRPr lang="zh-CN" altLang="en-US"/>
          </a:p>
        </p:txBody>
      </p:sp>
      <p:sp>
        <p:nvSpPr>
          <p:cNvPr id="5" name="灯片编号占位符 1"/>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5CE74E-AB26-4998-AD42-012C4C1AD076}" type="slidenum">
              <a:rPr lang="zh-CN" altLang="en-US" smtClean="0"/>
              <a:t>22</a:t>
            </a:fld>
            <a:endParaRPr lang="zh-CN" altLang="en-US"/>
          </a:p>
        </p:txBody>
      </p:sp>
      <p:sp>
        <p:nvSpPr>
          <p:cNvPr id="6" name="文本框 5"/>
          <p:cNvSpPr txBox="1"/>
          <p:nvPr/>
        </p:nvSpPr>
        <p:spPr>
          <a:xfrm>
            <a:off x="435610" y="2010410"/>
            <a:ext cx="11379835" cy="1106805"/>
          </a:xfrm>
          <a:prstGeom prst="rect">
            <a:avLst/>
          </a:prstGeom>
          <a:noFill/>
        </p:spPr>
        <p:txBody>
          <a:bodyPr wrap="square" rtlCol="0" anchor="t">
            <a:spAutoFit/>
            <a:scene3d>
              <a:camera prst="orthographicFront"/>
              <a:lightRig rig="threePt" dir="t"/>
            </a:scene3d>
          </a:bodyPr>
          <a:lstStyle/>
          <a:p>
            <a:pPr indent="0" algn="ctr">
              <a:buFont typeface="Arial" panose="020B0604020202020204" pitchFamily="34" charset="0"/>
              <a:buNone/>
            </a:pPr>
            <a:r>
              <a:rPr lang="en-US" sz="6600">
                <a:solidFill>
                  <a:schemeClr val="accent1"/>
                </a:solidFill>
                <a:effectLst>
                  <a:outerShdw blurRad="38100" dist="25400" dir="5400000" algn="ctr" rotWithShape="0">
                    <a:srgbClr val="6E747A">
                      <a:alpha val="43000"/>
                    </a:srgbClr>
                  </a:outerShdw>
                </a:effectLst>
              </a:rPr>
              <a:t>Your efforts are Appreciated</a:t>
            </a:r>
          </a:p>
        </p:txBody>
      </p:sp>
      <p:grpSp>
        <p:nvGrpSpPr>
          <p:cNvPr id="12" name="组合 11">
            <a:extLst>
              <a:ext uri="{FF2B5EF4-FFF2-40B4-BE49-F238E27FC236}">
                <a16:creationId xmlns:a16="http://schemas.microsoft.com/office/drawing/2014/main" id="{BECA7C2C-FE5C-42AF-BC07-3C0F078245DC}"/>
              </a:ext>
            </a:extLst>
          </p:cNvPr>
          <p:cNvGrpSpPr/>
          <p:nvPr/>
        </p:nvGrpSpPr>
        <p:grpSpPr>
          <a:xfrm>
            <a:off x="1933893" y="3617727"/>
            <a:ext cx="8599163" cy="2432525"/>
            <a:chOff x="2529283" y="3857317"/>
            <a:chExt cx="7289910" cy="2432525"/>
          </a:xfrm>
        </p:grpSpPr>
        <p:sp>
          <p:nvSpPr>
            <p:cNvPr id="13" name="文本框 13">
              <a:extLst>
                <a:ext uri="{FF2B5EF4-FFF2-40B4-BE49-F238E27FC236}">
                  <a16:creationId xmlns:a16="http://schemas.microsoft.com/office/drawing/2014/main" id="{CD194864-CF0E-47F1-91DC-77B1DBFF6F68}"/>
                </a:ext>
              </a:extLst>
            </p:cNvPr>
            <p:cNvSpPr txBox="1">
              <a:spLocks noChangeArrowheads="1"/>
            </p:cNvSpPr>
            <p:nvPr/>
          </p:nvSpPr>
          <p:spPr bwMode="auto">
            <a:xfrm>
              <a:off x="2529283" y="3857317"/>
              <a:ext cx="7289910" cy="243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Beibei Li</a:t>
              </a:r>
              <a:endParaRPr lang="en-US" altLang="zh-CN" b="1" dirty="0">
                <a:solidFill>
                  <a:prstClr val="black"/>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lang="en-US" altLang="zh-CN" b="1" dirty="0">
                  <a:solidFill>
                    <a:prstClr val="black"/>
                  </a:solidFill>
                  <a:latin typeface="微软雅黑" panose="020B0503020204020204" pitchFamily="34" charset="-122"/>
                  <a:ea typeface="微软雅黑" panose="020B0503020204020204" pitchFamily="34" charset="-122"/>
                </a:rPr>
                <a:t>Jan</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en-US" altLang="zh-CN" b="1" dirty="0">
                  <a:solidFill>
                    <a:prstClr val="black"/>
                  </a:solidFill>
                  <a:latin typeface="微软雅黑" panose="020B0503020204020204" pitchFamily="34" charset="-122"/>
                  <a:ea typeface="微软雅黑" panose="020B0503020204020204" pitchFamily="34" charset="-122"/>
                </a:rPr>
                <a:t>20</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2022</a:t>
              </a:r>
              <a:endPar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College of Cyber Science and Engineering, Sichuan University, P.R. China</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4" name="组合 13">
              <a:extLst>
                <a:ext uri="{FF2B5EF4-FFF2-40B4-BE49-F238E27FC236}">
                  <a16:creationId xmlns:a16="http://schemas.microsoft.com/office/drawing/2014/main" id="{84E656C2-7ED1-41A7-90DB-2EEC0236B285}"/>
                </a:ext>
              </a:extLst>
            </p:cNvPr>
            <p:cNvGrpSpPr/>
            <p:nvPr/>
          </p:nvGrpSpPr>
          <p:grpSpPr>
            <a:xfrm>
              <a:off x="2764663" y="4661367"/>
              <a:ext cx="6819155" cy="1628475"/>
              <a:chOff x="2764663" y="4661367"/>
              <a:chExt cx="6819155" cy="1628475"/>
            </a:xfrm>
          </p:grpSpPr>
          <p:cxnSp>
            <p:nvCxnSpPr>
              <p:cNvPr id="15" name="直接连接符 14">
                <a:extLst>
                  <a:ext uri="{FF2B5EF4-FFF2-40B4-BE49-F238E27FC236}">
                    <a16:creationId xmlns:a16="http://schemas.microsoft.com/office/drawing/2014/main" id="{02AB8E3F-BBF0-4447-9C88-E949991E6BB6}"/>
                  </a:ext>
                </a:extLst>
              </p:cNvPr>
              <p:cNvCxnSpPr/>
              <p:nvPr/>
            </p:nvCxnSpPr>
            <p:spPr bwMode="auto">
              <a:xfrm>
                <a:off x="2764663" y="4661367"/>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11D1994-2E80-449A-93D2-65AC7DF9615D}"/>
                  </a:ext>
                </a:extLst>
              </p:cNvPr>
              <p:cNvCxnSpPr/>
              <p:nvPr/>
            </p:nvCxnSpPr>
            <p:spPr bwMode="auto">
              <a:xfrm>
                <a:off x="2764663" y="5475604"/>
                <a:ext cx="68191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85FB0AC-E766-4B44-BF97-15CDC9ACDEA8}"/>
                  </a:ext>
                </a:extLst>
              </p:cNvPr>
              <p:cNvCxnSpPr/>
              <p:nvPr/>
            </p:nvCxnSpPr>
            <p:spPr bwMode="auto">
              <a:xfrm>
                <a:off x="2764663" y="6289842"/>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Federated Learning Faces Byzantine Threat</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3</a:t>
            </a:fld>
            <a:endParaRPr lang="zh-CN" altLang="en-US"/>
          </a:p>
        </p:txBody>
      </p:sp>
      <p:pic>
        <p:nvPicPr>
          <p:cNvPr id="5" name="图片 4"/>
          <p:cNvPicPr>
            <a:picLocks noChangeAspect="1"/>
          </p:cNvPicPr>
          <p:nvPr/>
        </p:nvPicPr>
        <p:blipFill>
          <a:blip r:embed="rId3"/>
          <a:stretch>
            <a:fillRect/>
          </a:stretch>
        </p:blipFill>
        <p:spPr>
          <a:xfrm>
            <a:off x="5596890" y="4035425"/>
            <a:ext cx="6595110" cy="2536825"/>
          </a:xfrm>
          <a:prstGeom prst="rect">
            <a:avLst/>
          </a:prstGeom>
        </p:spPr>
      </p:pic>
      <p:pic>
        <p:nvPicPr>
          <p:cNvPr id="6" name="图片 5"/>
          <p:cNvPicPr>
            <a:picLocks noChangeAspect="1"/>
          </p:cNvPicPr>
          <p:nvPr/>
        </p:nvPicPr>
        <p:blipFill>
          <a:blip r:embed="rId4"/>
          <a:stretch>
            <a:fillRect/>
          </a:stretch>
        </p:blipFill>
        <p:spPr>
          <a:xfrm>
            <a:off x="5596890" y="1087755"/>
            <a:ext cx="5426710" cy="2947670"/>
          </a:xfrm>
          <a:prstGeom prst="rect">
            <a:avLst/>
          </a:prstGeom>
        </p:spPr>
      </p:pic>
      <p:sp>
        <p:nvSpPr>
          <p:cNvPr id="7" name="文本框 6"/>
          <p:cNvSpPr txBox="1"/>
          <p:nvPr/>
        </p:nvSpPr>
        <p:spPr>
          <a:xfrm>
            <a:off x="151765" y="1450975"/>
            <a:ext cx="5347335" cy="4246245"/>
          </a:xfrm>
          <a:prstGeom prst="rect">
            <a:avLst/>
          </a:prstGeom>
          <a:noFill/>
        </p:spPr>
        <p:txBody>
          <a:bodyPr wrap="square" rtlCol="0">
            <a:spAutoFit/>
          </a:bodyPr>
          <a:lstStyle/>
          <a:p>
            <a:r>
              <a:rPr lang="en-US" altLang="zh-CN" dirty="0"/>
              <a:t>Typical Federated Learning (called FL) faces challenges from </a:t>
            </a:r>
            <a:r>
              <a:rPr lang="en-US" altLang="zh-CN" dirty="0">
                <a:solidFill>
                  <a:srgbClr val="C00000"/>
                </a:solidFill>
              </a:rPr>
              <a:t>Byzantine attackers</a:t>
            </a:r>
            <a:r>
              <a:rPr lang="en-US" altLang="zh-CN" dirty="0"/>
              <a:t>:</a:t>
            </a:r>
          </a:p>
          <a:p>
            <a:endParaRPr lang="en-US" altLang="zh-CN" dirty="0"/>
          </a:p>
          <a:p>
            <a:r>
              <a:rPr lang="en-US" altLang="zh-CN" dirty="0"/>
              <a:t>Malicious Byzantine attackers can launch attacks in two major way:</a:t>
            </a:r>
          </a:p>
          <a:p>
            <a:endParaRPr lang="en-US" altLang="zh-CN" dirty="0"/>
          </a:p>
          <a:p>
            <a:pPr marL="285750" indent="-285750">
              <a:buFont typeface="Wingdings" panose="05000000000000000000" pitchFamily="2" charset="2"/>
              <a:buChar char="p"/>
            </a:pPr>
            <a:r>
              <a:rPr lang="en-US" altLang="zh-CN" dirty="0">
                <a:solidFill>
                  <a:srgbClr val="C00000"/>
                </a:solidFill>
              </a:rPr>
              <a:t>Data Poisoning Attack</a:t>
            </a:r>
            <a:r>
              <a:rPr lang="en-US" altLang="zh-CN" dirty="0"/>
              <a:t>: Data poisoning attack is launched during local data collection by label flipping attacks etc.</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solidFill>
                  <a:srgbClr val="C00000"/>
                </a:solidFill>
              </a:rPr>
              <a:t>Model Poisoning Attack</a:t>
            </a:r>
            <a:r>
              <a:rPr lang="en-US" altLang="zh-CN" dirty="0"/>
              <a:t>: model poisoning attack is </a:t>
            </a:r>
            <a:r>
              <a:rPr lang="en-US" altLang="zh-CN" dirty="0">
                <a:sym typeface="+mn-ea"/>
              </a:rPr>
              <a:t>launched</a:t>
            </a:r>
            <a:r>
              <a:rPr lang="en-US" altLang="zh-CN" dirty="0"/>
              <a:t> during local model training process</a:t>
            </a:r>
          </a:p>
          <a:p>
            <a:pPr marL="285750" indent="-285750">
              <a:buFont typeface="Wingdings" panose="05000000000000000000" charset="0"/>
              <a:buChar char="l"/>
            </a:pPr>
            <a:endParaRPr lang="en-US" altLang="zh-CN" dirty="0"/>
          </a:p>
          <a:p>
            <a:pPr indent="0">
              <a:buFont typeface="Wingdings" panose="05000000000000000000" charset="0"/>
              <a:buNone/>
            </a:pPr>
            <a:r>
              <a:rPr lang="en-US" altLang="zh-CN" dirty="0"/>
              <a:t>The intention of the attack is to </a:t>
            </a:r>
            <a:r>
              <a:rPr lang="en-US" altLang="zh-CN" dirty="0">
                <a:solidFill>
                  <a:srgbClr val="C00000"/>
                </a:solidFill>
              </a:rPr>
              <a:t>violate central model</a:t>
            </a:r>
          </a:p>
        </p:txBody>
      </p:sp>
      <p:sp>
        <p:nvSpPr>
          <p:cNvPr id="8" name="文本框 7"/>
          <p:cNvSpPr txBox="1"/>
          <p:nvPr/>
        </p:nvSpPr>
        <p:spPr>
          <a:xfrm>
            <a:off x="9519920" y="5906135"/>
            <a:ext cx="2540000" cy="553085"/>
          </a:xfrm>
          <a:prstGeom prst="rect">
            <a:avLst/>
          </a:prstGeom>
          <a:noFill/>
        </p:spPr>
        <p:txBody>
          <a:bodyPr wrap="square" rtlCol="0" anchor="t">
            <a:spAutoFit/>
          </a:bodyPr>
          <a:lstStyle/>
          <a:p>
            <a:r>
              <a:rPr lang="zh-CN" altLang="en-US" sz="1000"/>
              <a:t>Lyu, Lingjuan, Han Yu, and Qiang Yang. "Threats to federated learning: A survey." arXiv preprint arXiv:2003.02133 (2020).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Draw backs of typical FL architecture</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4</a:t>
            </a:fld>
            <a:endParaRPr lang="zh-CN" altLang="en-US"/>
          </a:p>
        </p:txBody>
      </p:sp>
      <p:sp>
        <p:nvSpPr>
          <p:cNvPr id="7" name="文本框 6"/>
          <p:cNvSpPr txBox="1"/>
          <p:nvPr/>
        </p:nvSpPr>
        <p:spPr>
          <a:xfrm>
            <a:off x="288290" y="4515485"/>
            <a:ext cx="11685270" cy="2030095"/>
          </a:xfrm>
          <a:prstGeom prst="rect">
            <a:avLst/>
          </a:prstGeom>
          <a:noFill/>
        </p:spPr>
        <p:txBody>
          <a:bodyPr wrap="square" rtlCol="0">
            <a:spAutoFit/>
          </a:bodyPr>
          <a:lstStyle/>
          <a:p>
            <a:r>
              <a:rPr lang="en-US" altLang="zh-CN" dirty="0"/>
              <a:t>Traditional FL has many drawbacks:</a:t>
            </a:r>
          </a:p>
          <a:p>
            <a:endParaRPr lang="en-US" altLang="zh-CN" dirty="0"/>
          </a:p>
          <a:p>
            <a:pPr marL="285750" indent="-285750">
              <a:buFont typeface="Wingdings" panose="05000000000000000000" pitchFamily="2" charset="2"/>
              <a:buChar char="p"/>
            </a:pPr>
            <a:r>
              <a:rPr lang="en-US" altLang="zh-CN" dirty="0"/>
              <a:t>Heavy network cost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Each FL client should use the same type of deep learning model, such as CNN, LSTM ...</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Vulnerable to malicious Byzantine attacks</a:t>
            </a:r>
          </a:p>
        </p:txBody>
      </p:sp>
      <p:pic>
        <p:nvPicPr>
          <p:cNvPr id="6" name="图片 5"/>
          <p:cNvPicPr>
            <a:picLocks noChangeAspect="1"/>
          </p:cNvPicPr>
          <p:nvPr/>
        </p:nvPicPr>
        <p:blipFill>
          <a:blip r:embed="rId2"/>
          <a:stretch>
            <a:fillRect/>
          </a:stretch>
        </p:blipFill>
        <p:spPr>
          <a:xfrm>
            <a:off x="1741805" y="1165860"/>
            <a:ext cx="8708390" cy="3349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Our architecture</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5</a:t>
            </a:fld>
            <a:endParaRPr lang="zh-CN" altLang="en-US"/>
          </a:p>
        </p:txBody>
      </p:sp>
      <p:pic>
        <p:nvPicPr>
          <p:cNvPr id="5" name="图片 4" descr="用户"/>
          <p:cNvPicPr>
            <a:picLocks noChangeAspect="1"/>
          </p:cNvPicPr>
          <p:nvPr/>
        </p:nvPicPr>
        <p:blipFill>
          <a:blip r:embed="rId3"/>
          <a:stretch>
            <a:fillRect/>
          </a:stretch>
        </p:blipFill>
        <p:spPr>
          <a:xfrm>
            <a:off x="1966595" y="1219835"/>
            <a:ext cx="2160000" cy="2160000"/>
          </a:xfrm>
          <a:prstGeom prst="rect">
            <a:avLst/>
          </a:prstGeom>
        </p:spPr>
      </p:pic>
      <p:pic>
        <p:nvPicPr>
          <p:cNvPr id="6" name="图片 5" descr="服务器"/>
          <p:cNvPicPr>
            <a:picLocks noChangeAspect="1"/>
          </p:cNvPicPr>
          <p:nvPr/>
        </p:nvPicPr>
        <p:blipFill>
          <a:blip r:embed="rId4"/>
          <a:stretch>
            <a:fillRect/>
          </a:stretch>
        </p:blipFill>
        <p:spPr>
          <a:xfrm>
            <a:off x="8304530" y="1219835"/>
            <a:ext cx="2160000" cy="2160000"/>
          </a:xfrm>
          <a:prstGeom prst="rect">
            <a:avLst/>
          </a:prstGeom>
        </p:spPr>
      </p:pic>
      <p:sp>
        <p:nvSpPr>
          <p:cNvPr id="7" name="文本框 6"/>
          <p:cNvSpPr txBox="1"/>
          <p:nvPr/>
        </p:nvSpPr>
        <p:spPr>
          <a:xfrm>
            <a:off x="713105" y="3549015"/>
            <a:ext cx="5244465" cy="2584450"/>
          </a:xfrm>
          <a:prstGeom prst="rect">
            <a:avLst/>
          </a:prstGeom>
          <a:noFill/>
        </p:spPr>
        <p:txBody>
          <a:bodyPr wrap="square" rtlCol="0">
            <a:spAutoFit/>
          </a:bodyPr>
          <a:lstStyle/>
          <a:p>
            <a:r>
              <a:rPr lang="en-US" altLang="zh-CN" b="1" dirty="0"/>
              <a:t>FL Client:</a:t>
            </a:r>
          </a:p>
          <a:p>
            <a:endParaRPr lang="en-US" altLang="zh-CN" dirty="0"/>
          </a:p>
          <a:p>
            <a:pPr marL="285750" indent="-285750">
              <a:buFont typeface="Wingdings" panose="05000000000000000000" pitchFamily="2" charset="2"/>
              <a:buChar char="p"/>
            </a:pPr>
            <a:r>
              <a:rPr lang="en-US" altLang="zh-CN" dirty="0"/>
              <a:t>Collect local data</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Train a local model</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Make predictions of the broadcast dataset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Transfer the predictions back to the FL server</a:t>
            </a:r>
          </a:p>
        </p:txBody>
      </p:sp>
      <p:sp>
        <p:nvSpPr>
          <p:cNvPr id="9" name="文本框 8"/>
          <p:cNvSpPr txBox="1"/>
          <p:nvPr/>
        </p:nvSpPr>
        <p:spPr>
          <a:xfrm>
            <a:off x="6634480" y="3549015"/>
            <a:ext cx="5244465" cy="2584450"/>
          </a:xfrm>
          <a:prstGeom prst="rect">
            <a:avLst/>
          </a:prstGeom>
          <a:noFill/>
        </p:spPr>
        <p:txBody>
          <a:bodyPr wrap="square" rtlCol="0">
            <a:spAutoFit/>
          </a:bodyPr>
          <a:lstStyle/>
          <a:p>
            <a:r>
              <a:rPr lang="en-US" altLang="zh-CN" b="1" dirty="0"/>
              <a:t>FL Server:</a:t>
            </a:r>
          </a:p>
          <a:p>
            <a:endParaRPr lang="en-US" altLang="zh-CN" dirty="0"/>
          </a:p>
          <a:p>
            <a:pPr marL="285750" indent="-285750">
              <a:buFont typeface="Wingdings" panose="05000000000000000000" pitchFamily="2" charset="2"/>
              <a:buChar char="p"/>
            </a:pPr>
            <a:r>
              <a:rPr lang="en-US" altLang="zh-CN" dirty="0"/>
              <a:t>Preserve a public dataset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Broadcast the public dataset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Receive the predictions of the public dataset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sym typeface="+mn-ea"/>
              </a:rPr>
              <a:t>Aggregate the predictions of the public dataset</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Attacks in Ensemble FL</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6</a:t>
            </a:fld>
            <a:endParaRPr lang="zh-CN" altLang="en-US"/>
          </a:p>
        </p:txBody>
      </p:sp>
      <p:pic>
        <p:nvPicPr>
          <p:cNvPr id="4" name="图片 3"/>
          <p:cNvPicPr>
            <a:picLocks noChangeAspect="1"/>
          </p:cNvPicPr>
          <p:nvPr/>
        </p:nvPicPr>
        <p:blipFill>
          <a:blip r:embed="rId2"/>
          <a:stretch>
            <a:fillRect/>
          </a:stretch>
        </p:blipFill>
        <p:spPr>
          <a:xfrm>
            <a:off x="720090" y="1263015"/>
            <a:ext cx="10751820" cy="49796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FLPhish</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7</a:t>
            </a:fld>
            <a:endParaRPr lang="zh-CN" altLang="en-US"/>
          </a:p>
        </p:txBody>
      </p:sp>
      <p:pic>
        <p:nvPicPr>
          <p:cNvPr id="4" name="图片 3"/>
          <p:cNvPicPr>
            <a:picLocks noChangeAspect="1"/>
          </p:cNvPicPr>
          <p:nvPr/>
        </p:nvPicPr>
        <p:blipFill>
          <a:blip r:embed="rId2"/>
          <a:stretch>
            <a:fillRect/>
          </a:stretch>
        </p:blipFill>
        <p:spPr>
          <a:xfrm>
            <a:off x="441960" y="2026920"/>
            <a:ext cx="11307445" cy="29375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Experiments Results</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8</a:t>
            </a:fld>
            <a:endParaRPr lang="zh-CN" altLang="en-US"/>
          </a:p>
        </p:txBody>
      </p:sp>
      <p:pic>
        <p:nvPicPr>
          <p:cNvPr id="4" name="图片 3"/>
          <p:cNvPicPr>
            <a:picLocks noChangeAspect="1"/>
          </p:cNvPicPr>
          <p:nvPr/>
        </p:nvPicPr>
        <p:blipFill>
          <a:blip r:embed="rId3"/>
          <a:stretch>
            <a:fillRect/>
          </a:stretch>
        </p:blipFill>
        <p:spPr>
          <a:xfrm>
            <a:off x="372110" y="1667510"/>
            <a:ext cx="11447780" cy="4152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Conclusions</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9</a:t>
            </a:fld>
            <a:endParaRPr lang="zh-CN" altLang="en-US"/>
          </a:p>
        </p:txBody>
      </p:sp>
      <p:sp>
        <p:nvSpPr>
          <p:cNvPr id="6" name="文本框 5"/>
          <p:cNvSpPr txBox="1"/>
          <p:nvPr/>
        </p:nvSpPr>
        <p:spPr>
          <a:xfrm>
            <a:off x="1852930" y="1463675"/>
            <a:ext cx="8485505" cy="4092575"/>
          </a:xfrm>
          <a:prstGeom prst="rect">
            <a:avLst/>
          </a:prstGeom>
          <a:noFill/>
        </p:spPr>
        <p:txBody>
          <a:bodyPr wrap="square" rtlCol="0" anchor="t">
            <a:spAutoFit/>
          </a:bodyPr>
          <a:lstStyle/>
          <a:p>
            <a:pPr marL="342900" indent="-342900">
              <a:buFont typeface="Wingdings" panose="05000000000000000000" pitchFamily="2" charset="2"/>
              <a:buChar char="p"/>
            </a:pPr>
            <a:r>
              <a:rPr lang="zh-CN" altLang="en-US" sz="2000" dirty="0"/>
              <a:t>First, we propose </a:t>
            </a:r>
            <a:r>
              <a:rPr lang="zh-CN" altLang="en-US" sz="2000" dirty="0">
                <a:solidFill>
                  <a:srgbClr val="C00000"/>
                </a:solidFill>
              </a:rPr>
              <a:t>a novel reputation-based phishing</a:t>
            </a:r>
            <a:r>
              <a:rPr lang="en-US" altLang="zh-CN" sz="2000" dirty="0">
                <a:solidFill>
                  <a:srgbClr val="C00000"/>
                </a:solidFill>
              </a:rPr>
              <a:t> </a:t>
            </a:r>
            <a:r>
              <a:rPr lang="zh-CN" altLang="en-US" sz="2000" dirty="0">
                <a:solidFill>
                  <a:srgbClr val="C00000"/>
                </a:solidFill>
              </a:rPr>
              <a:t>scheme</a:t>
            </a:r>
            <a:r>
              <a:rPr lang="zh-CN" altLang="en-US" sz="2000" dirty="0"/>
              <a:t>, called FLPhish, which can effectively defend</a:t>
            </a:r>
            <a:r>
              <a:rPr lang="en-US" altLang="zh-CN" sz="2000" dirty="0"/>
              <a:t> </a:t>
            </a:r>
            <a:r>
              <a:rPr lang="zh-CN" altLang="en-US" sz="2000" dirty="0"/>
              <a:t>against Byzantine attacks in Ensemble FL.</a:t>
            </a:r>
          </a:p>
          <a:p>
            <a:pPr marL="342900" indent="-342900">
              <a:buFont typeface="Wingdings" panose="05000000000000000000" pitchFamily="2" charset="2"/>
              <a:buChar char="p"/>
            </a:pPr>
            <a:endParaRPr lang="zh-CN" altLang="en-US" sz="2000" dirty="0"/>
          </a:p>
          <a:p>
            <a:pPr marL="342900" indent="-342900">
              <a:buFont typeface="Wingdings" panose="05000000000000000000" pitchFamily="2" charset="2"/>
              <a:buChar char="p"/>
            </a:pPr>
            <a:r>
              <a:rPr lang="zh-CN" altLang="en-US" sz="2000" dirty="0"/>
              <a:t>Second, we design </a:t>
            </a:r>
            <a:r>
              <a:rPr lang="zh-CN" altLang="en-US" sz="2000" dirty="0">
                <a:solidFill>
                  <a:srgbClr val="C00000"/>
                </a:solidFill>
              </a:rPr>
              <a:t>a new Ensemble FL architecture</a:t>
            </a:r>
            <a:r>
              <a:rPr lang="zh-CN" altLang="en-US" sz="2000" dirty="0"/>
              <a:t>,</a:t>
            </a:r>
            <a:r>
              <a:rPr lang="en-US" altLang="zh-CN" sz="2000" dirty="0"/>
              <a:t> </a:t>
            </a:r>
            <a:r>
              <a:rPr lang="zh-CN" altLang="en-US" sz="2000" dirty="0"/>
              <a:t>which utilizes an unlabeled dataset and the clients’ predictions to update the global model. This architecture</a:t>
            </a:r>
            <a:r>
              <a:rPr lang="en-US" altLang="zh-CN" sz="2000" dirty="0"/>
              <a:t> </a:t>
            </a:r>
            <a:r>
              <a:rPr lang="zh-CN" altLang="en-US" sz="2000" dirty="0"/>
              <a:t>allows implementation of various deep learning models</a:t>
            </a:r>
            <a:r>
              <a:rPr lang="en-US" altLang="zh-CN" sz="2000" dirty="0"/>
              <a:t> </a:t>
            </a:r>
            <a:r>
              <a:rPr lang="zh-CN" altLang="en-US" sz="2000" dirty="0"/>
              <a:t>in each client, which makes FL more flexible.</a:t>
            </a:r>
          </a:p>
          <a:p>
            <a:pPr marL="342900" indent="-342900">
              <a:buFont typeface="Wingdings" panose="05000000000000000000" pitchFamily="2" charset="2"/>
              <a:buChar char="p"/>
            </a:pPr>
            <a:endParaRPr lang="zh-CN" altLang="en-US" sz="2000" dirty="0"/>
          </a:p>
          <a:p>
            <a:pPr marL="342900" indent="-342900">
              <a:buFont typeface="Wingdings" panose="05000000000000000000" pitchFamily="2" charset="2"/>
              <a:buChar char="p"/>
            </a:pPr>
            <a:r>
              <a:rPr lang="zh-CN" altLang="en-US" sz="2000" dirty="0"/>
              <a:t>Third, we craft </a:t>
            </a:r>
            <a:r>
              <a:rPr lang="zh-CN" altLang="en-US" sz="2000" dirty="0">
                <a:solidFill>
                  <a:srgbClr val="C00000"/>
                </a:solidFill>
              </a:rPr>
              <a:t>a robust phishing mechanism for the</a:t>
            </a:r>
            <a:r>
              <a:rPr lang="en-US" altLang="zh-CN" sz="2000" dirty="0">
                <a:solidFill>
                  <a:srgbClr val="C00000"/>
                </a:solidFill>
              </a:rPr>
              <a:t> </a:t>
            </a:r>
            <a:r>
              <a:rPr lang="zh-CN" altLang="en-US" sz="2000" dirty="0">
                <a:solidFill>
                  <a:srgbClr val="C00000"/>
                </a:solidFill>
              </a:rPr>
              <a:t>Ensemble FL architecture</a:t>
            </a:r>
            <a:r>
              <a:rPr lang="zh-CN" altLang="en-US" sz="2000" dirty="0"/>
              <a:t> to identify Byzantine attacks,</a:t>
            </a:r>
            <a:r>
              <a:rPr lang="en-US" altLang="zh-CN" sz="2000" dirty="0"/>
              <a:t> </a:t>
            </a:r>
            <a:r>
              <a:rPr lang="zh-CN" altLang="en-US" sz="2000" dirty="0"/>
              <a:t>where a predefined labeled dataset is employed to detect</a:t>
            </a:r>
            <a:r>
              <a:rPr lang="en-US" altLang="zh-CN" sz="2000" dirty="0"/>
              <a:t> </a:t>
            </a:r>
            <a:r>
              <a:rPr lang="zh-CN" altLang="en-US" sz="2000" dirty="0"/>
              <a:t>the potential Byzantine clients who will make wrong</a:t>
            </a:r>
            <a:r>
              <a:rPr lang="en-US" altLang="zh-CN" sz="2000" dirty="0"/>
              <a:t> </a:t>
            </a:r>
            <a:r>
              <a:rPr lang="zh-CN" altLang="en-US" sz="2000" dirty="0"/>
              <a:t>predictions about the labeled dataset in Ensemble FL.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C00000"/>
      </a:dk2>
      <a:lt2>
        <a:srgbClr val="E3DED1"/>
      </a:lt2>
      <a:accent1>
        <a:srgbClr val="C00000"/>
      </a:accent1>
      <a:accent2>
        <a:srgbClr val="C00000"/>
      </a:accent2>
      <a:accent3>
        <a:srgbClr val="C00000"/>
      </a:accent3>
      <a:accent4>
        <a:srgbClr val="C00000"/>
      </a:accent4>
      <a:accent5>
        <a:srgbClr val="C00000"/>
      </a:accent5>
      <a:accent6>
        <a:srgbClr val="C00000"/>
      </a:accent6>
      <a:hlink>
        <a:srgbClr val="6B9F25"/>
      </a:hlink>
      <a:folHlink>
        <a:srgbClr val="BA6906"/>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1531</Words>
  <Application>Microsoft Office PowerPoint</Application>
  <PresentationFormat>宽屏</PresentationFormat>
  <Paragraphs>167</Paragraphs>
  <Slides>22</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微软雅黑</vt:lpstr>
      <vt:lpstr>Arial</vt:lpstr>
      <vt:lpstr>Arial Black</vt:lpstr>
      <vt:lpstr>Wingdings</vt:lpstr>
      <vt:lpstr>Office 主题</vt:lpstr>
      <vt:lpstr>PowerPoint 演示文稿</vt:lpstr>
      <vt:lpstr>Federated Learning in Cybersecurity: Applications and Challenges</vt:lpstr>
      <vt:lpstr>Federated Learning Faces Byzantine Threat</vt:lpstr>
      <vt:lpstr>Draw backs of typical FL architecture</vt:lpstr>
      <vt:lpstr>Our architecture</vt:lpstr>
      <vt:lpstr>Attacks in Ensemble FL</vt:lpstr>
      <vt:lpstr>FLPhish</vt:lpstr>
      <vt:lpstr>Experiments Results</vt:lpstr>
      <vt:lpstr>Conclusions</vt:lpstr>
      <vt:lpstr>Best Paper Award in IEEE ISCC 2021</vt:lpstr>
      <vt:lpstr>Federated Learning in Cybersecurity: Applications and Challenges</vt:lpstr>
      <vt:lpstr>Ⅰ. Introduction</vt:lpstr>
      <vt:lpstr>Ⅰ. Introduction</vt:lpstr>
      <vt:lpstr>Ⅱ. System Model and Threat Model </vt:lpstr>
      <vt:lpstr>Ⅱ. System Model and Threat Model</vt:lpstr>
      <vt:lpstr>Ⅲ. The Proposed DeepFed Scheme</vt:lpstr>
      <vt:lpstr>Ⅲ. The Proposed DeepFed Scheme</vt:lpstr>
      <vt:lpstr>Ⅳ. Experiments and Evaluation</vt:lpstr>
      <vt:lpstr>Ⅳ. Experiments and Evaluation</vt:lpstr>
      <vt:lpstr>Ⅳ. Experiments and Evaluation</vt:lpstr>
      <vt:lpstr>Ⅴ. Conclusion</vt:lpstr>
      <vt:lpstr>Appreciation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 钰坤</dc:creator>
  <cp:lastModifiedBy>王 沛然</cp:lastModifiedBy>
  <cp:revision>308</cp:revision>
  <cp:lastPrinted>2020-04-29T13:14:00Z</cp:lastPrinted>
  <dcterms:created xsi:type="dcterms:W3CDTF">2020-04-10T10:28:00Z</dcterms:created>
  <dcterms:modified xsi:type="dcterms:W3CDTF">2022-01-18T07:14:50Z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BDD4D1B87C0F4532B1E88259E2D59E02</vt:lpwstr>
  </property>
  <property fmtid="{D5CDD505-2E9C-101B-9397-08002B2CF9AE}" pid="3" name="KSOProductBuildVer">
    <vt:lpwstr>2052-11.1.0.10700</vt:lpwstr>
  </property>
</Properties>
</file>