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2D13E9A-E330-4DC3-A713-A42266F9418A}"/>
              </a:ext>
            </a:extLst>
          </p:cNvPr>
          <p:cNvSpPr/>
          <p:nvPr/>
        </p:nvSpPr>
        <p:spPr>
          <a:xfrm flipH="1">
            <a:off x="3804172" y="2707239"/>
            <a:ext cx="3257595" cy="22732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71F4A02A-7A97-40B6-A2DC-03EDFAEFCBE6}"/>
              </a:ext>
            </a:extLst>
          </p:cNvPr>
          <p:cNvSpPr/>
          <p:nvPr/>
        </p:nvSpPr>
        <p:spPr>
          <a:xfrm flipH="1">
            <a:off x="1679377" y="2707239"/>
            <a:ext cx="1734611" cy="22732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5E36BA-112C-4774-AC10-048AB2314A45}"/>
              </a:ext>
            </a:extLst>
          </p:cNvPr>
          <p:cNvGrpSpPr/>
          <p:nvPr/>
        </p:nvGrpSpPr>
        <p:grpSpPr>
          <a:xfrm>
            <a:off x="3725988" y="2707239"/>
            <a:ext cx="1121899" cy="871030"/>
            <a:chOff x="7419209" y="3727382"/>
            <a:chExt cx="1121899" cy="871030"/>
          </a:xfrm>
        </p:grpSpPr>
        <p:pic>
          <p:nvPicPr>
            <p:cNvPr id="74" name="图片 73" descr="人工智能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4159" y="3727382"/>
              <a:ext cx="612000" cy="612000"/>
            </a:xfrm>
            <a:prstGeom prst="rect">
              <a:avLst/>
            </a:prstGeom>
          </p:spPr>
        </p:pic>
        <p:sp>
          <p:nvSpPr>
            <p:cNvPr id="134" name="文本框 133"/>
            <p:cNvSpPr txBox="1"/>
            <p:nvPr/>
          </p:nvSpPr>
          <p:spPr>
            <a:xfrm>
              <a:off x="7419209" y="4321413"/>
              <a:ext cx="1121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Global Model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0E9611-6E2E-4402-BE41-33F0618616CE}"/>
              </a:ext>
            </a:extLst>
          </p:cNvPr>
          <p:cNvGrpSpPr/>
          <p:nvPr/>
        </p:nvGrpSpPr>
        <p:grpSpPr>
          <a:xfrm>
            <a:off x="2293070" y="2665489"/>
            <a:ext cx="1094740" cy="1081147"/>
            <a:chOff x="3572568" y="4084320"/>
            <a:chExt cx="1094740" cy="1081147"/>
          </a:xfrm>
        </p:grpSpPr>
        <p:pic>
          <p:nvPicPr>
            <p:cNvPr id="71" name="图片 70" descr="数据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485" y="4084320"/>
              <a:ext cx="720090" cy="720090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3572568" y="4705092"/>
              <a:ext cx="10947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Poisoned Local Dataset</a:t>
              </a:r>
            </a:p>
          </p:txBody>
        </p:sp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7174" y="4341461"/>
              <a:ext cx="360045" cy="360045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05EDA2-74CC-4A7A-A62E-140DA5E6EFA3}"/>
              </a:ext>
            </a:extLst>
          </p:cNvPr>
          <p:cNvGrpSpPr/>
          <p:nvPr/>
        </p:nvGrpSpPr>
        <p:grpSpPr>
          <a:xfrm>
            <a:off x="1679378" y="3252198"/>
            <a:ext cx="906113" cy="866874"/>
            <a:chOff x="2055828" y="4084320"/>
            <a:chExt cx="906113" cy="866874"/>
          </a:xfrm>
        </p:grpSpPr>
        <p:pic>
          <p:nvPicPr>
            <p:cNvPr id="9" name="图片 8" descr="用户 (1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141220" y="4084320"/>
              <a:ext cx="735330" cy="720090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624DD8-361E-4F1C-AC7B-B4A620C8D8B9}"/>
                </a:ext>
              </a:extLst>
            </p:cNvPr>
            <p:cNvSpPr txBox="1"/>
            <p:nvPr/>
          </p:nvSpPr>
          <p:spPr>
            <a:xfrm>
              <a:off x="2055828" y="4612640"/>
              <a:ext cx="906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/>
                <a:t>FL Client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A24C02-63F3-4474-92E8-44B507AD397C}"/>
              </a:ext>
            </a:extLst>
          </p:cNvPr>
          <p:cNvGrpSpPr/>
          <p:nvPr/>
        </p:nvGrpSpPr>
        <p:grpSpPr>
          <a:xfrm>
            <a:off x="2279491" y="4037033"/>
            <a:ext cx="1121899" cy="947901"/>
            <a:chOff x="2233582" y="3844591"/>
            <a:chExt cx="1121899" cy="947901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C58481CD-A263-41FC-A97C-15C1CE00BDF6}"/>
                </a:ext>
              </a:extLst>
            </p:cNvPr>
            <p:cNvGrpSpPr/>
            <p:nvPr/>
          </p:nvGrpSpPr>
          <p:grpSpPr>
            <a:xfrm>
              <a:off x="2233582" y="3844591"/>
              <a:ext cx="1121899" cy="947901"/>
              <a:chOff x="7396031" y="3737852"/>
              <a:chExt cx="1121899" cy="947901"/>
            </a:xfrm>
          </p:grpSpPr>
          <p:pic>
            <p:nvPicPr>
              <p:cNvPr id="103" name="图片 102" descr="人工智能">
                <a:extLst>
                  <a:ext uri="{FF2B5EF4-FFF2-40B4-BE49-F238E27FC236}">
                    <a16:creationId xmlns:a16="http://schemas.microsoft.com/office/drawing/2014/main" id="{44FE7E78-0388-4E2B-AA03-4C5C9F0E7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0981" y="3737852"/>
                <a:ext cx="612000" cy="612000"/>
              </a:xfrm>
              <a:prstGeom prst="rect">
                <a:avLst/>
              </a:prstGeom>
            </p:spPr>
          </p:pic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C2AC9C0-33F3-4643-86C1-311B95D12101}"/>
                  </a:ext>
                </a:extLst>
              </p:cNvPr>
              <p:cNvSpPr txBox="1"/>
              <p:nvPr/>
            </p:nvSpPr>
            <p:spPr>
              <a:xfrm>
                <a:off x="7396031" y="4224088"/>
                <a:ext cx="11218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Poisoned Global Model</a:t>
                </a:r>
              </a:p>
            </p:txBody>
          </p:sp>
        </p:grpSp>
        <p:pic>
          <p:nvPicPr>
            <p:cNvPr id="105" name="图片 104" descr="病毒 (1)">
              <a:extLst>
                <a:ext uri="{FF2B5EF4-FFF2-40B4-BE49-F238E27FC236}">
                  <a16:creationId xmlns:a16="http://schemas.microsoft.com/office/drawing/2014/main" id="{21291630-BAC6-41A8-95E5-B4230B1A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1767" y="4096360"/>
              <a:ext cx="360045" cy="360045"/>
            </a:xfrm>
            <a:prstGeom prst="rect">
              <a:avLst/>
            </a:prstGeom>
          </p:spPr>
        </p:pic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96155B3-8DC6-4700-AD45-CE0F9F47F906}"/>
              </a:ext>
            </a:extLst>
          </p:cNvPr>
          <p:cNvGrpSpPr/>
          <p:nvPr/>
        </p:nvGrpSpPr>
        <p:grpSpPr>
          <a:xfrm>
            <a:off x="6129805" y="3305062"/>
            <a:ext cx="945947" cy="889367"/>
            <a:chOff x="6754914" y="2142173"/>
            <a:chExt cx="945947" cy="889367"/>
          </a:xfrm>
        </p:grpSpPr>
        <p:pic>
          <p:nvPicPr>
            <p:cNvPr id="128" name="图片 127" descr="服务器 server rack">
              <a:extLst>
                <a:ext uri="{FF2B5EF4-FFF2-40B4-BE49-F238E27FC236}">
                  <a16:creationId xmlns:a16="http://schemas.microsoft.com/office/drawing/2014/main" id="{92421B17-9B36-45B9-9210-F77380C36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7843" y="2142173"/>
              <a:ext cx="720090" cy="720090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9F8611C7-E079-4458-BA20-EE0FA4F53D4B}"/>
                </a:ext>
              </a:extLst>
            </p:cNvPr>
            <p:cNvSpPr txBox="1"/>
            <p:nvPr/>
          </p:nvSpPr>
          <p:spPr>
            <a:xfrm>
              <a:off x="6754914" y="2692986"/>
              <a:ext cx="945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/>
                <a:t>FL Server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E44E831-F5C8-4B2F-82C7-92DD881C6B8C}"/>
              </a:ext>
            </a:extLst>
          </p:cNvPr>
          <p:cNvGrpSpPr/>
          <p:nvPr/>
        </p:nvGrpSpPr>
        <p:grpSpPr>
          <a:xfrm>
            <a:off x="3845127" y="4014540"/>
            <a:ext cx="836178" cy="1019674"/>
            <a:chOff x="6466831" y="2510771"/>
            <a:chExt cx="836178" cy="1019674"/>
          </a:xfrm>
        </p:grpSpPr>
        <p:pic>
          <p:nvPicPr>
            <p:cNvPr id="132" name="图片 131" descr="数据下降">
              <a:extLst>
                <a:ext uri="{FF2B5EF4-FFF2-40B4-BE49-F238E27FC236}">
                  <a16:creationId xmlns:a16="http://schemas.microsoft.com/office/drawing/2014/main" id="{8B2A225B-4C65-40FD-BF00-8F077F4B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24920" y="2510771"/>
              <a:ext cx="720000" cy="648000"/>
            </a:xfrm>
            <a:prstGeom prst="rect">
              <a:avLst/>
            </a:prstGeom>
          </p:spPr>
        </p:pic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E0E68E3-377D-4AB8-B5B3-E8AEF4200171}"/>
                </a:ext>
              </a:extLst>
            </p:cNvPr>
            <p:cNvSpPr txBox="1"/>
            <p:nvPr/>
          </p:nvSpPr>
          <p:spPr>
            <a:xfrm>
              <a:off x="6466831" y="3068780"/>
              <a:ext cx="836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Gradient Update</a:t>
              </a:r>
            </a:p>
          </p:txBody>
        </p:sp>
      </p:grp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160AF9DE-CC45-448C-BA34-F379C67B9EE8}"/>
              </a:ext>
            </a:extLst>
          </p:cNvPr>
          <p:cNvCxnSpPr>
            <a:cxnSpLocks/>
            <a:stCxn id="113" idx="2"/>
            <a:endCxn id="103" idx="0"/>
          </p:cNvCxnSpPr>
          <p:nvPr/>
        </p:nvCxnSpPr>
        <p:spPr>
          <a:xfrm>
            <a:off x="2840440" y="3746636"/>
            <a:ext cx="1" cy="29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03CFCFA-1B30-49C2-B6C2-4FA0A86B92B5}"/>
              </a:ext>
            </a:extLst>
          </p:cNvPr>
          <p:cNvCxnSpPr>
            <a:cxnSpLocks/>
            <a:stCxn id="74" idx="1"/>
            <a:endCxn id="71" idx="3"/>
          </p:cNvCxnSpPr>
          <p:nvPr/>
        </p:nvCxnSpPr>
        <p:spPr>
          <a:xfrm flipH="1">
            <a:off x="3194077" y="3013239"/>
            <a:ext cx="786861" cy="1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C4CC238-1D3E-42E2-84C3-7AA62EE2CD92}"/>
              </a:ext>
            </a:extLst>
          </p:cNvPr>
          <p:cNvGrpSpPr/>
          <p:nvPr/>
        </p:nvGrpSpPr>
        <p:grpSpPr>
          <a:xfrm>
            <a:off x="4554486" y="3476562"/>
            <a:ext cx="1704109" cy="728986"/>
            <a:chOff x="4746567" y="1589839"/>
            <a:chExt cx="1704109" cy="7289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0AECDB6A-3DBE-4ECC-9FB5-039A8A98186C}"/>
                </a:ext>
              </a:extLst>
            </p:cNvPr>
            <p:cNvGrpSpPr/>
            <p:nvPr/>
          </p:nvGrpSpPr>
          <p:grpSpPr>
            <a:xfrm>
              <a:off x="4746567" y="1589839"/>
              <a:ext cx="1704109" cy="550802"/>
              <a:chOff x="3557847" y="854964"/>
              <a:chExt cx="1704109" cy="550802"/>
            </a:xfrm>
          </p:grpSpPr>
          <p:sp>
            <p:nvSpPr>
              <p:cNvPr id="141" name="云形 140">
                <a:extLst>
                  <a:ext uri="{FF2B5EF4-FFF2-40B4-BE49-F238E27FC236}">
                    <a16:creationId xmlns:a16="http://schemas.microsoft.com/office/drawing/2014/main" id="{2368CAF7-C8C4-43F5-A84D-515135ACF451}"/>
                  </a:ext>
                </a:extLst>
              </p:cNvPr>
              <p:cNvSpPr/>
              <p:nvPr/>
            </p:nvSpPr>
            <p:spPr>
              <a:xfrm>
                <a:off x="3557847" y="854964"/>
                <a:ext cx="1704109" cy="550802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2" name="图片 141" descr="数据下降">
                <a:extLst>
                  <a:ext uri="{FF2B5EF4-FFF2-40B4-BE49-F238E27FC236}">
                    <a16:creationId xmlns:a16="http://schemas.microsoft.com/office/drawing/2014/main" id="{EE899CDA-935B-4393-9F10-4F3C7628C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3216" y="891498"/>
                <a:ext cx="400000" cy="360000"/>
              </a:xfrm>
              <a:prstGeom prst="rect">
                <a:avLst/>
              </a:prstGeom>
            </p:spPr>
          </p:pic>
          <p:pic>
            <p:nvPicPr>
              <p:cNvPr id="144" name="图片 143" descr="数据下降">
                <a:extLst>
                  <a:ext uri="{FF2B5EF4-FFF2-40B4-BE49-F238E27FC236}">
                    <a16:creationId xmlns:a16="http://schemas.microsoft.com/office/drawing/2014/main" id="{144E535C-EB73-49EC-8D96-4F3BAF2AF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9128" y="887872"/>
                <a:ext cx="400000" cy="360000"/>
              </a:xfrm>
              <a:prstGeom prst="rect">
                <a:avLst/>
              </a:prstGeom>
            </p:spPr>
          </p:pic>
          <p:pic>
            <p:nvPicPr>
              <p:cNvPr id="145" name="图片 144" descr="数据下降">
                <a:extLst>
                  <a:ext uri="{FF2B5EF4-FFF2-40B4-BE49-F238E27FC236}">
                    <a16:creationId xmlns:a16="http://schemas.microsoft.com/office/drawing/2014/main" id="{4BADF3FA-EA50-4CFA-8802-78D152C25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9941" y="887872"/>
                <a:ext cx="400000" cy="360000"/>
              </a:xfrm>
              <a:prstGeom prst="rect">
                <a:avLst/>
              </a:prstGeom>
            </p:spPr>
          </p:pic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09EF411-A909-4E47-9762-8BED9E8E8ED4}"/>
                  </a:ext>
                </a:extLst>
              </p:cNvPr>
              <p:cNvSpPr txBox="1"/>
              <p:nvPr/>
            </p:nvSpPr>
            <p:spPr>
              <a:xfrm>
                <a:off x="3992294" y="989889"/>
                <a:ext cx="2391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+</a:t>
                </a:r>
                <a:endParaRPr lang="zh-CN" altLang="en-US" sz="1000" b="1" dirty="0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F2CCE7BF-655D-472F-ABEF-C26CEB8074CA}"/>
                  </a:ext>
                </a:extLst>
              </p:cNvPr>
              <p:cNvSpPr txBox="1"/>
              <p:nvPr/>
            </p:nvSpPr>
            <p:spPr>
              <a:xfrm>
                <a:off x="4437083" y="989889"/>
                <a:ext cx="4204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+…+</a:t>
                </a:r>
                <a:endParaRPr lang="zh-CN" altLang="en-US" sz="1000" b="1" dirty="0"/>
              </a:p>
            </p:txBody>
          </p:sp>
        </p:grp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4C4CDFE3-D9B1-488F-AFA9-67CA387B2420}"/>
                </a:ext>
              </a:extLst>
            </p:cNvPr>
            <p:cNvSpPr txBox="1"/>
            <p:nvPr/>
          </p:nvSpPr>
          <p:spPr>
            <a:xfrm>
              <a:off x="4777934" y="2041826"/>
              <a:ext cx="1641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Aggregation Process</a:t>
              </a:r>
            </a:p>
          </p:txBody>
        </p:sp>
      </p:grp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00382E23-4A0F-48BB-B86E-06F063988FDD}"/>
              </a:ext>
            </a:extLst>
          </p:cNvPr>
          <p:cNvCxnSpPr>
            <a:cxnSpLocks/>
            <a:stCxn id="103" idx="3"/>
            <a:endCxn id="132" idx="1"/>
          </p:cNvCxnSpPr>
          <p:nvPr/>
        </p:nvCxnSpPr>
        <p:spPr>
          <a:xfrm flipV="1">
            <a:off x="3146441" y="4338540"/>
            <a:ext cx="756775" cy="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连接符: 曲线 158">
            <a:extLst>
              <a:ext uri="{FF2B5EF4-FFF2-40B4-BE49-F238E27FC236}">
                <a16:creationId xmlns:a16="http://schemas.microsoft.com/office/drawing/2014/main" id="{8FE10478-2DF9-4352-AAE4-DE6D7EC1A202}"/>
              </a:ext>
            </a:extLst>
          </p:cNvPr>
          <p:cNvCxnSpPr>
            <a:cxnSpLocks/>
            <a:stCxn id="132" idx="3"/>
            <a:endCxn id="149" idx="2"/>
          </p:cNvCxnSpPr>
          <p:nvPr/>
        </p:nvCxnSpPr>
        <p:spPr>
          <a:xfrm flipV="1">
            <a:off x="4623216" y="4205548"/>
            <a:ext cx="783324" cy="1329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5D159E39-59C5-459F-887C-83CF8F48CE35}"/>
              </a:ext>
            </a:extLst>
          </p:cNvPr>
          <p:cNvCxnSpPr>
            <a:cxnSpLocks/>
            <a:stCxn id="144" idx="0"/>
            <a:endCxn id="74" idx="3"/>
          </p:cNvCxnSpPr>
          <p:nvPr/>
        </p:nvCxnSpPr>
        <p:spPr>
          <a:xfrm rot="16200000" flipV="1">
            <a:off x="4716238" y="2889940"/>
            <a:ext cx="496231" cy="7428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0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331</cp:revision>
  <dcterms:created xsi:type="dcterms:W3CDTF">2021-04-02T05:54:00Z</dcterms:created>
  <dcterms:modified xsi:type="dcterms:W3CDTF">2021-11-27T03:48:20Z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