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5" r:id="rId4"/>
    <p:sldId id="274" r:id="rId5"/>
    <p:sldId id="266" r:id="rId6"/>
    <p:sldId id="260" r:id="rId7"/>
    <p:sldId id="279" r:id="rId8"/>
    <p:sldId id="276" r:id="rId9"/>
    <p:sldId id="278" r:id="rId10"/>
    <p:sldId id="262" r:id="rId11"/>
    <p:sldId id="269" r:id="rId12"/>
    <p:sldId id="270" r:id="rId13"/>
    <p:sldId id="271" r:id="rId14"/>
    <p:sldId id="272" r:id="rId15"/>
    <p:sldId id="280" r:id="rId16"/>
    <p:sldId id="263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7C703205-AE8E-4CFA-9EB2-CC1612EF31A5}">
          <p14:sldIdLst>
            <p14:sldId id="256"/>
          </p14:sldIdLst>
        </p14:section>
        <p14:section name="选题意义" id="{F6F29381-E7A7-4117-BB8E-C0C9F0A572F7}">
          <p14:sldIdLst>
            <p14:sldId id="259"/>
            <p14:sldId id="265"/>
            <p14:sldId id="274"/>
            <p14:sldId id="266"/>
          </p14:sldIdLst>
        </p14:section>
        <p14:section name="国内外研究现状概述" id="{B880B0BC-07C6-4BCA-B1C0-FE0A94F4866C}">
          <p14:sldIdLst>
            <p14:sldId id="260"/>
            <p14:sldId id="279"/>
            <p14:sldId id="276"/>
            <p14:sldId id="278"/>
          </p14:sldIdLst>
        </p14:section>
        <p14:section name="拟采用的研究思路" id="{ABE8E9D7-4CA8-4335-8C57-CB4BE7B773CA}">
          <p14:sldIdLst>
            <p14:sldId id="262"/>
            <p14:sldId id="269"/>
            <p14:sldId id="270"/>
            <p14:sldId id="271"/>
            <p14:sldId id="272"/>
            <p14:sldId id="280"/>
          </p14:sldIdLst>
        </p14:section>
        <p14:section name="研究工作安排及进展" id="{44C9DBEC-553F-4483-9A08-609F0BEFE49D}">
          <p14:sldIdLst>
            <p14:sldId id="263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80" autoAdjust="0"/>
  </p:normalViewPr>
  <p:slideViewPr>
    <p:cSldViewPr snapToGrid="0">
      <p:cViewPr varScale="1">
        <p:scale>
          <a:sx n="118" d="100"/>
          <a:sy n="118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F15AE-62DE-445E-AED8-EC701F876C50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45227-73F7-4D84-820B-7F1991E8D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144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45227-73F7-4D84-820B-7F1991E8D23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271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45227-73F7-4D84-820B-7F1991E8D23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64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C46F-E134-4DC2-9AFF-7E53820D9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00000"/>
              </a:lnSpc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67394-6EB8-45A2-8DA0-181A4DEE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F0FDE-9777-4D0D-830E-D138E4BC7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D516-3331-4E9C-961E-A37BE62DE3A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F2EF1-64BC-40D9-B58B-44CBA19A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1ED1D-E234-4829-B5C5-47AC5B5C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AC4-7932-4BF6-BD6B-D7EB0923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8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A5DC-E94D-4EEA-8133-8AC04D5E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9D301-86B8-4C55-8305-477A5C31C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D36FC-69AD-4EDB-BDF8-5DF0935A9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D516-3331-4E9C-961E-A37BE62DE3A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37AB7-6083-4B12-BC6A-BED64C03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55AA0-1A90-4C38-9900-4F48DB01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AC4-7932-4BF6-BD6B-D7EB0923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1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E6E40C-AAA6-48EB-A6CD-8137A7696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630C5-621B-4AE7-9486-8004E2050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41266-09F8-451D-B09A-EF032E198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D516-3331-4E9C-961E-A37BE62DE3A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380C3-4EAA-4199-A4D3-6AD33E25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31150-66F0-4D30-84EB-441C205C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AC4-7932-4BF6-BD6B-D7EB0923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7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7579-AB9A-46A4-9BCC-EB797A77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3520-4B04-46E3-9277-D5B3B6439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sz="2200"/>
            </a:lvl1pPr>
            <a:lvl2pPr>
              <a:lnSpc>
                <a:spcPct val="100000"/>
              </a:lnSpc>
              <a:defRPr sz="1900"/>
            </a:lvl2pPr>
            <a:lvl3pPr>
              <a:lnSpc>
                <a:spcPct val="100000"/>
              </a:lnSpc>
              <a:defRPr sz="1700"/>
            </a:lvl3pPr>
            <a:lvl4pPr>
              <a:lnSpc>
                <a:spcPct val="100000"/>
              </a:lnSpc>
              <a:defRPr sz="1500"/>
            </a:lvl4pPr>
            <a:lvl5pPr>
              <a:lnSpc>
                <a:spcPct val="100000"/>
              </a:lnSpc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72051-7BAE-4394-81DE-56D9E25D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D516-3331-4E9C-961E-A37BE62DE3A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D8028-794B-4F9A-90DA-7E3F8322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46830-150C-4935-ABBC-38DCA1B5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AC4-7932-4BF6-BD6B-D7EB0923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8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DEBB-81DE-4DDD-9966-FB863D5F3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lnSpc>
                <a:spcPct val="100000"/>
              </a:lnSpc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C0F69-C369-4E9D-A6F6-8AE534B4C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0C3CF-BBE7-436F-84AF-663DF715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D516-3331-4E9C-961E-A37BE62DE3A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344AB-B9F4-4B96-9C0C-8209F500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5D5D-133E-41E3-94F9-234D113A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AC4-7932-4BF6-BD6B-D7EB0923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1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577E-004E-4300-8FBF-0762295B0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8EAA0-B757-4001-B335-D477E94E4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defRPr sz="2200"/>
            </a:lvl1pPr>
            <a:lvl2pPr>
              <a:lnSpc>
                <a:spcPct val="100000"/>
              </a:lnSpc>
              <a:defRPr sz="1900"/>
            </a:lvl2pPr>
            <a:lvl3pPr>
              <a:lnSpc>
                <a:spcPct val="100000"/>
              </a:lnSpc>
              <a:defRPr sz="1700"/>
            </a:lvl3pPr>
            <a:lvl4pPr>
              <a:lnSpc>
                <a:spcPct val="100000"/>
              </a:lnSpc>
              <a:defRPr sz="1500"/>
            </a:lvl4pPr>
            <a:lvl5pPr>
              <a:lnSpc>
                <a:spcPct val="100000"/>
              </a:lnSpc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B924E-4B05-43CB-B562-7BE885D6B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defRPr sz="2200"/>
            </a:lvl1pPr>
            <a:lvl2pPr>
              <a:lnSpc>
                <a:spcPct val="100000"/>
              </a:lnSpc>
              <a:defRPr sz="1900"/>
            </a:lvl2pPr>
            <a:lvl3pPr>
              <a:lnSpc>
                <a:spcPct val="100000"/>
              </a:lnSpc>
              <a:defRPr sz="1700"/>
            </a:lvl3pPr>
            <a:lvl4pPr>
              <a:lnSpc>
                <a:spcPct val="100000"/>
              </a:lnSpc>
              <a:defRPr sz="1500"/>
            </a:lvl4pPr>
            <a:lvl5pPr>
              <a:lnSpc>
                <a:spcPct val="100000"/>
              </a:lnSpc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6F474-6214-4C63-8E9D-CB839FCB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D516-3331-4E9C-961E-A37BE62DE3A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480DD-E80F-47A9-B383-BA2C32E4F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8027A-D53C-4602-B3CA-56479B26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AC4-7932-4BF6-BD6B-D7EB0923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1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8DF8-C8C1-4BDA-B992-1E99F59B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-10017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DF5CB-A5E6-4FED-AE32-297F5EE4E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A8044-9990-4651-9E79-6AA24135F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9B038-2ABC-4676-AA43-E0687382E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7DF9F-D3A7-4228-8C91-D659BD82C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F78C8A-907D-4EA8-9B1A-8B7C02C47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D516-3331-4E9C-961E-A37BE62DE3A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F135E-3FE2-45A7-8209-E4CD808C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A01FF4-899F-476F-B35A-BC5C17AB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AC4-7932-4BF6-BD6B-D7EB0923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2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D8D4F-F937-4569-BE93-211EC6CA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3810A-D053-44A9-8BC9-42BB201C1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D516-3331-4E9C-961E-A37BE62DE3A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69B47-FEB5-4BFD-9492-A8CAE29FC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6AEE8-60FC-4A7E-90A1-D12D43B3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AC4-7932-4BF6-BD6B-D7EB0923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5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FFCD9C-C27F-4D5D-AE60-CB7C0902B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D516-3331-4E9C-961E-A37BE62DE3A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DC4863-3D70-456A-9690-14C10CBE4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98D62-5259-43F0-A3E1-AC1DC669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AC4-7932-4BF6-BD6B-D7EB0923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DE7C2-CC7D-47CA-9D77-1BC4F118A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7115B-F884-4C05-8EA6-EA57EEA14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B433E-C5AA-4648-B4C5-99EB14DD3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BA05A-DE36-4CD3-8246-6517C1272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D516-3331-4E9C-961E-A37BE62DE3A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A77AD-E8EC-49AA-8187-F05B16DCB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88B85-D453-4689-8F86-68EBC968D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AC4-7932-4BF6-BD6B-D7EB0923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7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3D8DB-2EEE-4DF0-A1A5-78D4777CC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8C6C32-F446-4A33-86D2-2BBD9C82B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2A39E-ED4F-47B8-92A8-B439C087F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AD172-02D5-4369-9225-B8E8E844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D516-3331-4E9C-961E-A37BE62DE3A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A6516-F32A-4960-85D0-7DFB0DD1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7CEDE-CBC1-42B2-A79B-B96B5E6BF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AC4-7932-4BF6-BD6B-D7EB0923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0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0">
            <a:extLst>
              <a:ext uri="{FF2B5EF4-FFF2-40B4-BE49-F238E27FC236}">
                <a16:creationId xmlns:a16="http://schemas.microsoft.com/office/drawing/2014/main" id="{1A5714B6-031E-40C8-890D-BB4A69F27CB2}"/>
              </a:ext>
            </a:extLst>
          </p:cNvPr>
          <p:cNvGrpSpPr/>
          <p:nvPr userDrawn="1"/>
        </p:nvGrpSpPr>
        <p:grpSpPr>
          <a:xfrm>
            <a:off x="1" y="6126486"/>
            <a:ext cx="12191999" cy="731514"/>
            <a:chOff x="1" y="2947547"/>
            <a:chExt cx="9143999" cy="2827685"/>
          </a:xfrm>
        </p:grpSpPr>
        <p:sp>
          <p:nvSpPr>
            <p:cNvPr id="13" name="任意多边形 14">
              <a:extLst>
                <a:ext uri="{FF2B5EF4-FFF2-40B4-BE49-F238E27FC236}">
                  <a16:creationId xmlns:a16="http://schemas.microsoft.com/office/drawing/2014/main" id="{AF7842B7-8EA7-49F4-A989-465E64E6A5A2}"/>
                </a:ext>
              </a:extLst>
            </p:cNvPr>
            <p:cNvSpPr/>
            <p:nvPr/>
          </p:nvSpPr>
          <p:spPr>
            <a:xfrm>
              <a:off x="1" y="2947547"/>
              <a:ext cx="9143999" cy="229735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rgbClr val="7030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任意多边形 17">
              <a:extLst>
                <a:ext uri="{FF2B5EF4-FFF2-40B4-BE49-F238E27FC236}">
                  <a16:creationId xmlns:a16="http://schemas.microsoft.com/office/drawing/2014/main" id="{04BBE998-4E27-44CD-8345-778739062887}"/>
                </a:ext>
              </a:extLst>
            </p:cNvPr>
            <p:cNvSpPr/>
            <p:nvPr/>
          </p:nvSpPr>
          <p:spPr>
            <a:xfrm>
              <a:off x="1" y="3559995"/>
              <a:ext cx="9143999" cy="2215237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itchFamily="34" charset="-122"/>
              </a:endParaRPr>
            </a:p>
          </p:txBody>
        </p:sp>
      </p:grpSp>
      <p:grpSp>
        <p:nvGrpSpPr>
          <p:cNvPr id="9" name="组合 4">
            <a:extLst>
              <a:ext uri="{FF2B5EF4-FFF2-40B4-BE49-F238E27FC236}">
                <a16:creationId xmlns:a16="http://schemas.microsoft.com/office/drawing/2014/main" id="{03067278-3955-4109-A0F4-B6C4D00FE200}"/>
              </a:ext>
            </a:extLst>
          </p:cNvPr>
          <p:cNvGrpSpPr/>
          <p:nvPr userDrawn="1"/>
        </p:nvGrpSpPr>
        <p:grpSpPr>
          <a:xfrm rot="10800000">
            <a:off x="0" y="-2"/>
            <a:ext cx="12191998" cy="1599315"/>
            <a:chOff x="3" y="4208441"/>
            <a:chExt cx="9143999" cy="1948876"/>
          </a:xfrm>
        </p:grpSpPr>
        <p:sp>
          <p:nvSpPr>
            <p:cNvPr id="10" name="任意多边形 19">
              <a:extLst>
                <a:ext uri="{FF2B5EF4-FFF2-40B4-BE49-F238E27FC236}">
                  <a16:creationId xmlns:a16="http://schemas.microsoft.com/office/drawing/2014/main" id="{147B0A50-A6FF-4186-9E21-0B46E69404CA}"/>
                </a:ext>
              </a:extLst>
            </p:cNvPr>
            <p:cNvSpPr/>
            <p:nvPr/>
          </p:nvSpPr>
          <p:spPr>
            <a:xfrm>
              <a:off x="3" y="4208441"/>
              <a:ext cx="9143999" cy="1565870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rgbClr val="7030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任意多边形 20">
              <a:extLst>
                <a:ext uri="{FF2B5EF4-FFF2-40B4-BE49-F238E27FC236}">
                  <a16:creationId xmlns:a16="http://schemas.microsoft.com/office/drawing/2014/main" id="{F8BA8654-6AF3-41CE-83E5-F51E6120A662}"/>
                </a:ext>
              </a:extLst>
            </p:cNvPr>
            <p:cNvSpPr/>
            <p:nvPr userDrawn="1"/>
          </p:nvSpPr>
          <p:spPr>
            <a:xfrm>
              <a:off x="3" y="4401511"/>
              <a:ext cx="9143999" cy="1755806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ea typeface="微软雅黑" pitchFamily="34" charset="-122"/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6FACC-D5F1-440B-9009-7F1BDF878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A6350-4146-48AD-BF5F-E85E72DA2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C7F71-4DF2-4959-9864-FEBA3CAA1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DD516-3331-4E9C-961E-A37BE62DE3A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88398-2D6C-4F58-B80E-A7739B396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15234-B004-4EA3-8F9D-EC46E5BDE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DDAC4-7932-4BF6-BD6B-D7EB0923E4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图片 12">
            <a:extLst>
              <a:ext uri="{FF2B5EF4-FFF2-40B4-BE49-F238E27FC236}">
                <a16:creationId xmlns:a16="http://schemas.microsoft.com/office/drawing/2014/main" id="{5F57CC82-724D-49A7-88D5-224A040B4780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343"/>
            <a:ext cx="914400" cy="9144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6D4CDD9-09E1-45A5-8EA7-C48DECAD00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598" y="20634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81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01CE-D311-4FB2-9DEF-9EBB70F99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699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毕业设计开题答辩</a:t>
            </a:r>
            <a:br>
              <a:rPr lang="en-US" altLang="zh-CN" dirty="0"/>
            </a:br>
            <a:r>
              <a:rPr lang="zh-CN" altLang="en-US" dirty="0"/>
              <a:t>全球互联网跨国链路的检测与分析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19D12-622E-47E1-A829-D6312EFF2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6670"/>
            <a:ext cx="9144000" cy="1655762"/>
          </a:xfrm>
        </p:spPr>
        <p:txBody>
          <a:bodyPr/>
          <a:lstStyle/>
          <a:p>
            <a:r>
              <a:rPr lang="zh-CN" altLang="en-US" dirty="0"/>
              <a:t>网络空间安全学院</a:t>
            </a:r>
            <a:r>
              <a:rPr lang="en-US" altLang="zh-CN" dirty="0"/>
              <a:t>2018</a:t>
            </a:r>
            <a:r>
              <a:rPr lang="zh-CN" altLang="en-US" dirty="0"/>
              <a:t>级</a:t>
            </a:r>
            <a:endParaRPr lang="en-US" altLang="zh-CN" dirty="0"/>
          </a:p>
          <a:p>
            <a:r>
              <a:rPr lang="zh-CN" altLang="en-US" dirty="0"/>
              <a:t>王沛然 </a:t>
            </a:r>
            <a:r>
              <a:rPr lang="en-US" altLang="zh-CN" dirty="0"/>
              <a:t>2018141411428</a:t>
            </a:r>
          </a:p>
        </p:txBody>
      </p:sp>
    </p:spTree>
    <p:extLst>
      <p:ext uri="{BB962C8B-B14F-4D97-AF65-F5344CB8AC3E}">
        <p14:creationId xmlns:p14="http://schemas.microsoft.com/office/powerpoint/2010/main" val="2446896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0A2C8E-2B30-4957-8192-8698ECA6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拟采用的研究思路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FC152-E7FC-4006-8557-E867F2F0F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当前拟采用的研究思路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261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1B34F-1ADE-4765-89D5-1B0F4F21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72" y="0"/>
            <a:ext cx="10515600" cy="1325563"/>
          </a:xfrm>
        </p:spPr>
        <p:txBody>
          <a:bodyPr/>
          <a:lstStyle/>
          <a:p>
            <a:r>
              <a:rPr lang="zh-CN" altLang="en-US" dirty="0"/>
              <a:t>研究思路</a:t>
            </a:r>
            <a:r>
              <a:rPr lang="en-US" altLang="zh-CN" dirty="0"/>
              <a:t>-</a:t>
            </a:r>
            <a:r>
              <a:rPr lang="zh-CN" altLang="en-US" sz="4400" dirty="0">
                <a:cs typeface="Arial" panose="020B0604020202020204" pitchFamily="34" charset="0"/>
              </a:rPr>
              <a:t>法理跨国链路推断</a:t>
            </a:r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43FEFA-6383-4749-A970-735BDAF1B9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以</a:t>
            </a:r>
            <a:r>
              <a:rPr lang="en-US" altLang="zh-CN" dirty="0"/>
              <a:t>A</a:t>
            </a:r>
            <a:r>
              <a:rPr lang="zh-CN" altLang="en-US" dirty="0"/>
              <a:t>国为推断目标，推断</a:t>
            </a:r>
            <a:r>
              <a:rPr lang="zh-CN" altLang="en-US" b="1" dirty="0"/>
              <a:t>法理跨国链路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AS</a:t>
            </a:r>
            <a:r>
              <a:rPr lang="zh-CN" altLang="en-US" dirty="0"/>
              <a:t>归属国家推断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zh-CN" altLang="en-US" dirty="0"/>
              <a:t>首先，收集不同</a:t>
            </a:r>
            <a:r>
              <a:rPr lang="en-US" altLang="zh-CN" dirty="0"/>
              <a:t>AS</a:t>
            </a:r>
            <a:r>
              <a:rPr lang="zh-CN" altLang="en-US" dirty="0"/>
              <a:t>的</a:t>
            </a:r>
            <a:r>
              <a:rPr lang="zh-CN" altLang="en-US" b="1" dirty="0"/>
              <a:t>归属国家数据</a:t>
            </a:r>
            <a:r>
              <a:rPr lang="en-US" altLang="zh-CN" b="1" dirty="0"/>
              <a:t>RIR</a:t>
            </a:r>
            <a:r>
              <a:rPr lang="zh-CN" altLang="en-US" dirty="0"/>
              <a:t>，给每个</a:t>
            </a:r>
            <a:r>
              <a:rPr lang="en-US" altLang="zh-CN" dirty="0"/>
              <a:t>AS</a:t>
            </a:r>
            <a:r>
              <a:rPr lang="zh-CN" altLang="en-US" dirty="0"/>
              <a:t>打上归属国家的标签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Traceroute</a:t>
            </a:r>
            <a:r>
              <a:rPr lang="zh-CN" altLang="en-US" dirty="0"/>
              <a:t>数据收集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zh-CN" altLang="en-US" dirty="0"/>
              <a:t>当</a:t>
            </a:r>
            <a:r>
              <a:rPr lang="en-US" altLang="zh-CN" dirty="0"/>
              <a:t>A</a:t>
            </a:r>
            <a:r>
              <a:rPr lang="zh-CN" altLang="en-US" dirty="0"/>
              <a:t>国内部有可用的</a:t>
            </a:r>
            <a:r>
              <a:rPr lang="en-US" altLang="zh-CN" dirty="0"/>
              <a:t>VP</a:t>
            </a:r>
            <a:r>
              <a:rPr lang="zh-CN" altLang="en-US" dirty="0"/>
              <a:t>：从该</a:t>
            </a:r>
            <a:r>
              <a:rPr lang="en-US" altLang="zh-CN" dirty="0"/>
              <a:t>VP</a:t>
            </a:r>
            <a:r>
              <a:rPr lang="zh-CN" altLang="en-US" dirty="0"/>
              <a:t>向其他国家的</a:t>
            </a:r>
            <a:r>
              <a:rPr lang="en-US" altLang="zh-CN" dirty="0"/>
              <a:t>AS</a:t>
            </a:r>
            <a:r>
              <a:rPr lang="zh-CN" altLang="en-US" dirty="0"/>
              <a:t>发送</a:t>
            </a:r>
            <a:r>
              <a:rPr lang="en-US" altLang="zh-CN" dirty="0"/>
              <a:t>traceroute</a:t>
            </a:r>
            <a:r>
              <a:rPr lang="zh-CN" altLang="en-US" dirty="0"/>
              <a:t>报文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zh-CN" altLang="en-US" dirty="0"/>
              <a:t>当</a:t>
            </a:r>
            <a:r>
              <a:rPr lang="en-US" altLang="zh-CN" dirty="0"/>
              <a:t>A</a:t>
            </a:r>
            <a:r>
              <a:rPr lang="zh-CN" altLang="en-US" dirty="0"/>
              <a:t>国内部无可用的</a:t>
            </a:r>
            <a:r>
              <a:rPr lang="en-US" altLang="zh-CN" dirty="0"/>
              <a:t>VP</a:t>
            </a:r>
            <a:r>
              <a:rPr lang="zh-CN" altLang="en-US" dirty="0"/>
              <a:t>：从其他国家向</a:t>
            </a:r>
            <a:r>
              <a:rPr lang="en-US" altLang="zh-CN" dirty="0"/>
              <a:t>A</a:t>
            </a:r>
            <a:r>
              <a:rPr lang="zh-CN" altLang="en-US" dirty="0"/>
              <a:t>国内部的</a:t>
            </a:r>
            <a:r>
              <a:rPr lang="en-US" altLang="zh-CN" dirty="0"/>
              <a:t>AS</a:t>
            </a:r>
            <a:r>
              <a:rPr lang="zh-CN" altLang="en-US" dirty="0"/>
              <a:t>发送</a:t>
            </a:r>
            <a:r>
              <a:rPr lang="en-US" altLang="zh-CN" dirty="0"/>
              <a:t>traceroute</a:t>
            </a:r>
            <a:r>
              <a:rPr lang="zh-CN" altLang="en-US" dirty="0"/>
              <a:t>报文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zh-CN" altLang="en-US" dirty="0"/>
              <a:t>根据情况使用</a:t>
            </a:r>
            <a:r>
              <a:rPr lang="en-US" altLang="zh-CN" dirty="0"/>
              <a:t>CAIDA Ark</a:t>
            </a:r>
            <a:r>
              <a:rPr lang="zh-CN" altLang="en-US" dirty="0"/>
              <a:t>数据集进行补充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边界路由器推断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 err="1"/>
              <a:t>bdrmapIT</a:t>
            </a:r>
            <a:r>
              <a:rPr lang="zh-CN" altLang="en-US" dirty="0"/>
              <a:t>推断</a:t>
            </a:r>
            <a:r>
              <a:rPr lang="en-US" altLang="zh-CN" dirty="0"/>
              <a:t>A</a:t>
            </a:r>
            <a:r>
              <a:rPr lang="zh-CN" altLang="en-US" dirty="0"/>
              <a:t>国与其他国家的网络之间的边界路由器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34071A0-C556-45D8-8A1B-EBE1380704DF}"/>
              </a:ext>
            </a:extLst>
          </p:cNvPr>
          <p:cNvGrpSpPr/>
          <p:nvPr/>
        </p:nvGrpSpPr>
        <p:grpSpPr>
          <a:xfrm>
            <a:off x="490055" y="2051419"/>
            <a:ext cx="4954444" cy="1385167"/>
            <a:chOff x="490055" y="2051419"/>
            <a:chExt cx="4954444" cy="1385167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75C91672-DDB4-49F4-9758-08B7D9A7F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3350" y="2704919"/>
              <a:ext cx="457200" cy="457200"/>
            </a:xfrm>
            <a:prstGeom prst="rect">
              <a:avLst/>
            </a:prstGeom>
          </p:spPr>
        </p:pic>
        <p:pic>
          <p:nvPicPr>
            <p:cNvPr id="18" name="图形 5">
              <a:extLst>
                <a:ext uri="{FF2B5EF4-FFF2-40B4-BE49-F238E27FC236}">
                  <a16:creationId xmlns:a16="http://schemas.microsoft.com/office/drawing/2014/main" id="{94438C2C-B66A-48BD-A97D-CE24028BD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58324" y="2663519"/>
              <a:ext cx="540000" cy="540000"/>
            </a:xfrm>
            <a:prstGeom prst="rect">
              <a:avLst/>
            </a:prstGeom>
          </p:spPr>
        </p:pic>
        <p:cxnSp>
          <p:nvCxnSpPr>
            <p:cNvPr id="19" name="直接连接符 66">
              <a:extLst>
                <a:ext uri="{FF2B5EF4-FFF2-40B4-BE49-F238E27FC236}">
                  <a16:creationId xmlns:a16="http://schemas.microsoft.com/office/drawing/2014/main" id="{D6664FFE-9BD9-4F0B-841A-EE452E80DA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8403" y="2377764"/>
              <a:ext cx="1" cy="825755"/>
            </a:xfrm>
            <a:prstGeom prst="line">
              <a:avLst/>
            </a:prstGeom>
            <a:ln w="19050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74CC18F7-BF47-4729-A1B0-3170D609C28A}"/>
                </a:ext>
              </a:extLst>
            </p:cNvPr>
            <p:cNvCxnSpPr>
              <a:stCxn id="13" idx="0"/>
              <a:endCxn id="18" idx="0"/>
            </p:cNvCxnSpPr>
            <p:nvPr/>
          </p:nvCxnSpPr>
          <p:spPr>
            <a:xfrm rot="5400000" flipH="1" flipV="1">
              <a:off x="1624437" y="2001032"/>
              <a:ext cx="41400" cy="1366374"/>
            </a:xfrm>
            <a:prstGeom prst="curvedConnector3">
              <a:avLst>
                <a:gd name="adj1" fmla="val 652174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74">
              <a:extLst>
                <a:ext uri="{FF2B5EF4-FFF2-40B4-BE49-F238E27FC236}">
                  <a16:creationId xmlns:a16="http://schemas.microsoft.com/office/drawing/2014/main" id="{CC733E86-1314-485D-9A15-39B99DBF0F9E}"/>
                </a:ext>
              </a:extLst>
            </p:cNvPr>
            <p:cNvSpPr txBox="1"/>
            <p:nvPr/>
          </p:nvSpPr>
          <p:spPr>
            <a:xfrm>
              <a:off x="1883618" y="3118749"/>
              <a:ext cx="8344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AS in </a:t>
              </a:r>
              <a:r>
                <a:rPr lang="en-US" altLang="zh-CN" sz="1400" dirty="0">
                  <a:solidFill>
                    <a:schemeClr val="accent1"/>
                  </a:solidFill>
                </a:rPr>
                <a:t>B</a:t>
              </a:r>
              <a:endParaRPr lang="zh-CN" alt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6" name="文本框 74">
              <a:extLst>
                <a:ext uri="{FF2B5EF4-FFF2-40B4-BE49-F238E27FC236}">
                  <a16:creationId xmlns:a16="http://schemas.microsoft.com/office/drawing/2014/main" id="{1533FB92-82D6-4D75-AC4B-77E6582FF088}"/>
                </a:ext>
              </a:extLst>
            </p:cNvPr>
            <p:cNvSpPr txBox="1"/>
            <p:nvPr/>
          </p:nvSpPr>
          <p:spPr>
            <a:xfrm>
              <a:off x="521802" y="3128809"/>
              <a:ext cx="8667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VP in </a:t>
              </a:r>
              <a:r>
                <a:rPr lang="en-US" altLang="zh-CN" sz="1400" dirty="0">
                  <a:solidFill>
                    <a:srgbClr val="FF0000"/>
                  </a:solidFill>
                </a:rPr>
                <a:t>A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直接连接符 66">
              <a:extLst>
                <a:ext uri="{FF2B5EF4-FFF2-40B4-BE49-F238E27FC236}">
                  <a16:creationId xmlns:a16="http://schemas.microsoft.com/office/drawing/2014/main" id="{9738FFE1-D8FD-4624-9C93-D1FC7CFCF1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8128" y="2367704"/>
              <a:ext cx="1" cy="825755"/>
            </a:xfrm>
            <a:prstGeom prst="line">
              <a:avLst/>
            </a:prstGeom>
            <a:ln w="19050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Connector: Curved 30">
              <a:extLst>
                <a:ext uri="{FF2B5EF4-FFF2-40B4-BE49-F238E27FC236}">
                  <a16:creationId xmlns:a16="http://schemas.microsoft.com/office/drawing/2014/main" id="{965C5ABB-A814-4EA6-8116-F319D3EF470C}"/>
                </a:ext>
              </a:extLst>
            </p:cNvPr>
            <p:cNvCxnSpPr>
              <a:cxnSpLocks/>
              <a:stCxn id="48" idx="0"/>
              <a:endCxn id="49" idx="0"/>
            </p:cNvCxnSpPr>
            <p:nvPr/>
          </p:nvCxnSpPr>
          <p:spPr>
            <a:xfrm rot="16200000" flipH="1" flipV="1">
              <a:off x="4173418" y="1981553"/>
              <a:ext cx="14401" cy="1378332"/>
            </a:xfrm>
            <a:prstGeom prst="curvedConnector3">
              <a:avLst>
                <a:gd name="adj1" fmla="val -1587390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74">
              <a:extLst>
                <a:ext uri="{FF2B5EF4-FFF2-40B4-BE49-F238E27FC236}">
                  <a16:creationId xmlns:a16="http://schemas.microsoft.com/office/drawing/2014/main" id="{08C5C153-23F3-4C33-8017-94A663C8F768}"/>
                </a:ext>
              </a:extLst>
            </p:cNvPr>
            <p:cNvSpPr txBox="1"/>
            <p:nvPr/>
          </p:nvSpPr>
          <p:spPr>
            <a:xfrm>
              <a:off x="4416251" y="3128808"/>
              <a:ext cx="8915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VP in </a:t>
              </a:r>
              <a:r>
                <a:rPr lang="en-US" altLang="zh-CN" sz="1400" dirty="0">
                  <a:solidFill>
                    <a:schemeClr val="accent1"/>
                  </a:solidFill>
                </a:rPr>
                <a:t>B</a:t>
              </a:r>
              <a:endParaRPr lang="zh-CN" alt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46" name="文本框 74">
              <a:extLst>
                <a:ext uri="{FF2B5EF4-FFF2-40B4-BE49-F238E27FC236}">
                  <a16:creationId xmlns:a16="http://schemas.microsoft.com/office/drawing/2014/main" id="{9792BA96-1576-4E79-9C15-80886F2EA81C}"/>
                </a:ext>
              </a:extLst>
            </p:cNvPr>
            <p:cNvSpPr txBox="1"/>
            <p:nvPr/>
          </p:nvSpPr>
          <p:spPr>
            <a:xfrm>
              <a:off x="3071527" y="3118749"/>
              <a:ext cx="8667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AS in </a:t>
              </a:r>
              <a:r>
                <a:rPr lang="en-US" altLang="zh-CN" sz="1400" dirty="0">
                  <a:solidFill>
                    <a:srgbClr val="FF0000"/>
                  </a:solidFill>
                </a:rPr>
                <a:t>A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564B80D2-9FF3-48DA-BCAD-11A9D3654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41185" y="2663519"/>
              <a:ext cx="457200" cy="457200"/>
            </a:xfrm>
            <a:prstGeom prst="rect">
              <a:avLst/>
            </a:prstGeom>
          </p:spPr>
        </p:pic>
        <p:pic>
          <p:nvPicPr>
            <p:cNvPr id="49" name="图形 5">
              <a:extLst>
                <a:ext uri="{FF2B5EF4-FFF2-40B4-BE49-F238E27FC236}">
                  <a16:creationId xmlns:a16="http://schemas.microsoft.com/office/drawing/2014/main" id="{78ADFA31-B5DE-44FF-9125-45C423B91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21453" y="2677920"/>
              <a:ext cx="540000" cy="540000"/>
            </a:xfrm>
            <a:prstGeom prst="rect">
              <a:avLst/>
            </a:prstGeom>
          </p:spPr>
        </p:pic>
        <p:sp>
          <p:nvSpPr>
            <p:cNvPr id="56" name="矩形 70">
              <a:extLst>
                <a:ext uri="{FF2B5EF4-FFF2-40B4-BE49-F238E27FC236}">
                  <a16:creationId xmlns:a16="http://schemas.microsoft.com/office/drawing/2014/main" id="{0F41C324-B351-4D51-8379-C64D4ADFB7D0}"/>
                </a:ext>
              </a:extLst>
            </p:cNvPr>
            <p:cNvSpPr/>
            <p:nvPr/>
          </p:nvSpPr>
          <p:spPr>
            <a:xfrm>
              <a:off x="530021" y="2306452"/>
              <a:ext cx="2261683" cy="1120073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70">
              <a:extLst>
                <a:ext uri="{FF2B5EF4-FFF2-40B4-BE49-F238E27FC236}">
                  <a16:creationId xmlns:a16="http://schemas.microsoft.com/office/drawing/2014/main" id="{DBB0071D-84EB-4658-9E27-66629AC4825A}"/>
                </a:ext>
              </a:extLst>
            </p:cNvPr>
            <p:cNvSpPr/>
            <p:nvPr/>
          </p:nvSpPr>
          <p:spPr>
            <a:xfrm>
              <a:off x="3147627" y="2314354"/>
              <a:ext cx="2261683" cy="1120073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文本框 74">
              <a:extLst>
                <a:ext uri="{FF2B5EF4-FFF2-40B4-BE49-F238E27FC236}">
                  <a16:creationId xmlns:a16="http://schemas.microsoft.com/office/drawing/2014/main" id="{7B73C9DA-EEA0-4A70-A44C-5764BDD0CD43}"/>
                </a:ext>
              </a:extLst>
            </p:cNvPr>
            <p:cNvSpPr txBox="1"/>
            <p:nvPr/>
          </p:nvSpPr>
          <p:spPr>
            <a:xfrm>
              <a:off x="490055" y="2329184"/>
              <a:ext cx="8344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/>
                <a:t>traceroute</a:t>
              </a:r>
              <a:endParaRPr lang="zh-CN" altLang="en-US" sz="1000" dirty="0"/>
            </a:p>
          </p:txBody>
        </p:sp>
        <p:sp>
          <p:nvSpPr>
            <p:cNvPr id="85" name="文本框 74">
              <a:extLst>
                <a:ext uri="{FF2B5EF4-FFF2-40B4-BE49-F238E27FC236}">
                  <a16:creationId xmlns:a16="http://schemas.microsoft.com/office/drawing/2014/main" id="{E50FEF68-AE42-4424-AD0E-FF6801D19081}"/>
                </a:ext>
              </a:extLst>
            </p:cNvPr>
            <p:cNvSpPr txBox="1"/>
            <p:nvPr/>
          </p:nvSpPr>
          <p:spPr>
            <a:xfrm>
              <a:off x="4610097" y="2348047"/>
              <a:ext cx="8344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/>
                <a:t>traceroute</a:t>
              </a:r>
              <a:endParaRPr lang="zh-CN" altLang="en-US" sz="1000" dirty="0"/>
            </a:p>
          </p:txBody>
        </p:sp>
        <p:sp>
          <p:nvSpPr>
            <p:cNvPr id="90" name="文本框 74">
              <a:extLst>
                <a:ext uri="{FF2B5EF4-FFF2-40B4-BE49-F238E27FC236}">
                  <a16:creationId xmlns:a16="http://schemas.microsoft.com/office/drawing/2014/main" id="{5EFCC6F8-0341-4800-ACA2-701D91FC7DFA}"/>
                </a:ext>
              </a:extLst>
            </p:cNvPr>
            <p:cNvSpPr txBox="1"/>
            <p:nvPr/>
          </p:nvSpPr>
          <p:spPr>
            <a:xfrm>
              <a:off x="521802" y="2051419"/>
              <a:ext cx="8111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FF0000"/>
                  </a:solidFill>
                </a:rPr>
                <a:t>A</a:t>
              </a:r>
              <a:r>
                <a:rPr lang="zh-CN" altLang="en-US" sz="1000" dirty="0"/>
                <a:t>国有</a:t>
              </a:r>
              <a:r>
                <a:rPr lang="en-US" altLang="zh-CN" sz="1000" dirty="0"/>
                <a:t>VP</a:t>
              </a:r>
              <a:endParaRPr lang="zh-CN" altLang="en-US" sz="1000" dirty="0"/>
            </a:p>
          </p:txBody>
        </p:sp>
        <p:sp>
          <p:nvSpPr>
            <p:cNvPr id="92" name="文本框 74">
              <a:extLst>
                <a:ext uri="{FF2B5EF4-FFF2-40B4-BE49-F238E27FC236}">
                  <a16:creationId xmlns:a16="http://schemas.microsoft.com/office/drawing/2014/main" id="{886938F7-10C2-40AE-B98C-DABB5DC3C4D6}"/>
                </a:ext>
              </a:extLst>
            </p:cNvPr>
            <p:cNvSpPr txBox="1"/>
            <p:nvPr/>
          </p:nvSpPr>
          <p:spPr>
            <a:xfrm>
              <a:off x="3063382" y="2065975"/>
              <a:ext cx="8111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FF0000"/>
                  </a:solidFill>
                </a:rPr>
                <a:t>A</a:t>
              </a:r>
              <a:r>
                <a:rPr lang="zh-CN" altLang="en-US" sz="1000" dirty="0"/>
                <a:t>国无</a:t>
              </a:r>
              <a:r>
                <a:rPr lang="en-US" altLang="zh-CN" sz="1000" dirty="0"/>
                <a:t>VP</a:t>
              </a:r>
              <a:endParaRPr lang="zh-CN" altLang="en-US" sz="1000" dirty="0"/>
            </a:p>
          </p:txBody>
        </p:sp>
      </p:grpSp>
      <p:sp>
        <p:nvSpPr>
          <p:cNvPr id="50" name="文本框 35">
            <a:extLst>
              <a:ext uri="{FF2B5EF4-FFF2-40B4-BE49-F238E27FC236}">
                <a16:creationId xmlns:a16="http://schemas.microsoft.com/office/drawing/2014/main" id="{3C50D1A5-E449-42C9-B47E-5831770B1BB2}"/>
              </a:ext>
            </a:extLst>
          </p:cNvPr>
          <p:cNvSpPr txBox="1"/>
          <p:nvPr/>
        </p:nvSpPr>
        <p:spPr>
          <a:xfrm>
            <a:off x="2074162" y="3459784"/>
            <a:ext cx="1800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Traceroute</a:t>
            </a:r>
            <a:r>
              <a:rPr lang="zh-CN" altLang="en-US" sz="1400" dirty="0"/>
              <a:t>数据收集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88D6F4D-28CF-417C-AEB4-A9F01290A857}"/>
              </a:ext>
            </a:extLst>
          </p:cNvPr>
          <p:cNvGrpSpPr/>
          <p:nvPr/>
        </p:nvGrpSpPr>
        <p:grpSpPr>
          <a:xfrm>
            <a:off x="306749" y="4118882"/>
            <a:ext cx="6112542" cy="1165863"/>
            <a:chOff x="306749" y="4118882"/>
            <a:chExt cx="6112542" cy="1165863"/>
          </a:xfrm>
        </p:grpSpPr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84918668-2D3B-48FF-B808-8C9BC6812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03732" y="4744745"/>
              <a:ext cx="540000" cy="540000"/>
            </a:xfrm>
            <a:prstGeom prst="rect">
              <a:avLst/>
            </a:prstGeom>
          </p:spPr>
        </p:pic>
        <p:pic>
          <p:nvPicPr>
            <p:cNvPr id="8" name="图形 7">
              <a:extLst>
                <a:ext uri="{FF2B5EF4-FFF2-40B4-BE49-F238E27FC236}">
                  <a16:creationId xmlns:a16="http://schemas.microsoft.com/office/drawing/2014/main" id="{33220833-CB6F-4EC7-8F0A-2D71F72AF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16641" y="4744745"/>
              <a:ext cx="540000" cy="540000"/>
            </a:xfrm>
            <a:prstGeom prst="rect">
              <a:avLst/>
            </a:prstGeom>
          </p:spPr>
        </p:pic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9B524CC4-3FE0-408E-BC7D-1BECA4D4F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3985" y="4744745"/>
              <a:ext cx="540000" cy="540000"/>
            </a:xfrm>
            <a:prstGeom prst="rect">
              <a:avLst/>
            </a:prstGeom>
          </p:spPr>
        </p:pic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1407DACB-1E83-4E0C-AC70-832DE731865C}"/>
                </a:ext>
              </a:extLst>
            </p:cNvPr>
            <p:cNvCxnSpPr>
              <a:cxnSpLocks/>
              <a:stCxn id="9" idx="3"/>
              <a:endCxn id="43" idx="1"/>
            </p:cNvCxnSpPr>
            <p:nvPr/>
          </p:nvCxnSpPr>
          <p:spPr>
            <a:xfrm flipV="1">
              <a:off x="953985" y="5011471"/>
              <a:ext cx="170458" cy="32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B8E1D1E-23A0-4AB2-8AA6-8824AF7E8150}"/>
                </a:ext>
              </a:extLst>
            </p:cNvPr>
            <p:cNvSpPr txBox="1"/>
            <p:nvPr/>
          </p:nvSpPr>
          <p:spPr>
            <a:xfrm>
              <a:off x="1111976" y="4119806"/>
              <a:ext cx="1028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属于</a:t>
              </a:r>
              <a:r>
                <a:rPr lang="en-US" altLang="zh-CN" sz="1400" dirty="0">
                  <a:solidFill>
                    <a:srgbClr val="FF0000"/>
                  </a:solidFill>
                </a:rPr>
                <a:t>A</a:t>
              </a:r>
              <a:r>
                <a:rPr lang="zh-CN" altLang="en-US" sz="1400" dirty="0">
                  <a:solidFill>
                    <a:srgbClr val="FF0000"/>
                  </a:solidFill>
                </a:rPr>
                <a:t>国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501A2C2-933D-461D-A04B-2B7161CFCD6F}"/>
                </a:ext>
              </a:extLst>
            </p:cNvPr>
            <p:cNvSpPr txBox="1"/>
            <p:nvPr/>
          </p:nvSpPr>
          <p:spPr>
            <a:xfrm>
              <a:off x="4467346" y="4118882"/>
              <a:ext cx="1341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属于</a:t>
              </a:r>
              <a:r>
                <a:rPr lang="zh-CN" altLang="en-US" sz="1400" dirty="0">
                  <a:solidFill>
                    <a:schemeClr val="accent1"/>
                  </a:solidFill>
                </a:rPr>
                <a:t>其他国家</a:t>
              </a: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A8F2E0DD-DB71-4B4E-8A09-876235A0B5E2}"/>
                </a:ext>
              </a:extLst>
            </p:cNvPr>
            <p:cNvCxnSpPr>
              <a:cxnSpLocks/>
              <a:stCxn id="8" idx="3"/>
              <a:endCxn id="5" idx="1"/>
            </p:cNvCxnSpPr>
            <p:nvPr/>
          </p:nvCxnSpPr>
          <p:spPr>
            <a:xfrm>
              <a:off x="2056641" y="5014745"/>
              <a:ext cx="2470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B4375533-9AC1-42F8-BB87-B798DA49539B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2843732" y="5004927"/>
              <a:ext cx="936713" cy="9818"/>
            </a:xfrm>
            <a:prstGeom prst="straightConnector1">
              <a:avLst/>
            </a:prstGeom>
            <a:ln>
              <a:solidFill>
                <a:schemeClr val="accent4"/>
              </a:solidFill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0025C1D-4E25-429D-A1F8-2FFB0092E3A8}"/>
                </a:ext>
              </a:extLst>
            </p:cNvPr>
            <p:cNvSpPr txBox="1"/>
            <p:nvPr/>
          </p:nvSpPr>
          <p:spPr>
            <a:xfrm>
              <a:off x="1124443" y="4872971"/>
              <a:ext cx="210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/>
                <a:t>…</a:t>
              </a:r>
              <a:endParaRPr lang="zh-CN" altLang="en-US" sz="1200" b="1" dirty="0"/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C0A759F9-DC65-4305-B522-6F5C8B440222}"/>
                </a:ext>
              </a:extLst>
            </p:cNvPr>
            <p:cNvCxnSpPr>
              <a:cxnSpLocks/>
              <a:stCxn id="43" idx="3"/>
              <a:endCxn id="8" idx="1"/>
            </p:cNvCxnSpPr>
            <p:nvPr/>
          </p:nvCxnSpPr>
          <p:spPr>
            <a:xfrm>
              <a:off x="1334755" y="5011471"/>
              <a:ext cx="181886" cy="32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AF7CF3F4-5B11-4BC0-8F44-F9872A4BC500}"/>
                </a:ext>
              </a:extLst>
            </p:cNvPr>
            <p:cNvSpPr/>
            <p:nvPr/>
          </p:nvSpPr>
          <p:spPr>
            <a:xfrm>
              <a:off x="1445132" y="4739744"/>
              <a:ext cx="1435380" cy="5273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5D3C0933-B858-4492-9A9B-9FF1D4797BBC}"/>
                </a:ext>
              </a:extLst>
            </p:cNvPr>
            <p:cNvSpPr/>
            <p:nvPr/>
          </p:nvSpPr>
          <p:spPr>
            <a:xfrm>
              <a:off x="306750" y="4752444"/>
              <a:ext cx="1016881" cy="5273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26ADD448-9604-4CFC-89B8-0160FFE63ADF}"/>
                </a:ext>
              </a:extLst>
            </p:cNvPr>
            <p:cNvSpPr txBox="1"/>
            <p:nvPr/>
          </p:nvSpPr>
          <p:spPr>
            <a:xfrm>
              <a:off x="431704" y="4420292"/>
              <a:ext cx="7766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AS </a:t>
              </a:r>
              <a:r>
                <a:rPr lang="en-US" altLang="zh-CN" sz="1400" dirty="0">
                  <a:solidFill>
                    <a:srgbClr val="FF0000"/>
                  </a:solidFill>
                </a:rPr>
                <a:t>A-1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1A7257C0-0CA2-487B-9CB2-FB51EF3D9A0C}"/>
                </a:ext>
              </a:extLst>
            </p:cNvPr>
            <p:cNvSpPr txBox="1"/>
            <p:nvPr/>
          </p:nvSpPr>
          <p:spPr>
            <a:xfrm>
              <a:off x="1774505" y="4414266"/>
              <a:ext cx="7766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AS </a:t>
              </a:r>
              <a:r>
                <a:rPr lang="en-US" altLang="zh-CN" sz="1400" dirty="0">
                  <a:solidFill>
                    <a:srgbClr val="FF0000"/>
                  </a:solidFill>
                </a:rPr>
                <a:t>A-2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3BF3C353-CB4A-4601-849E-EA22100E56AC}"/>
                </a:ext>
              </a:extLst>
            </p:cNvPr>
            <p:cNvGrpSpPr/>
            <p:nvPr/>
          </p:nvGrpSpPr>
          <p:grpSpPr>
            <a:xfrm>
              <a:off x="3780445" y="4401421"/>
              <a:ext cx="2638846" cy="873506"/>
              <a:chOff x="3322854" y="4407964"/>
              <a:chExt cx="2638846" cy="873506"/>
            </a:xfrm>
          </p:grpSpPr>
          <p:pic>
            <p:nvPicPr>
              <p:cNvPr id="6" name="图形 5">
                <a:extLst>
                  <a:ext uri="{FF2B5EF4-FFF2-40B4-BE49-F238E27FC236}">
                    <a16:creationId xmlns:a16="http://schemas.microsoft.com/office/drawing/2014/main" id="{1A05A140-5F4E-40D1-9F8F-6EDBCFCD9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22854" y="4741470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7" name="图形 6">
                <a:extLst>
                  <a:ext uri="{FF2B5EF4-FFF2-40B4-BE49-F238E27FC236}">
                    <a16:creationId xmlns:a16="http://schemas.microsoft.com/office/drawing/2014/main" id="{8555B239-9F32-4824-9FDD-A5498A866B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09945" y="4739745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10" name="图形 9">
                <a:extLst>
                  <a:ext uri="{FF2B5EF4-FFF2-40B4-BE49-F238E27FC236}">
                    <a16:creationId xmlns:a16="http://schemas.microsoft.com/office/drawing/2014/main" id="{B34DB931-B837-4D7F-934C-39306AD118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353715" y="4739744"/>
                <a:ext cx="540000" cy="540000"/>
              </a:xfrm>
              <a:prstGeom prst="rect">
                <a:avLst/>
              </a:prstGeom>
            </p:spPr>
          </p:pic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3996CBC7-E5BE-429B-AD4B-C0AC6770067D}"/>
                  </a:ext>
                </a:extLst>
              </p:cNvPr>
              <p:cNvCxnSpPr>
                <a:cxnSpLocks/>
                <a:stCxn id="6" idx="3"/>
                <a:endCxn id="7" idx="1"/>
              </p:cNvCxnSpPr>
              <p:nvPr/>
            </p:nvCxnSpPr>
            <p:spPr>
              <a:xfrm flipV="1">
                <a:off x="3862854" y="5009745"/>
                <a:ext cx="247091" cy="17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24F8F69E-CD70-4CFC-A88B-525EAEA4D7B1}"/>
                  </a:ext>
                </a:extLst>
              </p:cNvPr>
              <p:cNvCxnSpPr>
                <a:cxnSpLocks/>
                <a:stCxn id="58" idx="3"/>
                <a:endCxn id="10" idx="1"/>
              </p:cNvCxnSpPr>
              <p:nvPr/>
            </p:nvCxnSpPr>
            <p:spPr>
              <a:xfrm flipV="1">
                <a:off x="5106304" y="5009744"/>
                <a:ext cx="24741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5D76434-A115-4BA8-B57F-092CC62F8DC3}"/>
                  </a:ext>
                </a:extLst>
              </p:cNvPr>
              <p:cNvSpPr txBox="1"/>
              <p:nvPr/>
            </p:nvSpPr>
            <p:spPr>
              <a:xfrm>
                <a:off x="4895992" y="4871245"/>
                <a:ext cx="210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…</a:t>
                </a:r>
                <a:endParaRPr lang="zh-CN" altLang="en-US" sz="1200" b="1" dirty="0"/>
              </a:p>
            </p:txBody>
          </p:sp>
          <p:cxnSp>
            <p:nvCxnSpPr>
              <p:cNvPr id="59" name="直接箭头连接符 58">
                <a:extLst>
                  <a:ext uri="{FF2B5EF4-FFF2-40B4-BE49-F238E27FC236}">
                    <a16:creationId xmlns:a16="http://schemas.microsoft.com/office/drawing/2014/main" id="{F5ACC08A-BFDA-4859-B626-384D4010EDC0}"/>
                  </a:ext>
                </a:extLst>
              </p:cNvPr>
              <p:cNvCxnSpPr>
                <a:cxnSpLocks/>
                <a:stCxn id="7" idx="3"/>
                <a:endCxn id="58" idx="1"/>
              </p:cNvCxnSpPr>
              <p:nvPr/>
            </p:nvCxnSpPr>
            <p:spPr>
              <a:xfrm>
                <a:off x="4649945" y="5009745"/>
                <a:ext cx="2460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C159AE4F-5A1A-496B-84AE-34BF171DF8E2}"/>
                  </a:ext>
                </a:extLst>
              </p:cNvPr>
              <p:cNvSpPr/>
              <p:nvPr/>
            </p:nvSpPr>
            <p:spPr>
              <a:xfrm>
                <a:off x="3328313" y="4752444"/>
                <a:ext cx="1435380" cy="5273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4B8BB963-E815-4127-94AA-33C19AF0A3B3}"/>
                  </a:ext>
                </a:extLst>
              </p:cNvPr>
              <p:cNvSpPr/>
              <p:nvPr/>
            </p:nvSpPr>
            <p:spPr>
              <a:xfrm>
                <a:off x="4944819" y="4752444"/>
                <a:ext cx="1016881" cy="5273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1A62DCD-41AE-4470-8391-C84501C2C5B3}"/>
                  </a:ext>
                </a:extLst>
              </p:cNvPr>
              <p:cNvSpPr txBox="1"/>
              <p:nvPr/>
            </p:nvSpPr>
            <p:spPr>
              <a:xfrm>
                <a:off x="3624976" y="4414265"/>
                <a:ext cx="7766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AS </a:t>
                </a:r>
                <a:r>
                  <a:rPr lang="en-US" altLang="zh-CN" sz="1400" dirty="0">
                    <a:solidFill>
                      <a:schemeClr val="accent1"/>
                    </a:solidFill>
                  </a:rPr>
                  <a:t>B-1</a:t>
                </a:r>
                <a:endParaRPr lang="zh-CN" altLang="en-US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CA0EFA16-E9FA-42EC-BA1E-0962BA57229F}"/>
                  </a:ext>
                </a:extLst>
              </p:cNvPr>
              <p:cNvSpPr txBox="1"/>
              <p:nvPr/>
            </p:nvSpPr>
            <p:spPr>
              <a:xfrm>
                <a:off x="4996573" y="4407964"/>
                <a:ext cx="7766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AS </a:t>
                </a:r>
                <a:r>
                  <a:rPr lang="en-US" altLang="zh-CN" sz="1400" dirty="0">
                    <a:solidFill>
                      <a:schemeClr val="accent1"/>
                    </a:solidFill>
                  </a:rPr>
                  <a:t>B-2</a:t>
                </a:r>
                <a:endParaRPr lang="zh-CN" altLang="en-US" sz="140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" name="文本框 35">
              <a:extLst>
                <a:ext uri="{FF2B5EF4-FFF2-40B4-BE49-F238E27FC236}">
                  <a16:creationId xmlns:a16="http://schemas.microsoft.com/office/drawing/2014/main" id="{7A40E9F8-5453-486F-AEC0-0CE71F08D686}"/>
                </a:ext>
              </a:extLst>
            </p:cNvPr>
            <p:cNvSpPr txBox="1"/>
            <p:nvPr/>
          </p:nvSpPr>
          <p:spPr>
            <a:xfrm>
              <a:off x="2803007" y="4766393"/>
              <a:ext cx="9991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/>
                <a:t>法理跨国链路</a:t>
              </a:r>
            </a:p>
          </p:txBody>
        </p:sp>
        <p:sp>
          <p:nvSpPr>
            <p:cNvPr id="55" name="Left Brace 46">
              <a:extLst>
                <a:ext uri="{FF2B5EF4-FFF2-40B4-BE49-F238E27FC236}">
                  <a16:creationId xmlns:a16="http://schemas.microsoft.com/office/drawing/2014/main" id="{1F084323-28FC-46D3-8D49-ED7418A5D367}"/>
                </a:ext>
              </a:extLst>
            </p:cNvPr>
            <p:cNvSpPr/>
            <p:nvPr/>
          </p:nvSpPr>
          <p:spPr>
            <a:xfrm rot="5400000">
              <a:off x="1538064" y="3153490"/>
              <a:ext cx="111132" cy="2573762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Left Brace 46">
              <a:extLst>
                <a:ext uri="{FF2B5EF4-FFF2-40B4-BE49-F238E27FC236}">
                  <a16:creationId xmlns:a16="http://schemas.microsoft.com/office/drawing/2014/main" id="{659FC419-AB69-4F4B-8DF6-4D3C680E4CCA}"/>
                </a:ext>
              </a:extLst>
            </p:cNvPr>
            <p:cNvSpPr/>
            <p:nvPr/>
          </p:nvSpPr>
          <p:spPr>
            <a:xfrm rot="5400000">
              <a:off x="5007555" y="3123441"/>
              <a:ext cx="147289" cy="2627287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993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1B34F-1ADE-4765-89D5-1B0F4F21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研究思路</a:t>
            </a:r>
            <a:r>
              <a:rPr lang="en-US" altLang="zh-CN" dirty="0"/>
              <a:t>-</a:t>
            </a:r>
            <a:r>
              <a:rPr lang="zh-CN" altLang="en-US" dirty="0">
                <a:cs typeface="Arial" panose="020B0604020202020204" pitchFamily="34" charset="0"/>
              </a:rPr>
              <a:t>地</a:t>
            </a:r>
            <a:r>
              <a:rPr lang="zh-CN" altLang="en-US" sz="4400" dirty="0">
                <a:cs typeface="Arial" panose="020B0604020202020204" pitchFamily="34" charset="0"/>
              </a:rPr>
              <a:t>理跨国链路推断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ontent Placeholder 43">
                <a:extLst>
                  <a:ext uri="{FF2B5EF4-FFF2-40B4-BE49-F238E27FC236}">
                    <a16:creationId xmlns:a16="http://schemas.microsoft.com/office/drawing/2014/main" id="{CB71CE56-2CFB-4A0F-9463-2BC74BB1BB3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首先构建可能的地理边界路由器集合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基于地理跨国链路与法理跨国链路的距离不会太大的猜想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对将法理跨国链路在</a:t>
                </a:r>
                <a:r>
                  <a:rPr lang="en-US" altLang="zh-CN" dirty="0"/>
                  <a:t>traceroute</a:t>
                </a:r>
                <a:r>
                  <a:rPr lang="zh-CN" altLang="en-US" dirty="0"/>
                  <a:t>上的前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个路由器和后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个路由器的集合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zh-CN" altLang="en-US" dirty="0"/>
                  <a:t>作为可能的地理跨国边界路由器的集合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缩小需要进行地理位置定位的路由器的集合，也有助于我们对这些集合采用消耗资源更多但是精准度更高的定位</a:t>
                </a:r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4" name="Content Placeholder 43">
                <a:extLst>
                  <a:ext uri="{FF2B5EF4-FFF2-40B4-BE49-F238E27FC236}">
                    <a16:creationId xmlns:a16="http://schemas.microsoft.com/office/drawing/2014/main" id="{CB71CE56-2CFB-4A0F-9463-2BC74BB1BB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412" t="-840" r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D50EF5EA-2349-4C10-9DBE-4BF6D14117D3}"/>
              </a:ext>
            </a:extLst>
          </p:cNvPr>
          <p:cNvGrpSpPr/>
          <p:nvPr/>
        </p:nvGrpSpPr>
        <p:grpSpPr>
          <a:xfrm>
            <a:off x="296242" y="3417908"/>
            <a:ext cx="5841908" cy="968442"/>
            <a:chOff x="296242" y="3417908"/>
            <a:chExt cx="5841908" cy="968442"/>
          </a:xfrm>
        </p:grpSpPr>
        <p:cxnSp>
          <p:nvCxnSpPr>
            <p:cNvPr id="21" name="直接箭头连接符 31">
              <a:extLst>
                <a:ext uri="{FF2B5EF4-FFF2-40B4-BE49-F238E27FC236}">
                  <a16:creationId xmlns:a16="http://schemas.microsoft.com/office/drawing/2014/main" id="{E51E161D-3112-418D-A65B-9E3CE974B44F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>
              <a:off x="2725990" y="4116350"/>
              <a:ext cx="841299" cy="0"/>
            </a:xfrm>
            <a:prstGeom prst="straightConnector1">
              <a:avLst/>
            </a:prstGeom>
            <a:ln>
              <a:solidFill>
                <a:schemeClr val="accent4"/>
              </a:solidFill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文本框 35">
              <a:extLst>
                <a:ext uri="{FF2B5EF4-FFF2-40B4-BE49-F238E27FC236}">
                  <a16:creationId xmlns:a16="http://schemas.microsoft.com/office/drawing/2014/main" id="{FF7C770F-0A8B-4EE9-8E4A-2F53F88A54B9}"/>
                </a:ext>
              </a:extLst>
            </p:cNvPr>
            <p:cNvSpPr txBox="1"/>
            <p:nvPr/>
          </p:nvSpPr>
          <p:spPr>
            <a:xfrm>
              <a:off x="2620383" y="3902286"/>
              <a:ext cx="9759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/>
                <a:t>法理跨国链路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E3B248D5-29BB-4D83-AADA-A1C1A641025F}"/>
                </a:ext>
              </a:extLst>
            </p:cNvPr>
            <p:cNvGrpSpPr/>
            <p:nvPr/>
          </p:nvGrpSpPr>
          <p:grpSpPr>
            <a:xfrm>
              <a:off x="296242" y="3417908"/>
              <a:ext cx="2429748" cy="968442"/>
              <a:chOff x="296242" y="3417908"/>
              <a:chExt cx="2429748" cy="968442"/>
            </a:xfrm>
          </p:grpSpPr>
          <p:pic>
            <p:nvPicPr>
              <p:cNvPr id="5" name="图形 4">
                <a:extLst>
                  <a:ext uri="{FF2B5EF4-FFF2-40B4-BE49-F238E27FC236}">
                    <a16:creationId xmlns:a16="http://schemas.microsoft.com/office/drawing/2014/main" id="{21419CC3-EB06-48AB-9CAC-883AF83E29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185990" y="3846350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11" name="图形 7">
                <a:extLst>
                  <a:ext uri="{FF2B5EF4-FFF2-40B4-BE49-F238E27FC236}">
                    <a16:creationId xmlns:a16="http://schemas.microsoft.com/office/drawing/2014/main" id="{74E2E6DC-1841-4098-AD0D-3CA51AC802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398899" y="3846350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13" name="图形 8">
                <a:extLst>
                  <a:ext uri="{FF2B5EF4-FFF2-40B4-BE49-F238E27FC236}">
                    <a16:creationId xmlns:a16="http://schemas.microsoft.com/office/drawing/2014/main" id="{B74E17CD-C60A-42B1-8086-2A6602B999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96243" y="3846350"/>
                <a:ext cx="540000" cy="540000"/>
              </a:xfrm>
              <a:prstGeom prst="rect">
                <a:avLst/>
              </a:prstGeom>
            </p:spPr>
          </p:pic>
          <p:cxnSp>
            <p:nvCxnSpPr>
              <p:cNvPr id="17" name="直接箭头连接符 32">
                <a:extLst>
                  <a:ext uri="{FF2B5EF4-FFF2-40B4-BE49-F238E27FC236}">
                    <a16:creationId xmlns:a16="http://schemas.microsoft.com/office/drawing/2014/main" id="{8AD60BE4-BC90-4DE8-BD0B-60BF42547BF6}"/>
                  </a:ext>
                </a:extLst>
              </p:cNvPr>
              <p:cNvCxnSpPr>
                <a:cxnSpLocks/>
                <a:stCxn id="13" idx="3"/>
                <a:endCxn id="27" idx="1"/>
              </p:cNvCxnSpPr>
              <p:nvPr/>
            </p:nvCxnSpPr>
            <p:spPr>
              <a:xfrm flipV="1">
                <a:off x="836243" y="4113076"/>
                <a:ext cx="170458" cy="32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29">
                <a:extLst>
                  <a:ext uri="{FF2B5EF4-FFF2-40B4-BE49-F238E27FC236}">
                    <a16:creationId xmlns:a16="http://schemas.microsoft.com/office/drawing/2014/main" id="{55DEB90A-6DE8-4D53-80EB-3650D16A6710}"/>
                  </a:ext>
                </a:extLst>
              </p:cNvPr>
              <p:cNvCxnSpPr>
                <a:cxnSpLocks/>
                <a:stCxn id="11" idx="3"/>
                <a:endCxn id="5" idx="1"/>
              </p:cNvCxnSpPr>
              <p:nvPr/>
            </p:nvCxnSpPr>
            <p:spPr>
              <a:xfrm>
                <a:off x="1938899" y="4116350"/>
                <a:ext cx="24709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文本框 42">
                <a:extLst>
                  <a:ext uri="{FF2B5EF4-FFF2-40B4-BE49-F238E27FC236}">
                    <a16:creationId xmlns:a16="http://schemas.microsoft.com/office/drawing/2014/main" id="{127C4BB6-38A3-4BAC-AED9-474552440A67}"/>
                  </a:ext>
                </a:extLst>
              </p:cNvPr>
              <p:cNvSpPr txBox="1"/>
              <p:nvPr/>
            </p:nvSpPr>
            <p:spPr>
              <a:xfrm>
                <a:off x="1006701" y="3974576"/>
                <a:ext cx="210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…</a:t>
                </a:r>
                <a:endParaRPr lang="zh-CN" altLang="en-US" sz="1200" b="1" dirty="0"/>
              </a:p>
            </p:txBody>
          </p:sp>
          <p:cxnSp>
            <p:nvCxnSpPr>
              <p:cNvPr id="29" name="直接箭头连接符 46">
                <a:extLst>
                  <a:ext uri="{FF2B5EF4-FFF2-40B4-BE49-F238E27FC236}">
                    <a16:creationId xmlns:a16="http://schemas.microsoft.com/office/drawing/2014/main" id="{AB5B12A3-93B9-4D3F-931D-95121C6DD10D}"/>
                  </a:ext>
                </a:extLst>
              </p:cNvPr>
              <p:cNvCxnSpPr>
                <a:cxnSpLocks/>
                <a:stCxn id="27" idx="3"/>
                <a:endCxn id="11" idx="1"/>
              </p:cNvCxnSpPr>
              <p:nvPr/>
            </p:nvCxnSpPr>
            <p:spPr>
              <a:xfrm>
                <a:off x="1217013" y="4113076"/>
                <a:ext cx="181886" cy="32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Left Brace 46">
                <a:extLst>
                  <a:ext uri="{FF2B5EF4-FFF2-40B4-BE49-F238E27FC236}">
                    <a16:creationId xmlns:a16="http://schemas.microsoft.com/office/drawing/2014/main" id="{C03F5B21-7991-43CE-8C8A-8AAAC9697292}"/>
                  </a:ext>
                </a:extLst>
              </p:cNvPr>
              <p:cNvSpPr/>
              <p:nvPr/>
            </p:nvSpPr>
            <p:spPr>
              <a:xfrm rot="5400000">
                <a:off x="1447972" y="2568334"/>
                <a:ext cx="126288" cy="2429747"/>
              </a:xfrm>
              <a:prstGeom prst="leftBrac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文本框 35">
                <a:extLst>
                  <a:ext uri="{FF2B5EF4-FFF2-40B4-BE49-F238E27FC236}">
                    <a16:creationId xmlns:a16="http://schemas.microsoft.com/office/drawing/2014/main" id="{5B0CAAAA-16EC-4537-A6D5-95B0FA6FB535}"/>
                  </a:ext>
                </a:extLst>
              </p:cNvPr>
              <p:cNvSpPr txBox="1"/>
              <p:nvPr/>
            </p:nvSpPr>
            <p:spPr>
              <a:xfrm>
                <a:off x="846459" y="3417908"/>
                <a:ext cx="13299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/>
                  <a:t>前𝑁个路由器</a:t>
                </a:r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13DFA9F-5E16-4937-A9EA-CDE1B95E48DE}"/>
                </a:ext>
              </a:extLst>
            </p:cNvPr>
            <p:cNvGrpSpPr/>
            <p:nvPr/>
          </p:nvGrpSpPr>
          <p:grpSpPr>
            <a:xfrm>
              <a:off x="3567289" y="3432275"/>
              <a:ext cx="2570861" cy="954075"/>
              <a:chOff x="2973081" y="3429000"/>
              <a:chExt cx="2570861" cy="954075"/>
            </a:xfrm>
          </p:grpSpPr>
          <p:pic>
            <p:nvPicPr>
              <p:cNvPr id="7" name="图形 5">
                <a:extLst>
                  <a:ext uri="{FF2B5EF4-FFF2-40B4-BE49-F238E27FC236}">
                    <a16:creationId xmlns:a16="http://schemas.microsoft.com/office/drawing/2014/main" id="{25807532-D4CB-4A4B-B973-0E86E1B754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973081" y="3843075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9" name="图形 6">
                <a:extLst>
                  <a:ext uri="{FF2B5EF4-FFF2-40B4-BE49-F238E27FC236}">
                    <a16:creationId xmlns:a16="http://schemas.microsoft.com/office/drawing/2014/main" id="{65086D8D-2072-4201-87CD-F9F48318C7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760172" y="3841350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15" name="图形 9">
                <a:extLst>
                  <a:ext uri="{FF2B5EF4-FFF2-40B4-BE49-F238E27FC236}">
                    <a16:creationId xmlns:a16="http://schemas.microsoft.com/office/drawing/2014/main" id="{419532CF-94C0-443F-94CC-78D8050218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003942" y="3841349"/>
                <a:ext cx="540000" cy="540000"/>
              </a:xfrm>
              <a:prstGeom prst="rect">
                <a:avLst/>
              </a:prstGeom>
            </p:spPr>
          </p:pic>
          <p:cxnSp>
            <p:nvCxnSpPr>
              <p:cNvPr id="23" name="直接箭头连接符 34">
                <a:extLst>
                  <a:ext uri="{FF2B5EF4-FFF2-40B4-BE49-F238E27FC236}">
                    <a16:creationId xmlns:a16="http://schemas.microsoft.com/office/drawing/2014/main" id="{3ACC75FB-BBB5-4C0F-9A68-D19CD5D169C9}"/>
                  </a:ext>
                </a:extLst>
              </p:cNvPr>
              <p:cNvCxnSpPr>
                <a:cxnSpLocks/>
                <a:stCxn id="7" idx="3"/>
                <a:endCxn id="9" idx="1"/>
              </p:cNvCxnSpPr>
              <p:nvPr/>
            </p:nvCxnSpPr>
            <p:spPr>
              <a:xfrm flipV="1">
                <a:off x="3513081" y="4111350"/>
                <a:ext cx="247091" cy="17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37">
                <a:extLst>
                  <a:ext uri="{FF2B5EF4-FFF2-40B4-BE49-F238E27FC236}">
                    <a16:creationId xmlns:a16="http://schemas.microsoft.com/office/drawing/2014/main" id="{98A84BA2-1CAF-47A9-8507-5A0D53414DA9}"/>
                  </a:ext>
                </a:extLst>
              </p:cNvPr>
              <p:cNvCxnSpPr>
                <a:cxnSpLocks/>
                <a:stCxn id="31" idx="3"/>
                <a:endCxn id="15" idx="1"/>
              </p:cNvCxnSpPr>
              <p:nvPr/>
            </p:nvCxnSpPr>
            <p:spPr>
              <a:xfrm flipV="1">
                <a:off x="4756531" y="4111349"/>
                <a:ext cx="24741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文本框 57">
                <a:extLst>
                  <a:ext uri="{FF2B5EF4-FFF2-40B4-BE49-F238E27FC236}">
                    <a16:creationId xmlns:a16="http://schemas.microsoft.com/office/drawing/2014/main" id="{8C0A8D70-8E59-4043-B94C-2CAAC69CE90A}"/>
                  </a:ext>
                </a:extLst>
              </p:cNvPr>
              <p:cNvSpPr txBox="1"/>
              <p:nvPr/>
            </p:nvSpPr>
            <p:spPr>
              <a:xfrm>
                <a:off x="4546219" y="3972850"/>
                <a:ext cx="210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…</a:t>
                </a:r>
                <a:endParaRPr lang="zh-CN" altLang="en-US" sz="1200" b="1" dirty="0"/>
              </a:p>
            </p:txBody>
          </p:sp>
          <p:cxnSp>
            <p:nvCxnSpPr>
              <p:cNvPr id="33" name="直接箭头连接符 58">
                <a:extLst>
                  <a:ext uri="{FF2B5EF4-FFF2-40B4-BE49-F238E27FC236}">
                    <a16:creationId xmlns:a16="http://schemas.microsoft.com/office/drawing/2014/main" id="{246E71D7-FB4B-450C-8FF1-58905563CB29}"/>
                  </a:ext>
                </a:extLst>
              </p:cNvPr>
              <p:cNvCxnSpPr>
                <a:cxnSpLocks/>
                <a:stCxn id="9" idx="3"/>
                <a:endCxn id="31" idx="1"/>
              </p:cNvCxnSpPr>
              <p:nvPr/>
            </p:nvCxnSpPr>
            <p:spPr>
              <a:xfrm>
                <a:off x="4300172" y="4111350"/>
                <a:ext cx="2460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Left Brace 48">
                <a:extLst>
                  <a:ext uri="{FF2B5EF4-FFF2-40B4-BE49-F238E27FC236}">
                    <a16:creationId xmlns:a16="http://schemas.microsoft.com/office/drawing/2014/main" id="{FC93A46C-638C-45B4-B598-833EF67E8284}"/>
                  </a:ext>
                </a:extLst>
              </p:cNvPr>
              <p:cNvSpPr/>
              <p:nvPr/>
            </p:nvSpPr>
            <p:spPr>
              <a:xfrm rot="5400000">
                <a:off x="4208887" y="2506294"/>
                <a:ext cx="138497" cy="2531612"/>
              </a:xfrm>
              <a:prstGeom prst="leftBrac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文本框 35">
                <a:extLst>
                  <a:ext uri="{FF2B5EF4-FFF2-40B4-BE49-F238E27FC236}">
                    <a16:creationId xmlns:a16="http://schemas.microsoft.com/office/drawing/2014/main" id="{89E6C749-524F-44E5-ACAE-574367713813}"/>
                  </a:ext>
                </a:extLst>
              </p:cNvPr>
              <p:cNvSpPr txBox="1"/>
              <p:nvPr/>
            </p:nvSpPr>
            <p:spPr>
              <a:xfrm>
                <a:off x="3675042" y="3429000"/>
                <a:ext cx="13299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/>
                  <a:t>后𝑁个路由器</a:t>
                </a:r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3084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301B-BA3D-4DF2-B9A2-996677A3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研究思路</a:t>
            </a:r>
            <a:r>
              <a:rPr lang="en-US" altLang="zh-CN" dirty="0"/>
              <a:t>-</a:t>
            </a:r>
            <a:r>
              <a:rPr lang="zh-CN" altLang="en-US" dirty="0">
                <a:cs typeface="Arial" panose="020B0604020202020204" pitchFamily="34" charset="0"/>
              </a:rPr>
              <a:t>地</a:t>
            </a:r>
            <a:r>
              <a:rPr lang="zh-CN" altLang="en-US" sz="4400" dirty="0">
                <a:cs typeface="Arial" panose="020B0604020202020204" pitchFamily="34" charset="0"/>
              </a:rPr>
              <a:t>理跨国链路推断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5C6693B-E2AD-418A-A177-23EA525FBEC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按照</a:t>
                </a:r>
                <a:r>
                  <a:rPr lang="zh-CN" altLang="en-US" b="1" dirty="0"/>
                  <a:t>顺序依次</a:t>
                </a:r>
                <a:r>
                  <a:rPr lang="zh-CN" altLang="en-US" dirty="0"/>
                  <a:t>采用下方的各种定位推断手段，推断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zh-CN" altLang="en-US" dirty="0"/>
                  <a:t>中的路由器的地理位置：</a:t>
                </a:r>
                <a:endParaRPr lang="en-US" altLang="zh-CN" dirty="0"/>
              </a:p>
              <a:p>
                <a:pPr lvl="1">
                  <a:lnSpc>
                    <a:spcPct val="120000"/>
                  </a:lnSpc>
                </a:pPr>
                <a:r>
                  <a:rPr lang="zh-CN" altLang="en-US" dirty="0"/>
                  <a:t>基于路由器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设施映射的地理位置定位</a:t>
                </a:r>
                <a:endParaRPr lang="en-US" altLang="zh-CN" dirty="0"/>
              </a:p>
              <a:p>
                <a:pPr lvl="1">
                  <a:lnSpc>
                    <a:spcPct val="120000"/>
                  </a:lnSpc>
                </a:pPr>
                <a:r>
                  <a:rPr lang="zh-CN" altLang="en-US" dirty="0"/>
                  <a:t>基于</a:t>
                </a:r>
                <a:r>
                  <a:rPr lang="en-US" dirty="0"/>
                  <a:t>RTT</a:t>
                </a:r>
                <a:r>
                  <a:rPr lang="zh-CN" altLang="en-US" dirty="0"/>
                  <a:t>的地理位置定位 </a:t>
                </a:r>
                <a:endParaRPr lang="en-US" altLang="zh-CN" dirty="0"/>
              </a:p>
              <a:p>
                <a:pPr lvl="1">
                  <a:lnSpc>
                    <a:spcPct val="120000"/>
                  </a:lnSpc>
                </a:pPr>
                <a:r>
                  <a:rPr lang="zh-CN" altLang="en-US" dirty="0"/>
                  <a:t>基于</a:t>
                </a:r>
                <a:r>
                  <a:rPr lang="en-US" dirty="0"/>
                  <a:t>DNS</a:t>
                </a:r>
                <a:r>
                  <a:rPr lang="zh-CN" altLang="en-US" dirty="0"/>
                  <a:t>信息提取的地理位置定位</a:t>
                </a:r>
                <a:endParaRPr lang="en-US" altLang="zh-CN" dirty="0"/>
              </a:p>
              <a:p>
                <a:pPr lvl="2">
                  <a:lnSpc>
                    <a:spcPct val="120000"/>
                  </a:lnSpc>
                </a:pPr>
                <a:r>
                  <a:rPr lang="zh-CN" altLang="en-US" dirty="0"/>
                  <a:t>使用</a:t>
                </a:r>
                <a:r>
                  <a:rPr lang="en-US" altLang="zh-CN" dirty="0"/>
                  <a:t>UNDNS</a:t>
                </a:r>
                <a:r>
                  <a:rPr lang="zh-CN" altLang="en-US" dirty="0"/>
                  <a:t>推断地理位置定位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zh-CN" altLang="en-US" dirty="0"/>
                  <a:t>基于</a:t>
                </a:r>
                <a:r>
                  <a:rPr lang="en-US" altLang="zh-CN" dirty="0" err="1"/>
                  <a:t>GeoDB</a:t>
                </a:r>
                <a:r>
                  <a:rPr lang="zh-CN" altLang="en-US" dirty="0"/>
                  <a:t>的地理位置定位</a:t>
                </a:r>
                <a:endParaRPr lang="en-US" altLang="zh-CN" dirty="0"/>
              </a:p>
              <a:p>
                <a:pPr lvl="2">
                  <a:lnSpc>
                    <a:spcPct val="120000"/>
                  </a:lnSpc>
                </a:pPr>
                <a:r>
                  <a:rPr lang="en-US" altLang="zh-CN" dirty="0"/>
                  <a:t>DB-IP IP address to location</a:t>
                </a:r>
                <a:r>
                  <a:rPr lang="zh-CN" altLang="en-US" dirty="0"/>
                  <a:t>数据库</a:t>
                </a:r>
                <a:endParaRPr lang="en-US" altLang="zh-CN" dirty="0"/>
              </a:p>
              <a:p>
                <a:pPr lvl="2">
                  <a:lnSpc>
                    <a:spcPct val="120000"/>
                  </a:lnSpc>
                </a:pPr>
                <a:r>
                  <a:rPr lang="en-US" altLang="zh-CN" dirty="0" err="1"/>
                  <a:t>Maxmind</a:t>
                </a:r>
                <a:r>
                  <a:rPr lang="en-US" altLang="zh-CN" dirty="0"/>
                  <a:t> GeoLite2 City</a:t>
                </a:r>
                <a:r>
                  <a:rPr lang="zh-CN" altLang="en-US" dirty="0"/>
                  <a:t>数据库</a:t>
                </a:r>
                <a:endParaRPr lang="en-US" altLang="zh-CN" dirty="0"/>
              </a:p>
              <a:p>
                <a:pPr lvl="2">
                  <a:lnSpc>
                    <a:spcPct val="120000"/>
                  </a:lnSpc>
                </a:pPr>
                <a:r>
                  <a:rPr lang="en-US" altLang="zh-CN" dirty="0"/>
                  <a:t>IP2Location DB5 Lite</a:t>
                </a:r>
                <a:r>
                  <a:rPr lang="zh-CN" altLang="en-US" dirty="0"/>
                  <a:t>数据库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5C6693B-E2AD-418A-A177-23EA525FB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412" r="-6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接箭头连接符 29">
            <a:extLst>
              <a:ext uri="{FF2B5EF4-FFF2-40B4-BE49-F238E27FC236}">
                <a16:creationId xmlns:a16="http://schemas.microsoft.com/office/drawing/2014/main" id="{1D2FE53F-8CBC-4686-8309-46EA9A525B18}"/>
              </a:ext>
            </a:extLst>
          </p:cNvPr>
          <p:cNvCxnSpPr>
            <a:cxnSpLocks/>
          </p:cNvCxnSpPr>
          <p:nvPr/>
        </p:nvCxnSpPr>
        <p:spPr>
          <a:xfrm>
            <a:off x="6631710" y="2848396"/>
            <a:ext cx="0" cy="2941203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FE58605-8FC1-4318-B6D5-3855DD65769D}"/>
              </a:ext>
            </a:extLst>
          </p:cNvPr>
          <p:cNvGrpSpPr/>
          <p:nvPr/>
        </p:nvGrpSpPr>
        <p:grpSpPr>
          <a:xfrm>
            <a:off x="457889" y="4396878"/>
            <a:ext cx="4452705" cy="323213"/>
            <a:chOff x="85855" y="3023638"/>
            <a:chExt cx="4452705" cy="323213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64C8479-5C22-43F0-8FC5-D3A60100A62D}"/>
                </a:ext>
              </a:extLst>
            </p:cNvPr>
            <p:cNvSpPr txBox="1"/>
            <p:nvPr/>
          </p:nvSpPr>
          <p:spPr>
            <a:xfrm>
              <a:off x="85855" y="3039074"/>
              <a:ext cx="298795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corerouter1.</a:t>
              </a:r>
              <a:r>
                <a:rPr lang="en-US" sz="1400" dirty="0">
                  <a:solidFill>
                    <a:srgbClr val="FF0000"/>
                  </a:solidFill>
                </a:rPr>
                <a:t>SanFrancisco</a:t>
              </a:r>
              <a:r>
                <a:rPr lang="en-US" sz="1400" dirty="0"/>
                <a:t>.cw.net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D265F74-460A-4DAE-ABB1-E78F1F9845DF}"/>
                </a:ext>
              </a:extLst>
            </p:cNvPr>
            <p:cNvSpPr txBox="1"/>
            <p:nvPr/>
          </p:nvSpPr>
          <p:spPr>
            <a:xfrm>
              <a:off x="3144453" y="3023638"/>
              <a:ext cx="13941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San Francisco</a:t>
              </a:r>
            </a:p>
          </p:txBody>
        </p:sp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F1B3106A-D01E-40A9-B665-98B8E9FE968A}"/>
                </a:ext>
              </a:extLst>
            </p:cNvPr>
            <p:cNvCxnSpPr>
              <a:cxnSpLocks/>
              <a:stCxn id="101" idx="0"/>
              <a:endCxn id="103" idx="0"/>
            </p:cNvCxnSpPr>
            <p:nvPr/>
          </p:nvCxnSpPr>
          <p:spPr>
            <a:xfrm rot="5400000" flipH="1" flipV="1">
              <a:off x="2702951" y="1900519"/>
              <a:ext cx="15436" cy="2261675"/>
            </a:xfrm>
            <a:prstGeom prst="bentConnector3">
              <a:avLst>
                <a:gd name="adj1" fmla="val 1580954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文本框 35">
            <a:extLst>
              <a:ext uri="{FF2B5EF4-FFF2-40B4-BE49-F238E27FC236}">
                <a16:creationId xmlns:a16="http://schemas.microsoft.com/office/drawing/2014/main" id="{CC7E30F4-4371-494C-AED6-19CE4CCE7A88}"/>
              </a:ext>
            </a:extLst>
          </p:cNvPr>
          <p:cNvSpPr txBox="1"/>
          <p:nvPr/>
        </p:nvSpPr>
        <p:spPr>
          <a:xfrm>
            <a:off x="1450016" y="4689346"/>
            <a:ext cx="2847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基于</a:t>
            </a:r>
            <a:r>
              <a:rPr lang="en-US" altLang="zh-CN" sz="1200" dirty="0"/>
              <a:t>DNS</a:t>
            </a:r>
            <a:r>
              <a:rPr lang="zh-CN" altLang="en-US" sz="1200" dirty="0"/>
              <a:t>信息提取的地理位置定位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0C6F35B-9156-42B1-81B7-97BDF6184871}"/>
              </a:ext>
            </a:extLst>
          </p:cNvPr>
          <p:cNvGrpSpPr/>
          <p:nvPr/>
        </p:nvGrpSpPr>
        <p:grpSpPr>
          <a:xfrm>
            <a:off x="1061853" y="1305531"/>
            <a:ext cx="3593466" cy="1463694"/>
            <a:chOff x="661822" y="1371645"/>
            <a:chExt cx="3593466" cy="1463694"/>
          </a:xfrm>
        </p:grpSpPr>
        <p:pic>
          <p:nvPicPr>
            <p:cNvPr id="70" name="图形 4">
              <a:extLst>
                <a:ext uri="{FF2B5EF4-FFF2-40B4-BE49-F238E27FC236}">
                  <a16:creationId xmlns:a16="http://schemas.microsoft.com/office/drawing/2014/main" id="{16D3EC65-4F9E-4E2A-B418-EE3D12F53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80115" y="1702125"/>
              <a:ext cx="540000" cy="540000"/>
            </a:xfrm>
            <a:prstGeom prst="rect">
              <a:avLst/>
            </a:prstGeom>
          </p:spPr>
        </p:pic>
        <p:pic>
          <p:nvPicPr>
            <p:cNvPr id="72" name="图形 5">
              <a:extLst>
                <a:ext uri="{FF2B5EF4-FFF2-40B4-BE49-F238E27FC236}">
                  <a16:creationId xmlns:a16="http://schemas.microsoft.com/office/drawing/2014/main" id="{D514BDA6-CE28-49BE-A9EE-B35669AA9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67206" y="1698850"/>
              <a:ext cx="540000" cy="540000"/>
            </a:xfrm>
            <a:prstGeom prst="rect">
              <a:avLst/>
            </a:prstGeom>
          </p:spPr>
        </p:pic>
        <p:pic>
          <p:nvPicPr>
            <p:cNvPr id="74" name="图形 6">
              <a:extLst>
                <a:ext uri="{FF2B5EF4-FFF2-40B4-BE49-F238E27FC236}">
                  <a16:creationId xmlns:a16="http://schemas.microsoft.com/office/drawing/2014/main" id="{BD314E3F-D254-4BA5-BE6F-9290943BA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54297" y="1697125"/>
              <a:ext cx="540000" cy="540000"/>
            </a:xfrm>
            <a:prstGeom prst="rect">
              <a:avLst/>
            </a:prstGeom>
          </p:spPr>
        </p:pic>
        <p:pic>
          <p:nvPicPr>
            <p:cNvPr id="76" name="图形 7">
              <a:extLst>
                <a:ext uri="{FF2B5EF4-FFF2-40B4-BE49-F238E27FC236}">
                  <a16:creationId xmlns:a16="http://schemas.microsoft.com/office/drawing/2014/main" id="{AF59AE7C-A027-41B9-82E0-01561A7F3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3024" y="1702125"/>
              <a:ext cx="540000" cy="540000"/>
            </a:xfrm>
            <a:prstGeom prst="rect">
              <a:avLst/>
            </a:prstGeom>
          </p:spPr>
        </p:pic>
        <p:cxnSp>
          <p:nvCxnSpPr>
            <p:cNvPr id="78" name="直接箭头连接符 29">
              <a:extLst>
                <a:ext uri="{FF2B5EF4-FFF2-40B4-BE49-F238E27FC236}">
                  <a16:creationId xmlns:a16="http://schemas.microsoft.com/office/drawing/2014/main" id="{D4B5E448-5BD5-43AA-B540-4B18E17159B0}"/>
                </a:ext>
              </a:extLst>
            </p:cNvPr>
            <p:cNvCxnSpPr>
              <a:cxnSpLocks/>
              <a:stCxn id="76" idx="3"/>
              <a:endCxn id="70" idx="1"/>
            </p:cNvCxnSpPr>
            <p:nvPr/>
          </p:nvCxnSpPr>
          <p:spPr>
            <a:xfrm>
              <a:off x="1433024" y="1972125"/>
              <a:ext cx="2470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31">
              <a:extLst>
                <a:ext uri="{FF2B5EF4-FFF2-40B4-BE49-F238E27FC236}">
                  <a16:creationId xmlns:a16="http://schemas.microsoft.com/office/drawing/2014/main" id="{80C4AA54-1D17-4D81-A752-7921191BCFAA}"/>
                </a:ext>
              </a:extLst>
            </p:cNvPr>
            <p:cNvCxnSpPr>
              <a:cxnSpLocks/>
              <a:stCxn id="70" idx="3"/>
              <a:endCxn id="72" idx="1"/>
            </p:cNvCxnSpPr>
            <p:nvPr/>
          </p:nvCxnSpPr>
          <p:spPr>
            <a:xfrm flipV="1">
              <a:off x="2220115" y="1968850"/>
              <a:ext cx="247091" cy="32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34">
              <a:extLst>
                <a:ext uri="{FF2B5EF4-FFF2-40B4-BE49-F238E27FC236}">
                  <a16:creationId xmlns:a16="http://schemas.microsoft.com/office/drawing/2014/main" id="{263C5390-FFA9-4E8E-A0EB-CAD9475DC27D}"/>
                </a:ext>
              </a:extLst>
            </p:cNvPr>
            <p:cNvCxnSpPr>
              <a:cxnSpLocks/>
              <a:stCxn id="72" idx="3"/>
              <a:endCxn id="74" idx="1"/>
            </p:cNvCxnSpPr>
            <p:nvPr/>
          </p:nvCxnSpPr>
          <p:spPr>
            <a:xfrm flipV="1">
              <a:off x="3007206" y="1967125"/>
              <a:ext cx="247091" cy="17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矩形 68">
              <a:extLst>
                <a:ext uri="{FF2B5EF4-FFF2-40B4-BE49-F238E27FC236}">
                  <a16:creationId xmlns:a16="http://schemas.microsoft.com/office/drawing/2014/main" id="{B94996AA-D60D-4422-8C6A-FF225BE88259}"/>
                </a:ext>
              </a:extLst>
            </p:cNvPr>
            <p:cNvSpPr/>
            <p:nvPr/>
          </p:nvSpPr>
          <p:spPr>
            <a:xfrm>
              <a:off x="821515" y="1697124"/>
              <a:ext cx="1435380" cy="5273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69">
              <a:extLst>
                <a:ext uri="{FF2B5EF4-FFF2-40B4-BE49-F238E27FC236}">
                  <a16:creationId xmlns:a16="http://schemas.microsoft.com/office/drawing/2014/main" id="{35DE4115-E714-4C95-B489-6B792C50157E}"/>
                </a:ext>
              </a:extLst>
            </p:cNvPr>
            <p:cNvSpPr/>
            <p:nvPr/>
          </p:nvSpPr>
          <p:spPr>
            <a:xfrm>
              <a:off x="2472665" y="1709824"/>
              <a:ext cx="1435380" cy="5273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文本框 73">
              <a:extLst>
                <a:ext uri="{FF2B5EF4-FFF2-40B4-BE49-F238E27FC236}">
                  <a16:creationId xmlns:a16="http://schemas.microsoft.com/office/drawing/2014/main" id="{FE8E1F55-B417-4D29-89E4-6FF5E8AF3EE3}"/>
                </a:ext>
              </a:extLst>
            </p:cNvPr>
            <p:cNvSpPr txBox="1"/>
            <p:nvPr/>
          </p:nvSpPr>
          <p:spPr>
            <a:xfrm>
              <a:off x="1150888" y="1371646"/>
              <a:ext cx="7766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AS </a:t>
              </a:r>
              <a:r>
                <a:rPr lang="en-US" altLang="zh-CN" sz="1400" dirty="0">
                  <a:solidFill>
                    <a:srgbClr val="FF0000"/>
                  </a:solidFill>
                </a:rPr>
                <a:t>A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94" name="文本框 74">
              <a:extLst>
                <a:ext uri="{FF2B5EF4-FFF2-40B4-BE49-F238E27FC236}">
                  <a16:creationId xmlns:a16="http://schemas.microsoft.com/office/drawing/2014/main" id="{1157DF12-892C-4FDE-931C-0BE3A8CEA335}"/>
                </a:ext>
              </a:extLst>
            </p:cNvPr>
            <p:cNvSpPr txBox="1"/>
            <p:nvPr/>
          </p:nvSpPr>
          <p:spPr>
            <a:xfrm>
              <a:off x="2769328" y="1371645"/>
              <a:ext cx="7766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AS </a:t>
              </a:r>
              <a:r>
                <a:rPr lang="en-US" altLang="zh-CN" sz="1400" dirty="0">
                  <a:solidFill>
                    <a:schemeClr val="accent1"/>
                  </a:solidFill>
                </a:rPr>
                <a:t>B</a:t>
              </a:r>
              <a:endParaRPr lang="zh-CN" altLang="en-US" sz="1400" dirty="0">
                <a:solidFill>
                  <a:schemeClr val="accen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70DE888-C4E0-4D5E-AF08-CA62C4A4F1CF}"/>
                    </a:ext>
                  </a:extLst>
                </p:cNvPr>
                <p:cNvSpPr txBox="1"/>
                <p:nvPr/>
              </p:nvSpPr>
              <p:spPr>
                <a:xfrm>
                  <a:off x="661822" y="2435229"/>
                  <a:ext cx="359346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70DE888-C4E0-4D5E-AF08-CA62C4A4F1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822" y="2435229"/>
                  <a:ext cx="3593466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文本框 35">
              <a:extLst>
                <a:ext uri="{FF2B5EF4-FFF2-40B4-BE49-F238E27FC236}">
                  <a16:creationId xmlns:a16="http://schemas.microsoft.com/office/drawing/2014/main" id="{4AE14872-DF57-4CB1-A58C-AEAB568E7CF6}"/>
                </a:ext>
              </a:extLst>
            </p:cNvPr>
            <p:cNvSpPr txBox="1"/>
            <p:nvPr/>
          </p:nvSpPr>
          <p:spPr>
            <a:xfrm>
              <a:off x="1682751" y="2208120"/>
              <a:ext cx="5400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0000"/>
                  </a:solidFill>
                </a:rPr>
                <a:t>R1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99" name="文本框 35">
              <a:extLst>
                <a:ext uri="{FF2B5EF4-FFF2-40B4-BE49-F238E27FC236}">
                  <a16:creationId xmlns:a16="http://schemas.microsoft.com/office/drawing/2014/main" id="{7B1B0924-4BAA-4B70-A922-E820CEF79D6F}"/>
                </a:ext>
              </a:extLst>
            </p:cNvPr>
            <p:cNvSpPr txBox="1"/>
            <p:nvPr/>
          </p:nvSpPr>
          <p:spPr>
            <a:xfrm>
              <a:off x="2458555" y="2210700"/>
              <a:ext cx="5400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accent1"/>
                  </a:solidFill>
                </a:rPr>
                <a:t>R2</a:t>
              </a:r>
              <a:endParaRPr lang="zh-CN" altLang="en-US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25" name="文本框 35">
            <a:extLst>
              <a:ext uri="{FF2B5EF4-FFF2-40B4-BE49-F238E27FC236}">
                <a16:creationId xmlns:a16="http://schemas.microsoft.com/office/drawing/2014/main" id="{15F89681-2BF5-429A-80E6-994EF7AE78F6}"/>
              </a:ext>
            </a:extLst>
          </p:cNvPr>
          <p:cNvSpPr txBox="1"/>
          <p:nvPr/>
        </p:nvSpPr>
        <p:spPr>
          <a:xfrm>
            <a:off x="1249714" y="2734811"/>
            <a:ext cx="2987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基于路由器</a:t>
            </a:r>
            <a:r>
              <a:rPr lang="en-US" altLang="zh-CN" sz="1200" dirty="0"/>
              <a:t>-</a:t>
            </a:r>
            <a:r>
              <a:rPr lang="zh-CN" altLang="en-US" sz="1200" dirty="0"/>
              <a:t>设施映射的地理位置定位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3D928774-3C78-4036-8C8B-C841B1239695}"/>
              </a:ext>
            </a:extLst>
          </p:cNvPr>
          <p:cNvGrpSpPr/>
          <p:nvPr/>
        </p:nvGrpSpPr>
        <p:grpSpPr>
          <a:xfrm>
            <a:off x="1316498" y="5069943"/>
            <a:ext cx="3121190" cy="1023631"/>
            <a:chOff x="1106046" y="5286479"/>
            <a:chExt cx="3121190" cy="1023631"/>
          </a:xfrm>
        </p:grpSpPr>
        <p:pic>
          <p:nvPicPr>
            <p:cNvPr id="128" name="Graphic 127">
              <a:extLst>
                <a:ext uri="{FF2B5EF4-FFF2-40B4-BE49-F238E27FC236}">
                  <a16:creationId xmlns:a16="http://schemas.microsoft.com/office/drawing/2014/main" id="{1D107AC0-D166-4611-86FB-12179C976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40560" y="5594256"/>
              <a:ext cx="457200" cy="457200"/>
            </a:xfrm>
            <a:prstGeom prst="rect">
              <a:avLst/>
            </a:prstGeom>
          </p:spPr>
        </p:pic>
        <p:pic>
          <p:nvPicPr>
            <p:cNvPr id="130" name="Graphic 129">
              <a:extLst>
                <a:ext uri="{FF2B5EF4-FFF2-40B4-BE49-F238E27FC236}">
                  <a16:creationId xmlns:a16="http://schemas.microsoft.com/office/drawing/2014/main" id="{B4D48A1A-D5A2-4D19-8E2D-648605E33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016590" y="5594256"/>
              <a:ext cx="457200" cy="457200"/>
            </a:xfrm>
            <a:prstGeom prst="rect">
              <a:avLst/>
            </a:prstGeom>
          </p:spPr>
        </p:pic>
        <p:pic>
          <p:nvPicPr>
            <p:cNvPr id="132" name="Graphic 131">
              <a:extLst>
                <a:ext uri="{FF2B5EF4-FFF2-40B4-BE49-F238E27FC236}">
                  <a16:creationId xmlns:a16="http://schemas.microsoft.com/office/drawing/2014/main" id="{CEEF631E-6DCE-440B-9B66-466286561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92620" y="5594256"/>
              <a:ext cx="457200" cy="457200"/>
            </a:xfrm>
            <a:prstGeom prst="rect">
              <a:avLst/>
            </a:prstGeom>
          </p:spPr>
        </p:pic>
        <p:sp>
          <p:nvSpPr>
            <p:cNvPr id="134" name="文本框 35">
              <a:extLst>
                <a:ext uri="{FF2B5EF4-FFF2-40B4-BE49-F238E27FC236}">
                  <a16:creationId xmlns:a16="http://schemas.microsoft.com/office/drawing/2014/main" id="{D4757B7D-56E5-46FE-AF9F-72DCEFC862D0}"/>
                </a:ext>
              </a:extLst>
            </p:cNvPr>
            <p:cNvSpPr txBox="1"/>
            <p:nvPr/>
          </p:nvSpPr>
          <p:spPr>
            <a:xfrm>
              <a:off x="1220611" y="5286479"/>
              <a:ext cx="5400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0000"/>
                  </a:solidFill>
                </a:rPr>
                <a:t>A</a:t>
              </a:r>
              <a:r>
                <a:rPr lang="zh-CN" altLang="en-US" sz="1400" dirty="0">
                  <a:solidFill>
                    <a:srgbClr val="FF0000"/>
                  </a:solidFill>
                </a:rPr>
                <a:t>地</a:t>
              </a:r>
            </a:p>
          </p:txBody>
        </p:sp>
        <p:sp>
          <p:nvSpPr>
            <p:cNvPr id="136" name="文本框 35">
              <a:extLst>
                <a:ext uri="{FF2B5EF4-FFF2-40B4-BE49-F238E27FC236}">
                  <a16:creationId xmlns:a16="http://schemas.microsoft.com/office/drawing/2014/main" id="{6E14CC3B-241E-4FB3-9A6D-5615BE4D6217}"/>
                </a:ext>
              </a:extLst>
            </p:cNvPr>
            <p:cNvSpPr txBox="1"/>
            <p:nvPr/>
          </p:nvSpPr>
          <p:spPr>
            <a:xfrm>
              <a:off x="1975189" y="5295279"/>
              <a:ext cx="5400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0000"/>
                  </a:solidFill>
                </a:rPr>
                <a:t>A</a:t>
              </a:r>
              <a:r>
                <a:rPr lang="zh-CN" altLang="en-US" sz="1400" dirty="0">
                  <a:solidFill>
                    <a:srgbClr val="FF0000"/>
                  </a:solidFill>
                </a:rPr>
                <a:t>地</a:t>
              </a:r>
            </a:p>
          </p:txBody>
        </p:sp>
        <p:sp>
          <p:nvSpPr>
            <p:cNvPr id="138" name="文本框 35">
              <a:extLst>
                <a:ext uri="{FF2B5EF4-FFF2-40B4-BE49-F238E27FC236}">
                  <a16:creationId xmlns:a16="http://schemas.microsoft.com/office/drawing/2014/main" id="{964C1286-4030-4F35-87E8-8089678C079A}"/>
                </a:ext>
              </a:extLst>
            </p:cNvPr>
            <p:cNvSpPr txBox="1"/>
            <p:nvPr/>
          </p:nvSpPr>
          <p:spPr>
            <a:xfrm>
              <a:off x="2751219" y="5291949"/>
              <a:ext cx="5400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accent1"/>
                  </a:solidFill>
                </a:rPr>
                <a:t>B</a:t>
              </a:r>
              <a:r>
                <a:rPr lang="zh-CN" altLang="en-US" sz="1400" dirty="0">
                  <a:solidFill>
                    <a:schemeClr val="accent1"/>
                  </a:solidFill>
                </a:rPr>
                <a:t>地</a:t>
              </a:r>
            </a:p>
          </p:txBody>
        </p:sp>
        <p:cxnSp>
          <p:nvCxnSpPr>
            <p:cNvPr id="140" name="直接箭头连接符 31">
              <a:extLst>
                <a:ext uri="{FF2B5EF4-FFF2-40B4-BE49-F238E27FC236}">
                  <a16:creationId xmlns:a16="http://schemas.microsoft.com/office/drawing/2014/main" id="{84464F62-41BA-449C-8412-E3D557D2AC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811" y="5819581"/>
              <a:ext cx="247091" cy="32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42" name="图形 7">
              <a:extLst>
                <a:ext uri="{FF2B5EF4-FFF2-40B4-BE49-F238E27FC236}">
                  <a16:creationId xmlns:a16="http://schemas.microsoft.com/office/drawing/2014/main" id="{538CAFB8-C0C7-4034-8DFF-0022C805C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87235" y="5603056"/>
              <a:ext cx="540000" cy="568555"/>
            </a:xfrm>
            <a:prstGeom prst="rect">
              <a:avLst/>
            </a:prstGeom>
          </p:spPr>
        </p:pic>
        <p:sp>
          <p:nvSpPr>
            <p:cNvPr id="144" name="文本框 35">
              <a:extLst>
                <a:ext uri="{FF2B5EF4-FFF2-40B4-BE49-F238E27FC236}">
                  <a16:creationId xmlns:a16="http://schemas.microsoft.com/office/drawing/2014/main" id="{10B01D14-F66A-4B42-88F1-A4EDCEF23983}"/>
                </a:ext>
              </a:extLst>
            </p:cNvPr>
            <p:cNvSpPr txBox="1"/>
            <p:nvPr/>
          </p:nvSpPr>
          <p:spPr>
            <a:xfrm>
              <a:off x="3687235" y="5430280"/>
              <a:ext cx="5400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0000"/>
                  </a:solidFill>
                </a:rPr>
                <a:t>A</a:t>
              </a:r>
              <a:r>
                <a:rPr lang="zh-CN" altLang="en-US" sz="1400" dirty="0">
                  <a:solidFill>
                    <a:srgbClr val="FF0000"/>
                  </a:solidFill>
                </a:rPr>
                <a:t>地</a:t>
              </a:r>
            </a:p>
          </p:txBody>
        </p:sp>
        <p:sp>
          <p:nvSpPr>
            <p:cNvPr id="146" name="文本框 35">
              <a:extLst>
                <a:ext uri="{FF2B5EF4-FFF2-40B4-BE49-F238E27FC236}">
                  <a16:creationId xmlns:a16="http://schemas.microsoft.com/office/drawing/2014/main" id="{AF5E93A9-8F96-43DA-98BB-ADF4DF44A749}"/>
                </a:ext>
              </a:extLst>
            </p:cNvPr>
            <p:cNvSpPr txBox="1"/>
            <p:nvPr/>
          </p:nvSpPr>
          <p:spPr>
            <a:xfrm>
              <a:off x="1106046" y="6033111"/>
              <a:ext cx="7022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DB-IP</a:t>
              </a:r>
              <a:endParaRPr lang="zh-CN" altLang="en-US" sz="1200" dirty="0"/>
            </a:p>
          </p:txBody>
        </p:sp>
        <p:sp>
          <p:nvSpPr>
            <p:cNvPr id="148" name="文本框 35">
              <a:extLst>
                <a:ext uri="{FF2B5EF4-FFF2-40B4-BE49-F238E27FC236}">
                  <a16:creationId xmlns:a16="http://schemas.microsoft.com/office/drawing/2014/main" id="{2442B9A0-C034-4C37-9D30-669DB6B32542}"/>
                </a:ext>
              </a:extLst>
            </p:cNvPr>
            <p:cNvSpPr txBox="1"/>
            <p:nvPr/>
          </p:nvSpPr>
          <p:spPr>
            <a:xfrm>
              <a:off x="1774794" y="6033110"/>
              <a:ext cx="9761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err="1"/>
                <a:t>Maxmind</a:t>
              </a:r>
              <a:endParaRPr lang="zh-CN" altLang="en-US" sz="1200" dirty="0"/>
            </a:p>
          </p:txBody>
        </p:sp>
        <p:sp>
          <p:nvSpPr>
            <p:cNvPr id="150" name="文本框 35">
              <a:extLst>
                <a:ext uri="{FF2B5EF4-FFF2-40B4-BE49-F238E27FC236}">
                  <a16:creationId xmlns:a16="http://schemas.microsoft.com/office/drawing/2014/main" id="{94989458-0530-418C-A912-46AB73FAAC30}"/>
                </a:ext>
              </a:extLst>
            </p:cNvPr>
            <p:cNvSpPr txBox="1"/>
            <p:nvPr/>
          </p:nvSpPr>
          <p:spPr>
            <a:xfrm>
              <a:off x="2552360" y="6033109"/>
              <a:ext cx="10799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IP2Location</a:t>
              </a:r>
              <a:endParaRPr lang="zh-CN" altLang="en-US" sz="1200" dirty="0"/>
            </a:p>
          </p:txBody>
        </p:sp>
      </p:grpSp>
      <p:sp>
        <p:nvSpPr>
          <p:cNvPr id="153" name="文本框 35">
            <a:extLst>
              <a:ext uri="{FF2B5EF4-FFF2-40B4-BE49-F238E27FC236}">
                <a16:creationId xmlns:a16="http://schemas.microsoft.com/office/drawing/2014/main" id="{018BDF6B-A64A-4D90-87F8-933517032BC0}"/>
              </a:ext>
            </a:extLst>
          </p:cNvPr>
          <p:cNvSpPr txBox="1"/>
          <p:nvPr/>
        </p:nvSpPr>
        <p:spPr>
          <a:xfrm>
            <a:off x="1618215" y="6009694"/>
            <a:ext cx="2555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基于</a:t>
            </a:r>
            <a:r>
              <a:rPr lang="en-US" altLang="zh-CN" sz="1200" dirty="0" err="1"/>
              <a:t>GeoDB</a:t>
            </a:r>
            <a:r>
              <a:rPr lang="zh-CN" altLang="en-US" sz="1200" dirty="0"/>
              <a:t>的地理位置定位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E9E0FAF-E74F-45B0-878B-386A7343A25E}"/>
              </a:ext>
            </a:extLst>
          </p:cNvPr>
          <p:cNvSpPr txBox="1"/>
          <p:nvPr/>
        </p:nvSpPr>
        <p:spPr>
          <a:xfrm rot="16200000">
            <a:off x="5136474" y="4016736"/>
            <a:ext cx="27070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执行顺序：</a:t>
            </a:r>
            <a:r>
              <a:rPr lang="zh-CN" altLang="en-US" sz="1400" b="1" dirty="0"/>
              <a:t>精准度依次下降</a:t>
            </a:r>
            <a:endParaRPr lang="en-US" sz="1400" b="1" dirty="0"/>
          </a:p>
        </p:txBody>
      </p:sp>
      <p:sp>
        <p:nvSpPr>
          <p:cNvPr id="63" name="文本框 35">
            <a:extLst>
              <a:ext uri="{FF2B5EF4-FFF2-40B4-BE49-F238E27FC236}">
                <a16:creationId xmlns:a16="http://schemas.microsoft.com/office/drawing/2014/main" id="{3A6E40A4-2F98-42D9-A0A5-C42C7862B9D7}"/>
              </a:ext>
            </a:extLst>
          </p:cNvPr>
          <p:cNvSpPr txBox="1"/>
          <p:nvPr/>
        </p:nvSpPr>
        <p:spPr>
          <a:xfrm>
            <a:off x="1631526" y="3803700"/>
            <a:ext cx="2555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基于</a:t>
            </a:r>
            <a:r>
              <a:rPr lang="en-US" altLang="zh-CN" sz="1200" dirty="0"/>
              <a:t>RTT</a:t>
            </a:r>
            <a:r>
              <a:rPr lang="zh-CN" altLang="en-US" sz="1200" dirty="0"/>
              <a:t>的地理位置定位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186D9FE-482C-4A05-9D87-3CB0A3010510}"/>
              </a:ext>
            </a:extLst>
          </p:cNvPr>
          <p:cNvGrpSpPr/>
          <p:nvPr/>
        </p:nvGrpSpPr>
        <p:grpSpPr>
          <a:xfrm>
            <a:off x="246873" y="3114471"/>
            <a:ext cx="5045787" cy="718506"/>
            <a:chOff x="246873" y="3114471"/>
            <a:chExt cx="5045787" cy="718506"/>
          </a:xfrm>
        </p:grpSpPr>
        <p:cxnSp>
          <p:nvCxnSpPr>
            <p:cNvPr id="38" name="直接箭头连接符 31">
              <a:extLst>
                <a:ext uri="{FF2B5EF4-FFF2-40B4-BE49-F238E27FC236}">
                  <a16:creationId xmlns:a16="http://schemas.microsoft.com/office/drawing/2014/main" id="{7543931B-9E4B-4211-B0C8-A296001FE5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9476" y="3463739"/>
              <a:ext cx="247091" cy="32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585077F-D6CB-46FE-A274-61DDCA5280CB}"/>
                </a:ext>
              </a:extLst>
            </p:cNvPr>
            <p:cNvGrpSpPr/>
            <p:nvPr/>
          </p:nvGrpSpPr>
          <p:grpSpPr>
            <a:xfrm>
              <a:off x="3178478" y="3114471"/>
              <a:ext cx="2114182" cy="718506"/>
              <a:chOff x="2571654" y="3423271"/>
              <a:chExt cx="2114182" cy="718506"/>
            </a:xfrm>
          </p:grpSpPr>
          <p:pic>
            <p:nvPicPr>
              <p:cNvPr id="40" name="图形 4">
                <a:extLst>
                  <a:ext uri="{FF2B5EF4-FFF2-40B4-BE49-F238E27FC236}">
                    <a16:creationId xmlns:a16="http://schemas.microsoft.com/office/drawing/2014/main" id="{EC051F28-ECA2-495A-BB63-5B300234D0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8745" y="3601777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41" name="图形 5">
                <a:extLst>
                  <a:ext uri="{FF2B5EF4-FFF2-40B4-BE49-F238E27FC236}">
                    <a16:creationId xmlns:a16="http://schemas.microsoft.com/office/drawing/2014/main" id="{6922D4CE-5FD5-441A-B541-76C675A65A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45836" y="3598502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42" name="图形 7">
                <a:extLst>
                  <a:ext uri="{FF2B5EF4-FFF2-40B4-BE49-F238E27FC236}">
                    <a16:creationId xmlns:a16="http://schemas.microsoft.com/office/drawing/2014/main" id="{CD7071F4-749A-448F-92A8-D5B2C06311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571654" y="3601777"/>
                <a:ext cx="540000" cy="540000"/>
              </a:xfrm>
              <a:prstGeom prst="rect">
                <a:avLst/>
              </a:prstGeom>
            </p:spPr>
          </p:pic>
          <p:cxnSp>
            <p:nvCxnSpPr>
              <p:cNvPr id="43" name="直接箭头连接符 29">
                <a:extLst>
                  <a:ext uri="{FF2B5EF4-FFF2-40B4-BE49-F238E27FC236}">
                    <a16:creationId xmlns:a16="http://schemas.microsoft.com/office/drawing/2014/main" id="{796BC18C-AD8C-4677-B5CB-048D8279DD8B}"/>
                  </a:ext>
                </a:extLst>
              </p:cNvPr>
              <p:cNvCxnSpPr>
                <a:cxnSpLocks/>
                <a:stCxn id="42" idx="3"/>
                <a:endCxn id="40" idx="1"/>
              </p:cNvCxnSpPr>
              <p:nvPr/>
            </p:nvCxnSpPr>
            <p:spPr>
              <a:xfrm>
                <a:off x="3111654" y="3871777"/>
                <a:ext cx="24709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31">
                <a:extLst>
                  <a:ext uri="{FF2B5EF4-FFF2-40B4-BE49-F238E27FC236}">
                    <a16:creationId xmlns:a16="http://schemas.microsoft.com/office/drawing/2014/main" id="{48E34908-5283-4496-9719-4D8F223A4F68}"/>
                  </a:ext>
                </a:extLst>
              </p:cNvPr>
              <p:cNvCxnSpPr>
                <a:cxnSpLocks/>
                <a:stCxn id="40" idx="3"/>
                <a:endCxn id="41" idx="1"/>
              </p:cNvCxnSpPr>
              <p:nvPr/>
            </p:nvCxnSpPr>
            <p:spPr>
              <a:xfrm flipV="1">
                <a:off x="3898745" y="3868502"/>
                <a:ext cx="247091" cy="32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文本框 35">
                <a:extLst>
                  <a:ext uri="{FF2B5EF4-FFF2-40B4-BE49-F238E27FC236}">
                    <a16:creationId xmlns:a16="http://schemas.microsoft.com/office/drawing/2014/main" id="{BFD2B924-30BD-4F7F-9630-17F656394557}"/>
                  </a:ext>
                </a:extLst>
              </p:cNvPr>
              <p:cNvSpPr txBox="1"/>
              <p:nvPr/>
            </p:nvSpPr>
            <p:spPr>
              <a:xfrm>
                <a:off x="2571654" y="3429000"/>
                <a:ext cx="5400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rgbClr val="FF0000"/>
                    </a:solidFill>
                  </a:rPr>
                  <a:t>A</a:t>
                </a:r>
                <a:r>
                  <a:rPr lang="zh-CN" altLang="en-US" sz="1400" dirty="0">
                    <a:solidFill>
                      <a:srgbClr val="FF0000"/>
                    </a:solidFill>
                  </a:rPr>
                  <a:t>地</a:t>
                </a:r>
              </a:p>
            </p:txBody>
          </p:sp>
          <p:sp>
            <p:nvSpPr>
              <p:cNvPr id="46" name="文本框 35">
                <a:extLst>
                  <a:ext uri="{FF2B5EF4-FFF2-40B4-BE49-F238E27FC236}">
                    <a16:creationId xmlns:a16="http://schemas.microsoft.com/office/drawing/2014/main" id="{3BF66D98-E709-4E90-974C-0B62B055BFE5}"/>
                  </a:ext>
                </a:extLst>
              </p:cNvPr>
              <p:cNvSpPr txBox="1"/>
              <p:nvPr/>
            </p:nvSpPr>
            <p:spPr>
              <a:xfrm>
                <a:off x="4145835" y="3425725"/>
                <a:ext cx="5400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accent1"/>
                    </a:solidFill>
                  </a:rPr>
                  <a:t>B</a:t>
                </a:r>
                <a:r>
                  <a:rPr lang="zh-CN" altLang="en-US" sz="1400" dirty="0">
                    <a:solidFill>
                      <a:schemeClr val="accent1"/>
                    </a:solidFill>
                  </a:rPr>
                  <a:t>地</a:t>
                </a:r>
              </a:p>
            </p:txBody>
          </p:sp>
          <p:sp>
            <p:nvSpPr>
              <p:cNvPr id="47" name="文本框 35">
                <a:extLst>
                  <a:ext uri="{FF2B5EF4-FFF2-40B4-BE49-F238E27FC236}">
                    <a16:creationId xmlns:a16="http://schemas.microsoft.com/office/drawing/2014/main" id="{D9B1D611-2591-4880-B317-763BECDA2F15}"/>
                  </a:ext>
                </a:extLst>
              </p:cNvPr>
              <p:cNvSpPr txBox="1"/>
              <p:nvPr/>
            </p:nvSpPr>
            <p:spPr>
              <a:xfrm>
                <a:off x="3358744" y="3423271"/>
                <a:ext cx="5400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accent2"/>
                    </a:solidFill>
                  </a:rPr>
                  <a:t>C</a:t>
                </a:r>
                <a:r>
                  <a:rPr lang="zh-CN" altLang="en-US" sz="1400" dirty="0">
                    <a:solidFill>
                      <a:schemeClr val="accent2"/>
                    </a:solidFill>
                  </a:rPr>
                  <a:t>地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93DE67A-3FDE-4B14-824B-C262FF2FB43F}"/>
                </a:ext>
              </a:extLst>
            </p:cNvPr>
            <p:cNvGrpSpPr/>
            <p:nvPr/>
          </p:nvGrpSpPr>
          <p:grpSpPr>
            <a:xfrm>
              <a:off x="246873" y="3119527"/>
              <a:ext cx="2638861" cy="686979"/>
              <a:chOff x="152503" y="3212052"/>
              <a:chExt cx="2638861" cy="686979"/>
            </a:xfrm>
          </p:grpSpPr>
          <p:pic>
            <p:nvPicPr>
              <p:cNvPr id="48" name="图形 4">
                <a:extLst>
                  <a:ext uri="{FF2B5EF4-FFF2-40B4-BE49-F238E27FC236}">
                    <a16:creationId xmlns:a16="http://schemas.microsoft.com/office/drawing/2014/main" id="{D53A4DC9-FA90-418F-BCBF-6CA5EC8393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62781" y="3297823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49" name="图形 5">
                <a:extLst>
                  <a:ext uri="{FF2B5EF4-FFF2-40B4-BE49-F238E27FC236}">
                    <a16:creationId xmlns:a16="http://schemas.microsoft.com/office/drawing/2014/main" id="{9208EEB1-CAC0-4458-9558-603D495ACC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49872" y="329454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50" name="图形 7">
                <a:extLst>
                  <a:ext uri="{FF2B5EF4-FFF2-40B4-BE49-F238E27FC236}">
                    <a16:creationId xmlns:a16="http://schemas.microsoft.com/office/drawing/2014/main" id="{7D6E48A7-0211-44CA-971A-C68A6B6476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5690" y="3297823"/>
                <a:ext cx="540000" cy="540000"/>
              </a:xfrm>
              <a:prstGeom prst="rect">
                <a:avLst/>
              </a:prstGeom>
            </p:spPr>
          </p:pic>
          <p:cxnSp>
            <p:nvCxnSpPr>
              <p:cNvPr id="51" name="直接箭头连接符 29">
                <a:extLst>
                  <a:ext uri="{FF2B5EF4-FFF2-40B4-BE49-F238E27FC236}">
                    <a16:creationId xmlns:a16="http://schemas.microsoft.com/office/drawing/2014/main" id="{D4022CF2-202B-4D3A-AF09-D6C2BEDE2310}"/>
                  </a:ext>
                </a:extLst>
              </p:cNvPr>
              <p:cNvCxnSpPr>
                <a:cxnSpLocks/>
                <a:stCxn id="50" idx="3"/>
                <a:endCxn id="48" idx="1"/>
              </p:cNvCxnSpPr>
              <p:nvPr/>
            </p:nvCxnSpPr>
            <p:spPr>
              <a:xfrm>
                <a:off x="1015690" y="3567823"/>
                <a:ext cx="24709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31">
                <a:extLst>
                  <a:ext uri="{FF2B5EF4-FFF2-40B4-BE49-F238E27FC236}">
                    <a16:creationId xmlns:a16="http://schemas.microsoft.com/office/drawing/2014/main" id="{4FD91630-CB45-4852-ACBB-FF1199C6D830}"/>
                  </a:ext>
                </a:extLst>
              </p:cNvPr>
              <p:cNvCxnSpPr>
                <a:cxnSpLocks/>
                <a:stCxn id="48" idx="3"/>
                <a:endCxn id="49" idx="1"/>
              </p:cNvCxnSpPr>
              <p:nvPr/>
            </p:nvCxnSpPr>
            <p:spPr>
              <a:xfrm flipV="1">
                <a:off x="1802781" y="3564548"/>
                <a:ext cx="247091" cy="32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CA08C8C-AFE7-474F-B83C-116A9B0A6F63}"/>
                  </a:ext>
                </a:extLst>
              </p:cNvPr>
              <p:cNvSpPr/>
              <p:nvPr/>
            </p:nvSpPr>
            <p:spPr>
              <a:xfrm>
                <a:off x="152503" y="3212052"/>
                <a:ext cx="1544984" cy="678983"/>
              </a:xfrm>
              <a:prstGeom prst="ellipse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D65D039-2BCD-415E-BD13-3C4D3295AFF9}"/>
                  </a:ext>
                </a:extLst>
              </p:cNvPr>
              <p:cNvSpPr/>
              <p:nvPr/>
            </p:nvSpPr>
            <p:spPr>
              <a:xfrm>
                <a:off x="1416704" y="3220048"/>
                <a:ext cx="1374660" cy="67898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文本框 35">
                <a:extLst>
                  <a:ext uri="{FF2B5EF4-FFF2-40B4-BE49-F238E27FC236}">
                    <a16:creationId xmlns:a16="http://schemas.microsoft.com/office/drawing/2014/main" id="{AC531BB6-C9E0-433C-9CC6-BDF14C51D04E}"/>
                  </a:ext>
                </a:extLst>
              </p:cNvPr>
              <p:cNvSpPr txBox="1"/>
              <p:nvPr/>
            </p:nvSpPr>
            <p:spPr>
              <a:xfrm>
                <a:off x="301407" y="3217521"/>
                <a:ext cx="875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VP in </a:t>
                </a:r>
                <a:r>
                  <a:rPr lang="en-US" altLang="zh-CN" sz="1000" dirty="0">
                    <a:solidFill>
                      <a:srgbClr val="FF0000"/>
                    </a:solidFill>
                  </a:rPr>
                  <a:t>A</a:t>
                </a:r>
                <a:r>
                  <a:rPr lang="zh-CN" altLang="en-US" sz="1000" dirty="0">
                    <a:solidFill>
                      <a:srgbClr val="FF0000"/>
                    </a:solidFill>
                  </a:rPr>
                  <a:t>地</a:t>
                </a:r>
              </a:p>
            </p:txBody>
          </p:sp>
          <p:sp>
            <p:nvSpPr>
              <p:cNvPr id="15" name="文本框 35">
                <a:extLst>
                  <a:ext uri="{FF2B5EF4-FFF2-40B4-BE49-F238E27FC236}">
                    <a16:creationId xmlns:a16="http://schemas.microsoft.com/office/drawing/2014/main" id="{D67F3BA5-80FB-454E-A4B3-6846C71E0641}"/>
                  </a:ext>
                </a:extLst>
              </p:cNvPr>
              <p:cNvSpPr txBox="1"/>
              <p:nvPr/>
            </p:nvSpPr>
            <p:spPr>
              <a:xfrm>
                <a:off x="1887133" y="3222010"/>
                <a:ext cx="85108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/>
                  <a:t>VP in </a:t>
                </a:r>
                <a:r>
                  <a:rPr lang="en-US" altLang="zh-CN" sz="1000" dirty="0">
                    <a:solidFill>
                      <a:schemeClr val="accent1"/>
                    </a:solidFill>
                  </a:rPr>
                  <a:t>B</a:t>
                </a:r>
                <a:r>
                  <a:rPr lang="zh-CN" altLang="en-US" sz="1000" dirty="0">
                    <a:solidFill>
                      <a:schemeClr val="accent1"/>
                    </a:solidFill>
                  </a:rPr>
                  <a:t>地</a:t>
                </a:r>
              </a:p>
            </p:txBody>
          </p:sp>
          <p:sp>
            <p:nvSpPr>
              <p:cNvPr id="16" name="文本框 35">
                <a:extLst>
                  <a:ext uri="{FF2B5EF4-FFF2-40B4-BE49-F238E27FC236}">
                    <a16:creationId xmlns:a16="http://schemas.microsoft.com/office/drawing/2014/main" id="{0585AE28-5AE5-481A-84E9-5A6CADF7423E}"/>
                  </a:ext>
                </a:extLst>
              </p:cNvPr>
              <p:cNvSpPr txBox="1"/>
              <p:nvPr/>
            </p:nvSpPr>
            <p:spPr>
              <a:xfrm>
                <a:off x="1271742" y="3421577"/>
                <a:ext cx="5400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chemeClr val="accent2"/>
                    </a:solidFill>
                  </a:rPr>
                  <a:t>C</a:t>
                </a:r>
                <a:r>
                  <a:rPr lang="zh-CN" altLang="en-US" sz="1000" dirty="0">
                    <a:solidFill>
                      <a:schemeClr val="accent2"/>
                    </a:solidFill>
                  </a:rPr>
                  <a:t>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3715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52AB2-0538-483A-BA4D-1AA17D29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研究思路</a:t>
            </a:r>
            <a:r>
              <a:rPr lang="en-US" altLang="zh-CN" dirty="0"/>
              <a:t>-</a:t>
            </a:r>
            <a:r>
              <a:rPr lang="zh-CN" altLang="en-US" dirty="0">
                <a:cs typeface="Arial" panose="020B0604020202020204" pitchFamily="34" charset="0"/>
              </a:rPr>
              <a:t>地</a:t>
            </a:r>
            <a:r>
              <a:rPr lang="zh-CN" altLang="en-US" sz="4400" dirty="0">
                <a:cs typeface="Arial" panose="020B0604020202020204" pitchFamily="34" charset="0"/>
              </a:rPr>
              <a:t>理跨国链路推断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796BB0AD-206C-426B-8651-5A1B2A3BCC8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最后推断</a:t>
                </a:r>
                <a:r>
                  <a:rPr lang="zh-CN" altLang="en-US" b="1" dirty="0"/>
                  <a:t>地理跨国链路</a:t>
                </a:r>
                <a:endParaRPr lang="en-US" altLang="zh-CN" b="1" dirty="0"/>
              </a:p>
              <a:p>
                <a:pPr lvl="1">
                  <a:lnSpc>
                    <a:spcPct val="110000"/>
                  </a:lnSpc>
                </a:pPr>
                <a:r>
                  <a:rPr lang="zh-CN" altLang="en-US" dirty="0"/>
                  <a:t>上一步获取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zh-CN" altLang="en-US" dirty="0"/>
                  <a:t>中的路由器的地理位置</a:t>
                </a:r>
                <a:endParaRPr lang="en-US" altLang="zh-CN" dirty="0"/>
              </a:p>
              <a:p>
                <a:pPr lvl="1">
                  <a:lnSpc>
                    <a:spcPct val="110000"/>
                  </a:lnSpc>
                </a:pPr>
                <a:r>
                  <a:rPr lang="zh-CN" altLang="en-US" dirty="0"/>
                  <a:t>按照</a:t>
                </a:r>
                <a:r>
                  <a:rPr lang="en-US" altLang="zh-CN" dirty="0"/>
                  <a:t>traceroute</a:t>
                </a:r>
                <a:r>
                  <a:rPr lang="zh-CN" altLang="en-US" dirty="0"/>
                  <a:t>路径，从推断的目标国家内部向邻居国家开始</a:t>
                </a:r>
                <a:r>
                  <a:rPr lang="zh-CN" altLang="en-US" b="1" dirty="0"/>
                  <a:t>两两遍历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zh-CN" altLang="en-US" dirty="0"/>
                  <a:t>中的路由器</a:t>
                </a:r>
                <a:endParaRPr lang="en-US" altLang="zh-CN" dirty="0"/>
              </a:p>
              <a:p>
                <a:pPr lvl="1">
                  <a:lnSpc>
                    <a:spcPct val="110000"/>
                  </a:lnSpc>
                </a:pPr>
                <a:r>
                  <a:rPr lang="zh-CN" altLang="en-US" dirty="0"/>
                  <a:t>当</a:t>
                </a:r>
                <a:r>
                  <a:rPr lang="zh-CN" altLang="en-US" b="1" dirty="0"/>
                  <a:t>连续两个路由器</a:t>
                </a:r>
                <a:r>
                  <a:rPr lang="zh-CN" altLang="en-US" dirty="0"/>
                  <a:t>分属于不同国家的地理位置的时候，认为该两个路由器之间的链路是该两国之间的</a:t>
                </a:r>
                <a:r>
                  <a:rPr lang="zh-CN" altLang="en-US" b="1" dirty="0"/>
                  <a:t>地理跨国链路</a:t>
                </a:r>
                <a:endParaRPr lang="en-US" altLang="zh-CN" b="1" dirty="0"/>
              </a:p>
              <a:p>
                <a:pPr>
                  <a:lnSpc>
                    <a:spcPct val="11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796BB0AD-206C-426B-8651-5A1B2A3BCC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412" t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组合 55">
            <a:extLst>
              <a:ext uri="{FF2B5EF4-FFF2-40B4-BE49-F238E27FC236}">
                <a16:creationId xmlns:a16="http://schemas.microsoft.com/office/drawing/2014/main" id="{BB4731CD-97C0-44BF-99D9-90F6ADDA178B}"/>
              </a:ext>
            </a:extLst>
          </p:cNvPr>
          <p:cNvGrpSpPr/>
          <p:nvPr/>
        </p:nvGrpSpPr>
        <p:grpSpPr>
          <a:xfrm>
            <a:off x="298604" y="2977523"/>
            <a:ext cx="5873596" cy="1332945"/>
            <a:chOff x="5646" y="3319268"/>
            <a:chExt cx="5873596" cy="1332945"/>
          </a:xfrm>
        </p:grpSpPr>
        <p:pic>
          <p:nvPicPr>
            <p:cNvPr id="28" name="图形 27">
              <a:extLst>
                <a:ext uri="{FF2B5EF4-FFF2-40B4-BE49-F238E27FC236}">
                  <a16:creationId xmlns:a16="http://schemas.microsoft.com/office/drawing/2014/main" id="{DF11E400-DB55-405B-A690-690F5B3F9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91800" y="3837833"/>
              <a:ext cx="540000" cy="540000"/>
            </a:xfrm>
            <a:prstGeom prst="rect">
              <a:avLst/>
            </a:prstGeom>
          </p:spPr>
        </p:pic>
        <p:pic>
          <p:nvPicPr>
            <p:cNvPr id="29" name="图形 28">
              <a:extLst>
                <a:ext uri="{FF2B5EF4-FFF2-40B4-BE49-F238E27FC236}">
                  <a16:creationId xmlns:a16="http://schemas.microsoft.com/office/drawing/2014/main" id="{3D3D0B25-BFA2-4ACB-BB08-CD8AB5D08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22654" y="3834558"/>
              <a:ext cx="540000" cy="540000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E9CDD94-E5A0-47C5-8131-E13E947EBEC5}"/>
                </a:ext>
              </a:extLst>
            </p:cNvPr>
            <p:cNvSpPr txBox="1"/>
            <p:nvPr/>
          </p:nvSpPr>
          <p:spPr>
            <a:xfrm>
              <a:off x="1613626" y="3320011"/>
              <a:ext cx="11410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属于</a:t>
              </a:r>
              <a:r>
                <a:rPr lang="en-US" altLang="zh-CN" sz="1400" dirty="0">
                  <a:solidFill>
                    <a:srgbClr val="FF0000"/>
                  </a:solidFill>
                </a:rPr>
                <a:t>A</a:t>
              </a:r>
              <a:r>
                <a:rPr lang="zh-CN" altLang="en-US" sz="1400" dirty="0">
                  <a:solidFill>
                    <a:srgbClr val="FF0000"/>
                  </a:solidFill>
                </a:rPr>
                <a:t>国</a:t>
              </a:r>
              <a:r>
                <a:rPr lang="zh-CN" altLang="en-US" sz="1400" dirty="0"/>
                <a:t>的地理位置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C655B57-9820-4045-95BF-EC3E5BE66ABE}"/>
                </a:ext>
              </a:extLst>
            </p:cNvPr>
            <p:cNvSpPr txBox="1"/>
            <p:nvPr/>
          </p:nvSpPr>
          <p:spPr>
            <a:xfrm>
              <a:off x="2836264" y="3319268"/>
              <a:ext cx="13839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属于</a:t>
              </a:r>
              <a:r>
                <a:rPr lang="zh-CN" altLang="en-US" sz="1400" dirty="0">
                  <a:solidFill>
                    <a:schemeClr val="accent1"/>
                  </a:solidFill>
                </a:rPr>
                <a:t>其他国家</a:t>
              </a:r>
              <a:r>
                <a:rPr lang="zh-CN" altLang="en-US" sz="1400" dirty="0"/>
                <a:t>的地理位置</a:t>
              </a: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BE88374E-E7B7-43E3-B4AE-A7B9AFDFE39D}"/>
                </a:ext>
              </a:extLst>
            </p:cNvPr>
            <p:cNvCxnSpPr>
              <a:cxnSpLocks/>
              <a:stCxn id="31" idx="3"/>
              <a:endCxn id="28" idx="1"/>
            </p:cNvCxnSpPr>
            <p:nvPr/>
          </p:nvCxnSpPr>
          <p:spPr>
            <a:xfrm>
              <a:off x="1648302" y="4107833"/>
              <a:ext cx="2434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FA30E415-CA53-4CEC-869C-1878D3681FC9}"/>
                </a:ext>
              </a:extLst>
            </p:cNvPr>
            <p:cNvCxnSpPr>
              <a:cxnSpLocks/>
              <a:stCxn id="28" idx="3"/>
              <a:endCxn id="29" idx="1"/>
            </p:cNvCxnSpPr>
            <p:nvPr/>
          </p:nvCxnSpPr>
          <p:spPr>
            <a:xfrm flipV="1">
              <a:off x="2431800" y="4104558"/>
              <a:ext cx="790854" cy="3275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FDEEF936-C72E-4068-83F7-19484AE94B75}"/>
                </a:ext>
              </a:extLst>
            </p:cNvPr>
            <p:cNvCxnSpPr>
              <a:cxnSpLocks/>
              <a:stCxn id="29" idx="3"/>
              <a:endCxn id="30" idx="1"/>
            </p:cNvCxnSpPr>
            <p:nvPr/>
          </p:nvCxnSpPr>
          <p:spPr>
            <a:xfrm>
              <a:off x="3762654" y="4104558"/>
              <a:ext cx="263182" cy="43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" name="文本框 35">
              <a:extLst>
                <a:ext uri="{FF2B5EF4-FFF2-40B4-BE49-F238E27FC236}">
                  <a16:creationId xmlns:a16="http://schemas.microsoft.com/office/drawing/2014/main" id="{D86CB1B3-8B45-4FA9-9B02-6CDD14E52195}"/>
                </a:ext>
              </a:extLst>
            </p:cNvPr>
            <p:cNvSpPr txBox="1"/>
            <p:nvPr/>
          </p:nvSpPr>
          <p:spPr>
            <a:xfrm>
              <a:off x="2263693" y="3876611"/>
              <a:ext cx="10335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/>
                <a:t>地理跨国链路</a:t>
              </a:r>
            </a:p>
          </p:txBody>
        </p:sp>
        <p:sp>
          <p:nvSpPr>
            <p:cNvPr id="5" name="矩形 68">
              <a:extLst>
                <a:ext uri="{FF2B5EF4-FFF2-40B4-BE49-F238E27FC236}">
                  <a16:creationId xmlns:a16="http://schemas.microsoft.com/office/drawing/2014/main" id="{E96994B4-946B-4524-9143-4AED3964BB57}"/>
                </a:ext>
              </a:extLst>
            </p:cNvPr>
            <p:cNvSpPr/>
            <p:nvPr/>
          </p:nvSpPr>
          <p:spPr>
            <a:xfrm>
              <a:off x="1769758" y="3829180"/>
              <a:ext cx="2111620" cy="5273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73">
              <a:extLst>
                <a:ext uri="{FF2B5EF4-FFF2-40B4-BE49-F238E27FC236}">
                  <a16:creationId xmlns:a16="http://schemas.microsoft.com/office/drawing/2014/main" id="{35706712-EA8D-4B71-8CA3-E24B7774EA4D}"/>
                </a:ext>
              </a:extLst>
            </p:cNvPr>
            <p:cNvSpPr txBox="1"/>
            <p:nvPr/>
          </p:nvSpPr>
          <p:spPr>
            <a:xfrm>
              <a:off x="3164295" y="4344436"/>
              <a:ext cx="7766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AS </a:t>
              </a:r>
              <a:r>
                <a:rPr lang="en-US" altLang="zh-CN" sz="1400" dirty="0">
                  <a:solidFill>
                    <a:srgbClr val="FF0000"/>
                  </a:solidFill>
                </a:rPr>
                <a:t>A-2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pic>
          <p:nvPicPr>
            <p:cNvPr id="31" name="图形 30">
              <a:extLst>
                <a:ext uri="{FF2B5EF4-FFF2-40B4-BE49-F238E27FC236}">
                  <a16:creationId xmlns:a16="http://schemas.microsoft.com/office/drawing/2014/main" id="{466081D1-8F08-4D04-9A8C-6AEA9EFCA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8302" y="3837833"/>
              <a:ext cx="540000" cy="540000"/>
            </a:xfrm>
            <a:prstGeom prst="rect">
              <a:avLst/>
            </a:prstGeom>
          </p:spPr>
        </p:pic>
        <p:pic>
          <p:nvPicPr>
            <p:cNvPr id="32" name="图形 31">
              <a:extLst>
                <a:ext uri="{FF2B5EF4-FFF2-40B4-BE49-F238E27FC236}">
                  <a16:creationId xmlns:a16="http://schemas.microsoft.com/office/drawing/2014/main" id="{B8736859-C84A-45AB-80B9-02CEF8AE2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46" y="3837833"/>
              <a:ext cx="540000" cy="540000"/>
            </a:xfrm>
            <a:prstGeom prst="rect">
              <a:avLst/>
            </a:prstGeom>
          </p:spPr>
        </p:pic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4FF1C960-E5D3-4321-8556-882BBEC22C0F}"/>
                </a:ext>
              </a:extLst>
            </p:cNvPr>
            <p:cNvCxnSpPr>
              <a:cxnSpLocks/>
              <a:stCxn id="32" idx="3"/>
              <a:endCxn id="42" idx="1"/>
            </p:cNvCxnSpPr>
            <p:nvPr/>
          </p:nvCxnSpPr>
          <p:spPr>
            <a:xfrm flipV="1">
              <a:off x="545646" y="4104559"/>
              <a:ext cx="170458" cy="32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D834B29-2DCB-4560-A7F3-C5F44CB28387}"/>
                </a:ext>
              </a:extLst>
            </p:cNvPr>
            <p:cNvSpPr txBox="1"/>
            <p:nvPr/>
          </p:nvSpPr>
          <p:spPr>
            <a:xfrm>
              <a:off x="716104" y="3966059"/>
              <a:ext cx="210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/>
                <a:t>…</a:t>
              </a:r>
              <a:endParaRPr lang="zh-CN" altLang="en-US" sz="1200" b="1" dirty="0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09AA7B25-6E0A-463E-999A-A024043203EF}"/>
                </a:ext>
              </a:extLst>
            </p:cNvPr>
            <p:cNvCxnSpPr>
              <a:cxnSpLocks/>
              <a:stCxn id="42" idx="3"/>
              <a:endCxn id="31" idx="1"/>
            </p:cNvCxnSpPr>
            <p:nvPr/>
          </p:nvCxnSpPr>
          <p:spPr>
            <a:xfrm>
              <a:off x="926416" y="4104559"/>
              <a:ext cx="181886" cy="32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矩形 68">
              <a:extLst>
                <a:ext uri="{FF2B5EF4-FFF2-40B4-BE49-F238E27FC236}">
                  <a16:creationId xmlns:a16="http://schemas.microsoft.com/office/drawing/2014/main" id="{A5E9FB22-D5F4-4AB3-8D13-13DEDF5E3862}"/>
                </a:ext>
              </a:extLst>
            </p:cNvPr>
            <p:cNvSpPr/>
            <p:nvPr/>
          </p:nvSpPr>
          <p:spPr>
            <a:xfrm>
              <a:off x="21783" y="3823764"/>
              <a:ext cx="1663298" cy="5273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73">
              <a:extLst>
                <a:ext uri="{FF2B5EF4-FFF2-40B4-BE49-F238E27FC236}">
                  <a16:creationId xmlns:a16="http://schemas.microsoft.com/office/drawing/2014/main" id="{B1E9B25C-ED46-431A-8416-B98C5AE90116}"/>
                </a:ext>
              </a:extLst>
            </p:cNvPr>
            <p:cNvSpPr txBox="1"/>
            <p:nvPr/>
          </p:nvSpPr>
          <p:spPr>
            <a:xfrm>
              <a:off x="1011807" y="4344252"/>
              <a:ext cx="7766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AS </a:t>
              </a:r>
              <a:r>
                <a:rPr lang="en-US" altLang="zh-CN" sz="1400" dirty="0">
                  <a:solidFill>
                    <a:srgbClr val="FF0000"/>
                  </a:solidFill>
                </a:rPr>
                <a:t>A-1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pic>
          <p:nvPicPr>
            <p:cNvPr id="30" name="图形 29">
              <a:extLst>
                <a:ext uri="{FF2B5EF4-FFF2-40B4-BE49-F238E27FC236}">
                  <a16:creationId xmlns:a16="http://schemas.microsoft.com/office/drawing/2014/main" id="{9EC1C7BA-DCEE-4170-B139-57AE5CF37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5836" y="3838948"/>
              <a:ext cx="540000" cy="540000"/>
            </a:xfrm>
            <a:prstGeom prst="rect">
              <a:avLst/>
            </a:prstGeom>
          </p:spPr>
        </p:pic>
        <p:pic>
          <p:nvPicPr>
            <p:cNvPr id="33" name="图形 32">
              <a:extLst>
                <a:ext uri="{FF2B5EF4-FFF2-40B4-BE49-F238E27FC236}">
                  <a16:creationId xmlns:a16="http://schemas.microsoft.com/office/drawing/2014/main" id="{675328B1-6D93-4E8F-B4BE-4FD10EFDC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43463" y="3837833"/>
              <a:ext cx="540000" cy="540000"/>
            </a:xfrm>
            <a:prstGeom prst="rect">
              <a:avLst/>
            </a:prstGeom>
          </p:spPr>
        </p:pic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E0C87E4F-1285-4DB9-A233-7662BBFDBCB2}"/>
                </a:ext>
              </a:extLst>
            </p:cNvPr>
            <p:cNvCxnSpPr>
              <a:cxnSpLocks/>
              <a:stCxn id="44" idx="3"/>
              <a:endCxn id="33" idx="1"/>
            </p:cNvCxnSpPr>
            <p:nvPr/>
          </p:nvCxnSpPr>
          <p:spPr>
            <a:xfrm flipV="1">
              <a:off x="4992898" y="4107833"/>
              <a:ext cx="250565" cy="3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B512376-E20B-4715-B521-1C7ABD83DA54}"/>
                </a:ext>
              </a:extLst>
            </p:cNvPr>
            <p:cNvSpPr txBox="1"/>
            <p:nvPr/>
          </p:nvSpPr>
          <p:spPr>
            <a:xfrm>
              <a:off x="4782586" y="3969718"/>
              <a:ext cx="210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/>
                <a:t>…</a:t>
              </a:r>
              <a:endParaRPr lang="zh-CN" altLang="en-US" sz="1200" b="1" dirty="0"/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70E0517E-B535-412F-979F-2E072972511D}"/>
                </a:ext>
              </a:extLst>
            </p:cNvPr>
            <p:cNvCxnSpPr>
              <a:cxnSpLocks/>
              <a:stCxn id="30" idx="3"/>
              <a:endCxn id="44" idx="1"/>
            </p:cNvCxnSpPr>
            <p:nvPr/>
          </p:nvCxnSpPr>
          <p:spPr>
            <a:xfrm flipV="1">
              <a:off x="4565836" y="4108218"/>
              <a:ext cx="216750" cy="7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矩形 68">
              <a:extLst>
                <a:ext uri="{FF2B5EF4-FFF2-40B4-BE49-F238E27FC236}">
                  <a16:creationId xmlns:a16="http://schemas.microsoft.com/office/drawing/2014/main" id="{7FDD0671-0515-4F19-BFA1-F9936FCE3DDF}"/>
                </a:ext>
              </a:extLst>
            </p:cNvPr>
            <p:cNvSpPr/>
            <p:nvPr/>
          </p:nvSpPr>
          <p:spPr>
            <a:xfrm>
              <a:off x="3969231" y="3818856"/>
              <a:ext cx="1811188" cy="5273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73">
              <a:extLst>
                <a:ext uri="{FF2B5EF4-FFF2-40B4-BE49-F238E27FC236}">
                  <a16:creationId xmlns:a16="http://schemas.microsoft.com/office/drawing/2014/main" id="{9F482C83-16C5-4962-A8C0-898CE92DC2C8}"/>
                </a:ext>
              </a:extLst>
            </p:cNvPr>
            <p:cNvSpPr txBox="1"/>
            <p:nvPr/>
          </p:nvSpPr>
          <p:spPr>
            <a:xfrm>
              <a:off x="5102609" y="4344251"/>
              <a:ext cx="7766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AS </a:t>
              </a:r>
              <a:r>
                <a:rPr lang="en-US" altLang="zh-CN" sz="1400" dirty="0">
                  <a:solidFill>
                    <a:schemeClr val="accent1"/>
                  </a:solidFill>
                </a:rPr>
                <a:t>B-1</a:t>
              </a:r>
              <a:endParaRPr lang="zh-CN" altLang="en-US" sz="14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5272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65D3E-5012-4933-9F1F-8DAAB94D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研究思路</a:t>
            </a:r>
            <a:r>
              <a:rPr lang="en-US" altLang="zh-CN" dirty="0"/>
              <a:t>-</a:t>
            </a:r>
            <a:r>
              <a:rPr lang="zh-CN" altLang="en-US" dirty="0"/>
              <a:t>分析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E28403F-EA01-4AB8-88E3-CFC188A65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比对项</a:t>
            </a:r>
            <a:endParaRPr lang="en-US" altLang="zh-CN" dirty="0"/>
          </a:p>
          <a:p>
            <a:pPr lvl="1"/>
            <a:r>
              <a:rPr lang="zh-CN" altLang="en-US" dirty="0"/>
              <a:t>主要国家</a:t>
            </a:r>
            <a:r>
              <a:rPr lang="en-US" altLang="zh-CN" dirty="0"/>
              <a:t>/</a:t>
            </a:r>
            <a:r>
              <a:rPr lang="zh-CN" altLang="en-US" dirty="0"/>
              <a:t>地区的跨国链路数量对比</a:t>
            </a:r>
            <a:endParaRPr lang="en-US" altLang="zh-CN" dirty="0"/>
          </a:p>
          <a:p>
            <a:pPr lvl="1"/>
            <a:r>
              <a:rPr lang="zh-CN" altLang="en-US" dirty="0"/>
              <a:t>主要国家</a:t>
            </a:r>
            <a:r>
              <a:rPr lang="en-US" altLang="zh-CN" dirty="0"/>
              <a:t>/</a:t>
            </a:r>
            <a:r>
              <a:rPr lang="zh-CN" altLang="en-US" dirty="0"/>
              <a:t>地区的法理跨国链路和地理跨国链路差别比对</a:t>
            </a:r>
            <a:endParaRPr lang="en-US" altLang="zh-CN" dirty="0"/>
          </a:p>
          <a:p>
            <a:pPr lvl="1"/>
            <a:r>
              <a:rPr lang="zh-CN" altLang="en-US" dirty="0"/>
              <a:t>主要国家</a:t>
            </a:r>
            <a:r>
              <a:rPr lang="en-US" altLang="zh-CN" dirty="0"/>
              <a:t>/</a:t>
            </a:r>
            <a:r>
              <a:rPr lang="zh-CN" altLang="en-US" dirty="0"/>
              <a:t>地区的跨国链路的</a:t>
            </a:r>
            <a:r>
              <a:rPr lang="en-US" altLang="zh-CN" dirty="0"/>
              <a:t>ISP</a:t>
            </a:r>
            <a:r>
              <a:rPr lang="zh-CN" altLang="en-US" dirty="0"/>
              <a:t>归属</a:t>
            </a:r>
            <a:endParaRPr lang="en-US" altLang="zh-CN" dirty="0"/>
          </a:p>
          <a:p>
            <a:r>
              <a:rPr lang="zh-CN" altLang="en-US" dirty="0"/>
              <a:t>比对对象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CB258DC-280C-48AC-B7ED-7B81C6CC4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189782"/>
              </p:ext>
            </p:extLst>
          </p:nvPr>
        </p:nvGraphicFramePr>
        <p:xfrm>
          <a:off x="2738254" y="3682683"/>
          <a:ext cx="585773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906">
                  <a:extLst>
                    <a:ext uri="{9D8B030D-6E8A-4147-A177-3AD203B41FA5}">
                      <a16:colId xmlns:a16="http://schemas.microsoft.com/office/drawing/2014/main" val="1034033518"/>
                    </a:ext>
                  </a:extLst>
                </a:gridCol>
                <a:gridCol w="4644829">
                  <a:extLst>
                    <a:ext uri="{9D8B030D-6E8A-4147-A177-3AD203B41FA5}">
                      <a16:colId xmlns:a16="http://schemas.microsoft.com/office/drawing/2014/main" val="2895803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国家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特点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943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中国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对本国互联网管控力度较高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45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美国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Tier-1 ISP</a:t>
                      </a:r>
                      <a:r>
                        <a:rPr lang="zh-CN" altLang="en-US" dirty="0"/>
                        <a:t>较多，对本国互联网管控力度较弱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7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俄罗斯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对本国互联网管控力度较高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71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欧盟各国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欧盟内部各个国家之间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0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欧盟整体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欧盟看作一个整体国家，与其他国家之间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888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560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0A2C8E-2B30-4957-8192-8698ECA6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研究工作安排及进度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FC152-E7FC-4006-8557-E867F2F0F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研究工作的时间安排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673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A1E2DA-32FE-4A49-B8F6-D7D853B1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研究工作安排及进度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2F921B4-C46E-4B9F-ACDA-651C0BD367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313605"/>
              </p:ext>
            </p:extLst>
          </p:nvPr>
        </p:nvGraphicFramePr>
        <p:xfrm>
          <a:off x="838200" y="1825625"/>
          <a:ext cx="105156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423">
                  <a:extLst>
                    <a:ext uri="{9D8B030D-6E8A-4147-A177-3AD203B41FA5}">
                      <a16:colId xmlns:a16="http://schemas.microsoft.com/office/drawing/2014/main" val="4082588258"/>
                    </a:ext>
                  </a:extLst>
                </a:gridCol>
                <a:gridCol w="8837177">
                  <a:extLst>
                    <a:ext uri="{9D8B030D-6E8A-4147-A177-3AD203B41FA5}">
                      <a16:colId xmlns:a16="http://schemas.microsoft.com/office/drawing/2014/main" val="855864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研究工作安排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481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2021.11.20-2021.12.18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资料查阅、社会调查等，开展毕业论文（设计）开题准备工作；完成开题报告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9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2021.12.19-2021.12.31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收集开源数据集（包括但不限于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国家归属数据、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Geolocation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数据集等），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对开源数据集进行分析，在开题报告拟定的研究思路的基础上，提出更加具体可行的方案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519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2022.01.01-2022.01.31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搭建网络观测点（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Vantage Point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）；学生完成方案设计与实现、论文提纲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53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2022.02.01-2022.03.31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检测点收集检测和分析所需数据，编写跨国链路推断部分代码，获取检测结果，并进行分析；准备中期检查，进行中期检查报告；学生完成文献搜集与整理、英文文献阅读与翻译；学生在毕设系统中提交外文译文、文献综述、毕设指导记录材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01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2022.04.01-2022.04.30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撰写论文，准备答辩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351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73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0A2C8E-2B30-4957-8192-8698ECA6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研究意义与研究内容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FC152-E7FC-4006-8557-E867F2F0F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研究跨国链路的意义，以及研究的具体内容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98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3000-5F68-4456-87E7-FA28BBA2D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59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研究“网络中的国家边境线”是十分重要的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504672-1763-4045-9722-9AC493B0D4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当前的各国国家政府开始关注</a:t>
            </a:r>
            <a:r>
              <a:rPr lang="zh-CN" altLang="en-US" b="1" dirty="0"/>
              <a:t>国家级别的网络流量攻击防御</a:t>
            </a:r>
            <a:endParaRPr lang="en-US" altLang="zh-CN" b="1" dirty="0"/>
          </a:p>
          <a:p>
            <a:pPr>
              <a:lnSpc>
                <a:spcPct val="110000"/>
              </a:lnSpc>
            </a:pPr>
            <a:r>
              <a:rPr lang="zh-CN" altLang="en-US" dirty="0"/>
              <a:t>部分不法分子为了</a:t>
            </a:r>
            <a:r>
              <a:rPr lang="zh-CN" altLang="en-US" b="1" dirty="0"/>
              <a:t>规避本国的网络审查，</a:t>
            </a:r>
            <a:r>
              <a:rPr lang="zh-CN" altLang="en-US" dirty="0"/>
              <a:t>会在他国的论坛</a:t>
            </a:r>
            <a:r>
              <a:rPr lang="zh-CN" altLang="en-US"/>
              <a:t>上散布不</a:t>
            </a:r>
            <a:r>
              <a:rPr lang="zh-CN" altLang="en-US" dirty="0"/>
              <a:t>法信息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b="1" dirty="0"/>
              <a:t>……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因此各个国家政府希望</a:t>
            </a:r>
            <a:r>
              <a:rPr lang="zh-CN" altLang="en-US" b="1" dirty="0"/>
              <a:t>对本国的国际流量进行有效的检查和控制</a:t>
            </a:r>
            <a:endParaRPr lang="en-US" altLang="zh-CN" b="1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政府会在自己边境布置</a:t>
            </a:r>
            <a:r>
              <a:rPr lang="zh-CN" altLang="en-US" b="1" dirty="0"/>
              <a:t>海关</a:t>
            </a:r>
            <a:r>
              <a:rPr lang="zh-CN" altLang="en-US" dirty="0"/>
              <a:t>进行检查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当前缺乏一个明确的</a:t>
            </a:r>
            <a:r>
              <a:rPr lang="zh-CN" altLang="en-US" b="1" dirty="0"/>
              <a:t>“网络空间中的国家边境线”</a:t>
            </a:r>
            <a:endParaRPr lang="en-US" altLang="zh-CN" b="1" dirty="0"/>
          </a:p>
        </p:txBody>
      </p:sp>
      <p:sp>
        <p:nvSpPr>
          <p:cNvPr id="13" name="文本框 18">
            <a:extLst>
              <a:ext uri="{FF2B5EF4-FFF2-40B4-BE49-F238E27FC236}">
                <a16:creationId xmlns:a16="http://schemas.microsoft.com/office/drawing/2014/main" id="{51CCF069-E59E-4B5A-90E5-D3D230EBCDAB}"/>
              </a:ext>
            </a:extLst>
          </p:cNvPr>
          <p:cNvSpPr txBox="1"/>
          <p:nvPr/>
        </p:nvSpPr>
        <p:spPr>
          <a:xfrm>
            <a:off x="4358510" y="4039314"/>
            <a:ext cx="1737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/>
              <a:t>国家</a:t>
            </a:r>
            <a:r>
              <a:rPr lang="en-US" altLang="zh-CN" sz="1400" b="1" dirty="0"/>
              <a:t>B</a:t>
            </a:r>
            <a:r>
              <a:rPr lang="zh-CN" altLang="en-US" sz="1400" b="1" dirty="0"/>
              <a:t>的网络路由器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6D2A73D-C7E1-4276-A63E-A678F95F6395}"/>
              </a:ext>
            </a:extLst>
          </p:cNvPr>
          <p:cNvGrpSpPr/>
          <p:nvPr/>
        </p:nvGrpSpPr>
        <p:grpSpPr>
          <a:xfrm>
            <a:off x="517828" y="2000238"/>
            <a:ext cx="4889427" cy="4002112"/>
            <a:chOff x="517828" y="2000238"/>
            <a:chExt cx="4889427" cy="4002112"/>
          </a:xfrm>
        </p:grpSpPr>
        <p:pic>
          <p:nvPicPr>
            <p:cNvPr id="1032" name="Picture 8" descr="查看源图像">
              <a:extLst>
                <a:ext uri="{FF2B5EF4-FFF2-40B4-BE49-F238E27FC236}">
                  <a16:creationId xmlns:a16="http://schemas.microsoft.com/office/drawing/2014/main" id="{3D1B28FE-283F-403B-A3B6-8A62D42D62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828" y="2000238"/>
              <a:ext cx="4030987" cy="4002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图形 4">
              <a:extLst>
                <a:ext uri="{FF2B5EF4-FFF2-40B4-BE49-F238E27FC236}">
                  <a16:creationId xmlns:a16="http://schemas.microsoft.com/office/drawing/2014/main" id="{BB525394-E702-40DB-8EEA-E79544718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99544" y="3730006"/>
              <a:ext cx="360000" cy="360000"/>
            </a:xfrm>
            <a:prstGeom prst="rect">
              <a:avLst/>
            </a:prstGeom>
          </p:spPr>
        </p:pic>
        <p:cxnSp>
          <p:nvCxnSpPr>
            <p:cNvPr id="11" name="直接箭头连接符 12">
              <a:extLst>
                <a:ext uri="{FF2B5EF4-FFF2-40B4-BE49-F238E27FC236}">
                  <a16:creationId xmlns:a16="http://schemas.microsoft.com/office/drawing/2014/main" id="{CE26DDD0-E150-4F88-9833-5D50FD9A6683}"/>
                </a:ext>
              </a:extLst>
            </p:cNvPr>
            <p:cNvCxnSpPr>
              <a:cxnSpLocks/>
              <a:stCxn id="30" idx="3"/>
              <a:endCxn id="120" idx="1"/>
            </p:cNvCxnSpPr>
            <p:nvPr/>
          </p:nvCxnSpPr>
          <p:spPr>
            <a:xfrm flipV="1">
              <a:off x="3759544" y="3907653"/>
              <a:ext cx="1287711" cy="2353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文本框 17">
              <a:extLst>
                <a:ext uri="{FF2B5EF4-FFF2-40B4-BE49-F238E27FC236}">
                  <a16:creationId xmlns:a16="http://schemas.microsoft.com/office/drawing/2014/main" id="{703BDF36-B1F8-4592-A693-21331E1880BA}"/>
                </a:ext>
              </a:extLst>
            </p:cNvPr>
            <p:cNvSpPr txBox="1"/>
            <p:nvPr/>
          </p:nvSpPr>
          <p:spPr>
            <a:xfrm>
              <a:off x="1981840" y="2379975"/>
              <a:ext cx="12705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/>
                <a:t>国家</a:t>
              </a:r>
              <a:r>
                <a:rPr lang="en-US" altLang="zh-CN" sz="1400" b="1" dirty="0"/>
                <a:t>A</a:t>
              </a:r>
              <a:r>
                <a:rPr lang="zh-CN" altLang="en-US" sz="1400" b="1" dirty="0"/>
                <a:t>的网络</a:t>
              </a:r>
            </a:p>
          </p:txBody>
        </p:sp>
        <p:pic>
          <p:nvPicPr>
            <p:cNvPr id="32" name="图形 4">
              <a:extLst>
                <a:ext uri="{FF2B5EF4-FFF2-40B4-BE49-F238E27FC236}">
                  <a16:creationId xmlns:a16="http://schemas.microsoft.com/office/drawing/2014/main" id="{81A3CFF3-DF78-442C-BAC9-55B693B9F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71536" y="3391895"/>
              <a:ext cx="360000" cy="360000"/>
            </a:xfrm>
            <a:prstGeom prst="rect">
              <a:avLst/>
            </a:prstGeom>
          </p:spPr>
        </p:pic>
        <p:pic>
          <p:nvPicPr>
            <p:cNvPr id="33" name="图形 4">
              <a:extLst>
                <a:ext uri="{FF2B5EF4-FFF2-40B4-BE49-F238E27FC236}">
                  <a16:creationId xmlns:a16="http://schemas.microsoft.com/office/drawing/2014/main" id="{33C2F183-24C1-406F-94E4-15B3819DB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88105" y="3833203"/>
              <a:ext cx="360000" cy="360000"/>
            </a:xfrm>
            <a:prstGeom prst="rect">
              <a:avLst/>
            </a:prstGeom>
          </p:spPr>
        </p:pic>
        <p:pic>
          <p:nvPicPr>
            <p:cNvPr id="34" name="图形 4">
              <a:extLst>
                <a:ext uri="{FF2B5EF4-FFF2-40B4-BE49-F238E27FC236}">
                  <a16:creationId xmlns:a16="http://schemas.microsoft.com/office/drawing/2014/main" id="{A03AF81F-4C88-43AF-8208-9714929CC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88105" y="2824776"/>
              <a:ext cx="360000" cy="360000"/>
            </a:xfrm>
            <a:prstGeom prst="rect">
              <a:avLst/>
            </a:prstGeom>
          </p:spPr>
        </p:pic>
        <p:pic>
          <p:nvPicPr>
            <p:cNvPr id="35" name="图形 4">
              <a:extLst>
                <a:ext uri="{FF2B5EF4-FFF2-40B4-BE49-F238E27FC236}">
                  <a16:creationId xmlns:a16="http://schemas.microsoft.com/office/drawing/2014/main" id="{6F15A765-C82F-44E9-9DFF-02B811FB4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01840" y="3147801"/>
              <a:ext cx="360000" cy="360000"/>
            </a:xfrm>
            <a:prstGeom prst="rect">
              <a:avLst/>
            </a:prstGeom>
          </p:spPr>
        </p:pic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CAB814B6-B092-42B7-9CE0-F361CE8154D7}"/>
                </a:ext>
              </a:extLst>
            </p:cNvPr>
            <p:cNvCxnSpPr>
              <a:cxnSpLocks/>
              <a:stCxn id="34" idx="2"/>
              <a:endCxn id="32" idx="0"/>
            </p:cNvCxnSpPr>
            <p:nvPr/>
          </p:nvCxnSpPr>
          <p:spPr>
            <a:xfrm flipH="1">
              <a:off x="3051536" y="3184776"/>
              <a:ext cx="16569" cy="2071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2005FB97-1748-4A8A-88BA-F556277343FF}"/>
                </a:ext>
              </a:extLst>
            </p:cNvPr>
            <p:cNvCxnSpPr>
              <a:cxnSpLocks/>
              <a:stCxn id="34" idx="2"/>
              <a:endCxn id="35" idx="3"/>
            </p:cNvCxnSpPr>
            <p:nvPr/>
          </p:nvCxnSpPr>
          <p:spPr>
            <a:xfrm flipH="1">
              <a:off x="2161840" y="3184776"/>
              <a:ext cx="906265" cy="1430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79FC5254-C91A-431F-9603-E413A574E5BD}"/>
                </a:ext>
              </a:extLst>
            </p:cNvPr>
            <p:cNvCxnSpPr>
              <a:cxnSpLocks/>
              <a:stCxn id="35" idx="3"/>
              <a:endCxn id="32" idx="0"/>
            </p:cNvCxnSpPr>
            <p:nvPr/>
          </p:nvCxnSpPr>
          <p:spPr>
            <a:xfrm>
              <a:off x="2161840" y="3327801"/>
              <a:ext cx="889696" cy="640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0D82B65-2415-469E-9DF7-A96457905BF6}"/>
                </a:ext>
              </a:extLst>
            </p:cNvPr>
            <p:cNvCxnSpPr>
              <a:cxnSpLocks/>
              <a:stCxn id="33" idx="0"/>
              <a:endCxn id="30" idx="1"/>
            </p:cNvCxnSpPr>
            <p:nvPr/>
          </p:nvCxnSpPr>
          <p:spPr>
            <a:xfrm>
              <a:off x="3068105" y="3833203"/>
              <a:ext cx="331439" cy="768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6F724AEA-AED2-4E9B-BADD-D12180B57E5C}"/>
                </a:ext>
              </a:extLst>
            </p:cNvPr>
            <p:cNvCxnSpPr>
              <a:cxnSpLocks/>
              <a:stCxn id="32" idx="3"/>
              <a:endCxn id="30" idx="1"/>
            </p:cNvCxnSpPr>
            <p:nvPr/>
          </p:nvCxnSpPr>
          <p:spPr>
            <a:xfrm>
              <a:off x="3231536" y="3571895"/>
              <a:ext cx="168008" cy="3381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5" name="图形 4">
              <a:extLst>
                <a:ext uri="{FF2B5EF4-FFF2-40B4-BE49-F238E27FC236}">
                  <a16:creationId xmlns:a16="http://schemas.microsoft.com/office/drawing/2014/main" id="{FE6FE80F-8B6D-4205-A9FC-BEA139257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91054" y="3559155"/>
              <a:ext cx="360000" cy="360000"/>
            </a:xfrm>
            <a:prstGeom prst="rect">
              <a:avLst/>
            </a:prstGeom>
          </p:spPr>
        </p:pic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CE53EEE-E255-46CC-B790-06024C3155BB}"/>
                </a:ext>
              </a:extLst>
            </p:cNvPr>
            <p:cNvCxnSpPr>
              <a:cxnSpLocks/>
              <a:stCxn id="65" idx="3"/>
              <a:endCxn id="33" idx="1"/>
            </p:cNvCxnSpPr>
            <p:nvPr/>
          </p:nvCxnSpPr>
          <p:spPr>
            <a:xfrm>
              <a:off x="2451054" y="3739155"/>
              <a:ext cx="437051" cy="2740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9" name="图形 4">
              <a:extLst>
                <a:ext uri="{FF2B5EF4-FFF2-40B4-BE49-F238E27FC236}">
                  <a16:creationId xmlns:a16="http://schemas.microsoft.com/office/drawing/2014/main" id="{F3B422F9-38B8-4810-A766-8A4A32132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6978" y="4120106"/>
              <a:ext cx="360000" cy="360000"/>
            </a:xfrm>
            <a:prstGeom prst="rect">
              <a:avLst/>
            </a:prstGeom>
          </p:spPr>
        </p:pic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E24D7B3A-658F-4AAA-9F01-0C47B669E16B}"/>
                </a:ext>
              </a:extLst>
            </p:cNvPr>
            <p:cNvCxnSpPr>
              <a:cxnSpLocks/>
              <a:stCxn id="69" idx="3"/>
              <a:endCxn id="33" idx="1"/>
            </p:cNvCxnSpPr>
            <p:nvPr/>
          </p:nvCxnSpPr>
          <p:spPr>
            <a:xfrm flipV="1">
              <a:off x="2676978" y="4013203"/>
              <a:ext cx="211127" cy="2869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4" name="图形 73">
              <a:extLst>
                <a:ext uri="{FF2B5EF4-FFF2-40B4-BE49-F238E27FC236}">
                  <a16:creationId xmlns:a16="http://schemas.microsoft.com/office/drawing/2014/main" id="{45235741-08C1-45E1-A6A3-989B7DD02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99544" y="4622866"/>
              <a:ext cx="360000" cy="360000"/>
            </a:xfrm>
            <a:prstGeom prst="rect">
              <a:avLst/>
            </a:prstGeom>
          </p:spPr>
        </p:pic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1CD1180F-3F7F-4CCD-9EAD-390D2F2925FB}"/>
                </a:ext>
              </a:extLst>
            </p:cNvPr>
            <p:cNvCxnSpPr>
              <a:cxnSpLocks/>
              <a:stCxn id="74" idx="0"/>
              <a:endCxn id="30" idx="2"/>
            </p:cNvCxnSpPr>
            <p:nvPr/>
          </p:nvCxnSpPr>
          <p:spPr>
            <a:xfrm flipV="1">
              <a:off x="3579544" y="4090006"/>
              <a:ext cx="0" cy="5328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文本框 17">
              <a:extLst>
                <a:ext uri="{FF2B5EF4-FFF2-40B4-BE49-F238E27FC236}">
                  <a16:creationId xmlns:a16="http://schemas.microsoft.com/office/drawing/2014/main" id="{74843CE4-8778-4C92-AFA7-C6BE7B4790C7}"/>
                </a:ext>
              </a:extLst>
            </p:cNvPr>
            <p:cNvSpPr txBox="1"/>
            <p:nvPr/>
          </p:nvSpPr>
          <p:spPr>
            <a:xfrm>
              <a:off x="3713609" y="4572033"/>
              <a:ext cx="8035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/>
                <a:t>审查本国国际流量</a:t>
              </a:r>
            </a:p>
          </p:txBody>
        </p:sp>
        <p:pic>
          <p:nvPicPr>
            <p:cNvPr id="120" name="内容占位符 12">
              <a:extLst>
                <a:ext uri="{FF2B5EF4-FFF2-40B4-BE49-F238E27FC236}">
                  <a16:creationId xmlns:a16="http://schemas.microsoft.com/office/drawing/2014/main" id="{36676780-55CD-4012-9EED-9220A0C4B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47255" y="3727653"/>
              <a:ext cx="360000" cy="360000"/>
            </a:xfrm>
            <a:prstGeom prst="rect">
              <a:avLst/>
            </a:prstGeom>
          </p:spPr>
        </p:pic>
        <p:cxnSp>
          <p:nvCxnSpPr>
            <p:cNvPr id="125" name="连接符: 曲线 124">
              <a:extLst>
                <a:ext uri="{FF2B5EF4-FFF2-40B4-BE49-F238E27FC236}">
                  <a16:creationId xmlns:a16="http://schemas.microsoft.com/office/drawing/2014/main" id="{89487A33-E4AD-4BD0-976A-C306DAFF8E13}"/>
                </a:ext>
              </a:extLst>
            </p:cNvPr>
            <p:cNvCxnSpPr>
              <a:endCxn id="120" idx="0"/>
            </p:cNvCxnSpPr>
            <p:nvPr/>
          </p:nvCxnSpPr>
          <p:spPr>
            <a:xfrm>
              <a:off x="3248105" y="3000652"/>
              <a:ext cx="1979150" cy="727001"/>
            </a:xfrm>
            <a:prstGeom prst="curvedConnector2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0" name="文本框 17">
              <a:extLst>
                <a:ext uri="{FF2B5EF4-FFF2-40B4-BE49-F238E27FC236}">
                  <a16:creationId xmlns:a16="http://schemas.microsoft.com/office/drawing/2014/main" id="{612C9FEA-1417-4F18-9CDF-E9B870608CED}"/>
                </a:ext>
              </a:extLst>
            </p:cNvPr>
            <p:cNvSpPr txBox="1"/>
            <p:nvPr/>
          </p:nvSpPr>
          <p:spPr>
            <a:xfrm>
              <a:off x="3607599" y="3144351"/>
              <a:ext cx="11466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/>
                <a:t>未被审查链路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539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C095261-9738-4782-8D84-692E2B99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</a:t>
            </a:r>
            <a:r>
              <a:rPr lang="zh-CN" altLang="en-US"/>
              <a:t>跨国链路是什么？</a:t>
            </a:r>
            <a:endParaRPr lang="zh-CN" altLang="en-US" dirty="0"/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553FD8CD-B8EA-41DE-B3B5-2CF10D0401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在网络空间中，“国家的边境线”即国家与国家之间的网络的</a:t>
            </a:r>
            <a:r>
              <a:rPr lang="zh-CN" altLang="en-US" b="1" dirty="0"/>
              <a:t>跨国链路</a:t>
            </a:r>
            <a:endParaRPr lang="en-US" altLang="zh-CN" b="1" dirty="0"/>
          </a:p>
          <a:p>
            <a:pPr>
              <a:lnSpc>
                <a:spcPct val="120000"/>
              </a:lnSpc>
            </a:pPr>
            <a:r>
              <a:rPr lang="zh-CN" altLang="en-US" dirty="0"/>
              <a:t>跨国链路：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b="1" dirty="0"/>
              <a:t>法理跨国链路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b="1" dirty="0"/>
              <a:t>分属于两个国家的两个不同</a:t>
            </a:r>
            <a:r>
              <a:rPr lang="en-US" altLang="zh-CN" b="1" dirty="0"/>
              <a:t>AS</a:t>
            </a:r>
            <a:r>
              <a:rPr lang="zh-CN" altLang="en-US" b="1" dirty="0"/>
              <a:t>之间的两个路由器之间的跨域链路</a:t>
            </a:r>
            <a:endParaRPr lang="en-US" altLang="zh-CN" b="1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国家有本国</a:t>
            </a:r>
            <a:r>
              <a:rPr lang="en-US" altLang="zh-CN" dirty="0"/>
              <a:t>AS</a:t>
            </a:r>
            <a:r>
              <a:rPr lang="zh-CN" altLang="en-US" dirty="0"/>
              <a:t>的边境路由器的控制权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b="1" dirty="0"/>
              <a:t>地理跨国链路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b="1" dirty="0"/>
              <a:t>地理上分属两个位于两个国家的路由器之间的链路</a:t>
            </a:r>
            <a:endParaRPr lang="en-US" altLang="zh-CN" b="1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国家对地理位于本国的路由器有控制权</a:t>
            </a:r>
            <a:endParaRPr lang="en-US" altLang="zh-CN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69016B6-33B1-4631-92AB-C1066ED076E6}"/>
              </a:ext>
            </a:extLst>
          </p:cNvPr>
          <p:cNvGrpSpPr/>
          <p:nvPr/>
        </p:nvGrpSpPr>
        <p:grpSpPr>
          <a:xfrm>
            <a:off x="150798" y="1954657"/>
            <a:ext cx="5945202" cy="3934079"/>
            <a:chOff x="151450" y="1954657"/>
            <a:chExt cx="5945202" cy="3934079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72033CD-53B0-400F-831C-E7B3761C07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889"/>
            <a:stretch/>
          </p:blipFill>
          <p:spPr>
            <a:xfrm>
              <a:off x="151450" y="1954657"/>
              <a:ext cx="5944550" cy="3934079"/>
            </a:xfrm>
            <a:prstGeom prst="rect">
              <a:avLst/>
            </a:prstGeom>
          </p:spPr>
        </p:pic>
        <p:pic>
          <p:nvPicPr>
            <p:cNvPr id="9" name="图形 4">
              <a:extLst>
                <a:ext uri="{FF2B5EF4-FFF2-40B4-BE49-F238E27FC236}">
                  <a16:creationId xmlns:a16="http://schemas.microsoft.com/office/drawing/2014/main" id="{16C17E61-EF2A-4F0A-A95F-439FBE98F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0547" y="3755254"/>
              <a:ext cx="322696" cy="322696"/>
            </a:xfrm>
            <a:prstGeom prst="rect">
              <a:avLst/>
            </a:prstGeom>
          </p:spPr>
        </p:pic>
        <p:pic>
          <p:nvPicPr>
            <p:cNvPr id="10" name="图形 4">
              <a:extLst>
                <a:ext uri="{FF2B5EF4-FFF2-40B4-BE49-F238E27FC236}">
                  <a16:creationId xmlns:a16="http://schemas.microsoft.com/office/drawing/2014/main" id="{EB190043-A77E-4FF0-B809-087B775D2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75440" y="3414344"/>
              <a:ext cx="322696" cy="322696"/>
            </a:xfrm>
            <a:prstGeom prst="rect">
              <a:avLst/>
            </a:prstGeom>
          </p:spPr>
        </p:pic>
        <p:pic>
          <p:nvPicPr>
            <p:cNvPr id="14" name="内容占位符 12">
              <a:extLst>
                <a:ext uri="{FF2B5EF4-FFF2-40B4-BE49-F238E27FC236}">
                  <a16:creationId xmlns:a16="http://schemas.microsoft.com/office/drawing/2014/main" id="{2E49C13A-8B11-4A62-8788-2668F5409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173068" y="3751941"/>
              <a:ext cx="324000" cy="324000"/>
            </a:xfrm>
            <a:prstGeom prst="rect">
              <a:avLst/>
            </a:prstGeom>
          </p:spPr>
        </p:pic>
        <p:pic>
          <p:nvPicPr>
            <p:cNvPr id="17" name="图形 4">
              <a:extLst>
                <a:ext uri="{FF2B5EF4-FFF2-40B4-BE49-F238E27FC236}">
                  <a16:creationId xmlns:a16="http://schemas.microsoft.com/office/drawing/2014/main" id="{AA0F7B04-790C-422A-B99D-510F4E8C6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14943" y="5143325"/>
              <a:ext cx="322696" cy="322696"/>
            </a:xfrm>
            <a:prstGeom prst="rect">
              <a:avLst/>
            </a:prstGeom>
          </p:spPr>
        </p:pic>
        <p:pic>
          <p:nvPicPr>
            <p:cNvPr id="18" name="内容占位符 12">
              <a:extLst>
                <a:ext uri="{FF2B5EF4-FFF2-40B4-BE49-F238E27FC236}">
                  <a16:creationId xmlns:a16="http://schemas.microsoft.com/office/drawing/2014/main" id="{7A1E845F-70F0-449D-B234-E1FD6FF57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14943" y="5466021"/>
              <a:ext cx="324000" cy="324000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4BE30EC-C0E3-4042-BC55-E64CED95E998}"/>
                </a:ext>
              </a:extLst>
            </p:cNvPr>
            <p:cNvSpPr txBox="1"/>
            <p:nvPr/>
          </p:nvSpPr>
          <p:spPr>
            <a:xfrm>
              <a:off x="4649591" y="5184632"/>
              <a:ext cx="14470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属于中国</a:t>
              </a:r>
              <a:r>
                <a:rPr lang="en-US" altLang="zh-CN" sz="1000" dirty="0"/>
                <a:t>AS</a:t>
              </a:r>
              <a:r>
                <a:rPr lang="zh-CN" altLang="en-US" sz="1000" dirty="0"/>
                <a:t>的路由器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3A0D16A-BB97-4897-B391-7E368912151F}"/>
                </a:ext>
              </a:extLst>
            </p:cNvPr>
            <p:cNvSpPr txBox="1"/>
            <p:nvPr/>
          </p:nvSpPr>
          <p:spPr>
            <a:xfrm>
              <a:off x="4649591" y="5506053"/>
              <a:ext cx="14470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属于美国</a:t>
              </a:r>
              <a:r>
                <a:rPr lang="en-US" altLang="zh-CN" sz="1000" dirty="0"/>
                <a:t>AS</a:t>
              </a:r>
              <a:r>
                <a:rPr lang="zh-CN" altLang="en-US" sz="1000" dirty="0"/>
                <a:t>的路由器</a:t>
              </a:r>
            </a:p>
          </p:txBody>
        </p:sp>
        <p:cxnSp>
          <p:nvCxnSpPr>
            <p:cNvPr id="22" name="连接符: 曲线 21">
              <a:extLst>
                <a:ext uri="{FF2B5EF4-FFF2-40B4-BE49-F238E27FC236}">
                  <a16:creationId xmlns:a16="http://schemas.microsoft.com/office/drawing/2014/main" id="{704CE3EF-54F4-4AE7-B3F4-1F44FD5BFB71}"/>
                </a:ext>
              </a:extLst>
            </p:cNvPr>
            <p:cNvCxnSpPr>
              <a:cxnSpLocks/>
              <a:stCxn id="9" idx="0"/>
              <a:endCxn id="10" idx="0"/>
            </p:cNvCxnSpPr>
            <p:nvPr/>
          </p:nvCxnSpPr>
          <p:spPr>
            <a:xfrm rot="5400000" flipH="1" flipV="1">
              <a:off x="2838886" y="1857353"/>
              <a:ext cx="340910" cy="3454893"/>
            </a:xfrm>
            <a:prstGeom prst="curvedConnector3">
              <a:avLst>
                <a:gd name="adj1" fmla="val 167056"/>
              </a:avLst>
            </a:prstGeom>
            <a:ln>
              <a:prstDash val="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连接符: 曲线 22">
              <a:extLst>
                <a:ext uri="{FF2B5EF4-FFF2-40B4-BE49-F238E27FC236}">
                  <a16:creationId xmlns:a16="http://schemas.microsoft.com/office/drawing/2014/main" id="{F982FEAB-40EA-4534-9CD7-892DB373767D}"/>
                </a:ext>
              </a:extLst>
            </p:cNvPr>
            <p:cNvCxnSpPr>
              <a:cxnSpLocks/>
              <a:stCxn id="10" idx="3"/>
              <a:endCxn id="14" idx="0"/>
            </p:cNvCxnSpPr>
            <p:nvPr/>
          </p:nvCxnSpPr>
          <p:spPr>
            <a:xfrm>
              <a:off x="4898136" y="3575692"/>
              <a:ext cx="436932" cy="176249"/>
            </a:xfrm>
            <a:prstGeom prst="curvedConnector2">
              <a:avLst/>
            </a:prstGeom>
            <a:ln>
              <a:solidFill>
                <a:schemeClr val="accent4"/>
              </a:solidFill>
              <a:prstDash val="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91B6458-1218-4BF1-A570-1300540D9B5B}"/>
                </a:ext>
              </a:extLst>
            </p:cNvPr>
            <p:cNvSpPr txBox="1"/>
            <p:nvPr/>
          </p:nvSpPr>
          <p:spPr>
            <a:xfrm>
              <a:off x="2285810" y="3182779"/>
              <a:ext cx="14470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/>
                <a:t>地理跨国链路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7A057E2-58CE-4DFD-AFA2-6389492C0EE3}"/>
                </a:ext>
              </a:extLst>
            </p:cNvPr>
            <p:cNvSpPr txBox="1"/>
            <p:nvPr/>
          </p:nvSpPr>
          <p:spPr>
            <a:xfrm rot="1691549">
              <a:off x="4482714" y="3395766"/>
              <a:ext cx="14470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/>
                <a:t>法理跨国链路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254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F97304-75EE-44D6-938C-E669CDB6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主要研究内容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347D6-AC1F-464C-ADF5-FC212B6F3C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全球互联网跨国链路检测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定位各个主要国家的法理跨国链路</a:t>
            </a:r>
            <a:endParaRPr lang="en-US" altLang="zh-CN" dirty="0"/>
          </a:p>
          <a:p>
            <a:pPr lvl="1"/>
            <a:r>
              <a:rPr lang="zh-CN" altLang="en-US" dirty="0"/>
              <a:t>定位各个主要国家的地理跨国链路</a:t>
            </a:r>
            <a:endParaRPr lang="en-US" altLang="zh-CN" dirty="0"/>
          </a:p>
          <a:p>
            <a:r>
              <a:rPr lang="zh-CN" altLang="en-US" b="1" dirty="0"/>
              <a:t>全球互联网跨国链路分析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分析对比各个主要国家当前法理跨国链路与地理跨国链路之间的</a:t>
            </a:r>
            <a:r>
              <a:rPr lang="zh-CN" altLang="en-US" b="1" dirty="0"/>
              <a:t>差别</a:t>
            </a:r>
            <a:endParaRPr lang="en-US" altLang="zh-CN" b="1" dirty="0"/>
          </a:p>
          <a:p>
            <a:pPr lvl="1"/>
            <a:r>
              <a:rPr lang="zh-CN" altLang="en-US" dirty="0"/>
              <a:t>分析对比各个主要国家的跨国链路的数量</a:t>
            </a:r>
            <a:endParaRPr lang="en-US" altLang="zh-CN" dirty="0"/>
          </a:p>
          <a:p>
            <a:endParaRPr lang="en-US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9BE7D3C-989E-4C76-AEFF-7413F62FF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905409"/>
              </p:ext>
            </p:extLst>
          </p:nvPr>
        </p:nvGraphicFramePr>
        <p:xfrm>
          <a:off x="1310622" y="2110149"/>
          <a:ext cx="3954105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906">
                  <a:extLst>
                    <a:ext uri="{9D8B030D-6E8A-4147-A177-3AD203B41FA5}">
                      <a16:colId xmlns:a16="http://schemas.microsoft.com/office/drawing/2014/main" val="1034033518"/>
                    </a:ext>
                  </a:extLst>
                </a:gridCol>
                <a:gridCol w="2741199">
                  <a:extLst>
                    <a:ext uri="{9D8B030D-6E8A-4147-A177-3AD203B41FA5}">
                      <a16:colId xmlns:a16="http://schemas.microsoft.com/office/drawing/2014/main" val="2895803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研究国家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特点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943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中国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对本国互联网管控力度较高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45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美国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Tier-1 ISP</a:t>
                      </a:r>
                      <a:r>
                        <a:rPr lang="zh-CN" altLang="en-US" dirty="0"/>
                        <a:t>较多，对本国互联网管控力度较弱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7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俄罗斯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对本国互联网管控力度较高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71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欧盟各国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欧盟内部各个国家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0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欧盟整体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如果欧盟看作一个整体国家，与其他国家之间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888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33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0A2C8E-2B30-4957-8192-8698ECA6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国内外研究现状概述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FC152-E7FC-4006-8557-E867F2F0F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当前国内外学术界对跨国链路及相关工作的研究现状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5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713D2BA-5F45-4FE1-A629-828BF480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国内外研究现状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8E333ED-E53D-4C4D-ABBB-9D060C71A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对跨国链路的研究：</a:t>
            </a:r>
            <a:endParaRPr lang="en-US" altLang="zh-CN" dirty="0"/>
          </a:p>
          <a:p>
            <a:pPr lvl="1"/>
            <a:r>
              <a:rPr lang="zh-CN" altLang="en-US" dirty="0"/>
              <a:t>当前的研究主要聚焦在对跨域（</a:t>
            </a:r>
            <a:r>
              <a:rPr lang="en-US" altLang="zh-CN" dirty="0"/>
              <a:t>AS</a:t>
            </a:r>
            <a:r>
              <a:rPr lang="zh-CN" altLang="en-US" dirty="0"/>
              <a:t>）链路的检测与分析上</a:t>
            </a:r>
            <a:endParaRPr lang="en-US" altLang="zh-CN" dirty="0"/>
          </a:p>
          <a:p>
            <a:pPr lvl="1"/>
            <a:r>
              <a:rPr lang="zh-CN" altLang="en-US" dirty="0"/>
              <a:t>缺乏对跨国链路的检测与分析</a:t>
            </a:r>
            <a:endParaRPr lang="en-US" altLang="zh-CN" dirty="0"/>
          </a:p>
          <a:p>
            <a:pPr lvl="1"/>
            <a:r>
              <a:rPr lang="zh-CN" altLang="en-US" dirty="0"/>
              <a:t>实际上跨国链路（地理跨国链路）很有可能与国际跨域链路（法理跨国链路）不同</a:t>
            </a:r>
            <a:endParaRPr lang="en-US" altLang="zh-CN" dirty="0"/>
          </a:p>
          <a:p>
            <a:r>
              <a:rPr lang="zh-CN" altLang="en-US" dirty="0"/>
              <a:t>我们的研究方法涉及到：</a:t>
            </a:r>
            <a:endParaRPr lang="en-US" altLang="zh-CN" dirty="0"/>
          </a:p>
          <a:p>
            <a:pPr lvl="1"/>
            <a:r>
              <a:rPr lang="zh-CN" altLang="en-US" dirty="0"/>
              <a:t>主要采用</a:t>
            </a:r>
            <a:r>
              <a:rPr lang="zh-CN" altLang="en-US" b="1" dirty="0"/>
              <a:t>域间链路推断</a:t>
            </a:r>
            <a:r>
              <a:rPr lang="zh-CN" altLang="en-US" dirty="0"/>
              <a:t>进行</a:t>
            </a:r>
            <a:r>
              <a:rPr lang="zh-CN" altLang="en-US" b="1" dirty="0"/>
              <a:t>法理跨国链路推断</a:t>
            </a:r>
            <a:endParaRPr lang="en-US" altLang="zh-CN" b="1" dirty="0"/>
          </a:p>
          <a:p>
            <a:pPr lvl="1"/>
            <a:r>
              <a:rPr lang="zh-CN" altLang="en-US" dirty="0"/>
              <a:t>主要采用</a:t>
            </a:r>
            <a:r>
              <a:rPr lang="en-US" altLang="zh-CN" b="1" dirty="0"/>
              <a:t>IP</a:t>
            </a:r>
            <a:r>
              <a:rPr lang="zh-CN" altLang="en-US" b="1" dirty="0"/>
              <a:t>地理位置定位</a:t>
            </a:r>
            <a:r>
              <a:rPr lang="zh-CN" altLang="en-US" dirty="0"/>
              <a:t>进行</a:t>
            </a:r>
            <a:r>
              <a:rPr lang="zh-CN" altLang="en-US" b="1" dirty="0"/>
              <a:t>地理跨国链路推断</a:t>
            </a:r>
          </a:p>
        </p:txBody>
      </p:sp>
    </p:spTree>
    <p:extLst>
      <p:ext uri="{BB962C8B-B14F-4D97-AF65-F5344CB8AC3E}">
        <p14:creationId xmlns:p14="http://schemas.microsoft.com/office/powerpoint/2010/main" val="1296425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08B9F11-779A-4306-953A-9FD107A7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域间链路推断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3B4C3E15-D3A3-424B-80FB-88C3D624FE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925926"/>
              </p:ext>
            </p:extLst>
          </p:nvPr>
        </p:nvGraphicFramePr>
        <p:xfrm>
          <a:off x="1754124" y="1690688"/>
          <a:ext cx="8683751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1433716344"/>
                    </a:ext>
                  </a:extLst>
                </a:gridCol>
                <a:gridCol w="6367271">
                  <a:extLst>
                    <a:ext uri="{9D8B030D-6E8A-4147-A177-3AD203B41FA5}">
                      <a16:colId xmlns:a16="http://schemas.microsoft.com/office/drawing/2014/main" val="2361159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79249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基于别名解析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Huffaker[3]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利用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MIDAR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kapar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两个工具进行别名解析。对于每个路由器，利用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BGP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路由表将每个接口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IP 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地址映射到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AS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。利用五步的启发式算法对路由器的归属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AS 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进行推测。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4514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Giotsas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[4]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检测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点探测可能的域间对等链路设施，将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IP 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路径利用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MIDAR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聚合成路由器，推测可能的域间链路。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然后输入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CFS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约束设施搜索算法进行推断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70086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基于边界路由器推断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Marder[5]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基于大量的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traceroute 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数据对每个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IP 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接口构建前继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IP 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地址集合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Nb 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和后继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IP 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地址集合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，然后利用四步骤的推断算法为每个接口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IP 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添加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AS 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归属推断。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7604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Luckie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[6]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基于某一网络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VP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到全局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BGP 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路由系统中每个路由前缀的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traceroute 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路径，设计启发式的方法推断该网络边界路由器的所有权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5272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Marder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bdrmap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MAP-IT 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算法的基础上，融合二者的优点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提出</a:t>
                      </a:r>
                      <a:r>
                        <a:rPr lang="en-US" altLang="zh-CN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Bdrmap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-IT[7]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365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167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08B9F11-779A-4306-953A-9FD107A7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地理位置定位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3B4C3E15-D3A3-424B-80FB-88C3D624FE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3446403"/>
              </p:ext>
            </p:extLst>
          </p:nvPr>
        </p:nvGraphicFramePr>
        <p:xfrm>
          <a:off x="271272" y="1422400"/>
          <a:ext cx="11649456" cy="498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1433716344"/>
                    </a:ext>
                  </a:extLst>
                </a:gridCol>
                <a:gridCol w="10003536">
                  <a:extLst>
                    <a:ext uri="{9D8B030D-6E8A-4147-A177-3AD203B41FA5}">
                      <a16:colId xmlns:a16="http://schemas.microsoft.com/office/drawing/2014/main" val="2361159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792496"/>
                  </a:ext>
                </a:extLst>
              </a:tr>
              <a:tr h="370840">
                <a:tc rowSpan="8"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基于检测的地理位置定位方法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Padmanabhan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[8]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提出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GeoPing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，一种基于基准节点的地理位置和基准点和目标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IP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地址之间的延迟大小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，估计目标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IP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地址地理位置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4514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GeoLDDS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[10-12]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结合拓扑和延迟数据对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IP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的地理位置进行推断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7008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Otant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[13]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提出了一种基于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é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zier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有界区域的几何解技术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0063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Yong 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等人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[14]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借助了额外的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web 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服务信息，扩展利用了大量高精度的网站基准节点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8579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Laki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[15]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设计了一种详细的路径延迟模型，结合处理延迟、传播延迟以及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ICMP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回显应答生成的延时这三个延时时间数据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6836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Youn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[16]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提出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基于核密度对网络延迟和距离之间的联合分布进行有效估计的方法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6487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Arif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[17]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建立对数正态分布模型描述距离和时延的分布情况，求解目标的最大似然估计实现定位。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3567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Erikkson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[18]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，基于机器学习的地理位置定位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80128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基于数据库的地理位置定位方法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Spring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等提出的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UNNDS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从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DNS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域名中获取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IP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的地理位置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7604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Endo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等提出的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基于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Whois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查询的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IP 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地理定位方法（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WBG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5272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商业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IP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地理位置定位服务：如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MaxMind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IPligence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IP2Location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GeoBytes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NetAcuity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365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545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_YaHei">
      <a:majorFont>
        <a:latin typeface="Microsoft YaHei"/>
        <a:ea typeface="微软雅黑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2212</TotalTime>
  <Words>2733</Words>
  <Application>Microsoft Office PowerPoint</Application>
  <PresentationFormat>Widescreen</PresentationFormat>
  <Paragraphs>207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等线</vt:lpstr>
      <vt:lpstr>Microsoft YaHei</vt:lpstr>
      <vt:lpstr>Microsoft YaHei</vt:lpstr>
      <vt:lpstr>Arial</vt:lpstr>
      <vt:lpstr>Cambria Math</vt:lpstr>
      <vt:lpstr>Office Theme</vt:lpstr>
      <vt:lpstr>毕业设计开题答辩 全球互联网跨国链路的检测与分析</vt:lpstr>
      <vt:lpstr>研究意义与研究内容</vt:lpstr>
      <vt:lpstr>研究“网络中的国家边境线”是十分重要的</vt:lpstr>
      <vt:lpstr>互联网跨国链路是什么？</vt:lpstr>
      <vt:lpstr>主要研究内容</vt:lpstr>
      <vt:lpstr>国内外研究现状概述</vt:lpstr>
      <vt:lpstr>国内外研究现状</vt:lpstr>
      <vt:lpstr>域间链路推断</vt:lpstr>
      <vt:lpstr>IP地理位置定位</vt:lpstr>
      <vt:lpstr>拟采用的研究思路</vt:lpstr>
      <vt:lpstr>研究思路-法理跨国链路推断</vt:lpstr>
      <vt:lpstr>研究思路-地理跨国链路推断</vt:lpstr>
      <vt:lpstr>研究思路-地理跨国链路推断</vt:lpstr>
      <vt:lpstr>研究思路-地理跨国链路推断</vt:lpstr>
      <vt:lpstr>研究思路-分析</vt:lpstr>
      <vt:lpstr>研究工作安排及进度</vt:lpstr>
      <vt:lpstr>研究工作安排及进度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毕业设计开题答辩</dc:title>
  <dc:creator>Peiran Wang</dc:creator>
  <cp:lastModifiedBy>Peiran Wang (FA Talent)</cp:lastModifiedBy>
  <cp:revision>581</cp:revision>
  <dcterms:created xsi:type="dcterms:W3CDTF">2021-12-13T05:14:37Z</dcterms:created>
  <dcterms:modified xsi:type="dcterms:W3CDTF">2021-12-16T02:43:28Z</dcterms:modified>
</cp:coreProperties>
</file>