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60" r:id="rId5"/>
    <p:sldId id="259" r:id="rId6"/>
    <p:sldId id="258" r:id="rId7"/>
    <p:sldId id="261" r:id="rId8"/>
    <p:sldId id="262" r:id="rId9"/>
    <p:sldId id="263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E9286-7D1C-4FFB-8D6C-1096303867FA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D03E1-47C7-49DD-AD14-0B217F9FD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8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D03E1-47C7-49DD-AD14-0B217F9FD2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4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A715E-11FD-4003-BB00-F5138CF14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E44B78-2FD1-45B9-93E1-F8FB886F9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1D7BD-98E9-4C56-8574-ABC29D40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98072-B15F-43E0-94B5-8ACCBA23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F6BD7-F7DB-4A8A-A115-A63A04E5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1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788B6-C527-4369-B857-F827FC1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14DDA-F969-48AE-B417-A544149E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1D46C-3229-4B9F-81DE-D2085A91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DA447-C938-44DE-914B-616C517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05DBA-BFDF-4E0B-8D86-8C7A2BAD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0E9F2-7985-42DF-B70B-36B67979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B1934-84FE-49C7-923D-F8110BEB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F4494-AAF6-4A2E-B564-88580EBA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4E18A-E786-4DC9-B6CF-786F771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33B2C-2863-4C6A-B2D0-0C9B23E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8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3BBE9-33DB-415C-9FCC-6552AA80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0894-0FA2-499E-A9EB-A9D7B296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C93D9-FEE2-489B-8EDD-B76143FF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B9C21-6E03-4547-A312-A0801DA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C101A-25A3-46E8-9A78-BB641EF7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CBE0-9C2B-43FC-AA5C-1964B0DF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53B73-C739-451F-AA95-CF9BDFD3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94E74-D921-49DA-A06B-8359B006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AEA49-9F42-4DEE-8DE2-C0520BE1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20AC4-4196-47C0-B061-87AD4717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9CD4-338D-481A-ABD2-8666E9CC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D903E-D3F4-4C60-B59D-EF971886C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A8F96-B7D9-4AB8-80BB-671D0671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8C24F-F427-4788-A88F-DCE90F70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C9F59-0C7A-43A7-8356-3F67A075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EF421-5A2F-4062-B64B-C16B6AAA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D46A9-8F00-4054-B582-4AC9E4F3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232A5-84E7-4D65-9B41-6A504C15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EC358-BF43-47A4-AF68-98A952CE3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EF5336-4388-4B1D-BEC0-B6DF1945F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44918-D724-48E2-8098-17FC4FBD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9E78F-95DF-4DAE-BC78-3C6EF3F5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9B53C-D33E-4B35-8652-5E60615A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B59AE-40D3-4682-BFF9-65F6F6A9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DC370-3D3B-4019-9A6F-E491850F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90ACF0-06BC-4715-8325-44277350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33A6D5-8C6E-4E9B-B1BC-EFBCA890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715E2-6E97-437A-8D85-14E5C55B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1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F0D88-5CF5-46C1-AEC0-29DB97BE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BF992-F643-4582-A865-C96C75F5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626C0-C071-484E-8282-F75A3B78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6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34B7-4D64-4A18-8DAF-1F6533B7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45CCB-72FA-44E6-A2C2-6D6540C3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D2D92-69C4-40D4-81DD-12FDF0142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43C0B-9D8D-48A5-8546-FB7A66B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AEDED-5BE0-4009-B36B-45CA1A8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E49D0-4CE4-4352-A10A-13CD46DD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DFB6-D1F3-4F54-800E-95158825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D25508-CFAA-4B50-82BB-016BC46FD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1CA91-7778-40C4-A021-E0D68130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A6F9A-CD88-409D-8005-3A1979D6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EB40B-9592-4138-86B0-7E87EDB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C40F3-9918-4F1B-955C-2E81BFF8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0">
            <a:extLst>
              <a:ext uri="{FF2B5EF4-FFF2-40B4-BE49-F238E27FC236}">
                <a16:creationId xmlns:a16="http://schemas.microsoft.com/office/drawing/2014/main" id="{D3A7EFBF-6F73-45CA-A0D5-E9EBFF44F4AC}"/>
              </a:ext>
            </a:extLst>
          </p:cNvPr>
          <p:cNvGrpSpPr/>
          <p:nvPr userDrawn="1"/>
        </p:nvGrpSpPr>
        <p:grpSpPr>
          <a:xfrm>
            <a:off x="1" y="6126486"/>
            <a:ext cx="12191999" cy="731514"/>
            <a:chOff x="1" y="2947547"/>
            <a:chExt cx="9143999" cy="2827685"/>
          </a:xfrm>
        </p:grpSpPr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362A4338-3FFF-4ECD-BE5E-F22E859959A1}"/>
                </a:ext>
              </a:extLst>
            </p:cNvPr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任意多边形 17">
              <a:extLst>
                <a:ext uri="{FF2B5EF4-FFF2-40B4-BE49-F238E27FC236}">
                  <a16:creationId xmlns:a16="http://schemas.microsoft.com/office/drawing/2014/main" id="{0C183BA2-B32D-4FAE-A3C3-641378DA6469}"/>
                </a:ext>
              </a:extLst>
            </p:cNvPr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itchFamily="34" charset="-122"/>
              </a:endParaRPr>
            </a:p>
          </p:txBody>
        </p:sp>
      </p:grpSp>
      <p:grpSp>
        <p:nvGrpSpPr>
          <p:cNvPr id="10" name="组合 4">
            <a:extLst>
              <a:ext uri="{FF2B5EF4-FFF2-40B4-BE49-F238E27FC236}">
                <a16:creationId xmlns:a16="http://schemas.microsoft.com/office/drawing/2014/main" id="{91D616F6-37B9-454B-8931-B0C03E05E73C}"/>
              </a:ext>
            </a:extLst>
          </p:cNvPr>
          <p:cNvGrpSpPr/>
          <p:nvPr userDrawn="1"/>
        </p:nvGrpSpPr>
        <p:grpSpPr>
          <a:xfrm rot="10800000">
            <a:off x="0" y="-2"/>
            <a:ext cx="12191998" cy="1599315"/>
            <a:chOff x="3" y="4208441"/>
            <a:chExt cx="9143999" cy="1948876"/>
          </a:xfrm>
        </p:grpSpPr>
        <p:sp>
          <p:nvSpPr>
            <p:cNvPr id="11" name="任意多边形 19">
              <a:extLst>
                <a:ext uri="{FF2B5EF4-FFF2-40B4-BE49-F238E27FC236}">
                  <a16:creationId xmlns:a16="http://schemas.microsoft.com/office/drawing/2014/main" id="{D91A07BE-C98A-4C1C-85DA-B5638B498476}"/>
                </a:ext>
              </a:extLst>
            </p:cNvPr>
            <p:cNvSpPr/>
            <p:nvPr/>
          </p:nvSpPr>
          <p:spPr>
            <a:xfrm>
              <a:off x="3" y="4208441"/>
              <a:ext cx="9143999" cy="1565870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20">
              <a:extLst>
                <a:ext uri="{FF2B5EF4-FFF2-40B4-BE49-F238E27FC236}">
                  <a16:creationId xmlns:a16="http://schemas.microsoft.com/office/drawing/2014/main" id="{7879F383-51B8-46E4-8959-AF91BCED99FA}"/>
                </a:ext>
              </a:extLst>
            </p:cNvPr>
            <p:cNvSpPr/>
            <p:nvPr userDrawn="1"/>
          </p:nvSpPr>
          <p:spPr>
            <a:xfrm>
              <a:off x="3" y="4401511"/>
              <a:ext cx="9143999" cy="1755806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A96F355-56E4-482C-A574-16A27692C419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43"/>
            <a:ext cx="914400" cy="91440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1F0DE-6CFC-46AB-97C1-4A0AE507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AEDEC-3790-4A39-A637-A1542EAF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700F7-520F-4FBC-8F3F-A91E1E1B1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E348-B847-4632-94CF-7A87FBFCEFF0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B789A-54C9-4DEA-B181-545E744E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F31CA-4FC9-43E5-861A-98E6FF0A6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4B41E-E398-4DBC-87B6-45BEA39DB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综述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C7737-92B9-4F0D-BE8B-7FC0E0132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03/09/2022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9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F3A76-342B-40EA-8B33-CDAEBAE6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常用数据集及工具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7E97346-0D99-4C21-81D3-653C960E0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952" y="1825625"/>
            <a:ext cx="7672096" cy="4351338"/>
          </a:xfrm>
        </p:spPr>
      </p:pic>
    </p:spTree>
    <p:extLst>
      <p:ext uri="{BB962C8B-B14F-4D97-AF65-F5344CB8AC3E}">
        <p14:creationId xmlns:p14="http://schemas.microsoft.com/office/powerpoint/2010/main" val="50478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35A7E-E063-429C-8E11-B0780880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IP2AS</a:t>
            </a:r>
            <a:r>
              <a:rPr lang="zh-CN" altLang="en-US" dirty="0"/>
              <a:t>问题的一些想法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2AC82-EFE2-47B1-B3C0-BA6480A08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使用概率模型进行推断</a:t>
            </a:r>
            <a:r>
              <a:rPr lang="en-US" altLang="zh-CN" dirty="0"/>
              <a:t>(ICMLC’21 &amp; NSDI’19-ProbLink)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能够从概率上说明各个特征</a:t>
            </a:r>
            <a:r>
              <a:rPr lang="en-US" altLang="zh-CN" dirty="0"/>
              <a:t>/</a:t>
            </a:r>
            <a:r>
              <a:rPr lang="zh-CN" altLang="en-US" dirty="0"/>
              <a:t>启发式的有效性</a:t>
            </a:r>
            <a:endParaRPr lang="en-US" altLang="zh-CN" dirty="0"/>
          </a:p>
          <a:p>
            <a:pPr lvl="1"/>
            <a:r>
              <a:rPr lang="zh-CN" altLang="en-US" dirty="0"/>
              <a:t>根据相关性做好特征工程</a:t>
            </a:r>
            <a:endParaRPr lang="en-US" altLang="zh-CN" dirty="0"/>
          </a:p>
          <a:p>
            <a:r>
              <a:rPr lang="zh-CN" altLang="en-US" dirty="0"/>
              <a:t>这篇文章的缺陷：</a:t>
            </a:r>
            <a:endParaRPr lang="en-US" altLang="zh-CN" dirty="0"/>
          </a:p>
          <a:p>
            <a:pPr lvl="1"/>
            <a:r>
              <a:rPr lang="zh-CN" altLang="en-US" dirty="0"/>
              <a:t>选取特征不够</a:t>
            </a:r>
            <a:endParaRPr lang="en-US" altLang="zh-CN" dirty="0"/>
          </a:p>
          <a:p>
            <a:pPr lvl="1"/>
            <a:r>
              <a:rPr lang="zh-CN" altLang="en-US" dirty="0"/>
              <a:t>特征与结果的相关性没有分析</a:t>
            </a:r>
            <a:endParaRPr lang="en-US" altLang="zh-CN" dirty="0"/>
          </a:p>
          <a:p>
            <a:pPr lvl="1"/>
            <a:r>
              <a:rPr lang="zh-CN" altLang="en-US" dirty="0"/>
              <a:t>没有和</a:t>
            </a:r>
            <a:r>
              <a:rPr lang="en-US" altLang="zh-CN" dirty="0" err="1"/>
              <a:t>bdrmapIT</a:t>
            </a:r>
            <a:r>
              <a:rPr lang="zh-CN" altLang="en-US" dirty="0"/>
              <a:t>做对比实验</a:t>
            </a:r>
            <a:endParaRPr lang="en-US" altLang="zh-CN" dirty="0"/>
          </a:p>
          <a:p>
            <a:pPr lvl="1"/>
            <a:r>
              <a:rPr lang="zh-CN" altLang="en-US" dirty="0"/>
              <a:t>缺少足够的</a:t>
            </a:r>
            <a:r>
              <a:rPr lang="en-US" altLang="zh-CN" dirty="0"/>
              <a:t>ground truth</a:t>
            </a:r>
            <a:endParaRPr lang="zh-CN" altLang="en-US" dirty="0"/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039A74B1-12F3-415E-A8DA-BEC3461585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77640"/>
            <a:ext cx="5181600" cy="3847307"/>
          </a:xfrm>
        </p:spPr>
      </p:pic>
    </p:spTree>
    <p:extLst>
      <p:ext uri="{BB962C8B-B14F-4D97-AF65-F5344CB8AC3E}">
        <p14:creationId xmlns:p14="http://schemas.microsoft.com/office/powerpoint/2010/main" val="16771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7EC3-7DD1-4FE2-918E-D284BD8C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其他相关文献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A0C429-3289-430F-A83E-8E2026DC1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563934"/>
              </p:ext>
            </p:extLst>
          </p:nvPr>
        </p:nvGraphicFramePr>
        <p:xfrm>
          <a:off x="838200" y="1324925"/>
          <a:ext cx="10515600" cy="487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382">
                  <a:extLst>
                    <a:ext uri="{9D8B030D-6E8A-4147-A177-3AD203B41FA5}">
                      <a16:colId xmlns:a16="http://schemas.microsoft.com/office/drawing/2014/main" val="1568914752"/>
                    </a:ext>
                  </a:extLst>
                </a:gridCol>
                <a:gridCol w="1736436">
                  <a:extLst>
                    <a:ext uri="{9D8B030D-6E8A-4147-A177-3AD203B41FA5}">
                      <a16:colId xmlns:a16="http://schemas.microsoft.com/office/drawing/2014/main" val="34980519"/>
                    </a:ext>
                  </a:extLst>
                </a:gridCol>
                <a:gridCol w="3177309">
                  <a:extLst>
                    <a:ext uri="{9D8B030D-6E8A-4147-A177-3AD203B41FA5}">
                      <a16:colId xmlns:a16="http://schemas.microsoft.com/office/drawing/2014/main" val="1444810772"/>
                    </a:ext>
                  </a:extLst>
                </a:gridCol>
                <a:gridCol w="4463473">
                  <a:extLst>
                    <a:ext uri="{9D8B030D-6E8A-4147-A177-3AD203B41FA5}">
                      <a16:colId xmlns:a16="http://schemas.microsoft.com/office/drawing/2014/main" val="38847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发表时间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发表期刊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题目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主要研究内容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2021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Identifying ASes of State-Owned Internet Operators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准确识别全球国有互联网运营商及其自治系统编号 </a:t>
                      </a:r>
                      <a:r>
                        <a:rPr lang="en-US" altLang="zh-CN" sz="1200">
                          <a:effectLst/>
                        </a:rPr>
                        <a:t>(ASN)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011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IMC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ASdb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System for Classifying Owners of Autonomous Systems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建立了一个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ASdb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系统，它使用自已建立的商业智能数据库和机器学习的数据来对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进行大规模准确分类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6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SIGMETRICS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 Search of the Elusive Ground Truth: The Internet’s AS-level Connectivity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通过对一组 </a:t>
                      </a:r>
                      <a:r>
                        <a:rPr lang="en-US" altLang="zh-CN" sz="1200" dirty="0"/>
                        <a:t>AS </a:t>
                      </a:r>
                      <a:r>
                        <a:rPr lang="zh-CN" altLang="en-US" sz="1200" dirty="0"/>
                        <a:t>的案例研究来评估推断的</a:t>
                      </a:r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级别拓扑的质量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3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The (In)Completeness of the Observed Internet AS-level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通过对一组 </a:t>
                      </a:r>
                      <a:r>
                        <a:rPr lang="en-US" altLang="zh-CN" sz="1200" dirty="0"/>
                        <a:t>AS </a:t>
                      </a:r>
                      <a:r>
                        <a:rPr lang="zh-CN" altLang="en-US" sz="1200" dirty="0"/>
                        <a:t>的案例研究来评估推断的</a:t>
                      </a:r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级别拓扑的质量（上面那篇文章的扩展版本）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Observing the Evolution of Internet AS Topology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制定了拓扑活性（</a:t>
                      </a:r>
                      <a:r>
                        <a:rPr lang="en-US" altLang="zh-CN" sz="1200" dirty="0"/>
                        <a:t>liveness</a:t>
                      </a:r>
                      <a:r>
                        <a:rPr lang="zh-CN" altLang="en-US" sz="1200" dirty="0"/>
                        <a:t>）问题，并基于对 </a:t>
                      </a:r>
                      <a:r>
                        <a:rPr lang="en-US" altLang="zh-CN" sz="1200" dirty="0"/>
                        <a:t>BGP </a:t>
                      </a:r>
                      <a:r>
                        <a:rPr lang="zh-CN" altLang="en-US" sz="1200" dirty="0"/>
                        <a:t>数据的分析提出了解决方案。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INFOCOM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The Internet Dark Matter – on the Missing Links in the AS Connectivity Map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定位</a:t>
                      </a:r>
                      <a:r>
                        <a:rPr lang="en-US" altLang="zh-CN" sz="1200" dirty="0"/>
                        <a:t>AS Map</a:t>
                      </a:r>
                      <a:r>
                        <a:rPr lang="zh-CN" altLang="en-US" sz="1200" dirty="0"/>
                        <a:t>中的</a:t>
                      </a:r>
                      <a:r>
                        <a:rPr lang="en-US" altLang="zh-CN" sz="1200" dirty="0"/>
                        <a:t>Missing Link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NSDI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 Systematic Framework for Unearthing the Missing Links: Measurements and Impact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定位</a:t>
                      </a:r>
                      <a:r>
                        <a:rPr lang="en-US" altLang="zh-CN" sz="1200" dirty="0"/>
                        <a:t>AS Map</a:t>
                      </a:r>
                      <a:r>
                        <a:rPr lang="zh-CN" altLang="en-US" sz="1200" dirty="0"/>
                        <a:t>中的</a:t>
                      </a:r>
                      <a:r>
                        <a:rPr lang="en-US" altLang="zh-CN" sz="1200" dirty="0"/>
                        <a:t>Missing Link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9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IMC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Towards an AS-to-organization map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到</a:t>
                      </a:r>
                      <a:r>
                        <a:rPr lang="en-US" altLang="zh-CN" sz="1200" dirty="0"/>
                        <a:t>organization</a:t>
                      </a:r>
                      <a:r>
                        <a:rPr lang="zh-CN" altLang="en-US" sz="1200" dirty="0"/>
                        <a:t>的映射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1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Who runs the Internet? Classifying Autonomous Systems into industries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到</a:t>
                      </a:r>
                      <a:r>
                        <a:rPr lang="en-US" altLang="zh-CN" sz="1200" dirty="0"/>
                        <a:t>organization</a:t>
                      </a:r>
                      <a:r>
                        <a:rPr lang="zh-CN" altLang="en-US" sz="1200" dirty="0"/>
                        <a:t>的映射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PAM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Revealing the Autonomous System taxonomy: The machine learning approach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分类（机器学习方法）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0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25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7EC3-7DD1-4FE2-918E-D284BD8C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其他相关文献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A0C429-3289-430F-A83E-8E2026DC1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750007"/>
              </p:ext>
            </p:extLst>
          </p:nvPr>
        </p:nvGraphicFramePr>
        <p:xfrm>
          <a:off x="613063" y="1010889"/>
          <a:ext cx="10965873" cy="578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82">
                  <a:extLst>
                    <a:ext uri="{9D8B030D-6E8A-4147-A177-3AD203B41FA5}">
                      <a16:colId xmlns:a16="http://schemas.microsoft.com/office/drawing/2014/main" val="1568914752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34980519"/>
                    </a:ext>
                  </a:extLst>
                </a:gridCol>
                <a:gridCol w="4236027">
                  <a:extLst>
                    <a:ext uri="{9D8B030D-6E8A-4147-A177-3AD203B41FA5}">
                      <a16:colId xmlns:a16="http://schemas.microsoft.com/office/drawing/2014/main" val="1444810772"/>
                    </a:ext>
                  </a:extLst>
                </a:gridCol>
                <a:gridCol w="4023591">
                  <a:extLst>
                    <a:ext uri="{9D8B030D-6E8A-4147-A177-3AD203B41FA5}">
                      <a16:colId xmlns:a16="http://schemas.microsoft.com/office/drawing/2014/main" val="38847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/>
                        <a:t>发表时间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发表期刊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会议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题目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主要研究内容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IEEE Communications Surveys &amp; Tutorials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 survey of techniques for Internet topology discovery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互联网拓扑发现的综述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5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IMW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Topology Inference from BGP Routing Dynamics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</a:t>
                      </a:r>
                      <a:r>
                        <a:rPr lang="en-US" altLang="zh-CN" sz="1200"/>
                        <a:t>BGP</a:t>
                      </a:r>
                      <a:r>
                        <a:rPr lang="zh-CN" altLang="en-US" sz="1200"/>
                        <a:t>消息推断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级别的拓扑图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Internet Connectivity at the AS-level: An Optimization-Driven Modeling Approach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推断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最佳的上层供应商</a:t>
                      </a:r>
                      <a:r>
                        <a:rPr lang="en-US" altLang="zh-CN" sz="1200"/>
                        <a:t>AS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3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 CCR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Collecting the Internet AS-level Topology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从</a:t>
                      </a:r>
                      <a:r>
                        <a:rPr lang="en-US" altLang="zh-CN" sz="1200"/>
                        <a:t>RouteViews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RIPE RIS</a:t>
                      </a:r>
                      <a:r>
                        <a:rPr lang="zh-CN" altLang="en-US" sz="1200"/>
                        <a:t>和一系列</a:t>
                      </a:r>
                      <a:r>
                        <a:rPr lang="en-US" altLang="zh-CN" sz="1200"/>
                        <a:t>Looking Glass</a:t>
                      </a:r>
                      <a:r>
                        <a:rPr lang="zh-CN" altLang="en-US" sz="1200"/>
                        <a:t>，路由服务器和路由注册表构建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级别拓扑图，并使用路由更新更新拓扑图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Building an AS-Topology Model that Captures Route Diversity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基于模拟的启发式迭代构建与所有观察到的路径一致的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模型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9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SIGMETRICS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 Search of the Elusive Ground Truth: The Internet’s AS-level Connectivity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通过对一组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的案例研究来评估推断的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级别拓扑的质量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CoNEXT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Mapping Peering Interconnections to a Facility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将</a:t>
                      </a:r>
                      <a:r>
                        <a:rPr lang="en-US" altLang="zh-CN" sz="1200"/>
                        <a:t>Peering</a:t>
                      </a:r>
                      <a:r>
                        <a:rPr lang="zh-CN" altLang="en-US" sz="1200"/>
                        <a:t>的连接映射到具体的设施上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0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GLOBECOM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An AS Border Judgment Method based on IP Path Information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对比通过规则判断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边界和通过别名解析判断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边界两种方法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0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ISNCC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Analysis of Autonomous System Level Internet Topology Graphs and Multigraphs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通过比较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级图和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级多重图来分析 </a:t>
                      </a:r>
                      <a:r>
                        <a:rPr lang="en-US" altLang="zh-CN" sz="1200"/>
                        <a:t>Internet </a:t>
                      </a:r>
                      <a:r>
                        <a:rPr lang="zh-CN" altLang="en-US" sz="1200"/>
                        <a:t>的结构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5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JSAC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Network Topology Inference Based on End-to-End Measurements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使用类似 </a:t>
                      </a:r>
                      <a:r>
                        <a:rPr lang="en-US" altLang="zh-CN" sz="1200" dirty="0"/>
                        <a:t>traceroute </a:t>
                      </a:r>
                      <a:r>
                        <a:rPr lang="zh-CN" altLang="en-US" sz="1200" dirty="0"/>
                        <a:t>的端到端测量来推断一组主机的底层拓扑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5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On Mapping the Interconnections in Today’s Internet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5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 Peer, Where Art Thou? Uncovering Remote Peering Interconnections at IXPs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3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0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FF2D8-8401-471E-9D51-3196808B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FE9CB-5467-4D45-9D99-CF5AB6D5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IP2AS</a:t>
            </a:r>
            <a:r>
              <a:rPr lang="zh-CN" altLang="en-US" dirty="0"/>
              <a:t>定义</a:t>
            </a:r>
            <a:endParaRPr lang="en-US" altLang="zh-CN" dirty="0"/>
          </a:p>
          <a:p>
            <a:r>
              <a:rPr lang="en-US" altLang="zh-CN" dirty="0"/>
              <a:t>IP2AS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IP2AS</a:t>
            </a:r>
            <a:r>
              <a:rPr lang="zh-CN" altLang="en-US" dirty="0"/>
              <a:t>方法分类</a:t>
            </a:r>
            <a:endParaRPr lang="en-US" altLang="zh-CN" dirty="0"/>
          </a:p>
          <a:p>
            <a:pPr lvl="1"/>
            <a:r>
              <a:rPr lang="en-US" altLang="zh-CN" dirty="0"/>
              <a:t>Pair matching</a:t>
            </a:r>
          </a:p>
          <a:p>
            <a:pPr lvl="1"/>
            <a:r>
              <a:rPr lang="en-US" altLang="zh-CN" dirty="0"/>
              <a:t>IP-router-AS</a:t>
            </a:r>
          </a:p>
          <a:p>
            <a:pPr lvl="1"/>
            <a:r>
              <a:rPr lang="en-US" altLang="zh-CN" dirty="0"/>
              <a:t>Probabilistic Model</a:t>
            </a:r>
          </a:p>
          <a:p>
            <a:r>
              <a:rPr lang="en-US" altLang="zh-CN" dirty="0"/>
              <a:t>IP2AS</a:t>
            </a:r>
            <a:r>
              <a:rPr lang="zh-CN" altLang="en-US" dirty="0"/>
              <a:t>常用数据集</a:t>
            </a:r>
            <a:endParaRPr lang="en-US" altLang="zh-CN" dirty="0"/>
          </a:p>
          <a:p>
            <a:r>
              <a:rPr lang="zh-CN" altLang="en-US" dirty="0"/>
              <a:t>其他文献</a:t>
            </a:r>
          </a:p>
        </p:txBody>
      </p:sp>
    </p:spTree>
    <p:extLst>
      <p:ext uri="{BB962C8B-B14F-4D97-AF65-F5344CB8AC3E}">
        <p14:creationId xmlns:p14="http://schemas.microsoft.com/office/powerpoint/2010/main" val="176495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678E-AD5B-4E34-A3B4-46DA1D5D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定义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4C8278-3DD6-4585-938B-7D45CB52D7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1340" y="1825625"/>
            <a:ext cx="3935319" cy="4351338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1C5E3-FB0D-4426-A80E-EE25989430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，即</a:t>
            </a:r>
            <a:r>
              <a:rPr lang="en-US" altLang="zh-CN" dirty="0"/>
              <a:t>IP-to-AS</a:t>
            </a:r>
            <a:r>
              <a:rPr lang="zh-CN" altLang="en-US" dirty="0"/>
              <a:t>，推断</a:t>
            </a:r>
            <a:r>
              <a:rPr lang="en-US" altLang="zh-CN" dirty="0"/>
              <a:t>IP</a:t>
            </a:r>
            <a:r>
              <a:rPr lang="zh-CN" altLang="en-US" dirty="0"/>
              <a:t>地址的所属</a:t>
            </a:r>
            <a:r>
              <a:rPr lang="en-US" altLang="zh-CN" dirty="0"/>
              <a:t>AS</a:t>
            </a:r>
            <a:r>
              <a:rPr lang="zh-CN" altLang="en-US" dirty="0"/>
              <a:t>，并最终推断</a:t>
            </a:r>
            <a:r>
              <a:rPr lang="en-US" altLang="zh-CN" dirty="0"/>
              <a:t>AS</a:t>
            </a:r>
            <a:r>
              <a:rPr lang="zh-CN" altLang="en-US" dirty="0"/>
              <a:t>级别的网络拓扑图</a:t>
            </a:r>
            <a:endParaRPr lang="en-US" altLang="zh-CN" dirty="0"/>
          </a:p>
          <a:p>
            <a:r>
              <a:rPr lang="zh-CN" altLang="en-US" dirty="0"/>
              <a:t>技术难点：</a:t>
            </a:r>
            <a:endParaRPr lang="en-US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边界附近</a:t>
            </a:r>
            <a:r>
              <a:rPr lang="en-US" altLang="zh-CN" dirty="0"/>
              <a:t>IP/router</a:t>
            </a:r>
            <a:r>
              <a:rPr lang="zh-CN" altLang="en-US" dirty="0"/>
              <a:t>的归属</a:t>
            </a:r>
            <a:r>
              <a:rPr lang="en-US" altLang="zh-CN" dirty="0"/>
              <a:t>AS</a:t>
            </a:r>
            <a:r>
              <a:rPr lang="zh-CN" altLang="en-US" dirty="0"/>
              <a:t>的推断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4BF7-46C1-4E10-83A7-3A2A32DB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有什么用处？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6B1CC7-B3F6-4F74-B97F-300838DAB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646" y="1825625"/>
            <a:ext cx="7998708" cy="4351338"/>
          </a:xfrm>
        </p:spPr>
      </p:pic>
    </p:spTree>
    <p:extLst>
      <p:ext uri="{BB962C8B-B14F-4D97-AF65-F5344CB8AC3E}">
        <p14:creationId xmlns:p14="http://schemas.microsoft.com/office/powerpoint/2010/main" val="5368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A971-A24D-4773-A295-D35334C0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论文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597DB07A-BCF0-480C-824A-F9A27BB7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67250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456">
                  <a:extLst>
                    <a:ext uri="{9D8B030D-6E8A-4147-A177-3AD203B41FA5}">
                      <a16:colId xmlns:a16="http://schemas.microsoft.com/office/drawing/2014/main" val="453518834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2578138197"/>
                    </a:ext>
                  </a:extLst>
                </a:gridCol>
                <a:gridCol w="6578354">
                  <a:extLst>
                    <a:ext uri="{9D8B030D-6E8A-4147-A177-3AD203B41FA5}">
                      <a16:colId xmlns:a16="http://schemas.microsoft.com/office/drawing/2014/main" val="1837789321"/>
                    </a:ext>
                  </a:extLst>
                </a:gridCol>
                <a:gridCol w="1739283">
                  <a:extLst>
                    <a:ext uri="{9D8B030D-6E8A-4147-A177-3AD203B41FA5}">
                      <a16:colId xmlns:a16="http://schemas.microsoft.com/office/drawing/2014/main" val="81688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发表时间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发表会议</a:t>
                      </a:r>
                      <a:r>
                        <a:rPr lang="en-US" altLang="zh-CN" sz="1200" b="1" dirty="0">
                          <a:effectLst/>
                        </a:rPr>
                        <a:t>/</a:t>
                      </a:r>
                      <a:r>
                        <a:rPr lang="zh-CN" altLang="en-US" sz="1200" b="1" dirty="0">
                          <a:effectLst/>
                        </a:rPr>
                        <a:t>期刊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论文名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IP2AS</a:t>
                      </a:r>
                      <a:r>
                        <a:rPr lang="zh-CN" altLang="en-US" sz="1200" b="1">
                          <a:effectLst/>
                        </a:rPr>
                        <a:t>方法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7285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SIGCOMM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Towards an Accurate AS-Level Traceroute Tool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649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INFOCOM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Scalable and Accurate Identification of AS-Level Forwarding Paths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322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CoNEXT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Where the Sidewalk Ends: Extending the Internet AS Graph Using Traceroutes From P2P Users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1757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Toward Topology Dualism: Improving the Accuracy of AS Annotations for Routers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5377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Quantifying the Pitfalls of Traceroute in AS Connectivity Inference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408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JSAC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 Framework to Quantify the Pitfalls of Using Traceroute in AS-Level Topology Measurement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5051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bdrmap: Inference of Borders Between IP Networks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64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MAP-IT: Multipass Accurate Passive Inferences from Traceroute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8810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Pushing the Boundaries with bdrmapIT: Mapping Router Ownership at Internet Scale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9797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2021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ICMLC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Inter-domain Link Inference with Confidence Using Naïve Bayes Classifier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Probabilistic Model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4373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9C8B2-924F-48F7-BC54-3B315014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方法分类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6A35A98-6459-47EE-91A9-CCEB4C6396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0000"/>
            <a:ext cx="5181600" cy="392258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DADB3-14A9-4E43-8EED-755FBA2CEE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现如今的</a:t>
            </a:r>
            <a:r>
              <a:rPr lang="en-US" altLang="zh-CN" dirty="0"/>
              <a:t>IP2AS</a:t>
            </a:r>
            <a:r>
              <a:rPr lang="zh-CN" altLang="en-US" dirty="0"/>
              <a:t>方法主要分为两大类：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Pair matching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b="1" dirty="0"/>
              <a:t>traceroute</a:t>
            </a:r>
            <a:r>
              <a:rPr lang="zh-CN" altLang="en-US" b="1" dirty="0"/>
              <a:t>和</a:t>
            </a:r>
            <a:r>
              <a:rPr lang="en-US" altLang="zh-CN" b="1" dirty="0"/>
              <a:t>BGP AS</a:t>
            </a:r>
            <a:r>
              <a:rPr lang="zh-CN" altLang="en-US" b="1" dirty="0"/>
              <a:t>路径相同</a:t>
            </a:r>
            <a:r>
              <a:rPr lang="zh-CN" altLang="en-US" dirty="0"/>
              <a:t>的假设，修改</a:t>
            </a:r>
            <a:r>
              <a:rPr lang="en-US" altLang="zh-CN" dirty="0"/>
              <a:t>IP2AS</a:t>
            </a:r>
            <a:r>
              <a:rPr lang="zh-CN" altLang="en-US" dirty="0"/>
              <a:t>映射以</a:t>
            </a:r>
            <a:r>
              <a:rPr lang="zh-CN" altLang="en-US" b="1" dirty="0"/>
              <a:t>最大化配对成功的</a:t>
            </a:r>
            <a:r>
              <a:rPr lang="en-US" altLang="zh-CN" b="1" dirty="0"/>
              <a:t>traceroute-BGP</a:t>
            </a:r>
            <a:r>
              <a:rPr lang="zh-CN" altLang="en-US" b="1" dirty="0"/>
              <a:t>路径对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dirty="0"/>
              <a:t>IP-router/node-AS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首先将</a:t>
            </a:r>
            <a:r>
              <a:rPr lang="en-US" altLang="zh-CN" dirty="0"/>
              <a:t>IP</a:t>
            </a:r>
            <a:r>
              <a:rPr lang="zh-CN" altLang="en-US" dirty="0"/>
              <a:t>地址映射到路由器，然后将路由器映射到</a:t>
            </a:r>
            <a:r>
              <a:rPr lang="en-US" altLang="zh-CN" dirty="0"/>
              <a:t>AS</a:t>
            </a:r>
            <a:r>
              <a:rPr lang="zh-CN" altLang="en-US" dirty="0"/>
              <a:t>（别名解析），往往采用一系列</a:t>
            </a:r>
            <a:r>
              <a:rPr lang="zh-CN" altLang="en-US" b="1" dirty="0"/>
              <a:t>启发式算法</a:t>
            </a:r>
            <a:r>
              <a:rPr lang="zh-CN" altLang="en-US" dirty="0"/>
              <a:t>对路由器到</a:t>
            </a:r>
            <a:r>
              <a:rPr lang="en-US" altLang="zh-CN" dirty="0"/>
              <a:t>AS</a:t>
            </a:r>
            <a:r>
              <a:rPr lang="zh-CN" altLang="en-US" dirty="0"/>
              <a:t>之间的映射进行推断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*Probabilistic Model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使用</a:t>
            </a:r>
            <a:r>
              <a:rPr lang="zh-CN" altLang="en-US" b="1" dirty="0"/>
              <a:t>贝叶斯推断</a:t>
            </a:r>
            <a:r>
              <a:rPr lang="zh-CN" altLang="en-US" dirty="0"/>
              <a:t>等模型对链路进行分类（</a:t>
            </a:r>
            <a:r>
              <a:rPr lang="en-US" altLang="zh-CN" dirty="0"/>
              <a:t>ICMLC’21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9167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02EEE-1E3C-4543-8BEB-E65A51B2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 Matching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4C62C09-57ED-4C34-9090-6740A9F114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9083"/>
            <a:ext cx="5181600" cy="3524421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7D5CEB-D7B3-4BB3-BA6D-87F6A0F4E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拓扑图构建：收集从同一个</a:t>
            </a:r>
            <a:r>
              <a:rPr lang="en-US" altLang="zh-CN" dirty="0"/>
              <a:t>AS</a:t>
            </a:r>
            <a:r>
              <a:rPr lang="zh-CN" altLang="en-US" dirty="0"/>
              <a:t>到同一个目的地的数百万对</a:t>
            </a:r>
            <a:r>
              <a:rPr lang="en-US" altLang="zh-CN" dirty="0"/>
              <a:t>traceroute</a:t>
            </a:r>
            <a:r>
              <a:rPr lang="zh-CN" altLang="en-US" dirty="0"/>
              <a:t>路径和</a:t>
            </a:r>
            <a:r>
              <a:rPr lang="en-US" altLang="zh-CN" dirty="0"/>
              <a:t>BGP</a:t>
            </a:r>
            <a:r>
              <a:rPr lang="zh-CN" altLang="en-US" dirty="0"/>
              <a:t>路径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定位不匹配片段（核心工作）：定位不匹配的路径对中的不匹配的片段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定位一对一</a:t>
            </a:r>
            <a:r>
              <a:rPr lang="en-US" altLang="zh-CN" dirty="0"/>
              <a:t>AS</a:t>
            </a:r>
            <a:r>
              <a:rPr lang="zh-CN" altLang="en-US" dirty="0"/>
              <a:t>替换：将每个不匹配的片段转换为多个一对一的</a:t>
            </a:r>
            <a:r>
              <a:rPr lang="en-US" altLang="zh-CN" dirty="0"/>
              <a:t>AS</a:t>
            </a:r>
            <a:r>
              <a:rPr lang="zh-CN" altLang="en-US" dirty="0"/>
              <a:t>替换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虚假链路关联：将拓扑上的每个虚假链路与创建虚假链接的替代品相关联</a:t>
            </a:r>
          </a:p>
        </p:txBody>
      </p:sp>
    </p:spTree>
    <p:extLst>
      <p:ext uri="{BB962C8B-B14F-4D97-AF65-F5344CB8AC3E}">
        <p14:creationId xmlns:p14="http://schemas.microsoft.com/office/powerpoint/2010/main" val="250020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F02FB-5DFB-4A61-8C08-E5B379D0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IP-router-AS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313C6E-BDF7-4688-B7CC-441760D5A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IP-router-AS</a:t>
            </a:r>
            <a:r>
              <a:rPr lang="zh-CN" altLang="en-US" dirty="0"/>
              <a:t>类的方法大致由以下步骤组成：</a:t>
            </a:r>
            <a:endParaRPr lang="en-US" altLang="zh-CN" dirty="0"/>
          </a:p>
          <a:p>
            <a:pPr lvl="1"/>
            <a:r>
              <a:rPr lang="zh-CN" altLang="en-US" dirty="0"/>
              <a:t>收集</a:t>
            </a:r>
            <a:r>
              <a:rPr lang="en-US" altLang="zh-CN" dirty="0"/>
              <a:t>Traceroute</a:t>
            </a:r>
            <a:r>
              <a:rPr lang="zh-CN" altLang="en-US" dirty="0"/>
              <a:t>数据，</a:t>
            </a:r>
            <a:r>
              <a:rPr lang="zh-CN" altLang="en-US" b="1" dirty="0"/>
              <a:t>构建网络拓扑图</a:t>
            </a:r>
            <a:r>
              <a:rPr lang="zh-CN" altLang="en-US" dirty="0"/>
              <a:t>（</a:t>
            </a:r>
            <a:r>
              <a:rPr lang="en-US" altLang="zh-CN" dirty="0"/>
              <a:t>IP</a:t>
            </a:r>
            <a:r>
              <a:rPr lang="zh-CN" altLang="en-US" dirty="0"/>
              <a:t>级别拓扑）</a:t>
            </a:r>
            <a:endParaRPr lang="en-US" altLang="zh-CN" dirty="0"/>
          </a:p>
          <a:p>
            <a:pPr lvl="1"/>
            <a:r>
              <a:rPr lang="zh-CN" altLang="en-US" dirty="0"/>
              <a:t>别名解析，</a:t>
            </a:r>
            <a:r>
              <a:rPr lang="zh-CN" altLang="en-US" b="1" dirty="0"/>
              <a:t>将</a:t>
            </a:r>
            <a:r>
              <a:rPr lang="en-US" altLang="zh-CN" b="1" dirty="0"/>
              <a:t>IP</a:t>
            </a:r>
            <a:r>
              <a:rPr lang="zh-CN" altLang="en-US" b="1" dirty="0"/>
              <a:t>级别的拓扑图转化为路由器级别</a:t>
            </a:r>
            <a:r>
              <a:rPr lang="zh-CN" altLang="en-US" dirty="0"/>
              <a:t>（</a:t>
            </a:r>
            <a:r>
              <a:rPr lang="en-US" altLang="zh-CN" dirty="0"/>
              <a:t>IP-to-node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采用多</a:t>
            </a:r>
            <a:r>
              <a:rPr lang="zh-CN" altLang="en-US" b="1" dirty="0"/>
              <a:t>组启发式算法组合</a:t>
            </a:r>
            <a:r>
              <a:rPr lang="zh-CN" altLang="en-US" dirty="0"/>
              <a:t>的方法，推断边缘路由器的所属</a:t>
            </a:r>
            <a:r>
              <a:rPr lang="en-US" altLang="zh-CN" dirty="0"/>
              <a:t>AS</a:t>
            </a:r>
            <a:r>
              <a:rPr lang="zh-CN" altLang="en-US" dirty="0"/>
              <a:t>（</a:t>
            </a:r>
            <a:r>
              <a:rPr lang="en-US" altLang="zh-CN" dirty="0"/>
              <a:t>node-AS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833DCA-C2D6-4B5F-B3B6-FF81104F412F}"/>
              </a:ext>
            </a:extLst>
          </p:cNvPr>
          <p:cNvSpPr/>
          <p:nvPr/>
        </p:nvSpPr>
        <p:spPr>
          <a:xfrm>
            <a:off x="1783006" y="3241867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收集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384A95-3565-42E2-92AF-AC9A1B3F7356}"/>
              </a:ext>
            </a:extLst>
          </p:cNvPr>
          <p:cNvSpPr/>
          <p:nvPr/>
        </p:nvSpPr>
        <p:spPr>
          <a:xfrm>
            <a:off x="1783006" y="2178026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获取全部地址块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0586EA-5C00-400C-A6B4-70F653264A68}"/>
              </a:ext>
            </a:extLst>
          </p:cNvPr>
          <p:cNvSpPr/>
          <p:nvPr/>
        </p:nvSpPr>
        <p:spPr>
          <a:xfrm>
            <a:off x="1783006" y="4305708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清洗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4A079D-1EF1-4C45-BEA9-1318503D8891}"/>
              </a:ext>
            </a:extLst>
          </p:cNvPr>
          <p:cNvSpPr/>
          <p:nvPr/>
        </p:nvSpPr>
        <p:spPr>
          <a:xfrm>
            <a:off x="3684307" y="4305708"/>
            <a:ext cx="1080000" cy="720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别名解析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6DBE1D-B0CE-4085-BCD7-18A7BBC560DB}"/>
              </a:ext>
            </a:extLst>
          </p:cNvPr>
          <p:cNvSpPr/>
          <p:nvPr/>
        </p:nvSpPr>
        <p:spPr>
          <a:xfrm>
            <a:off x="3684307" y="3241867"/>
            <a:ext cx="1080000" cy="720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构建路由器级拓扑图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5E288D-AAE5-418A-8B0C-FAB4FC64DEB8}"/>
              </a:ext>
            </a:extLst>
          </p:cNvPr>
          <p:cNvSpPr/>
          <p:nvPr/>
        </p:nvSpPr>
        <p:spPr>
          <a:xfrm>
            <a:off x="3684307" y="2169947"/>
            <a:ext cx="108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边缘路由器</a:t>
            </a:r>
            <a:r>
              <a:rPr lang="en-US" altLang="zh-CN" sz="1200" dirty="0"/>
              <a:t>AS</a:t>
            </a:r>
            <a:r>
              <a:rPr lang="zh-CN" altLang="en-US" sz="1200" dirty="0"/>
              <a:t>推断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FE0BCF-97D2-4B22-9F38-C2BD6BBA38FF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23006" y="2898026"/>
            <a:ext cx="0" cy="34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E8F27C-B5B4-43F9-B5EC-595A34120E1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23006" y="3961867"/>
            <a:ext cx="0" cy="34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78511B-AA44-4DE0-B605-55100C8CC0FC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4224307" y="3961867"/>
            <a:ext cx="0" cy="34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437E3D-CD0A-4345-B883-173AF4A49B6A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4224307" y="2889947"/>
            <a:ext cx="0" cy="35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5746F904-D651-43BE-9224-5F5900867CBC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16200000" flipH="1">
            <a:off x="3273656" y="4075057"/>
            <a:ext cx="12700" cy="190130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661FC1E-7471-476C-8653-27E0A9DBD57C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1410768" y="3601867"/>
            <a:ext cx="37223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23DA1EE-841D-4ADE-9D0E-A7FF27B08929}"/>
              </a:ext>
            </a:extLst>
          </p:cNvPr>
          <p:cNvSpPr txBox="1"/>
          <p:nvPr/>
        </p:nvSpPr>
        <p:spPr>
          <a:xfrm>
            <a:off x="38429" y="3094035"/>
            <a:ext cx="13723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Traceroute VP</a:t>
            </a:r>
            <a:r>
              <a:rPr lang="zh-CN" altLang="en-US" sz="1200" dirty="0"/>
              <a:t>数量有限，或者</a:t>
            </a:r>
            <a:r>
              <a:rPr lang="en-US" altLang="zh-CN" sz="1200" dirty="0"/>
              <a:t>VP</a:t>
            </a:r>
            <a:r>
              <a:rPr lang="zh-CN" altLang="en-US" sz="1200" dirty="0"/>
              <a:t>的位置对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的数据收集造成了影响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D7BE33-844C-4C1F-A8E4-CD31D79906D7}"/>
              </a:ext>
            </a:extLst>
          </p:cNvPr>
          <p:cNvSpPr txBox="1"/>
          <p:nvPr/>
        </p:nvSpPr>
        <p:spPr>
          <a:xfrm>
            <a:off x="4512085" y="1363960"/>
            <a:ext cx="1372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推断启发式不严谨，经验性推断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BB7A1C-A5B7-4A00-8A1C-7F4B7334AC0D}"/>
              </a:ext>
            </a:extLst>
          </p:cNvPr>
          <p:cNvCxnSpPr>
            <a:cxnSpLocks/>
            <a:stCxn id="33" idx="2"/>
            <a:endCxn id="11" idx="0"/>
          </p:cNvCxnSpPr>
          <p:nvPr/>
        </p:nvCxnSpPr>
        <p:spPr>
          <a:xfrm flipH="1">
            <a:off x="4224307" y="1825625"/>
            <a:ext cx="973948" cy="3443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556E677-6F0D-4BFF-924A-E7CBE7897431}"/>
              </a:ext>
            </a:extLst>
          </p:cNvPr>
          <p:cNvCxnSpPr>
            <a:cxnSpLocks/>
            <a:stCxn id="41" idx="1"/>
            <a:endCxn id="9" idx="3"/>
          </p:cNvCxnSpPr>
          <p:nvPr/>
        </p:nvCxnSpPr>
        <p:spPr>
          <a:xfrm flipH="1">
            <a:off x="4764307" y="4665708"/>
            <a:ext cx="28777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64CAFCD-C061-424B-8FC6-E6EE49569F14}"/>
              </a:ext>
            </a:extLst>
          </p:cNvPr>
          <p:cNvSpPr txBox="1"/>
          <p:nvPr/>
        </p:nvSpPr>
        <p:spPr>
          <a:xfrm>
            <a:off x="5052083" y="4527208"/>
            <a:ext cx="1372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别名解析错误</a:t>
            </a:r>
          </a:p>
        </p:txBody>
      </p:sp>
    </p:spTree>
    <p:extLst>
      <p:ext uri="{BB962C8B-B14F-4D97-AF65-F5344CB8AC3E}">
        <p14:creationId xmlns:p14="http://schemas.microsoft.com/office/powerpoint/2010/main" val="110682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F6D7-9EB8-42AC-A1F9-CD8D3F4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Model (ICMLC’21)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557932-9718-4E47-A1DA-E70EEEF8D7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7640"/>
            <a:ext cx="5181600" cy="3847307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AB419B-D221-42A5-8152-9FA2B8CB0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预处理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收集</a:t>
            </a:r>
            <a:r>
              <a:rPr lang="en-US" altLang="zh-CN" dirty="0"/>
              <a:t>traceroute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traceroute</a:t>
            </a:r>
            <a:r>
              <a:rPr lang="zh-CN" altLang="en-US" dirty="0"/>
              <a:t>数据进行清洗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</a:t>
            </a:r>
            <a:r>
              <a:rPr lang="en-US" altLang="zh-CN" dirty="0"/>
              <a:t>IP</a:t>
            </a:r>
            <a:r>
              <a:rPr lang="zh-CN" altLang="en-US" dirty="0"/>
              <a:t>级别网络拓扑图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</a:t>
            </a:r>
            <a:r>
              <a:rPr lang="en-US" altLang="zh-CN" dirty="0"/>
              <a:t>AS</a:t>
            </a:r>
            <a:r>
              <a:rPr lang="zh-CN" altLang="en-US" dirty="0"/>
              <a:t>级别网络拓扑图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构建模型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提取特征：</a:t>
            </a:r>
            <a:r>
              <a:rPr lang="en-US" altLang="zh-CN" b="1" dirty="0"/>
              <a:t>AS</a:t>
            </a:r>
            <a:r>
              <a:rPr lang="zh-CN" altLang="en-US" b="1" dirty="0"/>
              <a:t>之间的商业关系；</a:t>
            </a:r>
            <a:r>
              <a:rPr lang="en-US" altLang="zh-CN" b="1" dirty="0"/>
              <a:t>IP</a:t>
            </a:r>
            <a:r>
              <a:rPr lang="zh-CN" altLang="en-US" b="1" dirty="0"/>
              <a:t>出入链路数；</a:t>
            </a:r>
            <a:r>
              <a:rPr lang="en-US" altLang="zh-CN" b="1" dirty="0"/>
              <a:t>IP</a:t>
            </a:r>
            <a:r>
              <a:rPr lang="zh-CN" altLang="en-US" b="1" dirty="0"/>
              <a:t>欧几里得距离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概率建模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链路分类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将域间链路推断问题归类为一个</a:t>
            </a:r>
            <a:r>
              <a:rPr lang="zh-CN" altLang="en-US" b="1" dirty="0"/>
              <a:t>二分类问题</a:t>
            </a:r>
            <a:r>
              <a:rPr lang="zh-CN" altLang="en-US" dirty="0"/>
              <a:t>：</a:t>
            </a:r>
            <a:r>
              <a:rPr lang="zh-CN" altLang="en-US" b="1" dirty="0"/>
              <a:t>链路是否为跨域链路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A0B073-F87F-4434-A4C0-6E9EBD581E3D}"/>
              </a:ext>
            </a:extLst>
          </p:cNvPr>
          <p:cNvSpPr txBox="1"/>
          <p:nvPr/>
        </p:nvSpPr>
        <p:spPr>
          <a:xfrm>
            <a:off x="2655576" y="6056033"/>
            <a:ext cx="2184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特征选取不够，并且缺乏严谨性；应该进行严谨的特征工程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852AC8-DEB8-4C7B-BBD7-6607096F901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272145" y="5698836"/>
            <a:ext cx="1475571" cy="3571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6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1181</Words>
  <Application>Microsoft Office PowerPoint</Application>
  <PresentationFormat>宽屏</PresentationFormat>
  <Paragraphs>206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IP2AS综述</vt:lpstr>
      <vt:lpstr>目录</vt:lpstr>
      <vt:lpstr>IP2AS定义</vt:lpstr>
      <vt:lpstr>IP2AS有什么用处？</vt:lpstr>
      <vt:lpstr>IP2AS论文</vt:lpstr>
      <vt:lpstr>IP2AS方法分类</vt:lpstr>
      <vt:lpstr>Pair Matching</vt:lpstr>
      <vt:lpstr>IP-router-AS</vt:lpstr>
      <vt:lpstr>Probabilistic Model (ICMLC’21)</vt:lpstr>
      <vt:lpstr>IP2AS常用数据集及工具</vt:lpstr>
      <vt:lpstr>解决IP2AS问题的一些想法</vt:lpstr>
      <vt:lpstr>其他相关文献</vt:lpstr>
      <vt:lpstr>其他相关文献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103</cp:revision>
  <dcterms:created xsi:type="dcterms:W3CDTF">2022-03-07T07:42:43Z</dcterms:created>
  <dcterms:modified xsi:type="dcterms:W3CDTF">2022-03-08T13:12:30Z</dcterms:modified>
</cp:coreProperties>
</file>