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72" r:id="rId3"/>
    <p:sldId id="275" r:id="rId4"/>
    <p:sldId id="257" r:id="rId5"/>
    <p:sldId id="258" r:id="rId6"/>
    <p:sldId id="259" r:id="rId7"/>
    <p:sldId id="273" r:id="rId8"/>
    <p:sldId id="260" r:id="rId9"/>
    <p:sldId id="261" r:id="rId10"/>
    <p:sldId id="262" r:id="rId11"/>
    <p:sldId id="263" r:id="rId12"/>
    <p:sldId id="264" r:id="rId13"/>
    <p:sldId id="265" r:id="rId14"/>
    <p:sldId id="266" r:id="rId15"/>
    <p:sldId id="267" r:id="rId16"/>
    <p:sldId id="268" r:id="rId17"/>
    <p:sldId id="274" r:id="rId18"/>
    <p:sldId id="277" r:id="rId19"/>
    <p:sldId id="271" r:id="rId20"/>
    <p:sldId id="269" r:id="rId21"/>
    <p:sldId id="270"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30B4F41-BFC6-4C1E-84B5-8C911F2AF0B5}">
          <p14:sldIdLst>
            <p14:sldId id="256"/>
          </p14:sldIdLst>
        </p14:section>
        <p14:section name="background" id="{2A04F058-397E-439B-BF93-47433E8CD60D}">
          <p14:sldIdLst>
            <p14:sldId id="272"/>
            <p14:sldId id="275"/>
            <p14:sldId id="257"/>
            <p14:sldId id="258"/>
            <p14:sldId id="259"/>
          </p14:sldIdLst>
        </p14:section>
        <p14:section name="Methods" id="{548C5D7B-C87C-4203-A35C-DB7EF21EADDD}">
          <p14:sldIdLst>
            <p14:sldId id="273"/>
            <p14:sldId id="260"/>
            <p14:sldId id="261"/>
          </p14:sldIdLst>
        </p14:section>
        <p14:section name="数据挖掘-1" id="{BC4BF8F5-5B60-4A30-9CF8-431E8088BCE1}">
          <p14:sldIdLst>
            <p14:sldId id="262"/>
            <p14:sldId id="263"/>
            <p14:sldId id="264"/>
          </p14:sldIdLst>
        </p14:section>
        <p14:section name="数据挖掘-2" id="{DF33C511-7ECF-40BD-A953-4708D699D94B}">
          <p14:sldIdLst>
            <p14:sldId id="265"/>
            <p14:sldId id="266"/>
            <p14:sldId id="267"/>
          </p14:sldIdLst>
        </p14:section>
        <p14:section name="数据挖掘-3" id="{91BDBD27-B3A1-4C29-9062-623276F3F4A3}">
          <p14:sldIdLst>
            <p14:sldId id="268"/>
          </p14:sldIdLst>
        </p14:section>
        <p14:section name="数据分析" id="{15FD3EB7-6AE8-4D72-A504-4266EB785DD6}">
          <p14:sldIdLst>
            <p14:sldId id="274"/>
            <p14:sldId id="277"/>
            <p14:sldId id="271"/>
            <p14:sldId id="269"/>
            <p14:sldId id="270"/>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80" autoAdjust="0"/>
  </p:normalViewPr>
  <p:slideViewPr>
    <p:cSldViewPr snapToGrid="0">
      <p:cViewPr varScale="1">
        <p:scale>
          <a:sx n="105" d="100"/>
          <a:sy n="105" d="100"/>
        </p:scale>
        <p:origin x="79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7F15AE-62DE-445E-AED8-EC701F876C50}" type="datetimeFigureOut">
              <a:rPr lang="zh-CN" altLang="en-US" smtClean="0"/>
              <a:t>2022-03-24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445227-73F7-4D84-820B-7F1991E8D232}" type="slidenum">
              <a:rPr lang="zh-CN" altLang="en-US" smtClean="0"/>
              <a:t>‹#›</a:t>
            </a:fld>
            <a:endParaRPr lang="zh-CN" altLang="en-US"/>
          </a:p>
        </p:txBody>
      </p:sp>
    </p:spTree>
    <p:extLst>
      <p:ext uri="{BB962C8B-B14F-4D97-AF65-F5344CB8AC3E}">
        <p14:creationId xmlns:p14="http://schemas.microsoft.com/office/powerpoint/2010/main" val="449144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A445227-73F7-4D84-820B-7F1991E8D232}" type="slidenum">
              <a:rPr lang="zh-CN" altLang="en-US" smtClean="0"/>
              <a:t>5</a:t>
            </a:fld>
            <a:endParaRPr lang="zh-CN" altLang="en-US"/>
          </a:p>
        </p:txBody>
      </p:sp>
    </p:spTree>
    <p:extLst>
      <p:ext uri="{BB962C8B-B14F-4D97-AF65-F5344CB8AC3E}">
        <p14:creationId xmlns:p14="http://schemas.microsoft.com/office/powerpoint/2010/main" val="3481390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A445227-73F7-4D84-820B-7F1991E8D232}" type="slidenum">
              <a:rPr lang="zh-CN" altLang="en-US" smtClean="0"/>
              <a:t>16</a:t>
            </a:fld>
            <a:endParaRPr lang="zh-CN" altLang="en-US"/>
          </a:p>
        </p:txBody>
      </p:sp>
    </p:spTree>
    <p:extLst>
      <p:ext uri="{BB962C8B-B14F-4D97-AF65-F5344CB8AC3E}">
        <p14:creationId xmlns:p14="http://schemas.microsoft.com/office/powerpoint/2010/main" val="12772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DC46F-E134-4DC2-9AFF-7E53820D9522}"/>
              </a:ext>
            </a:extLst>
          </p:cNvPr>
          <p:cNvSpPr>
            <a:spLocks noGrp="1"/>
          </p:cNvSpPr>
          <p:nvPr>
            <p:ph type="ctrTitle"/>
          </p:nvPr>
        </p:nvSpPr>
        <p:spPr>
          <a:xfrm>
            <a:off x="1524000" y="1122363"/>
            <a:ext cx="9144000" cy="2387600"/>
          </a:xfrm>
        </p:spPr>
        <p:txBody>
          <a:bodyPr anchor="b"/>
          <a:lstStyle>
            <a:lvl1pPr algn="ctr">
              <a:lnSpc>
                <a:spcPct val="100000"/>
              </a:lnSpc>
              <a:defRPr sz="6000"/>
            </a:lvl1pPr>
          </a:lstStyle>
          <a:p>
            <a:r>
              <a:rPr lang="en-US"/>
              <a:t>Click to edit Master title style</a:t>
            </a:r>
          </a:p>
        </p:txBody>
      </p:sp>
      <p:sp>
        <p:nvSpPr>
          <p:cNvPr id="3" name="Subtitle 2">
            <a:extLst>
              <a:ext uri="{FF2B5EF4-FFF2-40B4-BE49-F238E27FC236}">
                <a16:creationId xmlns:a16="http://schemas.microsoft.com/office/drawing/2014/main" id="{9EF67394-6EB8-45A2-8DA0-181A4DEEE9E8}"/>
              </a:ext>
            </a:extLst>
          </p:cNvPr>
          <p:cNvSpPr>
            <a:spLocks noGrp="1"/>
          </p:cNvSpPr>
          <p:nvPr>
            <p:ph type="subTitle" idx="1"/>
          </p:nvPr>
        </p:nvSpPr>
        <p:spPr>
          <a:xfrm>
            <a:off x="1524000" y="3602038"/>
            <a:ext cx="9144000" cy="1655762"/>
          </a:xfrm>
        </p:spPr>
        <p:txBody>
          <a:bodyPr/>
          <a:lstStyle>
            <a:lvl1pPr marL="0" indent="0" algn="ctr">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EF0FDE-9777-4D0D-830E-D138E4BC73B7}"/>
              </a:ext>
            </a:extLst>
          </p:cNvPr>
          <p:cNvSpPr>
            <a:spLocks noGrp="1"/>
          </p:cNvSpPr>
          <p:nvPr>
            <p:ph type="dt" sz="half" idx="10"/>
          </p:nvPr>
        </p:nvSpPr>
        <p:spPr/>
        <p:txBody>
          <a:bodyPr/>
          <a:lstStyle/>
          <a:p>
            <a:fld id="{850DD516-3331-4E9C-961E-A37BE62DE3A7}" type="datetimeFigureOut">
              <a:rPr lang="en-US" smtClean="0"/>
              <a:t>3/24/2022</a:t>
            </a:fld>
            <a:endParaRPr lang="en-US"/>
          </a:p>
        </p:txBody>
      </p:sp>
      <p:sp>
        <p:nvSpPr>
          <p:cNvPr id="5" name="Footer Placeholder 4">
            <a:extLst>
              <a:ext uri="{FF2B5EF4-FFF2-40B4-BE49-F238E27FC236}">
                <a16:creationId xmlns:a16="http://schemas.microsoft.com/office/drawing/2014/main" id="{734F2EF1-64BC-40D9-B58B-44CBA19A7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91ED1D-E234-4829-B5C5-47AC5B5C89E7}"/>
              </a:ext>
            </a:extLst>
          </p:cNvPr>
          <p:cNvSpPr>
            <a:spLocks noGrp="1"/>
          </p:cNvSpPr>
          <p:nvPr>
            <p:ph type="sldNum" sz="quarter" idx="12"/>
          </p:nvPr>
        </p:nvSpPr>
        <p:spPr/>
        <p:txBody>
          <a:bodyPr/>
          <a:lstStyle/>
          <a:p>
            <a:fld id="{5E4DDAC4-7932-4BF6-BD6B-D7EB0923E41B}" type="slidenum">
              <a:rPr lang="en-US" smtClean="0"/>
              <a:t>‹#›</a:t>
            </a:fld>
            <a:endParaRPr lang="en-US"/>
          </a:p>
        </p:txBody>
      </p:sp>
    </p:spTree>
    <p:extLst>
      <p:ext uri="{BB962C8B-B14F-4D97-AF65-F5344CB8AC3E}">
        <p14:creationId xmlns:p14="http://schemas.microsoft.com/office/powerpoint/2010/main" val="2229682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A5DC-E94D-4EEA-8133-8AC04D5E235D}"/>
              </a:ext>
            </a:extLst>
          </p:cNvPr>
          <p:cNvSpPr>
            <a:spLocks noGrp="1"/>
          </p:cNvSpPr>
          <p:nvPr>
            <p:ph type="title"/>
          </p:nvPr>
        </p:nvSpPr>
        <p:spPr/>
        <p:txBody>
          <a:bodyPr/>
          <a:lstStyle>
            <a:lvl1pPr>
              <a:lnSpc>
                <a:spcPct val="100000"/>
              </a:lnSpc>
              <a:defRPr/>
            </a:lvl1pPr>
          </a:lstStyle>
          <a:p>
            <a:r>
              <a:rPr lang="en-US"/>
              <a:t>Click to edit Master title style</a:t>
            </a:r>
          </a:p>
        </p:txBody>
      </p:sp>
      <p:sp>
        <p:nvSpPr>
          <p:cNvPr id="3" name="Vertical Text Placeholder 2">
            <a:extLst>
              <a:ext uri="{FF2B5EF4-FFF2-40B4-BE49-F238E27FC236}">
                <a16:creationId xmlns:a16="http://schemas.microsoft.com/office/drawing/2014/main" id="{BCD9D301-86B8-4C55-8305-477A5C31C1B9}"/>
              </a:ext>
            </a:extLst>
          </p:cNvPr>
          <p:cNvSpPr>
            <a:spLocks noGrp="1"/>
          </p:cNvSpPr>
          <p:nvPr>
            <p:ph type="body" orient="vert" idx="1"/>
          </p:nvPr>
        </p:nvSpPr>
        <p:spPr/>
        <p:txBody>
          <a:bodyPr vert="eaVert"/>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4D36FC-69AD-4EDB-BDF8-5DF0935A9508}"/>
              </a:ext>
            </a:extLst>
          </p:cNvPr>
          <p:cNvSpPr>
            <a:spLocks noGrp="1"/>
          </p:cNvSpPr>
          <p:nvPr>
            <p:ph type="dt" sz="half" idx="10"/>
          </p:nvPr>
        </p:nvSpPr>
        <p:spPr/>
        <p:txBody>
          <a:bodyPr/>
          <a:lstStyle/>
          <a:p>
            <a:fld id="{850DD516-3331-4E9C-961E-A37BE62DE3A7}" type="datetimeFigureOut">
              <a:rPr lang="en-US" smtClean="0"/>
              <a:t>3/24/2022</a:t>
            </a:fld>
            <a:endParaRPr lang="en-US"/>
          </a:p>
        </p:txBody>
      </p:sp>
      <p:sp>
        <p:nvSpPr>
          <p:cNvPr id="5" name="Footer Placeholder 4">
            <a:extLst>
              <a:ext uri="{FF2B5EF4-FFF2-40B4-BE49-F238E27FC236}">
                <a16:creationId xmlns:a16="http://schemas.microsoft.com/office/drawing/2014/main" id="{9B837AB7-6083-4B12-BC6A-BED64C036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855AA0-1A90-4C38-9900-4F48DB01ED5D}"/>
              </a:ext>
            </a:extLst>
          </p:cNvPr>
          <p:cNvSpPr>
            <a:spLocks noGrp="1"/>
          </p:cNvSpPr>
          <p:nvPr>
            <p:ph type="sldNum" sz="quarter" idx="12"/>
          </p:nvPr>
        </p:nvSpPr>
        <p:spPr/>
        <p:txBody>
          <a:bodyPr/>
          <a:lstStyle/>
          <a:p>
            <a:fld id="{5E4DDAC4-7932-4BF6-BD6B-D7EB0923E41B}" type="slidenum">
              <a:rPr lang="en-US" smtClean="0"/>
              <a:t>‹#›</a:t>
            </a:fld>
            <a:endParaRPr lang="en-US"/>
          </a:p>
        </p:txBody>
      </p:sp>
    </p:spTree>
    <p:extLst>
      <p:ext uri="{BB962C8B-B14F-4D97-AF65-F5344CB8AC3E}">
        <p14:creationId xmlns:p14="http://schemas.microsoft.com/office/powerpoint/2010/main" val="4262917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E6E40C-AAA6-48EB-A6CD-8137A769613A}"/>
              </a:ext>
            </a:extLst>
          </p:cNvPr>
          <p:cNvSpPr>
            <a:spLocks noGrp="1"/>
          </p:cNvSpPr>
          <p:nvPr>
            <p:ph type="title" orient="vert"/>
          </p:nvPr>
        </p:nvSpPr>
        <p:spPr>
          <a:xfrm>
            <a:off x="8724900" y="365125"/>
            <a:ext cx="2628900" cy="5811838"/>
          </a:xfrm>
        </p:spPr>
        <p:txBody>
          <a:bodyPr vert="eaVert"/>
          <a:lstStyle>
            <a:lvl1pPr>
              <a:lnSpc>
                <a:spcPct val="100000"/>
              </a:lnSpc>
              <a:defRPr/>
            </a:lvl1pPr>
          </a:lstStyle>
          <a:p>
            <a:r>
              <a:rPr lang="en-US"/>
              <a:t>Click to edit Master title style</a:t>
            </a:r>
          </a:p>
        </p:txBody>
      </p:sp>
      <p:sp>
        <p:nvSpPr>
          <p:cNvPr id="3" name="Vertical Text Placeholder 2">
            <a:extLst>
              <a:ext uri="{FF2B5EF4-FFF2-40B4-BE49-F238E27FC236}">
                <a16:creationId xmlns:a16="http://schemas.microsoft.com/office/drawing/2014/main" id="{B17630C5-621B-4AE7-9486-8004E2050D5A}"/>
              </a:ext>
            </a:extLst>
          </p:cNvPr>
          <p:cNvSpPr>
            <a:spLocks noGrp="1"/>
          </p:cNvSpPr>
          <p:nvPr>
            <p:ph type="body" orient="vert" idx="1"/>
          </p:nvPr>
        </p:nvSpPr>
        <p:spPr>
          <a:xfrm>
            <a:off x="838200" y="365125"/>
            <a:ext cx="7734300" cy="5811838"/>
          </a:xfrm>
        </p:spPr>
        <p:txBody>
          <a:bodyPr vert="eaVert"/>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41266-09F8-451D-B09A-EF032E198AD6}"/>
              </a:ext>
            </a:extLst>
          </p:cNvPr>
          <p:cNvSpPr>
            <a:spLocks noGrp="1"/>
          </p:cNvSpPr>
          <p:nvPr>
            <p:ph type="dt" sz="half" idx="10"/>
          </p:nvPr>
        </p:nvSpPr>
        <p:spPr/>
        <p:txBody>
          <a:bodyPr/>
          <a:lstStyle/>
          <a:p>
            <a:fld id="{850DD516-3331-4E9C-961E-A37BE62DE3A7}" type="datetimeFigureOut">
              <a:rPr lang="en-US" smtClean="0"/>
              <a:t>3/24/2022</a:t>
            </a:fld>
            <a:endParaRPr lang="en-US"/>
          </a:p>
        </p:txBody>
      </p:sp>
      <p:sp>
        <p:nvSpPr>
          <p:cNvPr id="5" name="Footer Placeholder 4">
            <a:extLst>
              <a:ext uri="{FF2B5EF4-FFF2-40B4-BE49-F238E27FC236}">
                <a16:creationId xmlns:a16="http://schemas.microsoft.com/office/drawing/2014/main" id="{F80380C3-4EAA-4199-A4D3-6AD33E25BF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331150-66F0-4D30-84EB-441C205C8C77}"/>
              </a:ext>
            </a:extLst>
          </p:cNvPr>
          <p:cNvSpPr>
            <a:spLocks noGrp="1"/>
          </p:cNvSpPr>
          <p:nvPr>
            <p:ph type="sldNum" sz="quarter" idx="12"/>
          </p:nvPr>
        </p:nvSpPr>
        <p:spPr/>
        <p:txBody>
          <a:bodyPr/>
          <a:lstStyle/>
          <a:p>
            <a:fld id="{5E4DDAC4-7932-4BF6-BD6B-D7EB0923E41B}" type="slidenum">
              <a:rPr lang="en-US" smtClean="0"/>
              <a:t>‹#›</a:t>
            </a:fld>
            <a:endParaRPr lang="en-US"/>
          </a:p>
        </p:txBody>
      </p:sp>
    </p:spTree>
    <p:extLst>
      <p:ext uri="{BB962C8B-B14F-4D97-AF65-F5344CB8AC3E}">
        <p14:creationId xmlns:p14="http://schemas.microsoft.com/office/powerpoint/2010/main" val="4115370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B7579-AB9A-46A4-9BCC-EB797A77B00F}"/>
              </a:ext>
            </a:extLst>
          </p:cNvPr>
          <p:cNvSpPr>
            <a:spLocks noGrp="1"/>
          </p:cNvSpPr>
          <p:nvPr>
            <p:ph type="title"/>
          </p:nvPr>
        </p:nvSpPr>
        <p:spPr/>
        <p:txBody>
          <a:bodyPr/>
          <a:lstStyle>
            <a:lvl1pPr>
              <a:lnSpc>
                <a:spcPct val="100000"/>
              </a:lnSpc>
              <a:defRPr/>
            </a:lvl1pPr>
          </a:lstStyle>
          <a:p>
            <a:r>
              <a:rPr lang="en-US"/>
              <a:t>Click to edit Master title style</a:t>
            </a:r>
          </a:p>
        </p:txBody>
      </p:sp>
      <p:sp>
        <p:nvSpPr>
          <p:cNvPr id="3" name="Content Placeholder 2">
            <a:extLst>
              <a:ext uri="{FF2B5EF4-FFF2-40B4-BE49-F238E27FC236}">
                <a16:creationId xmlns:a16="http://schemas.microsoft.com/office/drawing/2014/main" id="{24613520-4B04-46E3-9277-D5B3B643921D}"/>
              </a:ext>
            </a:extLst>
          </p:cNvPr>
          <p:cNvSpPr>
            <a:spLocks noGrp="1"/>
          </p:cNvSpPr>
          <p:nvPr>
            <p:ph idx="1"/>
          </p:nvPr>
        </p:nvSpPr>
        <p:spPr/>
        <p:txBody>
          <a:bodyPr/>
          <a:lstStyle>
            <a:lvl1pPr>
              <a:lnSpc>
                <a:spcPct val="100000"/>
              </a:lnSpc>
              <a:defRPr sz="2200"/>
            </a:lvl1pPr>
            <a:lvl2pPr>
              <a:lnSpc>
                <a:spcPct val="100000"/>
              </a:lnSpc>
              <a:defRPr sz="1900"/>
            </a:lvl2pPr>
            <a:lvl3pPr>
              <a:lnSpc>
                <a:spcPct val="100000"/>
              </a:lnSpc>
              <a:defRPr sz="1700"/>
            </a:lvl3pPr>
            <a:lvl4pPr>
              <a:lnSpc>
                <a:spcPct val="100000"/>
              </a:lnSpc>
              <a:defRPr sz="1500"/>
            </a:lvl4pPr>
            <a:lvl5pPr>
              <a:lnSpc>
                <a:spcPct val="100000"/>
              </a:lnSpc>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5672051-7BAE-4394-81DE-56D9E25DDE0C}"/>
              </a:ext>
            </a:extLst>
          </p:cNvPr>
          <p:cNvSpPr>
            <a:spLocks noGrp="1"/>
          </p:cNvSpPr>
          <p:nvPr>
            <p:ph type="dt" sz="half" idx="10"/>
          </p:nvPr>
        </p:nvSpPr>
        <p:spPr/>
        <p:txBody>
          <a:bodyPr/>
          <a:lstStyle/>
          <a:p>
            <a:fld id="{850DD516-3331-4E9C-961E-A37BE62DE3A7}" type="datetimeFigureOut">
              <a:rPr lang="en-US" smtClean="0"/>
              <a:t>3/24/2022</a:t>
            </a:fld>
            <a:endParaRPr lang="en-US"/>
          </a:p>
        </p:txBody>
      </p:sp>
      <p:sp>
        <p:nvSpPr>
          <p:cNvPr id="5" name="Footer Placeholder 4">
            <a:extLst>
              <a:ext uri="{FF2B5EF4-FFF2-40B4-BE49-F238E27FC236}">
                <a16:creationId xmlns:a16="http://schemas.microsoft.com/office/drawing/2014/main" id="{5EAD8028-794B-4F9A-90DA-7E3F83228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646830-150C-4935-ABBC-38DCA1B504C5}"/>
              </a:ext>
            </a:extLst>
          </p:cNvPr>
          <p:cNvSpPr>
            <a:spLocks noGrp="1"/>
          </p:cNvSpPr>
          <p:nvPr>
            <p:ph type="sldNum" sz="quarter" idx="12"/>
          </p:nvPr>
        </p:nvSpPr>
        <p:spPr/>
        <p:txBody>
          <a:bodyPr/>
          <a:lstStyle/>
          <a:p>
            <a:fld id="{5E4DDAC4-7932-4BF6-BD6B-D7EB0923E41B}" type="slidenum">
              <a:rPr lang="en-US" smtClean="0"/>
              <a:t>‹#›</a:t>
            </a:fld>
            <a:endParaRPr lang="en-US"/>
          </a:p>
        </p:txBody>
      </p:sp>
    </p:spTree>
    <p:extLst>
      <p:ext uri="{BB962C8B-B14F-4D97-AF65-F5344CB8AC3E}">
        <p14:creationId xmlns:p14="http://schemas.microsoft.com/office/powerpoint/2010/main" val="3111281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DDEBB-81DE-4DDD-9966-FB863D5F3A7E}"/>
              </a:ext>
            </a:extLst>
          </p:cNvPr>
          <p:cNvSpPr>
            <a:spLocks noGrp="1"/>
          </p:cNvSpPr>
          <p:nvPr>
            <p:ph type="title"/>
          </p:nvPr>
        </p:nvSpPr>
        <p:spPr>
          <a:xfrm>
            <a:off x="831850" y="1709738"/>
            <a:ext cx="10515600" cy="2852737"/>
          </a:xfrm>
        </p:spPr>
        <p:txBody>
          <a:bodyPr anchor="b"/>
          <a:lstStyle>
            <a:lvl1pPr>
              <a:lnSpc>
                <a:spcPct val="100000"/>
              </a:lnSpc>
              <a:defRPr sz="6000"/>
            </a:lvl1pPr>
          </a:lstStyle>
          <a:p>
            <a:r>
              <a:rPr lang="en-US"/>
              <a:t>Click to edit Master title style</a:t>
            </a:r>
          </a:p>
        </p:txBody>
      </p:sp>
      <p:sp>
        <p:nvSpPr>
          <p:cNvPr id="3" name="Text Placeholder 2">
            <a:extLst>
              <a:ext uri="{FF2B5EF4-FFF2-40B4-BE49-F238E27FC236}">
                <a16:creationId xmlns:a16="http://schemas.microsoft.com/office/drawing/2014/main" id="{32EC0F69-C369-4E9D-A6F6-8AE534B4CE68}"/>
              </a:ext>
            </a:extLst>
          </p:cNvPr>
          <p:cNvSpPr>
            <a:spLocks noGrp="1"/>
          </p:cNvSpPr>
          <p:nvPr>
            <p:ph type="body" idx="1"/>
          </p:nvPr>
        </p:nvSpPr>
        <p:spPr>
          <a:xfrm>
            <a:off x="831850" y="4589463"/>
            <a:ext cx="10515600" cy="1500187"/>
          </a:xfrm>
        </p:spPr>
        <p:txBody>
          <a:bodyPr/>
          <a:lstStyle>
            <a:lvl1pPr marL="0" indent="0">
              <a:lnSpc>
                <a:spcPct val="100000"/>
              </a:lnSpc>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50C3CF-BBE7-436F-84AF-663DF7153448}"/>
              </a:ext>
            </a:extLst>
          </p:cNvPr>
          <p:cNvSpPr>
            <a:spLocks noGrp="1"/>
          </p:cNvSpPr>
          <p:nvPr>
            <p:ph type="dt" sz="half" idx="10"/>
          </p:nvPr>
        </p:nvSpPr>
        <p:spPr/>
        <p:txBody>
          <a:bodyPr/>
          <a:lstStyle/>
          <a:p>
            <a:fld id="{850DD516-3331-4E9C-961E-A37BE62DE3A7}" type="datetimeFigureOut">
              <a:rPr lang="en-US" smtClean="0"/>
              <a:t>3/24/2022</a:t>
            </a:fld>
            <a:endParaRPr lang="en-US"/>
          </a:p>
        </p:txBody>
      </p:sp>
      <p:sp>
        <p:nvSpPr>
          <p:cNvPr id="5" name="Footer Placeholder 4">
            <a:extLst>
              <a:ext uri="{FF2B5EF4-FFF2-40B4-BE49-F238E27FC236}">
                <a16:creationId xmlns:a16="http://schemas.microsoft.com/office/drawing/2014/main" id="{CFC344AB-B9F4-4B96-9C0C-8209F5008E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BF5D5D-133E-41E3-94F9-234D113A0A7C}"/>
              </a:ext>
            </a:extLst>
          </p:cNvPr>
          <p:cNvSpPr>
            <a:spLocks noGrp="1"/>
          </p:cNvSpPr>
          <p:nvPr>
            <p:ph type="sldNum" sz="quarter" idx="12"/>
          </p:nvPr>
        </p:nvSpPr>
        <p:spPr/>
        <p:txBody>
          <a:bodyPr/>
          <a:lstStyle/>
          <a:p>
            <a:fld id="{5E4DDAC4-7932-4BF6-BD6B-D7EB0923E41B}" type="slidenum">
              <a:rPr lang="en-US" smtClean="0"/>
              <a:t>‹#›</a:t>
            </a:fld>
            <a:endParaRPr lang="en-US"/>
          </a:p>
        </p:txBody>
      </p:sp>
    </p:spTree>
    <p:extLst>
      <p:ext uri="{BB962C8B-B14F-4D97-AF65-F5344CB8AC3E}">
        <p14:creationId xmlns:p14="http://schemas.microsoft.com/office/powerpoint/2010/main" val="1455517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6577E-004E-4300-8FBF-0762295B0555}"/>
              </a:ext>
            </a:extLst>
          </p:cNvPr>
          <p:cNvSpPr>
            <a:spLocks noGrp="1"/>
          </p:cNvSpPr>
          <p:nvPr>
            <p:ph type="title"/>
          </p:nvPr>
        </p:nvSpPr>
        <p:spPr/>
        <p:txBody>
          <a:bodyPr/>
          <a:lstStyle>
            <a:lvl1pPr>
              <a:lnSpc>
                <a:spcPct val="100000"/>
              </a:lnSpc>
              <a:defRPr/>
            </a:lvl1pPr>
          </a:lstStyle>
          <a:p>
            <a:r>
              <a:rPr lang="en-US"/>
              <a:t>Click to edit Master title style</a:t>
            </a:r>
          </a:p>
        </p:txBody>
      </p:sp>
      <p:sp>
        <p:nvSpPr>
          <p:cNvPr id="3" name="Content Placeholder 2">
            <a:extLst>
              <a:ext uri="{FF2B5EF4-FFF2-40B4-BE49-F238E27FC236}">
                <a16:creationId xmlns:a16="http://schemas.microsoft.com/office/drawing/2014/main" id="{C418EAA0-B757-4001-B335-D477E94E45C8}"/>
              </a:ext>
            </a:extLst>
          </p:cNvPr>
          <p:cNvSpPr>
            <a:spLocks noGrp="1"/>
          </p:cNvSpPr>
          <p:nvPr>
            <p:ph sz="half" idx="1"/>
          </p:nvPr>
        </p:nvSpPr>
        <p:spPr>
          <a:xfrm>
            <a:off x="838200" y="1825625"/>
            <a:ext cx="5181600" cy="4351338"/>
          </a:xfrm>
        </p:spPr>
        <p:txBody>
          <a:bodyPr/>
          <a:lstStyle>
            <a:lvl1pPr>
              <a:lnSpc>
                <a:spcPct val="100000"/>
              </a:lnSpc>
              <a:defRPr sz="2200"/>
            </a:lvl1pPr>
            <a:lvl2pPr>
              <a:lnSpc>
                <a:spcPct val="100000"/>
              </a:lnSpc>
              <a:defRPr sz="1900"/>
            </a:lvl2pPr>
            <a:lvl3pPr>
              <a:lnSpc>
                <a:spcPct val="100000"/>
              </a:lnSpc>
              <a:defRPr sz="1700"/>
            </a:lvl3pPr>
            <a:lvl4pPr>
              <a:lnSpc>
                <a:spcPct val="100000"/>
              </a:lnSpc>
              <a:defRPr sz="1500"/>
            </a:lvl4pPr>
            <a:lvl5pPr>
              <a:lnSpc>
                <a:spcPct val="100000"/>
              </a:lnSpc>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6EB924E-4B05-43CB-B562-7BE885D6B16A}"/>
              </a:ext>
            </a:extLst>
          </p:cNvPr>
          <p:cNvSpPr>
            <a:spLocks noGrp="1"/>
          </p:cNvSpPr>
          <p:nvPr>
            <p:ph sz="half" idx="2"/>
          </p:nvPr>
        </p:nvSpPr>
        <p:spPr>
          <a:xfrm>
            <a:off x="6172200" y="1825625"/>
            <a:ext cx="5181600" cy="4351338"/>
          </a:xfrm>
        </p:spPr>
        <p:txBody>
          <a:bodyPr/>
          <a:lstStyle>
            <a:lvl1pPr>
              <a:lnSpc>
                <a:spcPct val="100000"/>
              </a:lnSpc>
              <a:defRPr sz="2200"/>
            </a:lvl1pPr>
            <a:lvl2pPr>
              <a:lnSpc>
                <a:spcPct val="100000"/>
              </a:lnSpc>
              <a:defRPr sz="1900"/>
            </a:lvl2pPr>
            <a:lvl3pPr>
              <a:lnSpc>
                <a:spcPct val="100000"/>
              </a:lnSpc>
              <a:defRPr sz="1700"/>
            </a:lvl3pPr>
            <a:lvl4pPr>
              <a:lnSpc>
                <a:spcPct val="100000"/>
              </a:lnSpc>
              <a:defRPr sz="1500"/>
            </a:lvl4pPr>
            <a:lvl5pPr>
              <a:lnSpc>
                <a:spcPct val="100000"/>
              </a:lnSpc>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C26F474-6214-4C63-8E9D-CB839FCB8A50}"/>
              </a:ext>
            </a:extLst>
          </p:cNvPr>
          <p:cNvSpPr>
            <a:spLocks noGrp="1"/>
          </p:cNvSpPr>
          <p:nvPr>
            <p:ph type="dt" sz="half" idx="10"/>
          </p:nvPr>
        </p:nvSpPr>
        <p:spPr/>
        <p:txBody>
          <a:bodyPr/>
          <a:lstStyle/>
          <a:p>
            <a:fld id="{850DD516-3331-4E9C-961E-A37BE62DE3A7}" type="datetimeFigureOut">
              <a:rPr lang="en-US" smtClean="0"/>
              <a:t>3/24/2022</a:t>
            </a:fld>
            <a:endParaRPr lang="en-US"/>
          </a:p>
        </p:txBody>
      </p:sp>
      <p:sp>
        <p:nvSpPr>
          <p:cNvPr id="6" name="Footer Placeholder 5">
            <a:extLst>
              <a:ext uri="{FF2B5EF4-FFF2-40B4-BE49-F238E27FC236}">
                <a16:creationId xmlns:a16="http://schemas.microsoft.com/office/drawing/2014/main" id="{3ED480DD-E80F-47A9-B383-BA2C32E4F8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08027A-D53C-4602-B3CA-56479B261F2D}"/>
              </a:ext>
            </a:extLst>
          </p:cNvPr>
          <p:cNvSpPr>
            <a:spLocks noGrp="1"/>
          </p:cNvSpPr>
          <p:nvPr>
            <p:ph type="sldNum" sz="quarter" idx="12"/>
          </p:nvPr>
        </p:nvSpPr>
        <p:spPr/>
        <p:txBody>
          <a:bodyPr/>
          <a:lstStyle/>
          <a:p>
            <a:fld id="{5E4DDAC4-7932-4BF6-BD6B-D7EB0923E41B}" type="slidenum">
              <a:rPr lang="en-US" smtClean="0"/>
              <a:t>‹#›</a:t>
            </a:fld>
            <a:endParaRPr lang="en-US"/>
          </a:p>
        </p:txBody>
      </p:sp>
    </p:spTree>
    <p:extLst>
      <p:ext uri="{BB962C8B-B14F-4D97-AF65-F5344CB8AC3E}">
        <p14:creationId xmlns:p14="http://schemas.microsoft.com/office/powerpoint/2010/main" val="2415316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8DF8-C8C1-4BDA-B992-1E99F59B3375}"/>
              </a:ext>
            </a:extLst>
          </p:cNvPr>
          <p:cNvSpPr>
            <a:spLocks noGrp="1"/>
          </p:cNvSpPr>
          <p:nvPr>
            <p:ph type="title"/>
          </p:nvPr>
        </p:nvSpPr>
        <p:spPr>
          <a:xfrm>
            <a:off x="839788" y="-10017"/>
            <a:ext cx="10515600" cy="1325563"/>
          </a:xfrm>
        </p:spPr>
        <p:txBody>
          <a:bodyPr/>
          <a:lstStyle>
            <a:lvl1pPr>
              <a:lnSpc>
                <a:spcPct val="100000"/>
              </a:lnSpc>
              <a:defRPr/>
            </a:lvl1pPr>
          </a:lstStyle>
          <a:p>
            <a:r>
              <a:rPr lang="en-US"/>
              <a:t>Click to edit Master title style</a:t>
            </a:r>
          </a:p>
        </p:txBody>
      </p:sp>
      <p:sp>
        <p:nvSpPr>
          <p:cNvPr id="3" name="Text Placeholder 2">
            <a:extLst>
              <a:ext uri="{FF2B5EF4-FFF2-40B4-BE49-F238E27FC236}">
                <a16:creationId xmlns:a16="http://schemas.microsoft.com/office/drawing/2014/main" id="{140DF5CB-A5E6-4FED-AE32-297F5EE4E402}"/>
              </a:ext>
            </a:extLst>
          </p:cNvPr>
          <p:cNvSpPr>
            <a:spLocks noGrp="1"/>
          </p:cNvSpPr>
          <p:nvPr>
            <p:ph type="body" idx="1"/>
          </p:nvPr>
        </p:nvSpPr>
        <p:spPr>
          <a:xfrm>
            <a:off x="839788" y="1681163"/>
            <a:ext cx="515778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EA8044-9990-4651-9E79-6AA24135F630}"/>
              </a:ext>
            </a:extLst>
          </p:cNvPr>
          <p:cNvSpPr>
            <a:spLocks noGrp="1"/>
          </p:cNvSpPr>
          <p:nvPr>
            <p:ph sz="half" idx="2"/>
          </p:nvPr>
        </p:nvSpPr>
        <p:spPr>
          <a:xfrm>
            <a:off x="839788" y="2505075"/>
            <a:ext cx="5157787" cy="3684588"/>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C9B038-2ABC-4676-AA43-E0687382E216}"/>
              </a:ext>
            </a:extLst>
          </p:cNvPr>
          <p:cNvSpPr>
            <a:spLocks noGrp="1"/>
          </p:cNvSpPr>
          <p:nvPr>
            <p:ph type="body" sz="quarter" idx="3"/>
          </p:nvPr>
        </p:nvSpPr>
        <p:spPr>
          <a:xfrm>
            <a:off x="6172200" y="1681163"/>
            <a:ext cx="5183188"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27DF9F-D3A7-4228-8C91-D659BD82C304}"/>
              </a:ext>
            </a:extLst>
          </p:cNvPr>
          <p:cNvSpPr>
            <a:spLocks noGrp="1"/>
          </p:cNvSpPr>
          <p:nvPr>
            <p:ph sz="quarter" idx="4"/>
          </p:nvPr>
        </p:nvSpPr>
        <p:spPr>
          <a:xfrm>
            <a:off x="6172200" y="2505075"/>
            <a:ext cx="5183188" cy="3684588"/>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F78C8A-907D-4EA8-9B1A-8B7C02C4703D}"/>
              </a:ext>
            </a:extLst>
          </p:cNvPr>
          <p:cNvSpPr>
            <a:spLocks noGrp="1"/>
          </p:cNvSpPr>
          <p:nvPr>
            <p:ph type="dt" sz="half" idx="10"/>
          </p:nvPr>
        </p:nvSpPr>
        <p:spPr/>
        <p:txBody>
          <a:bodyPr/>
          <a:lstStyle/>
          <a:p>
            <a:fld id="{850DD516-3331-4E9C-961E-A37BE62DE3A7}" type="datetimeFigureOut">
              <a:rPr lang="en-US" smtClean="0"/>
              <a:t>3/24/2022</a:t>
            </a:fld>
            <a:endParaRPr lang="en-US"/>
          </a:p>
        </p:txBody>
      </p:sp>
      <p:sp>
        <p:nvSpPr>
          <p:cNvPr id="8" name="Footer Placeholder 7">
            <a:extLst>
              <a:ext uri="{FF2B5EF4-FFF2-40B4-BE49-F238E27FC236}">
                <a16:creationId xmlns:a16="http://schemas.microsoft.com/office/drawing/2014/main" id="{374F135E-3FE2-45A7-8209-E4CD808C05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A01FF4-899F-476F-B35A-BC5C17AB7306}"/>
              </a:ext>
            </a:extLst>
          </p:cNvPr>
          <p:cNvSpPr>
            <a:spLocks noGrp="1"/>
          </p:cNvSpPr>
          <p:nvPr>
            <p:ph type="sldNum" sz="quarter" idx="12"/>
          </p:nvPr>
        </p:nvSpPr>
        <p:spPr/>
        <p:txBody>
          <a:bodyPr/>
          <a:lstStyle/>
          <a:p>
            <a:fld id="{5E4DDAC4-7932-4BF6-BD6B-D7EB0923E41B}" type="slidenum">
              <a:rPr lang="en-US" smtClean="0"/>
              <a:t>‹#›</a:t>
            </a:fld>
            <a:endParaRPr lang="en-US"/>
          </a:p>
        </p:txBody>
      </p:sp>
    </p:spTree>
    <p:extLst>
      <p:ext uri="{BB962C8B-B14F-4D97-AF65-F5344CB8AC3E}">
        <p14:creationId xmlns:p14="http://schemas.microsoft.com/office/powerpoint/2010/main" val="3369825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D8D4F-F937-4569-BE93-211EC6CAE064}"/>
              </a:ext>
            </a:extLst>
          </p:cNvPr>
          <p:cNvSpPr>
            <a:spLocks noGrp="1"/>
          </p:cNvSpPr>
          <p:nvPr>
            <p:ph type="title"/>
          </p:nvPr>
        </p:nvSpPr>
        <p:spPr/>
        <p:txBody>
          <a:bodyPr/>
          <a:lstStyle>
            <a:lvl1pPr>
              <a:lnSpc>
                <a:spcPct val="100000"/>
              </a:lnSpc>
              <a:defRPr/>
            </a:lvl1pPr>
          </a:lstStyle>
          <a:p>
            <a:r>
              <a:rPr lang="en-US"/>
              <a:t>Click to edit Master title style</a:t>
            </a:r>
          </a:p>
        </p:txBody>
      </p:sp>
      <p:sp>
        <p:nvSpPr>
          <p:cNvPr id="3" name="Date Placeholder 2">
            <a:extLst>
              <a:ext uri="{FF2B5EF4-FFF2-40B4-BE49-F238E27FC236}">
                <a16:creationId xmlns:a16="http://schemas.microsoft.com/office/drawing/2014/main" id="{E7E3810A-D053-44A9-8BC9-42BB201C17E9}"/>
              </a:ext>
            </a:extLst>
          </p:cNvPr>
          <p:cNvSpPr>
            <a:spLocks noGrp="1"/>
          </p:cNvSpPr>
          <p:nvPr>
            <p:ph type="dt" sz="half" idx="10"/>
          </p:nvPr>
        </p:nvSpPr>
        <p:spPr/>
        <p:txBody>
          <a:bodyPr/>
          <a:lstStyle/>
          <a:p>
            <a:fld id="{850DD516-3331-4E9C-961E-A37BE62DE3A7}" type="datetimeFigureOut">
              <a:rPr lang="en-US" smtClean="0"/>
              <a:t>3/24/2022</a:t>
            </a:fld>
            <a:endParaRPr lang="en-US"/>
          </a:p>
        </p:txBody>
      </p:sp>
      <p:sp>
        <p:nvSpPr>
          <p:cNvPr id="4" name="Footer Placeholder 3">
            <a:extLst>
              <a:ext uri="{FF2B5EF4-FFF2-40B4-BE49-F238E27FC236}">
                <a16:creationId xmlns:a16="http://schemas.microsoft.com/office/drawing/2014/main" id="{4BC69B47-FEB5-4BFD-9492-A8CAE29FC0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76AEE8-60FC-4A7E-90A1-D12D43B3FA4D}"/>
              </a:ext>
            </a:extLst>
          </p:cNvPr>
          <p:cNvSpPr>
            <a:spLocks noGrp="1"/>
          </p:cNvSpPr>
          <p:nvPr>
            <p:ph type="sldNum" sz="quarter" idx="12"/>
          </p:nvPr>
        </p:nvSpPr>
        <p:spPr/>
        <p:txBody>
          <a:bodyPr/>
          <a:lstStyle/>
          <a:p>
            <a:fld id="{5E4DDAC4-7932-4BF6-BD6B-D7EB0923E41B}" type="slidenum">
              <a:rPr lang="en-US" smtClean="0"/>
              <a:t>‹#›</a:t>
            </a:fld>
            <a:endParaRPr lang="en-US"/>
          </a:p>
        </p:txBody>
      </p:sp>
    </p:spTree>
    <p:extLst>
      <p:ext uri="{BB962C8B-B14F-4D97-AF65-F5344CB8AC3E}">
        <p14:creationId xmlns:p14="http://schemas.microsoft.com/office/powerpoint/2010/main" val="1255857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FFCD9C-C27F-4D5D-AE60-CB7C0902BEB4}"/>
              </a:ext>
            </a:extLst>
          </p:cNvPr>
          <p:cNvSpPr>
            <a:spLocks noGrp="1"/>
          </p:cNvSpPr>
          <p:nvPr>
            <p:ph type="dt" sz="half" idx="10"/>
          </p:nvPr>
        </p:nvSpPr>
        <p:spPr/>
        <p:txBody>
          <a:bodyPr/>
          <a:lstStyle/>
          <a:p>
            <a:fld id="{850DD516-3331-4E9C-961E-A37BE62DE3A7}" type="datetimeFigureOut">
              <a:rPr lang="en-US" smtClean="0"/>
              <a:t>3/24/2022</a:t>
            </a:fld>
            <a:endParaRPr lang="en-US"/>
          </a:p>
        </p:txBody>
      </p:sp>
      <p:sp>
        <p:nvSpPr>
          <p:cNvPr id="3" name="Footer Placeholder 2">
            <a:extLst>
              <a:ext uri="{FF2B5EF4-FFF2-40B4-BE49-F238E27FC236}">
                <a16:creationId xmlns:a16="http://schemas.microsoft.com/office/drawing/2014/main" id="{94DC4863-3D70-456A-9690-14C10CBE4C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398D62-5259-43F0-A3E1-AC1DC6694FCE}"/>
              </a:ext>
            </a:extLst>
          </p:cNvPr>
          <p:cNvSpPr>
            <a:spLocks noGrp="1"/>
          </p:cNvSpPr>
          <p:nvPr>
            <p:ph type="sldNum" sz="quarter" idx="12"/>
          </p:nvPr>
        </p:nvSpPr>
        <p:spPr/>
        <p:txBody>
          <a:bodyPr/>
          <a:lstStyle/>
          <a:p>
            <a:fld id="{5E4DDAC4-7932-4BF6-BD6B-D7EB0923E41B}" type="slidenum">
              <a:rPr lang="en-US" smtClean="0"/>
              <a:t>‹#›</a:t>
            </a:fld>
            <a:endParaRPr lang="en-US"/>
          </a:p>
        </p:txBody>
      </p:sp>
    </p:spTree>
    <p:extLst>
      <p:ext uri="{BB962C8B-B14F-4D97-AF65-F5344CB8AC3E}">
        <p14:creationId xmlns:p14="http://schemas.microsoft.com/office/powerpoint/2010/main" val="2435512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DE7C2-CC7D-47CA-9D77-1BC4F118A026}"/>
              </a:ext>
            </a:extLst>
          </p:cNvPr>
          <p:cNvSpPr>
            <a:spLocks noGrp="1"/>
          </p:cNvSpPr>
          <p:nvPr>
            <p:ph type="title"/>
          </p:nvPr>
        </p:nvSpPr>
        <p:spPr>
          <a:xfrm>
            <a:off x="839788" y="457200"/>
            <a:ext cx="3932237" cy="1600200"/>
          </a:xfrm>
        </p:spPr>
        <p:txBody>
          <a:bodyPr anchor="b"/>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9C17115B-F884-4C05-8EA6-EA57EEA1449E}"/>
              </a:ext>
            </a:extLst>
          </p:cNvPr>
          <p:cNvSpPr>
            <a:spLocks noGrp="1"/>
          </p:cNvSpPr>
          <p:nvPr>
            <p:ph idx="1"/>
          </p:nvPr>
        </p:nvSpPr>
        <p:spPr>
          <a:xfrm>
            <a:off x="5183188" y="987425"/>
            <a:ext cx="6172200" cy="4873625"/>
          </a:xfrm>
        </p:spPr>
        <p:txBody>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2B433E-C5AA-4648-B4C5-99EB14DD32BD}"/>
              </a:ext>
            </a:extLst>
          </p:cNvPr>
          <p:cNvSpPr>
            <a:spLocks noGrp="1"/>
          </p:cNvSpPr>
          <p:nvPr>
            <p:ph type="body" sz="half" idx="2"/>
          </p:nvPr>
        </p:nvSpPr>
        <p:spPr>
          <a:xfrm>
            <a:off x="839788" y="2057400"/>
            <a:ext cx="3932237" cy="3811588"/>
          </a:xfrm>
        </p:spPr>
        <p:txBody>
          <a:bodyPr/>
          <a:lstStyle>
            <a:lvl1pPr marL="0" indent="0">
              <a:lnSpc>
                <a:spcPct val="10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DBA05A-DE36-4CD3-8246-6517C1272378}"/>
              </a:ext>
            </a:extLst>
          </p:cNvPr>
          <p:cNvSpPr>
            <a:spLocks noGrp="1"/>
          </p:cNvSpPr>
          <p:nvPr>
            <p:ph type="dt" sz="half" idx="10"/>
          </p:nvPr>
        </p:nvSpPr>
        <p:spPr/>
        <p:txBody>
          <a:bodyPr/>
          <a:lstStyle/>
          <a:p>
            <a:fld id="{850DD516-3331-4E9C-961E-A37BE62DE3A7}" type="datetimeFigureOut">
              <a:rPr lang="en-US" smtClean="0"/>
              <a:t>3/24/2022</a:t>
            </a:fld>
            <a:endParaRPr lang="en-US"/>
          </a:p>
        </p:txBody>
      </p:sp>
      <p:sp>
        <p:nvSpPr>
          <p:cNvPr id="6" name="Footer Placeholder 5">
            <a:extLst>
              <a:ext uri="{FF2B5EF4-FFF2-40B4-BE49-F238E27FC236}">
                <a16:creationId xmlns:a16="http://schemas.microsoft.com/office/drawing/2014/main" id="{D98A77AD-E8EC-49AA-8187-F05B16DCB4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588B85-D453-4689-8F86-68EBC968DE10}"/>
              </a:ext>
            </a:extLst>
          </p:cNvPr>
          <p:cNvSpPr>
            <a:spLocks noGrp="1"/>
          </p:cNvSpPr>
          <p:nvPr>
            <p:ph type="sldNum" sz="quarter" idx="12"/>
          </p:nvPr>
        </p:nvSpPr>
        <p:spPr/>
        <p:txBody>
          <a:bodyPr/>
          <a:lstStyle/>
          <a:p>
            <a:fld id="{5E4DDAC4-7932-4BF6-BD6B-D7EB0923E41B}" type="slidenum">
              <a:rPr lang="en-US" smtClean="0"/>
              <a:t>‹#›</a:t>
            </a:fld>
            <a:endParaRPr lang="en-US"/>
          </a:p>
        </p:txBody>
      </p:sp>
    </p:spTree>
    <p:extLst>
      <p:ext uri="{BB962C8B-B14F-4D97-AF65-F5344CB8AC3E}">
        <p14:creationId xmlns:p14="http://schemas.microsoft.com/office/powerpoint/2010/main" val="1466872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3D8DB-2EEE-4DF0-A1A5-78D4777CC0EA}"/>
              </a:ext>
            </a:extLst>
          </p:cNvPr>
          <p:cNvSpPr>
            <a:spLocks noGrp="1"/>
          </p:cNvSpPr>
          <p:nvPr>
            <p:ph type="title"/>
          </p:nvPr>
        </p:nvSpPr>
        <p:spPr>
          <a:xfrm>
            <a:off x="839788" y="457200"/>
            <a:ext cx="3932237" cy="1600200"/>
          </a:xfrm>
        </p:spPr>
        <p:txBody>
          <a:bodyPr anchor="b"/>
          <a:lstStyle>
            <a:lvl1pPr>
              <a:lnSpc>
                <a:spcPct val="100000"/>
              </a:lnSpc>
              <a:defRPr sz="3200"/>
            </a:lvl1pPr>
          </a:lstStyle>
          <a:p>
            <a:r>
              <a:rPr lang="en-US"/>
              <a:t>Click to edit Master title style</a:t>
            </a:r>
          </a:p>
        </p:txBody>
      </p:sp>
      <p:sp>
        <p:nvSpPr>
          <p:cNvPr id="3" name="Picture Placeholder 2">
            <a:extLst>
              <a:ext uri="{FF2B5EF4-FFF2-40B4-BE49-F238E27FC236}">
                <a16:creationId xmlns:a16="http://schemas.microsoft.com/office/drawing/2014/main" id="{478C6C32-F446-4A33-86D2-2BBD9C82B330}"/>
              </a:ext>
            </a:extLst>
          </p:cNvPr>
          <p:cNvSpPr>
            <a:spLocks noGrp="1"/>
          </p:cNvSpPr>
          <p:nvPr>
            <p:ph type="pic" idx="1"/>
          </p:nvPr>
        </p:nvSpPr>
        <p:spPr>
          <a:xfrm>
            <a:off x="5183188" y="987425"/>
            <a:ext cx="6172200" cy="4873625"/>
          </a:xfrm>
        </p:spPr>
        <p:txBody>
          <a:bodyPr/>
          <a:lstStyle>
            <a:lvl1pPr marL="0" indent="0">
              <a:lnSpc>
                <a:spcPct val="100000"/>
              </a:lnSpc>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52A39E-ED4F-47B8-92A8-B439C087F22B}"/>
              </a:ext>
            </a:extLst>
          </p:cNvPr>
          <p:cNvSpPr>
            <a:spLocks noGrp="1"/>
          </p:cNvSpPr>
          <p:nvPr>
            <p:ph type="body" sz="half" idx="2"/>
          </p:nvPr>
        </p:nvSpPr>
        <p:spPr>
          <a:xfrm>
            <a:off x="839788" y="2057400"/>
            <a:ext cx="3932237" cy="3811588"/>
          </a:xfrm>
        </p:spPr>
        <p:txBody>
          <a:bodyPr/>
          <a:lstStyle>
            <a:lvl1pPr marL="0" indent="0">
              <a:lnSpc>
                <a:spcPct val="10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2AD172-02D5-4369-9225-B8E8E844E64D}"/>
              </a:ext>
            </a:extLst>
          </p:cNvPr>
          <p:cNvSpPr>
            <a:spLocks noGrp="1"/>
          </p:cNvSpPr>
          <p:nvPr>
            <p:ph type="dt" sz="half" idx="10"/>
          </p:nvPr>
        </p:nvSpPr>
        <p:spPr/>
        <p:txBody>
          <a:bodyPr/>
          <a:lstStyle/>
          <a:p>
            <a:fld id="{850DD516-3331-4E9C-961E-A37BE62DE3A7}" type="datetimeFigureOut">
              <a:rPr lang="en-US" smtClean="0"/>
              <a:t>3/24/2022</a:t>
            </a:fld>
            <a:endParaRPr lang="en-US"/>
          </a:p>
        </p:txBody>
      </p:sp>
      <p:sp>
        <p:nvSpPr>
          <p:cNvPr id="6" name="Footer Placeholder 5">
            <a:extLst>
              <a:ext uri="{FF2B5EF4-FFF2-40B4-BE49-F238E27FC236}">
                <a16:creationId xmlns:a16="http://schemas.microsoft.com/office/drawing/2014/main" id="{03AA6516-F32A-4960-85D0-7DFB0DD14E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57CEDE-CBC1-42B2-A79B-B96B5E6BF42A}"/>
              </a:ext>
            </a:extLst>
          </p:cNvPr>
          <p:cNvSpPr>
            <a:spLocks noGrp="1"/>
          </p:cNvSpPr>
          <p:nvPr>
            <p:ph type="sldNum" sz="quarter" idx="12"/>
          </p:nvPr>
        </p:nvSpPr>
        <p:spPr/>
        <p:txBody>
          <a:bodyPr/>
          <a:lstStyle/>
          <a:p>
            <a:fld id="{5E4DDAC4-7932-4BF6-BD6B-D7EB0923E41B}" type="slidenum">
              <a:rPr lang="en-US" smtClean="0"/>
              <a:t>‹#›</a:t>
            </a:fld>
            <a:endParaRPr lang="en-US"/>
          </a:p>
        </p:txBody>
      </p:sp>
    </p:spTree>
    <p:extLst>
      <p:ext uri="{BB962C8B-B14F-4D97-AF65-F5344CB8AC3E}">
        <p14:creationId xmlns:p14="http://schemas.microsoft.com/office/powerpoint/2010/main" val="2531709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组合 10">
            <a:extLst>
              <a:ext uri="{FF2B5EF4-FFF2-40B4-BE49-F238E27FC236}">
                <a16:creationId xmlns:a16="http://schemas.microsoft.com/office/drawing/2014/main" id="{1A5714B6-031E-40C8-890D-BB4A69F27CB2}"/>
              </a:ext>
            </a:extLst>
          </p:cNvPr>
          <p:cNvGrpSpPr/>
          <p:nvPr userDrawn="1"/>
        </p:nvGrpSpPr>
        <p:grpSpPr>
          <a:xfrm>
            <a:off x="1" y="6126486"/>
            <a:ext cx="12191999" cy="731514"/>
            <a:chOff x="1" y="2947547"/>
            <a:chExt cx="9143999" cy="2827685"/>
          </a:xfrm>
        </p:grpSpPr>
        <p:sp>
          <p:nvSpPr>
            <p:cNvPr id="13" name="任意多边形 14">
              <a:extLst>
                <a:ext uri="{FF2B5EF4-FFF2-40B4-BE49-F238E27FC236}">
                  <a16:creationId xmlns:a16="http://schemas.microsoft.com/office/drawing/2014/main" id="{AF7842B7-8EA7-49F4-A989-465E64E6A5A2}"/>
                </a:ext>
              </a:extLst>
            </p:cNvPr>
            <p:cNvSpPr/>
            <p:nvPr/>
          </p:nvSpPr>
          <p:spPr>
            <a:xfrm>
              <a:off x="1" y="2947547"/>
              <a:ext cx="9143999" cy="2297356"/>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rgbClr val="7030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sz="2400">
                <a:latin typeface="微软雅黑" pitchFamily="34" charset="-122"/>
                <a:ea typeface="微软雅黑" pitchFamily="34" charset="-122"/>
              </a:endParaRPr>
            </a:p>
          </p:txBody>
        </p:sp>
        <p:sp>
          <p:nvSpPr>
            <p:cNvPr id="14" name="任意多边形 17">
              <a:extLst>
                <a:ext uri="{FF2B5EF4-FFF2-40B4-BE49-F238E27FC236}">
                  <a16:creationId xmlns:a16="http://schemas.microsoft.com/office/drawing/2014/main" id="{04BBE998-4E27-44CD-8345-778739062887}"/>
                </a:ext>
              </a:extLst>
            </p:cNvPr>
            <p:cNvSpPr/>
            <p:nvPr/>
          </p:nvSpPr>
          <p:spPr>
            <a:xfrm>
              <a:off x="1" y="3559995"/>
              <a:ext cx="9143999" cy="2215237"/>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ea typeface="微软雅黑" pitchFamily="34" charset="-122"/>
              </a:endParaRPr>
            </a:p>
          </p:txBody>
        </p:sp>
      </p:grpSp>
      <p:grpSp>
        <p:nvGrpSpPr>
          <p:cNvPr id="9" name="组合 4">
            <a:extLst>
              <a:ext uri="{FF2B5EF4-FFF2-40B4-BE49-F238E27FC236}">
                <a16:creationId xmlns:a16="http://schemas.microsoft.com/office/drawing/2014/main" id="{03067278-3955-4109-A0F4-B6C4D00FE200}"/>
              </a:ext>
            </a:extLst>
          </p:cNvPr>
          <p:cNvGrpSpPr/>
          <p:nvPr userDrawn="1"/>
        </p:nvGrpSpPr>
        <p:grpSpPr>
          <a:xfrm rot="10800000">
            <a:off x="0" y="-2"/>
            <a:ext cx="12191998" cy="1599315"/>
            <a:chOff x="3" y="4208441"/>
            <a:chExt cx="9143999" cy="1948876"/>
          </a:xfrm>
        </p:grpSpPr>
        <p:sp>
          <p:nvSpPr>
            <p:cNvPr id="10" name="任意多边形 19">
              <a:extLst>
                <a:ext uri="{FF2B5EF4-FFF2-40B4-BE49-F238E27FC236}">
                  <a16:creationId xmlns:a16="http://schemas.microsoft.com/office/drawing/2014/main" id="{147B0A50-A6FF-4186-9E21-0B46E69404CA}"/>
                </a:ext>
              </a:extLst>
            </p:cNvPr>
            <p:cNvSpPr/>
            <p:nvPr/>
          </p:nvSpPr>
          <p:spPr>
            <a:xfrm>
              <a:off x="3" y="4208441"/>
              <a:ext cx="9143999" cy="1565870"/>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rgbClr val="7030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sz="2400">
                <a:latin typeface="微软雅黑" pitchFamily="34" charset="-122"/>
                <a:ea typeface="微软雅黑" pitchFamily="34" charset="-122"/>
              </a:endParaRPr>
            </a:p>
          </p:txBody>
        </p:sp>
        <p:sp>
          <p:nvSpPr>
            <p:cNvPr id="11" name="任意多边形 20">
              <a:extLst>
                <a:ext uri="{FF2B5EF4-FFF2-40B4-BE49-F238E27FC236}">
                  <a16:creationId xmlns:a16="http://schemas.microsoft.com/office/drawing/2014/main" id="{F8BA8654-6AF3-41CE-83E5-F51E6120A662}"/>
                </a:ext>
              </a:extLst>
            </p:cNvPr>
            <p:cNvSpPr/>
            <p:nvPr userDrawn="1"/>
          </p:nvSpPr>
          <p:spPr>
            <a:xfrm>
              <a:off x="3" y="4401511"/>
              <a:ext cx="9143999" cy="1755806"/>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ea typeface="微软雅黑" pitchFamily="34" charset="-122"/>
              </a:endParaRPr>
            </a:p>
          </p:txBody>
        </p:sp>
      </p:grpSp>
      <p:sp>
        <p:nvSpPr>
          <p:cNvPr id="2" name="Title Placeholder 1">
            <a:extLst>
              <a:ext uri="{FF2B5EF4-FFF2-40B4-BE49-F238E27FC236}">
                <a16:creationId xmlns:a16="http://schemas.microsoft.com/office/drawing/2014/main" id="{7766FACC-D5F1-440B-9009-7F1BDF878C0A}"/>
              </a:ext>
            </a:extLst>
          </p:cNvPr>
          <p:cNvSpPr>
            <a:spLocks noGrp="1"/>
          </p:cNvSpPr>
          <p:nvPr>
            <p:ph type="title"/>
          </p:nvPr>
        </p:nvSpPr>
        <p:spPr>
          <a:xfrm>
            <a:off x="838200" y="-673"/>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DA6350-4146-48AD-BF5F-E85E72DA26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A3C7F71-4DF2-4959-9864-FEBA3CAA16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0DD516-3331-4E9C-961E-A37BE62DE3A7}" type="datetimeFigureOut">
              <a:rPr lang="en-US" smtClean="0"/>
              <a:t>3/24/2022</a:t>
            </a:fld>
            <a:endParaRPr lang="en-US"/>
          </a:p>
        </p:txBody>
      </p:sp>
      <p:sp>
        <p:nvSpPr>
          <p:cNvPr id="5" name="Footer Placeholder 4">
            <a:extLst>
              <a:ext uri="{FF2B5EF4-FFF2-40B4-BE49-F238E27FC236}">
                <a16:creationId xmlns:a16="http://schemas.microsoft.com/office/drawing/2014/main" id="{24888398-2D6C-4F58-B80E-A7739B3965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715234-B004-4EA3-8F9D-EC46E5BDE1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4DDAC4-7932-4BF6-BD6B-D7EB0923E41B}" type="slidenum">
              <a:rPr lang="en-US" smtClean="0"/>
              <a:t>‹#›</a:t>
            </a:fld>
            <a:endParaRPr lang="en-US"/>
          </a:p>
        </p:txBody>
      </p:sp>
      <p:pic>
        <p:nvPicPr>
          <p:cNvPr id="7" name="图片 12">
            <a:extLst>
              <a:ext uri="{FF2B5EF4-FFF2-40B4-BE49-F238E27FC236}">
                <a16:creationId xmlns:a16="http://schemas.microsoft.com/office/drawing/2014/main" id="{5F57CC82-724D-49A7-88D5-224A040B4780}"/>
              </a:ext>
            </a:extLst>
          </p:cNvPr>
          <p:cNvPicPr/>
          <p:nvPr userDrawn="1"/>
        </p:nvPicPr>
        <p:blipFill>
          <a:blip r:embed="rId13" cstate="print">
            <a:extLst>
              <a:ext uri="{28A0092B-C50C-407E-A947-70E740481C1C}">
                <a14:useLocalDpi xmlns:a14="http://schemas.microsoft.com/office/drawing/2010/main" val="0"/>
              </a:ext>
            </a:extLst>
          </a:blip>
          <a:stretch>
            <a:fillRect/>
          </a:stretch>
        </p:blipFill>
        <p:spPr>
          <a:xfrm>
            <a:off x="0" y="206343"/>
            <a:ext cx="914400" cy="914400"/>
          </a:xfrm>
          <a:prstGeom prst="rect">
            <a:avLst/>
          </a:prstGeom>
        </p:spPr>
      </p:pic>
      <p:pic>
        <p:nvPicPr>
          <p:cNvPr id="1026" name="Picture 2">
            <a:extLst>
              <a:ext uri="{FF2B5EF4-FFF2-40B4-BE49-F238E27FC236}">
                <a16:creationId xmlns:a16="http://schemas.microsoft.com/office/drawing/2014/main" id="{E6D4CDD9-09E1-45A5-8EA7-C48DECAD00B2}"/>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1277598" y="206343"/>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1810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1D86EF-9C56-4940-9256-4B167F911FB7}"/>
              </a:ext>
            </a:extLst>
          </p:cNvPr>
          <p:cNvSpPr>
            <a:spLocks noGrp="1"/>
          </p:cNvSpPr>
          <p:nvPr>
            <p:ph type="ctrTitle"/>
          </p:nvPr>
        </p:nvSpPr>
        <p:spPr/>
        <p:txBody>
          <a:bodyPr>
            <a:normAutofit fontScale="90000"/>
          </a:bodyPr>
          <a:lstStyle/>
          <a:p>
            <a:r>
              <a:rPr lang="en-US" altLang="zh-CN" dirty="0"/>
              <a:t>Identifying </a:t>
            </a:r>
            <a:r>
              <a:rPr lang="en-US" altLang="zh-CN" dirty="0" err="1"/>
              <a:t>ASes</a:t>
            </a:r>
            <a:r>
              <a:rPr lang="en-US" altLang="zh-CN" dirty="0"/>
              <a:t> of State-Owned Internet Operators</a:t>
            </a:r>
            <a:endParaRPr lang="zh-CN" altLang="en-US" dirty="0"/>
          </a:p>
        </p:txBody>
      </p:sp>
      <p:sp>
        <p:nvSpPr>
          <p:cNvPr id="3" name="副标题 2">
            <a:extLst>
              <a:ext uri="{FF2B5EF4-FFF2-40B4-BE49-F238E27FC236}">
                <a16:creationId xmlns:a16="http://schemas.microsoft.com/office/drawing/2014/main" id="{67B165F6-D0BC-4ACB-A3F2-48919C8863AD}"/>
              </a:ext>
            </a:extLst>
          </p:cNvPr>
          <p:cNvSpPr>
            <a:spLocks noGrp="1"/>
          </p:cNvSpPr>
          <p:nvPr>
            <p:ph type="subTitle" idx="1"/>
          </p:nvPr>
        </p:nvSpPr>
        <p:spPr/>
        <p:txBody>
          <a:bodyPr>
            <a:normAutofit fontScale="77500" lnSpcReduction="20000"/>
          </a:bodyPr>
          <a:lstStyle/>
          <a:p>
            <a:r>
              <a:rPr lang="en-US" altLang="zh-CN" dirty="0"/>
              <a:t>Esteban </a:t>
            </a:r>
            <a:r>
              <a:rPr lang="en-US" altLang="zh-CN" dirty="0" err="1"/>
              <a:t>Carisimo,Northwestern</a:t>
            </a:r>
            <a:r>
              <a:rPr lang="en-US" altLang="zh-CN" dirty="0"/>
              <a:t> University</a:t>
            </a:r>
          </a:p>
          <a:p>
            <a:r>
              <a:rPr lang="en-US" altLang="zh-CN" dirty="0"/>
              <a:t>Alexander </a:t>
            </a:r>
            <a:r>
              <a:rPr lang="en-US" altLang="zh-CN" dirty="0" err="1"/>
              <a:t>Gamero</a:t>
            </a:r>
            <a:r>
              <a:rPr lang="en-US" altLang="zh-CN" dirty="0"/>
              <a:t>-Garrido, CAIDA, UC San Diego, Northeastern University</a:t>
            </a:r>
          </a:p>
          <a:p>
            <a:r>
              <a:rPr lang="en-US" altLang="zh-CN" dirty="0"/>
              <a:t>Alex C. </a:t>
            </a:r>
            <a:r>
              <a:rPr lang="en-US" altLang="zh-CN" dirty="0" err="1"/>
              <a:t>Snoeren</a:t>
            </a:r>
            <a:r>
              <a:rPr lang="en-US" altLang="zh-CN" dirty="0"/>
              <a:t>, UC San Diego</a:t>
            </a:r>
          </a:p>
          <a:p>
            <a:r>
              <a:rPr lang="en-US" altLang="zh-CN" dirty="0"/>
              <a:t>Alberto </a:t>
            </a:r>
            <a:r>
              <a:rPr lang="en-US" altLang="zh-CN" dirty="0" err="1"/>
              <a:t>Dainotti</a:t>
            </a:r>
            <a:r>
              <a:rPr lang="en-US" altLang="zh-CN" dirty="0"/>
              <a:t>, CAIDA, UC San Diego, Georgia Institute of Technology</a:t>
            </a:r>
            <a:endParaRPr lang="zh-CN" altLang="en-US" dirty="0"/>
          </a:p>
        </p:txBody>
      </p:sp>
    </p:spTree>
    <p:extLst>
      <p:ext uri="{BB962C8B-B14F-4D97-AF65-F5344CB8AC3E}">
        <p14:creationId xmlns:p14="http://schemas.microsoft.com/office/powerpoint/2010/main" val="2903747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5A1875-1A2C-4852-A2B2-A462BA8168E8}"/>
              </a:ext>
            </a:extLst>
          </p:cNvPr>
          <p:cNvSpPr>
            <a:spLocks noGrp="1"/>
          </p:cNvSpPr>
          <p:nvPr>
            <p:ph type="title"/>
          </p:nvPr>
        </p:nvSpPr>
        <p:spPr/>
        <p:txBody>
          <a:bodyPr/>
          <a:lstStyle/>
          <a:p>
            <a:r>
              <a:rPr lang="zh-CN" altLang="en-US" dirty="0"/>
              <a:t>数据挖掘</a:t>
            </a:r>
            <a:r>
              <a:rPr lang="en-US" altLang="zh-CN" dirty="0"/>
              <a:t>-1-</a:t>
            </a:r>
            <a:r>
              <a:rPr lang="zh-CN" altLang="en-US" dirty="0"/>
              <a:t>选择候选</a:t>
            </a:r>
            <a:r>
              <a:rPr lang="en-US" altLang="zh-CN" dirty="0"/>
              <a:t>AS</a:t>
            </a:r>
            <a:endParaRPr lang="zh-CN" altLang="en-US" dirty="0"/>
          </a:p>
        </p:txBody>
      </p:sp>
      <p:pic>
        <p:nvPicPr>
          <p:cNvPr id="7" name="内容占位符 6">
            <a:extLst>
              <a:ext uri="{FF2B5EF4-FFF2-40B4-BE49-F238E27FC236}">
                <a16:creationId xmlns:a16="http://schemas.microsoft.com/office/drawing/2014/main" id="{04C28B75-38BE-4853-9CC8-FF757A252369}"/>
              </a:ext>
            </a:extLst>
          </p:cNvPr>
          <p:cNvPicPr>
            <a:picLocks noGrp="1" noChangeAspect="1"/>
          </p:cNvPicPr>
          <p:nvPr>
            <p:ph sz="half" idx="1"/>
          </p:nvPr>
        </p:nvPicPr>
        <p:blipFill>
          <a:blip r:embed="rId2"/>
          <a:stretch>
            <a:fillRect/>
          </a:stretch>
        </p:blipFill>
        <p:spPr>
          <a:xfrm>
            <a:off x="838200" y="2455792"/>
            <a:ext cx="5181600" cy="3091003"/>
          </a:xfrm>
        </p:spPr>
      </p:pic>
      <p:sp>
        <p:nvSpPr>
          <p:cNvPr id="5" name="内容占位符 4">
            <a:extLst>
              <a:ext uri="{FF2B5EF4-FFF2-40B4-BE49-F238E27FC236}">
                <a16:creationId xmlns:a16="http://schemas.microsoft.com/office/drawing/2014/main" id="{3FB4B775-6E80-41A7-8C9E-5BDC41D31646}"/>
              </a:ext>
            </a:extLst>
          </p:cNvPr>
          <p:cNvSpPr>
            <a:spLocks noGrp="1"/>
          </p:cNvSpPr>
          <p:nvPr>
            <p:ph sz="half" idx="2"/>
          </p:nvPr>
        </p:nvSpPr>
        <p:spPr/>
        <p:txBody>
          <a:bodyPr>
            <a:normAutofit fontScale="92500" lnSpcReduction="10000"/>
          </a:bodyPr>
          <a:lstStyle/>
          <a:p>
            <a:r>
              <a:rPr lang="zh-CN" altLang="en-US" dirty="0"/>
              <a:t>首先，选择候选的</a:t>
            </a:r>
            <a:r>
              <a:rPr lang="en-US" altLang="zh-CN" dirty="0"/>
              <a:t>AS</a:t>
            </a:r>
            <a:r>
              <a:rPr lang="zh-CN" altLang="en-US" dirty="0"/>
              <a:t>：</a:t>
            </a:r>
            <a:endParaRPr lang="en-US" altLang="zh-CN" dirty="0"/>
          </a:p>
          <a:p>
            <a:pPr lvl="1"/>
            <a:r>
              <a:rPr lang="zh-CN" altLang="en-US" dirty="0"/>
              <a:t>国家级别</a:t>
            </a:r>
            <a:r>
              <a:rPr lang="en-US" altLang="zh-CN" dirty="0"/>
              <a:t>AS</a:t>
            </a:r>
            <a:r>
              <a:rPr lang="zh-CN" altLang="en-US" dirty="0"/>
              <a:t>地理位置</a:t>
            </a:r>
            <a:endParaRPr lang="en-US" altLang="zh-CN" dirty="0"/>
          </a:p>
          <a:p>
            <a:pPr lvl="2"/>
            <a:r>
              <a:rPr lang="en-US" altLang="zh-CN" dirty="0"/>
              <a:t>AS-to-IP</a:t>
            </a:r>
            <a:r>
              <a:rPr lang="zh-CN" altLang="en-US" dirty="0"/>
              <a:t>和</a:t>
            </a:r>
            <a:r>
              <a:rPr lang="en-US" altLang="zh-CN" dirty="0"/>
              <a:t>IP-to-geolocation</a:t>
            </a:r>
          </a:p>
          <a:p>
            <a:pPr lvl="2"/>
            <a:r>
              <a:rPr lang="zh-CN" altLang="en-US" dirty="0"/>
              <a:t>选取</a:t>
            </a:r>
            <a:r>
              <a:rPr lang="zh-CN" altLang="en-US" b="1" dirty="0"/>
              <a:t>占有本国</a:t>
            </a:r>
            <a:r>
              <a:rPr lang="en-US" altLang="zh-CN" b="1" dirty="0"/>
              <a:t>5%</a:t>
            </a:r>
            <a:r>
              <a:rPr lang="zh-CN" altLang="en-US" b="1" dirty="0"/>
              <a:t>以上</a:t>
            </a:r>
            <a:r>
              <a:rPr lang="en-US" altLang="zh-CN" b="1" dirty="0"/>
              <a:t>IP</a:t>
            </a:r>
            <a:r>
              <a:rPr lang="zh-CN" altLang="en-US" b="1" dirty="0"/>
              <a:t>地址的</a:t>
            </a:r>
            <a:r>
              <a:rPr lang="en-US" altLang="zh-CN" b="1" dirty="0"/>
              <a:t>AS</a:t>
            </a:r>
            <a:r>
              <a:rPr lang="zh-CN" altLang="en-US" dirty="0"/>
              <a:t>为候选的国有</a:t>
            </a:r>
            <a:r>
              <a:rPr lang="en-US" altLang="zh-CN" dirty="0"/>
              <a:t>ASN</a:t>
            </a:r>
          </a:p>
          <a:p>
            <a:pPr lvl="1"/>
            <a:r>
              <a:rPr lang="en-US" altLang="zh-CN" dirty="0"/>
              <a:t>APNIC</a:t>
            </a:r>
            <a:r>
              <a:rPr lang="zh-CN" altLang="en-US" dirty="0"/>
              <a:t>的眼球网络列表</a:t>
            </a:r>
            <a:endParaRPr lang="en-US" altLang="zh-CN" dirty="0"/>
          </a:p>
          <a:p>
            <a:pPr lvl="2"/>
            <a:r>
              <a:rPr lang="zh-CN" altLang="en-US" dirty="0"/>
              <a:t>眼球网络：用户数量多的网络</a:t>
            </a:r>
            <a:endParaRPr lang="en-US" altLang="zh-CN" dirty="0"/>
          </a:p>
          <a:p>
            <a:pPr lvl="2"/>
            <a:r>
              <a:rPr lang="en-US" altLang="zh-CN" dirty="0"/>
              <a:t>APNIC</a:t>
            </a:r>
            <a:r>
              <a:rPr lang="zh-CN" altLang="en-US" dirty="0"/>
              <a:t>通过</a:t>
            </a:r>
            <a:r>
              <a:rPr lang="en-US" altLang="zh-CN" dirty="0"/>
              <a:t>Google</a:t>
            </a:r>
            <a:r>
              <a:rPr lang="zh-CN" altLang="en-US" dirty="0"/>
              <a:t>网络进行测量</a:t>
            </a:r>
            <a:endParaRPr lang="en-US" altLang="zh-CN" dirty="0"/>
          </a:p>
          <a:p>
            <a:pPr lvl="2"/>
            <a:r>
              <a:rPr lang="zh-CN" altLang="en-US" dirty="0"/>
              <a:t>选取</a:t>
            </a:r>
            <a:r>
              <a:rPr lang="zh-CN" altLang="en-US" b="1" dirty="0"/>
              <a:t>占有本国</a:t>
            </a:r>
            <a:r>
              <a:rPr lang="en-US" altLang="zh-CN" b="1" dirty="0"/>
              <a:t>5%</a:t>
            </a:r>
            <a:r>
              <a:rPr lang="zh-CN" altLang="en-US" b="1" dirty="0"/>
              <a:t>以上的用户的</a:t>
            </a:r>
            <a:r>
              <a:rPr lang="en-US" altLang="zh-CN" b="1" dirty="0"/>
              <a:t>AS</a:t>
            </a:r>
            <a:r>
              <a:rPr lang="zh-CN" altLang="en-US" dirty="0"/>
              <a:t>为候选的国有</a:t>
            </a:r>
            <a:r>
              <a:rPr lang="en-US" altLang="zh-CN" dirty="0"/>
              <a:t>AS</a:t>
            </a:r>
          </a:p>
          <a:p>
            <a:pPr lvl="1"/>
            <a:r>
              <a:rPr lang="zh-CN" altLang="en-US" dirty="0"/>
              <a:t>各国主要上游提供商</a:t>
            </a:r>
            <a:endParaRPr lang="en-US" altLang="zh-CN" dirty="0"/>
          </a:p>
          <a:p>
            <a:pPr lvl="2"/>
            <a:r>
              <a:rPr lang="en-US" altLang="zh-CN" dirty="0"/>
              <a:t>CTI</a:t>
            </a:r>
            <a:r>
              <a:rPr lang="zh-CN" altLang="en-US" dirty="0"/>
              <a:t>是个基于</a:t>
            </a:r>
            <a:r>
              <a:rPr lang="en-US" altLang="zh-CN" dirty="0"/>
              <a:t>BGP</a:t>
            </a:r>
            <a:r>
              <a:rPr lang="zh-CN" altLang="en-US" dirty="0"/>
              <a:t>的测量标准，能够描述一个特定的交通网络（</a:t>
            </a:r>
            <a:r>
              <a:rPr lang="en-US" altLang="zh-CN" dirty="0"/>
              <a:t>AS</a:t>
            </a:r>
            <a:r>
              <a:rPr lang="zh-CN" altLang="en-US" dirty="0"/>
              <a:t>）服务一个国家百分之多少的</a:t>
            </a:r>
            <a:r>
              <a:rPr lang="en-US" altLang="zh-CN" dirty="0"/>
              <a:t>IP</a:t>
            </a:r>
            <a:r>
              <a:rPr lang="zh-CN" altLang="en-US" dirty="0"/>
              <a:t>地址</a:t>
            </a:r>
            <a:endParaRPr lang="en-US" altLang="zh-CN" dirty="0"/>
          </a:p>
          <a:p>
            <a:pPr lvl="2"/>
            <a:r>
              <a:rPr lang="zh-CN" altLang="en-US" b="1" dirty="0"/>
              <a:t>选取每个国家</a:t>
            </a:r>
            <a:r>
              <a:rPr lang="en-US" altLang="zh-CN" b="1" dirty="0"/>
              <a:t>CTI</a:t>
            </a:r>
            <a:r>
              <a:rPr lang="zh-CN" altLang="en-US" b="1" dirty="0"/>
              <a:t>列表前两个</a:t>
            </a:r>
            <a:r>
              <a:rPr lang="en-US" altLang="zh-CN" b="1" dirty="0"/>
              <a:t>AS</a:t>
            </a:r>
          </a:p>
          <a:p>
            <a:pPr lvl="1"/>
            <a:endParaRPr lang="zh-CN" altLang="en-US" dirty="0"/>
          </a:p>
        </p:txBody>
      </p:sp>
      <p:sp>
        <p:nvSpPr>
          <p:cNvPr id="8" name="矩形 7">
            <a:extLst>
              <a:ext uri="{FF2B5EF4-FFF2-40B4-BE49-F238E27FC236}">
                <a16:creationId xmlns:a16="http://schemas.microsoft.com/office/drawing/2014/main" id="{00072DDE-4865-49F0-9F61-B052DE4B03CB}"/>
              </a:ext>
            </a:extLst>
          </p:cNvPr>
          <p:cNvSpPr/>
          <p:nvPr/>
        </p:nvSpPr>
        <p:spPr>
          <a:xfrm>
            <a:off x="838200" y="3260436"/>
            <a:ext cx="2570018" cy="1219200"/>
          </a:xfrm>
          <a:prstGeom prst="rect">
            <a:avLst/>
          </a:prstGeom>
          <a:noFill/>
          <a:ln w="1905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 name="左大括号 2">
            <a:extLst>
              <a:ext uri="{FF2B5EF4-FFF2-40B4-BE49-F238E27FC236}">
                <a16:creationId xmlns:a16="http://schemas.microsoft.com/office/drawing/2014/main" id="{52062B2E-20AB-4621-88C5-7A8B882C6751}"/>
              </a:ext>
            </a:extLst>
          </p:cNvPr>
          <p:cNvSpPr/>
          <p:nvPr/>
        </p:nvSpPr>
        <p:spPr>
          <a:xfrm>
            <a:off x="1435608" y="1554480"/>
            <a:ext cx="112776" cy="758952"/>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6D2CE614-9DE6-477E-B83B-CCCEB21A523F}"/>
              </a:ext>
            </a:extLst>
          </p:cNvPr>
          <p:cNvSpPr txBox="1"/>
          <p:nvPr/>
        </p:nvSpPr>
        <p:spPr>
          <a:xfrm>
            <a:off x="1548384" y="1543974"/>
            <a:ext cx="3051048" cy="369332"/>
          </a:xfrm>
          <a:prstGeom prst="rect">
            <a:avLst/>
          </a:prstGeom>
          <a:noFill/>
        </p:spPr>
        <p:txBody>
          <a:bodyPr wrap="square" rtlCol="0">
            <a:spAutoFit/>
          </a:bodyPr>
          <a:lstStyle/>
          <a:p>
            <a:r>
              <a:rPr lang="zh-CN" altLang="en-US" dirty="0">
                <a:solidFill>
                  <a:srgbClr val="FF0000"/>
                </a:solidFill>
              </a:rPr>
              <a:t>候选国有</a:t>
            </a:r>
            <a:r>
              <a:rPr lang="en-US" altLang="zh-CN" dirty="0">
                <a:solidFill>
                  <a:srgbClr val="FF0000"/>
                </a:solidFill>
              </a:rPr>
              <a:t>AS-&gt;</a:t>
            </a:r>
            <a:r>
              <a:rPr lang="zh-CN" altLang="en-US" dirty="0">
                <a:solidFill>
                  <a:srgbClr val="FF0000"/>
                </a:solidFill>
              </a:rPr>
              <a:t>候选国有企业</a:t>
            </a:r>
          </a:p>
        </p:txBody>
      </p:sp>
      <p:sp>
        <p:nvSpPr>
          <p:cNvPr id="9" name="文本框 8">
            <a:extLst>
              <a:ext uri="{FF2B5EF4-FFF2-40B4-BE49-F238E27FC236}">
                <a16:creationId xmlns:a16="http://schemas.microsoft.com/office/drawing/2014/main" id="{912C0580-A80D-4FE0-8C70-D4DF290F8AC0}"/>
              </a:ext>
            </a:extLst>
          </p:cNvPr>
          <p:cNvSpPr txBox="1"/>
          <p:nvPr/>
        </p:nvSpPr>
        <p:spPr>
          <a:xfrm>
            <a:off x="1548384" y="1933956"/>
            <a:ext cx="3294888" cy="369332"/>
          </a:xfrm>
          <a:prstGeom prst="rect">
            <a:avLst/>
          </a:prstGeom>
          <a:noFill/>
        </p:spPr>
        <p:txBody>
          <a:bodyPr wrap="square" rtlCol="0">
            <a:spAutoFit/>
          </a:bodyPr>
          <a:lstStyle/>
          <a:p>
            <a:r>
              <a:rPr lang="zh-CN" altLang="en-US" dirty="0"/>
              <a:t>候选国有运营商</a:t>
            </a:r>
            <a:r>
              <a:rPr lang="en-US" altLang="zh-CN" dirty="0"/>
              <a:t>-&gt;</a:t>
            </a:r>
            <a:r>
              <a:rPr lang="zh-CN" altLang="en-US" dirty="0"/>
              <a:t>候选国有</a:t>
            </a:r>
            <a:r>
              <a:rPr lang="en-US" altLang="zh-CN" dirty="0"/>
              <a:t>AS</a:t>
            </a:r>
            <a:endParaRPr lang="zh-CN" altLang="en-US" dirty="0"/>
          </a:p>
        </p:txBody>
      </p:sp>
    </p:spTree>
    <p:extLst>
      <p:ext uri="{BB962C8B-B14F-4D97-AF65-F5344CB8AC3E}">
        <p14:creationId xmlns:p14="http://schemas.microsoft.com/office/powerpoint/2010/main" val="3763227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CDA7F3-BFDD-4DB2-ABF7-41995DE0B225}"/>
              </a:ext>
            </a:extLst>
          </p:cNvPr>
          <p:cNvSpPr>
            <a:spLocks noGrp="1"/>
          </p:cNvSpPr>
          <p:nvPr>
            <p:ph type="title"/>
          </p:nvPr>
        </p:nvSpPr>
        <p:spPr/>
        <p:txBody>
          <a:bodyPr/>
          <a:lstStyle/>
          <a:p>
            <a:r>
              <a:rPr lang="zh-CN" altLang="en-US" dirty="0"/>
              <a:t>数据挖掘</a:t>
            </a:r>
            <a:r>
              <a:rPr lang="en-US" altLang="zh-CN" dirty="0"/>
              <a:t>-1-AS-to-company</a:t>
            </a:r>
            <a:r>
              <a:rPr lang="zh-CN" altLang="en-US" dirty="0"/>
              <a:t>映射</a:t>
            </a:r>
          </a:p>
        </p:txBody>
      </p:sp>
      <p:sp>
        <p:nvSpPr>
          <p:cNvPr id="4" name="内容占位符 3">
            <a:extLst>
              <a:ext uri="{FF2B5EF4-FFF2-40B4-BE49-F238E27FC236}">
                <a16:creationId xmlns:a16="http://schemas.microsoft.com/office/drawing/2014/main" id="{6212D3BF-4A74-493C-B435-C0DC8C71585C}"/>
              </a:ext>
            </a:extLst>
          </p:cNvPr>
          <p:cNvSpPr>
            <a:spLocks noGrp="1"/>
          </p:cNvSpPr>
          <p:nvPr>
            <p:ph sz="half" idx="2"/>
          </p:nvPr>
        </p:nvSpPr>
        <p:spPr/>
        <p:txBody>
          <a:bodyPr>
            <a:normAutofit fontScale="92500" lnSpcReduction="10000"/>
          </a:bodyPr>
          <a:lstStyle/>
          <a:p>
            <a:r>
              <a:rPr lang="zh-CN" altLang="en-US" dirty="0"/>
              <a:t>然后，将选中的</a:t>
            </a:r>
            <a:r>
              <a:rPr lang="en-US" altLang="zh-CN" dirty="0"/>
              <a:t>AS</a:t>
            </a:r>
            <a:r>
              <a:rPr lang="zh-CN" altLang="en-US" dirty="0"/>
              <a:t>映射到企业名：</a:t>
            </a:r>
            <a:endParaRPr lang="en-US" altLang="zh-CN" dirty="0"/>
          </a:p>
          <a:p>
            <a:pPr lvl="1"/>
            <a:r>
              <a:rPr lang="en-US" altLang="zh-CN" dirty="0"/>
              <a:t>WHOIS</a:t>
            </a:r>
          </a:p>
          <a:p>
            <a:pPr lvl="2"/>
            <a:r>
              <a:rPr lang="en-US" altLang="zh-CN" dirty="0"/>
              <a:t>WHOIS</a:t>
            </a:r>
            <a:r>
              <a:rPr lang="zh-CN" altLang="en-US" dirty="0"/>
              <a:t>数据</a:t>
            </a:r>
            <a:r>
              <a:rPr lang="zh-CN" altLang="en-US" b="1" dirty="0"/>
              <a:t>没有及时更新</a:t>
            </a:r>
            <a:endParaRPr lang="en-US" altLang="zh-CN" b="1" dirty="0"/>
          </a:p>
          <a:p>
            <a:pPr lvl="2"/>
            <a:r>
              <a:rPr lang="en-US" altLang="zh-CN" dirty="0"/>
              <a:t>WHOIS</a:t>
            </a:r>
            <a:r>
              <a:rPr lang="zh-CN" altLang="en-US" dirty="0"/>
              <a:t>数据为每个</a:t>
            </a:r>
            <a:r>
              <a:rPr lang="en-US" altLang="zh-CN" dirty="0"/>
              <a:t>AS</a:t>
            </a:r>
            <a:r>
              <a:rPr lang="zh-CN" altLang="en-US" dirty="0"/>
              <a:t>都提供了</a:t>
            </a:r>
            <a:r>
              <a:rPr lang="en-US" altLang="zh-CN" dirty="0"/>
              <a:t>AS</a:t>
            </a:r>
            <a:r>
              <a:rPr lang="zh-CN" altLang="en-US" dirty="0"/>
              <a:t>名和联系方式等信息</a:t>
            </a:r>
            <a:endParaRPr lang="en-US" altLang="zh-CN" dirty="0"/>
          </a:p>
          <a:p>
            <a:pPr lvl="1"/>
            <a:r>
              <a:rPr lang="en-US" altLang="zh-CN" dirty="0" err="1"/>
              <a:t>PeeringDB</a:t>
            </a:r>
            <a:endParaRPr lang="en-US" altLang="zh-CN" dirty="0"/>
          </a:p>
          <a:p>
            <a:pPr lvl="2"/>
            <a:r>
              <a:rPr lang="zh-CN" altLang="en-US" dirty="0"/>
              <a:t>数据更新更</a:t>
            </a:r>
            <a:r>
              <a:rPr lang="zh-CN" altLang="en-US" b="1" dirty="0"/>
              <a:t>及时</a:t>
            </a:r>
            <a:r>
              <a:rPr lang="zh-CN" altLang="en-US" dirty="0"/>
              <a:t>（运营商希望通过</a:t>
            </a:r>
            <a:r>
              <a:rPr lang="en-US" altLang="zh-CN" dirty="0" err="1"/>
              <a:t>PeeringDB</a:t>
            </a:r>
            <a:r>
              <a:rPr lang="zh-CN" altLang="en-US" dirty="0"/>
              <a:t>寻找潜在的客户）</a:t>
            </a:r>
            <a:endParaRPr lang="en-US" altLang="zh-CN" dirty="0"/>
          </a:p>
          <a:p>
            <a:pPr lvl="2"/>
            <a:r>
              <a:rPr lang="zh-CN" altLang="en-US" dirty="0"/>
              <a:t>企业名字和真实名字相同</a:t>
            </a:r>
            <a:endParaRPr lang="en-US" altLang="zh-CN" dirty="0"/>
          </a:p>
          <a:p>
            <a:pPr lvl="2"/>
            <a:r>
              <a:rPr lang="zh-CN" altLang="en-US" b="1" dirty="0"/>
              <a:t>修正</a:t>
            </a:r>
            <a:r>
              <a:rPr lang="en-US" altLang="zh-CN" b="1" dirty="0"/>
              <a:t>WHOIS</a:t>
            </a:r>
            <a:r>
              <a:rPr lang="zh-CN" altLang="en-US" b="1" dirty="0"/>
              <a:t>的信息</a:t>
            </a:r>
            <a:endParaRPr lang="en-US" altLang="zh-CN" b="1" dirty="0"/>
          </a:p>
          <a:p>
            <a:pPr lvl="1"/>
            <a:r>
              <a:rPr lang="en-US" altLang="zh-CN" dirty="0"/>
              <a:t>Google Searches</a:t>
            </a:r>
          </a:p>
          <a:p>
            <a:pPr lvl="2"/>
            <a:r>
              <a:rPr lang="zh-CN" altLang="en-US" dirty="0"/>
              <a:t>前两个方法无法获取</a:t>
            </a:r>
            <a:r>
              <a:rPr lang="en-US" altLang="zh-CN" dirty="0"/>
              <a:t>AS</a:t>
            </a:r>
            <a:r>
              <a:rPr lang="zh-CN" altLang="en-US" dirty="0"/>
              <a:t>对应的企业名的情况下，通过</a:t>
            </a:r>
            <a:r>
              <a:rPr lang="en-US" altLang="zh-CN" dirty="0"/>
              <a:t>WHOIS</a:t>
            </a:r>
            <a:r>
              <a:rPr lang="zh-CN" altLang="en-US" dirty="0"/>
              <a:t>中的</a:t>
            </a:r>
            <a:r>
              <a:rPr lang="en-US" altLang="zh-CN" dirty="0"/>
              <a:t>AS</a:t>
            </a:r>
            <a:r>
              <a:rPr lang="zh-CN" altLang="en-US" dirty="0"/>
              <a:t>的联系方式等信息，使用</a:t>
            </a:r>
            <a:r>
              <a:rPr lang="en-US" altLang="zh-CN" dirty="0"/>
              <a:t>Google</a:t>
            </a:r>
            <a:r>
              <a:rPr lang="zh-CN" altLang="en-US" dirty="0"/>
              <a:t>查找</a:t>
            </a:r>
            <a:endParaRPr lang="en-US" altLang="zh-CN" dirty="0"/>
          </a:p>
          <a:p>
            <a:pPr lvl="2"/>
            <a:r>
              <a:rPr lang="zh-CN" altLang="en-US" b="1" dirty="0"/>
              <a:t>补全</a:t>
            </a:r>
            <a:r>
              <a:rPr lang="en-US" altLang="zh-CN" b="1" dirty="0"/>
              <a:t>WHOIS</a:t>
            </a:r>
            <a:r>
              <a:rPr lang="zh-CN" altLang="en-US" b="1" dirty="0"/>
              <a:t>和</a:t>
            </a:r>
            <a:r>
              <a:rPr lang="en-US" altLang="zh-CN" b="1" dirty="0" err="1"/>
              <a:t>peeringDB</a:t>
            </a:r>
            <a:r>
              <a:rPr lang="zh-CN" altLang="en-US" b="1" dirty="0"/>
              <a:t>的信息</a:t>
            </a:r>
          </a:p>
        </p:txBody>
      </p:sp>
      <p:pic>
        <p:nvPicPr>
          <p:cNvPr id="5" name="内容占位符 6">
            <a:extLst>
              <a:ext uri="{FF2B5EF4-FFF2-40B4-BE49-F238E27FC236}">
                <a16:creationId xmlns:a16="http://schemas.microsoft.com/office/drawing/2014/main" id="{C6B3C413-94BB-418D-AFCE-0BE61230C912}"/>
              </a:ext>
            </a:extLst>
          </p:cNvPr>
          <p:cNvPicPr>
            <a:picLocks noGrp="1" noChangeAspect="1"/>
          </p:cNvPicPr>
          <p:nvPr>
            <p:ph sz="half" idx="1"/>
          </p:nvPr>
        </p:nvPicPr>
        <p:blipFill>
          <a:blip r:embed="rId2"/>
          <a:stretch>
            <a:fillRect/>
          </a:stretch>
        </p:blipFill>
        <p:spPr>
          <a:xfrm>
            <a:off x="838200" y="2455792"/>
            <a:ext cx="5181600" cy="3091003"/>
          </a:xfrm>
        </p:spPr>
      </p:pic>
      <p:sp>
        <p:nvSpPr>
          <p:cNvPr id="6" name="矩形 5">
            <a:extLst>
              <a:ext uri="{FF2B5EF4-FFF2-40B4-BE49-F238E27FC236}">
                <a16:creationId xmlns:a16="http://schemas.microsoft.com/office/drawing/2014/main" id="{24A09ABE-1AD8-49F4-BDFA-94AB72CA0F3B}"/>
              </a:ext>
            </a:extLst>
          </p:cNvPr>
          <p:cNvSpPr/>
          <p:nvPr/>
        </p:nvSpPr>
        <p:spPr>
          <a:xfrm>
            <a:off x="3860800" y="2455791"/>
            <a:ext cx="2159000" cy="638391"/>
          </a:xfrm>
          <a:prstGeom prst="rect">
            <a:avLst/>
          </a:prstGeom>
          <a:noFill/>
          <a:ln w="1905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左大括号 6">
            <a:extLst>
              <a:ext uri="{FF2B5EF4-FFF2-40B4-BE49-F238E27FC236}">
                <a16:creationId xmlns:a16="http://schemas.microsoft.com/office/drawing/2014/main" id="{E23A6FFD-30D8-4FC3-8CCD-5E0AFDFB4D74}"/>
              </a:ext>
            </a:extLst>
          </p:cNvPr>
          <p:cNvSpPr/>
          <p:nvPr/>
        </p:nvSpPr>
        <p:spPr>
          <a:xfrm>
            <a:off x="1435608" y="1554480"/>
            <a:ext cx="112776" cy="758952"/>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D9374F09-003F-4434-8D4C-67378CC373C4}"/>
              </a:ext>
            </a:extLst>
          </p:cNvPr>
          <p:cNvSpPr txBox="1"/>
          <p:nvPr/>
        </p:nvSpPr>
        <p:spPr>
          <a:xfrm>
            <a:off x="1548384" y="1543974"/>
            <a:ext cx="3051048" cy="369332"/>
          </a:xfrm>
          <a:prstGeom prst="rect">
            <a:avLst/>
          </a:prstGeom>
          <a:noFill/>
        </p:spPr>
        <p:txBody>
          <a:bodyPr wrap="square" rtlCol="0">
            <a:spAutoFit/>
          </a:bodyPr>
          <a:lstStyle/>
          <a:p>
            <a:r>
              <a:rPr lang="zh-CN" altLang="en-US" dirty="0">
                <a:solidFill>
                  <a:srgbClr val="FF0000"/>
                </a:solidFill>
              </a:rPr>
              <a:t>候选国有</a:t>
            </a:r>
            <a:r>
              <a:rPr lang="en-US" altLang="zh-CN" dirty="0">
                <a:solidFill>
                  <a:srgbClr val="FF0000"/>
                </a:solidFill>
              </a:rPr>
              <a:t>AS-&gt;</a:t>
            </a:r>
            <a:r>
              <a:rPr lang="zh-CN" altLang="en-US" dirty="0">
                <a:solidFill>
                  <a:srgbClr val="FF0000"/>
                </a:solidFill>
              </a:rPr>
              <a:t>候选国有企业</a:t>
            </a:r>
          </a:p>
        </p:txBody>
      </p:sp>
      <p:sp>
        <p:nvSpPr>
          <p:cNvPr id="9" name="文本框 8">
            <a:extLst>
              <a:ext uri="{FF2B5EF4-FFF2-40B4-BE49-F238E27FC236}">
                <a16:creationId xmlns:a16="http://schemas.microsoft.com/office/drawing/2014/main" id="{9B785E84-E9EA-47AE-B0A4-27CDD96C1117}"/>
              </a:ext>
            </a:extLst>
          </p:cNvPr>
          <p:cNvSpPr txBox="1"/>
          <p:nvPr/>
        </p:nvSpPr>
        <p:spPr>
          <a:xfrm>
            <a:off x="1548384" y="1933956"/>
            <a:ext cx="3294888" cy="369332"/>
          </a:xfrm>
          <a:prstGeom prst="rect">
            <a:avLst/>
          </a:prstGeom>
          <a:noFill/>
        </p:spPr>
        <p:txBody>
          <a:bodyPr wrap="square" rtlCol="0">
            <a:spAutoFit/>
          </a:bodyPr>
          <a:lstStyle/>
          <a:p>
            <a:r>
              <a:rPr lang="zh-CN" altLang="en-US" dirty="0"/>
              <a:t>候选国有运营商</a:t>
            </a:r>
            <a:r>
              <a:rPr lang="en-US" altLang="zh-CN" dirty="0"/>
              <a:t>-&gt;</a:t>
            </a:r>
            <a:r>
              <a:rPr lang="zh-CN" altLang="en-US" dirty="0"/>
              <a:t>候选国有</a:t>
            </a:r>
            <a:r>
              <a:rPr lang="en-US" altLang="zh-CN" dirty="0"/>
              <a:t>AS</a:t>
            </a:r>
            <a:endParaRPr lang="zh-CN" altLang="en-US" dirty="0"/>
          </a:p>
        </p:txBody>
      </p:sp>
    </p:spTree>
    <p:extLst>
      <p:ext uri="{BB962C8B-B14F-4D97-AF65-F5344CB8AC3E}">
        <p14:creationId xmlns:p14="http://schemas.microsoft.com/office/powerpoint/2010/main" val="884537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CDA7F3-BFDD-4DB2-ABF7-41995DE0B225}"/>
              </a:ext>
            </a:extLst>
          </p:cNvPr>
          <p:cNvSpPr>
            <a:spLocks noGrp="1"/>
          </p:cNvSpPr>
          <p:nvPr>
            <p:ph type="title"/>
          </p:nvPr>
        </p:nvSpPr>
        <p:spPr/>
        <p:txBody>
          <a:bodyPr/>
          <a:lstStyle/>
          <a:p>
            <a:r>
              <a:rPr lang="zh-CN" altLang="en-US" dirty="0"/>
              <a:t>数据挖掘</a:t>
            </a:r>
            <a:r>
              <a:rPr lang="en-US" altLang="zh-CN" dirty="0"/>
              <a:t>-1-</a:t>
            </a:r>
            <a:r>
              <a:rPr lang="zh-CN" altLang="en-US" dirty="0"/>
              <a:t>扩展数据</a:t>
            </a:r>
            <a:r>
              <a:rPr lang="en-US" altLang="zh-CN" dirty="0"/>
              <a:t>-company-to-AS</a:t>
            </a:r>
            <a:endParaRPr lang="zh-CN" altLang="en-US" dirty="0"/>
          </a:p>
        </p:txBody>
      </p:sp>
      <p:sp>
        <p:nvSpPr>
          <p:cNvPr id="4" name="内容占位符 3">
            <a:extLst>
              <a:ext uri="{FF2B5EF4-FFF2-40B4-BE49-F238E27FC236}">
                <a16:creationId xmlns:a16="http://schemas.microsoft.com/office/drawing/2014/main" id="{6212D3BF-4A74-493C-B435-C0DC8C71585C}"/>
              </a:ext>
            </a:extLst>
          </p:cNvPr>
          <p:cNvSpPr>
            <a:spLocks noGrp="1"/>
          </p:cNvSpPr>
          <p:nvPr>
            <p:ph sz="half" idx="2"/>
          </p:nvPr>
        </p:nvSpPr>
        <p:spPr/>
        <p:txBody>
          <a:bodyPr>
            <a:normAutofit/>
          </a:bodyPr>
          <a:lstStyle/>
          <a:p>
            <a:r>
              <a:rPr lang="zh-CN" altLang="en-US" dirty="0"/>
              <a:t>使用非技术的信息来源扩展数据：</a:t>
            </a:r>
            <a:endParaRPr lang="en-US" altLang="zh-CN" dirty="0"/>
          </a:p>
          <a:p>
            <a:pPr lvl="1"/>
            <a:r>
              <a:rPr lang="en-US" altLang="zh-CN" dirty="0"/>
              <a:t>Orbis</a:t>
            </a:r>
            <a:r>
              <a:rPr lang="zh-CN" altLang="en-US" dirty="0"/>
              <a:t>数据库</a:t>
            </a:r>
            <a:endParaRPr lang="en-US" altLang="zh-CN" dirty="0"/>
          </a:p>
          <a:p>
            <a:pPr lvl="2"/>
            <a:r>
              <a:rPr lang="zh-CN" altLang="en-US" dirty="0"/>
              <a:t>使用</a:t>
            </a:r>
            <a:r>
              <a:rPr lang="en-US" altLang="zh-CN" b="1" dirty="0"/>
              <a:t>Orbis</a:t>
            </a:r>
            <a:r>
              <a:rPr lang="zh-CN" altLang="en-US" b="1" dirty="0"/>
              <a:t>商业数据库</a:t>
            </a:r>
            <a:endParaRPr lang="en-US" altLang="zh-CN" b="1" dirty="0"/>
          </a:p>
          <a:p>
            <a:pPr lvl="1"/>
            <a:r>
              <a:rPr lang="en-US" altLang="zh-CN" dirty="0"/>
              <a:t>Freedom House</a:t>
            </a:r>
          </a:p>
          <a:p>
            <a:pPr lvl="2"/>
            <a:r>
              <a:rPr lang="zh-CN" altLang="en-US" dirty="0"/>
              <a:t>自由之家的网络自由项目发布每个国家</a:t>
            </a:r>
            <a:r>
              <a:rPr lang="zh-CN" altLang="en-US" b="1" dirty="0"/>
              <a:t>“网络自由”的年度报告</a:t>
            </a:r>
            <a:r>
              <a:rPr lang="zh-CN" altLang="en-US" dirty="0"/>
              <a:t>。</a:t>
            </a:r>
            <a:endParaRPr lang="en-US" altLang="zh-CN" dirty="0"/>
          </a:p>
          <a:p>
            <a:pPr lvl="1"/>
            <a:r>
              <a:rPr lang="en-US" altLang="zh-CN" dirty="0"/>
              <a:t>Wikipedia</a:t>
            </a:r>
          </a:p>
          <a:p>
            <a:pPr lvl="2"/>
            <a:r>
              <a:rPr lang="zh-CN" altLang="en-US" dirty="0"/>
              <a:t>通过维基数据进行扩展</a:t>
            </a:r>
            <a:endParaRPr lang="en-US" altLang="zh-CN" dirty="0"/>
          </a:p>
          <a:p>
            <a:pPr lvl="2"/>
            <a:r>
              <a:rPr lang="zh-CN" altLang="en-US" dirty="0"/>
              <a:t>描述一个国家的</a:t>
            </a:r>
            <a:r>
              <a:rPr lang="zh-CN" altLang="en-US" b="1" dirty="0"/>
              <a:t>通信行业</a:t>
            </a:r>
            <a:r>
              <a:rPr lang="zh-CN" altLang="en-US" dirty="0"/>
              <a:t>的文章</a:t>
            </a:r>
            <a:endParaRPr lang="en-US" altLang="zh-CN" dirty="0"/>
          </a:p>
          <a:p>
            <a:pPr lvl="2"/>
            <a:r>
              <a:rPr lang="zh-CN" altLang="en-US" dirty="0"/>
              <a:t>描述一个国家的</a:t>
            </a:r>
            <a:r>
              <a:rPr lang="zh-CN" altLang="en-US" b="1" dirty="0"/>
              <a:t>国有企业</a:t>
            </a:r>
            <a:r>
              <a:rPr lang="zh-CN" altLang="en-US" dirty="0"/>
              <a:t>的文章</a:t>
            </a:r>
          </a:p>
        </p:txBody>
      </p:sp>
      <p:pic>
        <p:nvPicPr>
          <p:cNvPr id="5" name="内容占位符 6">
            <a:extLst>
              <a:ext uri="{FF2B5EF4-FFF2-40B4-BE49-F238E27FC236}">
                <a16:creationId xmlns:a16="http://schemas.microsoft.com/office/drawing/2014/main" id="{C6B3C413-94BB-418D-AFCE-0BE61230C912}"/>
              </a:ext>
            </a:extLst>
          </p:cNvPr>
          <p:cNvPicPr>
            <a:picLocks noGrp="1" noChangeAspect="1"/>
          </p:cNvPicPr>
          <p:nvPr>
            <p:ph sz="half" idx="1"/>
          </p:nvPr>
        </p:nvPicPr>
        <p:blipFill>
          <a:blip r:embed="rId2"/>
          <a:stretch>
            <a:fillRect/>
          </a:stretch>
        </p:blipFill>
        <p:spPr>
          <a:xfrm>
            <a:off x="838200" y="2455792"/>
            <a:ext cx="5181600" cy="3091003"/>
          </a:xfrm>
        </p:spPr>
      </p:pic>
      <p:sp>
        <p:nvSpPr>
          <p:cNvPr id="6" name="矩形 5">
            <a:extLst>
              <a:ext uri="{FF2B5EF4-FFF2-40B4-BE49-F238E27FC236}">
                <a16:creationId xmlns:a16="http://schemas.microsoft.com/office/drawing/2014/main" id="{24A09ABE-1AD8-49F4-BDFA-94AB72CA0F3B}"/>
              </a:ext>
            </a:extLst>
          </p:cNvPr>
          <p:cNvSpPr/>
          <p:nvPr/>
        </p:nvSpPr>
        <p:spPr>
          <a:xfrm>
            <a:off x="838200" y="4617100"/>
            <a:ext cx="2773218" cy="841591"/>
          </a:xfrm>
          <a:prstGeom prst="rect">
            <a:avLst/>
          </a:prstGeom>
          <a:noFill/>
          <a:ln w="19050">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左大括号 6">
            <a:extLst>
              <a:ext uri="{FF2B5EF4-FFF2-40B4-BE49-F238E27FC236}">
                <a16:creationId xmlns:a16="http://schemas.microsoft.com/office/drawing/2014/main" id="{18213E5A-CADC-435C-AFC4-8C63024812C4}"/>
              </a:ext>
            </a:extLst>
          </p:cNvPr>
          <p:cNvSpPr/>
          <p:nvPr/>
        </p:nvSpPr>
        <p:spPr>
          <a:xfrm>
            <a:off x="1435608" y="1554480"/>
            <a:ext cx="112776" cy="758952"/>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BF14BCBC-17AE-4D76-8F69-92049344C593}"/>
              </a:ext>
            </a:extLst>
          </p:cNvPr>
          <p:cNvSpPr txBox="1"/>
          <p:nvPr/>
        </p:nvSpPr>
        <p:spPr>
          <a:xfrm>
            <a:off x="1548384" y="1543974"/>
            <a:ext cx="3051048" cy="369332"/>
          </a:xfrm>
          <a:prstGeom prst="rect">
            <a:avLst/>
          </a:prstGeom>
          <a:noFill/>
        </p:spPr>
        <p:txBody>
          <a:bodyPr wrap="square" rtlCol="0">
            <a:spAutoFit/>
          </a:bodyPr>
          <a:lstStyle/>
          <a:p>
            <a:r>
              <a:rPr lang="zh-CN" altLang="en-US" dirty="0"/>
              <a:t>候选国有</a:t>
            </a:r>
            <a:r>
              <a:rPr lang="en-US" altLang="zh-CN" dirty="0"/>
              <a:t>AS-&gt;</a:t>
            </a:r>
            <a:r>
              <a:rPr lang="zh-CN" altLang="en-US" dirty="0"/>
              <a:t>候选国有企业</a:t>
            </a:r>
          </a:p>
        </p:txBody>
      </p:sp>
      <p:sp>
        <p:nvSpPr>
          <p:cNvPr id="9" name="文本框 8">
            <a:extLst>
              <a:ext uri="{FF2B5EF4-FFF2-40B4-BE49-F238E27FC236}">
                <a16:creationId xmlns:a16="http://schemas.microsoft.com/office/drawing/2014/main" id="{A1DD950F-3AD1-4799-8A65-0E4497FA2F5C}"/>
              </a:ext>
            </a:extLst>
          </p:cNvPr>
          <p:cNvSpPr txBox="1"/>
          <p:nvPr/>
        </p:nvSpPr>
        <p:spPr>
          <a:xfrm>
            <a:off x="1548384" y="1933956"/>
            <a:ext cx="3294888" cy="369332"/>
          </a:xfrm>
          <a:prstGeom prst="rect">
            <a:avLst/>
          </a:prstGeom>
          <a:noFill/>
        </p:spPr>
        <p:txBody>
          <a:bodyPr wrap="square" rtlCol="0">
            <a:spAutoFit/>
          </a:bodyPr>
          <a:lstStyle/>
          <a:p>
            <a:r>
              <a:rPr lang="zh-CN" altLang="en-US" dirty="0">
                <a:solidFill>
                  <a:srgbClr val="FF0000"/>
                </a:solidFill>
              </a:rPr>
              <a:t>候选国有运营商</a:t>
            </a:r>
            <a:r>
              <a:rPr lang="en-US" altLang="zh-CN" dirty="0">
                <a:solidFill>
                  <a:srgbClr val="FF0000"/>
                </a:solidFill>
              </a:rPr>
              <a:t>-&gt;</a:t>
            </a:r>
            <a:r>
              <a:rPr lang="zh-CN" altLang="en-US" dirty="0">
                <a:solidFill>
                  <a:srgbClr val="FF0000"/>
                </a:solidFill>
              </a:rPr>
              <a:t>候选国有</a:t>
            </a:r>
            <a:r>
              <a:rPr lang="en-US" altLang="zh-CN" dirty="0">
                <a:solidFill>
                  <a:srgbClr val="FF0000"/>
                </a:solidFill>
              </a:rPr>
              <a:t>AS</a:t>
            </a:r>
            <a:endParaRPr lang="zh-CN" altLang="en-US" dirty="0">
              <a:solidFill>
                <a:srgbClr val="FF0000"/>
              </a:solidFill>
            </a:endParaRPr>
          </a:p>
        </p:txBody>
      </p:sp>
    </p:spTree>
    <p:extLst>
      <p:ext uri="{BB962C8B-B14F-4D97-AF65-F5344CB8AC3E}">
        <p14:creationId xmlns:p14="http://schemas.microsoft.com/office/powerpoint/2010/main" val="3731652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172821-52B2-46B7-988D-59F2D5F476CF}"/>
              </a:ext>
            </a:extLst>
          </p:cNvPr>
          <p:cNvSpPr>
            <a:spLocks noGrp="1"/>
          </p:cNvSpPr>
          <p:nvPr>
            <p:ph type="title"/>
          </p:nvPr>
        </p:nvSpPr>
        <p:spPr/>
        <p:txBody>
          <a:bodyPr/>
          <a:lstStyle/>
          <a:p>
            <a:r>
              <a:rPr lang="zh-CN" altLang="en-US" dirty="0"/>
              <a:t>数据挖掘</a:t>
            </a:r>
            <a:r>
              <a:rPr lang="en-US" altLang="zh-CN" dirty="0"/>
              <a:t>-2-</a:t>
            </a:r>
            <a:r>
              <a:rPr lang="zh-CN" altLang="en-US" dirty="0"/>
              <a:t>验证股权结构</a:t>
            </a:r>
          </a:p>
        </p:txBody>
      </p:sp>
      <p:pic>
        <p:nvPicPr>
          <p:cNvPr id="6" name="内容占位符 5">
            <a:extLst>
              <a:ext uri="{FF2B5EF4-FFF2-40B4-BE49-F238E27FC236}">
                <a16:creationId xmlns:a16="http://schemas.microsoft.com/office/drawing/2014/main" id="{8EAF4D21-19DD-4DBF-9A9E-62E65A168E3A}"/>
              </a:ext>
            </a:extLst>
          </p:cNvPr>
          <p:cNvPicPr>
            <a:picLocks noGrp="1" noChangeAspect="1"/>
          </p:cNvPicPr>
          <p:nvPr>
            <p:ph sz="half" idx="1"/>
          </p:nvPr>
        </p:nvPicPr>
        <p:blipFill>
          <a:blip r:embed="rId2"/>
          <a:stretch>
            <a:fillRect/>
          </a:stretch>
        </p:blipFill>
        <p:spPr>
          <a:xfrm>
            <a:off x="1872424" y="1825625"/>
            <a:ext cx="3113152" cy="4351338"/>
          </a:xfrm>
        </p:spPr>
      </p:pic>
      <p:sp>
        <p:nvSpPr>
          <p:cNvPr id="4" name="内容占位符 3">
            <a:extLst>
              <a:ext uri="{FF2B5EF4-FFF2-40B4-BE49-F238E27FC236}">
                <a16:creationId xmlns:a16="http://schemas.microsoft.com/office/drawing/2014/main" id="{E60CDD09-0474-41B8-838C-6D9C29129A81}"/>
              </a:ext>
            </a:extLst>
          </p:cNvPr>
          <p:cNvSpPr>
            <a:spLocks noGrp="1"/>
          </p:cNvSpPr>
          <p:nvPr>
            <p:ph sz="half" idx="2"/>
          </p:nvPr>
        </p:nvSpPr>
        <p:spPr/>
        <p:txBody>
          <a:bodyPr>
            <a:normAutofit lnSpcReduction="10000"/>
          </a:bodyPr>
          <a:lstStyle/>
          <a:p>
            <a:r>
              <a:rPr lang="zh-CN" altLang="en-US" dirty="0"/>
              <a:t>接着，对</a:t>
            </a:r>
            <a:r>
              <a:rPr lang="zh-CN" altLang="en-US" b="1" dirty="0"/>
              <a:t>所找到的国有运营商企业的股权结构</a:t>
            </a:r>
            <a:r>
              <a:rPr lang="zh-CN" altLang="en-US" dirty="0"/>
              <a:t>进行验证，使用以下验证数据：</a:t>
            </a:r>
            <a:endParaRPr lang="en-US" altLang="zh-CN" dirty="0"/>
          </a:p>
          <a:p>
            <a:pPr lvl="1"/>
            <a:r>
              <a:rPr lang="zh-CN" altLang="en-US" dirty="0"/>
              <a:t>企业网站、政府网站和企业年报</a:t>
            </a:r>
            <a:endParaRPr lang="en-US" altLang="zh-CN" dirty="0"/>
          </a:p>
          <a:p>
            <a:pPr lvl="2"/>
            <a:r>
              <a:rPr lang="zh-CN" altLang="en-US" dirty="0"/>
              <a:t>部分国家要求“透明度”，要求公布企业财务信息</a:t>
            </a:r>
            <a:endParaRPr lang="en-US" altLang="zh-CN" dirty="0"/>
          </a:p>
          <a:p>
            <a:pPr lvl="2"/>
            <a:r>
              <a:rPr lang="zh-CN" altLang="en-US" dirty="0"/>
              <a:t>一些国有运营商企业也会主动声明自己国有属性</a:t>
            </a:r>
            <a:endParaRPr lang="en-US" altLang="zh-CN" dirty="0"/>
          </a:p>
          <a:p>
            <a:pPr lvl="1"/>
            <a:r>
              <a:rPr lang="zh-CN" altLang="en-US" dirty="0"/>
              <a:t>权威的电信信息资源</a:t>
            </a:r>
            <a:endParaRPr lang="en-US" altLang="zh-CN" dirty="0"/>
          </a:p>
          <a:p>
            <a:pPr lvl="2"/>
            <a:r>
              <a:rPr lang="zh-CN" altLang="en-US" b="1" dirty="0"/>
              <a:t>一些国家的监管机构</a:t>
            </a:r>
            <a:r>
              <a:rPr lang="zh-CN" altLang="en-US" dirty="0"/>
              <a:t>要求在本国的电信运营商公布自己的股权结构，并会在公开报告中展示</a:t>
            </a:r>
            <a:endParaRPr lang="en-US" altLang="zh-CN" dirty="0"/>
          </a:p>
          <a:p>
            <a:pPr lvl="2"/>
            <a:r>
              <a:rPr lang="zh-CN" altLang="en-US" b="1" dirty="0"/>
              <a:t>国际电联</a:t>
            </a:r>
            <a:r>
              <a:rPr lang="zh-CN" altLang="en-US" dirty="0"/>
              <a:t>致力于帮助</a:t>
            </a:r>
            <a:r>
              <a:rPr lang="zh-CN" altLang="en-US" b="1" dirty="0"/>
              <a:t>发展中国家</a:t>
            </a:r>
            <a:r>
              <a:rPr lang="zh-CN" altLang="en-US" dirty="0"/>
              <a:t>的电信建设，也会公布相关数据</a:t>
            </a:r>
            <a:endParaRPr lang="en-US" altLang="zh-CN" dirty="0"/>
          </a:p>
          <a:p>
            <a:pPr lvl="1"/>
            <a:r>
              <a:rPr lang="zh-CN" altLang="en-US" dirty="0"/>
              <a:t>信贷机构和财务部门的公开数据</a:t>
            </a:r>
            <a:endParaRPr lang="en-US" altLang="zh-CN" dirty="0"/>
          </a:p>
          <a:p>
            <a:pPr lvl="2"/>
            <a:r>
              <a:rPr lang="en-US" altLang="zh-CN" dirty="0"/>
              <a:t>IMF</a:t>
            </a:r>
            <a:r>
              <a:rPr lang="zh-CN" altLang="en-US" dirty="0"/>
              <a:t>等的报告</a:t>
            </a:r>
          </a:p>
        </p:txBody>
      </p:sp>
    </p:spTree>
    <p:extLst>
      <p:ext uri="{BB962C8B-B14F-4D97-AF65-F5344CB8AC3E}">
        <p14:creationId xmlns:p14="http://schemas.microsoft.com/office/powerpoint/2010/main" val="3781343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172821-52B2-46B7-988D-59F2D5F476CF}"/>
              </a:ext>
            </a:extLst>
          </p:cNvPr>
          <p:cNvSpPr>
            <a:spLocks noGrp="1"/>
          </p:cNvSpPr>
          <p:nvPr>
            <p:ph type="title"/>
          </p:nvPr>
        </p:nvSpPr>
        <p:spPr/>
        <p:txBody>
          <a:bodyPr/>
          <a:lstStyle/>
          <a:p>
            <a:r>
              <a:rPr lang="zh-CN" altLang="en-US" dirty="0"/>
              <a:t>数据挖掘</a:t>
            </a:r>
            <a:r>
              <a:rPr lang="en-US" altLang="zh-CN" dirty="0"/>
              <a:t>-2-</a:t>
            </a:r>
            <a:r>
              <a:rPr lang="zh-CN" altLang="en-US" dirty="0"/>
              <a:t>扩展子企业</a:t>
            </a:r>
          </a:p>
        </p:txBody>
      </p:sp>
      <p:pic>
        <p:nvPicPr>
          <p:cNvPr id="6" name="内容占位符 5">
            <a:extLst>
              <a:ext uri="{FF2B5EF4-FFF2-40B4-BE49-F238E27FC236}">
                <a16:creationId xmlns:a16="http://schemas.microsoft.com/office/drawing/2014/main" id="{8EAF4D21-19DD-4DBF-9A9E-62E65A168E3A}"/>
              </a:ext>
            </a:extLst>
          </p:cNvPr>
          <p:cNvPicPr>
            <a:picLocks noGrp="1" noChangeAspect="1"/>
          </p:cNvPicPr>
          <p:nvPr>
            <p:ph sz="half" idx="1"/>
          </p:nvPr>
        </p:nvPicPr>
        <p:blipFill>
          <a:blip r:embed="rId2"/>
          <a:stretch>
            <a:fillRect/>
          </a:stretch>
        </p:blipFill>
        <p:spPr>
          <a:xfrm>
            <a:off x="1872424" y="1825625"/>
            <a:ext cx="3113152" cy="4351338"/>
          </a:xfrm>
        </p:spPr>
      </p:pic>
      <p:sp>
        <p:nvSpPr>
          <p:cNvPr id="4" name="内容占位符 3">
            <a:extLst>
              <a:ext uri="{FF2B5EF4-FFF2-40B4-BE49-F238E27FC236}">
                <a16:creationId xmlns:a16="http://schemas.microsoft.com/office/drawing/2014/main" id="{E60CDD09-0474-41B8-838C-6D9C29129A81}"/>
              </a:ext>
            </a:extLst>
          </p:cNvPr>
          <p:cNvSpPr>
            <a:spLocks noGrp="1"/>
          </p:cNvSpPr>
          <p:nvPr>
            <p:ph sz="half" idx="2"/>
          </p:nvPr>
        </p:nvSpPr>
        <p:spPr/>
        <p:txBody>
          <a:bodyPr>
            <a:normAutofit/>
          </a:bodyPr>
          <a:lstStyle/>
          <a:p>
            <a:r>
              <a:rPr lang="zh-CN" altLang="en-US" dirty="0"/>
              <a:t>之前的挖掘可能遗漏了部分国有企业的</a:t>
            </a:r>
            <a:r>
              <a:rPr lang="zh-CN" altLang="en-US" b="1" dirty="0"/>
              <a:t>子企业或者母企业</a:t>
            </a:r>
            <a:endParaRPr lang="en-US" altLang="zh-CN" b="1" dirty="0"/>
          </a:p>
          <a:p>
            <a:r>
              <a:rPr lang="zh-CN" altLang="en-US" dirty="0"/>
              <a:t>一些国有运营商企业会在其他国家拥有子企业</a:t>
            </a:r>
            <a:endParaRPr lang="en-US" altLang="zh-CN" dirty="0"/>
          </a:p>
          <a:p>
            <a:r>
              <a:rPr lang="zh-CN" altLang="en-US" dirty="0"/>
              <a:t>作者将满足下列条件的企业</a:t>
            </a:r>
            <a:endParaRPr lang="en-US" altLang="zh-CN" dirty="0"/>
          </a:p>
          <a:p>
            <a:pPr lvl="1"/>
            <a:r>
              <a:rPr lang="zh-CN" altLang="en-US" b="1" dirty="0"/>
              <a:t>国有母企业控股</a:t>
            </a:r>
            <a:r>
              <a:rPr lang="en-US" altLang="zh-CN" b="1" dirty="0"/>
              <a:t>50%</a:t>
            </a:r>
            <a:r>
              <a:rPr lang="zh-CN" altLang="en-US" b="1" dirty="0"/>
              <a:t>以上</a:t>
            </a:r>
          </a:p>
          <a:p>
            <a:pPr lvl="1"/>
            <a:r>
              <a:rPr lang="zh-CN" altLang="en-US" b="1" dirty="0"/>
              <a:t>在国外登记的</a:t>
            </a:r>
          </a:p>
          <a:p>
            <a:r>
              <a:rPr lang="zh-CN" altLang="en-US" dirty="0"/>
              <a:t>称为</a:t>
            </a:r>
            <a:r>
              <a:rPr lang="zh-CN" altLang="en-US" b="1" dirty="0"/>
              <a:t>“外国国有子企业”</a:t>
            </a:r>
            <a:r>
              <a:rPr lang="en-US" altLang="zh-CN" dirty="0"/>
              <a:t>(“foreign state-owned subsidiary”)</a:t>
            </a:r>
            <a:r>
              <a:rPr lang="zh-CN" altLang="en-US" dirty="0"/>
              <a:t>：比如中国联通在非洲的子公司</a:t>
            </a:r>
          </a:p>
        </p:txBody>
      </p:sp>
    </p:spTree>
    <p:extLst>
      <p:ext uri="{BB962C8B-B14F-4D97-AF65-F5344CB8AC3E}">
        <p14:creationId xmlns:p14="http://schemas.microsoft.com/office/powerpoint/2010/main" val="4051118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172821-52B2-46B7-988D-59F2D5F476CF}"/>
              </a:ext>
            </a:extLst>
          </p:cNvPr>
          <p:cNvSpPr>
            <a:spLocks noGrp="1"/>
          </p:cNvSpPr>
          <p:nvPr>
            <p:ph type="title"/>
          </p:nvPr>
        </p:nvSpPr>
        <p:spPr/>
        <p:txBody>
          <a:bodyPr/>
          <a:lstStyle/>
          <a:p>
            <a:r>
              <a:rPr lang="zh-CN" altLang="en-US" dirty="0"/>
              <a:t>数据挖掘</a:t>
            </a:r>
            <a:r>
              <a:rPr lang="en-US" altLang="zh-CN" dirty="0"/>
              <a:t>-2-</a:t>
            </a:r>
            <a:r>
              <a:rPr lang="zh-CN" altLang="en-US" dirty="0"/>
              <a:t>去除非国有</a:t>
            </a:r>
            <a:r>
              <a:rPr lang="en-US" altLang="zh-CN" dirty="0"/>
              <a:t>ASN</a:t>
            </a:r>
            <a:endParaRPr lang="zh-CN" altLang="en-US" dirty="0"/>
          </a:p>
        </p:txBody>
      </p:sp>
      <p:pic>
        <p:nvPicPr>
          <p:cNvPr id="6" name="内容占位符 5">
            <a:extLst>
              <a:ext uri="{FF2B5EF4-FFF2-40B4-BE49-F238E27FC236}">
                <a16:creationId xmlns:a16="http://schemas.microsoft.com/office/drawing/2014/main" id="{8EAF4D21-19DD-4DBF-9A9E-62E65A168E3A}"/>
              </a:ext>
            </a:extLst>
          </p:cNvPr>
          <p:cNvPicPr>
            <a:picLocks noGrp="1" noChangeAspect="1"/>
          </p:cNvPicPr>
          <p:nvPr>
            <p:ph sz="half" idx="1"/>
          </p:nvPr>
        </p:nvPicPr>
        <p:blipFill>
          <a:blip r:embed="rId2"/>
          <a:stretch>
            <a:fillRect/>
          </a:stretch>
        </p:blipFill>
        <p:spPr>
          <a:xfrm>
            <a:off x="1872424" y="1825625"/>
            <a:ext cx="3113152" cy="4351338"/>
          </a:xfrm>
        </p:spPr>
      </p:pic>
      <p:sp>
        <p:nvSpPr>
          <p:cNvPr id="4" name="内容占位符 3">
            <a:extLst>
              <a:ext uri="{FF2B5EF4-FFF2-40B4-BE49-F238E27FC236}">
                <a16:creationId xmlns:a16="http://schemas.microsoft.com/office/drawing/2014/main" id="{E60CDD09-0474-41B8-838C-6D9C29129A81}"/>
              </a:ext>
            </a:extLst>
          </p:cNvPr>
          <p:cNvSpPr>
            <a:spLocks noGrp="1"/>
          </p:cNvSpPr>
          <p:nvPr>
            <p:ph sz="half" idx="2"/>
          </p:nvPr>
        </p:nvSpPr>
        <p:spPr/>
        <p:txBody>
          <a:bodyPr>
            <a:normAutofit/>
          </a:bodyPr>
          <a:lstStyle/>
          <a:p>
            <a:r>
              <a:rPr lang="zh-CN" altLang="en-US" dirty="0"/>
              <a:t>之前的挖掘可能包含了一些不满足作者对国有运营商定义的</a:t>
            </a:r>
            <a:r>
              <a:rPr lang="en-US" altLang="zh-CN" dirty="0"/>
              <a:t>ASN</a:t>
            </a:r>
          </a:p>
          <a:p>
            <a:r>
              <a:rPr lang="zh-CN" altLang="en-US" dirty="0"/>
              <a:t>作者进一步对这些</a:t>
            </a:r>
            <a:r>
              <a:rPr lang="en-US" altLang="zh-CN" dirty="0"/>
              <a:t>ASN</a:t>
            </a:r>
            <a:r>
              <a:rPr lang="zh-CN" altLang="en-US" dirty="0"/>
              <a:t>进行了过滤清洗：</a:t>
            </a:r>
            <a:endParaRPr lang="en-US" altLang="zh-CN" dirty="0"/>
          </a:p>
          <a:p>
            <a:pPr lvl="1"/>
            <a:r>
              <a:rPr lang="zh-CN" altLang="en-US" dirty="0"/>
              <a:t>去除</a:t>
            </a:r>
            <a:r>
              <a:rPr lang="zh-CN" altLang="en-US" b="1" dirty="0"/>
              <a:t>国家级别以下的</a:t>
            </a:r>
            <a:r>
              <a:rPr lang="en-US" altLang="zh-CN" b="1" dirty="0"/>
              <a:t>ASN</a:t>
            </a:r>
            <a:r>
              <a:rPr lang="zh-CN" altLang="en-US" dirty="0"/>
              <a:t>（比如省级、市级）</a:t>
            </a:r>
            <a:endParaRPr lang="en-US" altLang="zh-CN" dirty="0"/>
          </a:p>
          <a:p>
            <a:pPr lvl="1"/>
            <a:r>
              <a:rPr lang="zh-CN" altLang="en-US" dirty="0"/>
              <a:t>去除</a:t>
            </a:r>
            <a:r>
              <a:rPr lang="zh-CN" altLang="en-US" b="1" dirty="0"/>
              <a:t>只针对特定领域或者用途的网络</a:t>
            </a:r>
            <a:r>
              <a:rPr lang="zh-CN" altLang="en-US" dirty="0"/>
              <a:t>，比如教育网</a:t>
            </a:r>
            <a:endParaRPr lang="en-US" altLang="zh-CN" dirty="0"/>
          </a:p>
        </p:txBody>
      </p:sp>
    </p:spTree>
    <p:extLst>
      <p:ext uri="{BB962C8B-B14F-4D97-AF65-F5344CB8AC3E}">
        <p14:creationId xmlns:p14="http://schemas.microsoft.com/office/powerpoint/2010/main" val="1583399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BEB71D-3714-4DE8-AEC3-D067E476F810}"/>
              </a:ext>
            </a:extLst>
          </p:cNvPr>
          <p:cNvSpPr>
            <a:spLocks noGrp="1"/>
          </p:cNvSpPr>
          <p:nvPr>
            <p:ph type="title"/>
          </p:nvPr>
        </p:nvSpPr>
        <p:spPr/>
        <p:txBody>
          <a:bodyPr/>
          <a:lstStyle/>
          <a:p>
            <a:r>
              <a:rPr lang="zh-CN" altLang="en-US" dirty="0"/>
              <a:t>数据挖掘</a:t>
            </a:r>
            <a:r>
              <a:rPr lang="en-US" altLang="zh-CN" dirty="0"/>
              <a:t>-3-</a:t>
            </a:r>
            <a:r>
              <a:rPr lang="zh-CN" altLang="en-US" dirty="0"/>
              <a:t>数据扩展和整合</a:t>
            </a:r>
          </a:p>
        </p:txBody>
      </p:sp>
      <p:pic>
        <p:nvPicPr>
          <p:cNvPr id="6" name="内容占位符 5">
            <a:extLst>
              <a:ext uri="{FF2B5EF4-FFF2-40B4-BE49-F238E27FC236}">
                <a16:creationId xmlns:a16="http://schemas.microsoft.com/office/drawing/2014/main" id="{E84D7304-AB53-432A-9EA0-754898022166}"/>
              </a:ext>
            </a:extLst>
          </p:cNvPr>
          <p:cNvPicPr>
            <a:picLocks noGrp="1" noChangeAspect="1"/>
          </p:cNvPicPr>
          <p:nvPr>
            <p:ph sz="half" idx="1"/>
          </p:nvPr>
        </p:nvPicPr>
        <p:blipFill>
          <a:blip r:embed="rId3"/>
          <a:stretch>
            <a:fillRect/>
          </a:stretch>
        </p:blipFill>
        <p:spPr>
          <a:xfrm>
            <a:off x="1008335" y="1825625"/>
            <a:ext cx="4841329" cy="4351338"/>
          </a:xfrm>
        </p:spPr>
      </p:pic>
      <p:sp>
        <p:nvSpPr>
          <p:cNvPr id="4" name="内容占位符 3">
            <a:extLst>
              <a:ext uri="{FF2B5EF4-FFF2-40B4-BE49-F238E27FC236}">
                <a16:creationId xmlns:a16="http://schemas.microsoft.com/office/drawing/2014/main" id="{D65D7076-123A-4189-AE55-D4016B88E4D1}"/>
              </a:ext>
            </a:extLst>
          </p:cNvPr>
          <p:cNvSpPr>
            <a:spLocks noGrp="1"/>
          </p:cNvSpPr>
          <p:nvPr>
            <p:ph sz="half" idx="2"/>
          </p:nvPr>
        </p:nvSpPr>
        <p:spPr/>
        <p:txBody>
          <a:bodyPr/>
          <a:lstStyle/>
          <a:p>
            <a:r>
              <a:rPr lang="zh-CN" altLang="en-US" dirty="0"/>
              <a:t>将</a:t>
            </a:r>
            <a:r>
              <a:rPr lang="zh-CN" altLang="en-US" b="1" dirty="0"/>
              <a:t>已确认的国有互联网运营商映射到 </a:t>
            </a:r>
            <a:r>
              <a:rPr lang="en-US" altLang="zh-CN" b="1" dirty="0"/>
              <a:t>AS </a:t>
            </a:r>
            <a:r>
              <a:rPr lang="zh-CN" altLang="en-US" b="1" dirty="0"/>
              <a:t>编号</a:t>
            </a:r>
            <a:r>
              <a:rPr lang="zh-CN" altLang="en-US" dirty="0"/>
              <a:t>，使用与第 </a:t>
            </a:r>
            <a:r>
              <a:rPr lang="en-US" altLang="zh-CN" dirty="0"/>
              <a:t>4.2 </a:t>
            </a:r>
            <a:r>
              <a:rPr lang="zh-CN" altLang="en-US" dirty="0"/>
              <a:t>节中应用的方法相反的方法</a:t>
            </a:r>
            <a:endParaRPr lang="en-US" altLang="zh-CN" dirty="0"/>
          </a:p>
          <a:p>
            <a:r>
              <a:rPr lang="zh-CN" altLang="en-US" dirty="0"/>
              <a:t>我们使用 </a:t>
            </a:r>
            <a:r>
              <a:rPr lang="en-US" altLang="zh-CN" b="1" dirty="0"/>
              <a:t>CAIDA </a:t>
            </a:r>
            <a:r>
              <a:rPr lang="zh-CN" altLang="en-US" b="1" dirty="0"/>
              <a:t>的 </a:t>
            </a:r>
            <a:r>
              <a:rPr lang="en-US" altLang="zh-CN" b="1" dirty="0"/>
              <a:t>AS2org </a:t>
            </a:r>
            <a:r>
              <a:rPr lang="zh-CN" altLang="en-US" dirty="0"/>
              <a:t>数据通过包括其兄弟 </a:t>
            </a:r>
            <a:r>
              <a:rPr lang="en-US" altLang="zh-CN" dirty="0"/>
              <a:t>AS </a:t>
            </a:r>
            <a:r>
              <a:rPr lang="zh-CN" altLang="en-US" dirty="0"/>
              <a:t>来扩展已确认的国有 </a:t>
            </a:r>
            <a:r>
              <a:rPr lang="en-US" altLang="zh-CN" dirty="0"/>
              <a:t>AS </a:t>
            </a:r>
            <a:r>
              <a:rPr lang="zh-CN" altLang="en-US" dirty="0"/>
              <a:t>的列表</a:t>
            </a:r>
          </a:p>
        </p:txBody>
      </p:sp>
    </p:spTree>
    <p:extLst>
      <p:ext uri="{BB962C8B-B14F-4D97-AF65-F5344CB8AC3E}">
        <p14:creationId xmlns:p14="http://schemas.microsoft.com/office/powerpoint/2010/main" val="946749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22741CC-17A8-4AA4-84B1-80CE93ACC686}"/>
              </a:ext>
            </a:extLst>
          </p:cNvPr>
          <p:cNvSpPr>
            <a:spLocks noGrp="1"/>
          </p:cNvSpPr>
          <p:nvPr>
            <p:ph type="title"/>
          </p:nvPr>
        </p:nvSpPr>
        <p:spPr/>
        <p:txBody>
          <a:bodyPr/>
          <a:lstStyle/>
          <a:p>
            <a:r>
              <a:rPr lang="zh-CN" altLang="en-US" dirty="0"/>
              <a:t>结果分析</a:t>
            </a:r>
          </a:p>
        </p:txBody>
      </p:sp>
      <p:sp>
        <p:nvSpPr>
          <p:cNvPr id="5" name="文本占位符 4">
            <a:extLst>
              <a:ext uri="{FF2B5EF4-FFF2-40B4-BE49-F238E27FC236}">
                <a16:creationId xmlns:a16="http://schemas.microsoft.com/office/drawing/2014/main" id="{95D4FFA6-EA58-48D3-B7C2-979D7F52081A}"/>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65138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9956E46-2B55-4AF8-92C1-1763C4A415E6}"/>
              </a:ext>
            </a:extLst>
          </p:cNvPr>
          <p:cNvSpPr>
            <a:spLocks noGrp="1"/>
          </p:cNvSpPr>
          <p:nvPr>
            <p:ph type="title"/>
          </p:nvPr>
        </p:nvSpPr>
        <p:spPr/>
        <p:txBody>
          <a:bodyPr/>
          <a:lstStyle/>
          <a:p>
            <a:r>
              <a:rPr lang="zh-CN" altLang="en-US" dirty="0"/>
              <a:t>数据源分析</a:t>
            </a:r>
          </a:p>
        </p:txBody>
      </p:sp>
      <p:pic>
        <p:nvPicPr>
          <p:cNvPr id="8" name="内容占位符 7">
            <a:extLst>
              <a:ext uri="{FF2B5EF4-FFF2-40B4-BE49-F238E27FC236}">
                <a16:creationId xmlns:a16="http://schemas.microsoft.com/office/drawing/2014/main" id="{FAFE180B-F10C-4570-BA74-925010684819}"/>
              </a:ext>
            </a:extLst>
          </p:cNvPr>
          <p:cNvPicPr>
            <a:picLocks noGrp="1" noChangeAspect="1"/>
          </p:cNvPicPr>
          <p:nvPr>
            <p:ph sz="half" idx="1"/>
          </p:nvPr>
        </p:nvPicPr>
        <p:blipFill>
          <a:blip r:embed="rId2"/>
          <a:stretch>
            <a:fillRect/>
          </a:stretch>
        </p:blipFill>
        <p:spPr>
          <a:xfrm>
            <a:off x="0" y="2410560"/>
            <a:ext cx="2921306" cy="2916000"/>
          </a:xfrm>
        </p:spPr>
      </p:pic>
      <p:sp>
        <p:nvSpPr>
          <p:cNvPr id="6" name="内容占位符 5">
            <a:extLst>
              <a:ext uri="{FF2B5EF4-FFF2-40B4-BE49-F238E27FC236}">
                <a16:creationId xmlns:a16="http://schemas.microsoft.com/office/drawing/2014/main" id="{CDDD2954-8369-4CB2-B412-95F650ED778E}"/>
              </a:ext>
            </a:extLst>
          </p:cNvPr>
          <p:cNvSpPr>
            <a:spLocks noGrp="1"/>
          </p:cNvSpPr>
          <p:nvPr>
            <p:ph sz="half" idx="2"/>
          </p:nvPr>
        </p:nvSpPr>
        <p:spPr/>
        <p:txBody>
          <a:bodyPr/>
          <a:lstStyle/>
          <a:p>
            <a:r>
              <a:rPr lang="zh-CN" altLang="en-US" dirty="0"/>
              <a:t>左图是第一步的候选</a:t>
            </a:r>
            <a:r>
              <a:rPr lang="en-US" altLang="zh-CN" dirty="0"/>
              <a:t>AS</a:t>
            </a:r>
            <a:r>
              <a:rPr lang="zh-CN" altLang="en-US" dirty="0"/>
              <a:t>和公司挖掘的不同信息源所提供的数据点数量</a:t>
            </a:r>
            <a:endParaRPr lang="en-US" altLang="zh-CN" dirty="0"/>
          </a:p>
          <a:p>
            <a:r>
              <a:rPr lang="zh-CN" altLang="en-US" dirty="0"/>
              <a:t>右表是第二部的数据验证的不同信息源所提供的数据点数量</a:t>
            </a:r>
          </a:p>
        </p:txBody>
      </p:sp>
      <p:pic>
        <p:nvPicPr>
          <p:cNvPr id="10" name="图片 9">
            <a:extLst>
              <a:ext uri="{FF2B5EF4-FFF2-40B4-BE49-F238E27FC236}">
                <a16:creationId xmlns:a16="http://schemas.microsoft.com/office/drawing/2014/main" id="{3F6B52A8-2B12-4FB4-AEFC-FAE65691DC96}"/>
              </a:ext>
            </a:extLst>
          </p:cNvPr>
          <p:cNvPicPr>
            <a:picLocks noChangeAspect="1"/>
          </p:cNvPicPr>
          <p:nvPr/>
        </p:nvPicPr>
        <p:blipFill rotWithShape="1">
          <a:blip r:embed="rId3"/>
          <a:srcRect t="3132" b="-1"/>
          <a:stretch/>
        </p:blipFill>
        <p:spPr>
          <a:xfrm>
            <a:off x="2921306" y="2782890"/>
            <a:ext cx="3093339" cy="2171340"/>
          </a:xfrm>
          <a:prstGeom prst="rect">
            <a:avLst/>
          </a:prstGeom>
        </p:spPr>
      </p:pic>
    </p:spTree>
    <p:extLst>
      <p:ext uri="{BB962C8B-B14F-4D97-AF65-F5344CB8AC3E}">
        <p14:creationId xmlns:p14="http://schemas.microsoft.com/office/powerpoint/2010/main" val="2765129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5127550-01B2-4E4F-8E09-FA1261158F0F}"/>
              </a:ext>
            </a:extLst>
          </p:cNvPr>
          <p:cNvSpPr>
            <a:spLocks noGrp="1"/>
          </p:cNvSpPr>
          <p:nvPr>
            <p:ph type="title"/>
          </p:nvPr>
        </p:nvSpPr>
        <p:spPr/>
        <p:txBody>
          <a:bodyPr/>
          <a:lstStyle/>
          <a:p>
            <a:r>
              <a:rPr lang="zh-CN" altLang="en-US" dirty="0"/>
              <a:t>国有电信运营商分析</a:t>
            </a:r>
          </a:p>
        </p:txBody>
      </p:sp>
      <p:pic>
        <p:nvPicPr>
          <p:cNvPr id="8" name="内容占位符 7">
            <a:extLst>
              <a:ext uri="{FF2B5EF4-FFF2-40B4-BE49-F238E27FC236}">
                <a16:creationId xmlns:a16="http://schemas.microsoft.com/office/drawing/2014/main" id="{DCA38F11-F655-45E3-8AE1-3FE325BD22AD}"/>
              </a:ext>
            </a:extLst>
          </p:cNvPr>
          <p:cNvPicPr>
            <a:picLocks noGrp="1" noChangeAspect="1"/>
          </p:cNvPicPr>
          <p:nvPr>
            <p:ph sz="half" idx="1"/>
          </p:nvPr>
        </p:nvPicPr>
        <p:blipFill>
          <a:blip r:embed="rId2"/>
          <a:stretch>
            <a:fillRect/>
          </a:stretch>
        </p:blipFill>
        <p:spPr>
          <a:xfrm>
            <a:off x="746760" y="2024663"/>
            <a:ext cx="5181600" cy="1557533"/>
          </a:xfrm>
        </p:spPr>
      </p:pic>
      <p:sp>
        <p:nvSpPr>
          <p:cNvPr id="6" name="内容占位符 5">
            <a:extLst>
              <a:ext uri="{FF2B5EF4-FFF2-40B4-BE49-F238E27FC236}">
                <a16:creationId xmlns:a16="http://schemas.microsoft.com/office/drawing/2014/main" id="{268E2143-6FF1-4DFA-AF94-F1552547A90C}"/>
              </a:ext>
            </a:extLst>
          </p:cNvPr>
          <p:cNvSpPr>
            <a:spLocks noGrp="1"/>
          </p:cNvSpPr>
          <p:nvPr>
            <p:ph sz="half" idx="2"/>
          </p:nvPr>
        </p:nvSpPr>
        <p:spPr/>
        <p:txBody>
          <a:bodyPr>
            <a:normAutofit fontScale="92500" lnSpcReduction="10000"/>
          </a:bodyPr>
          <a:lstStyle/>
          <a:p>
            <a:r>
              <a:rPr lang="zh-CN" altLang="en-US" dirty="0"/>
              <a:t>从国家角度分析：</a:t>
            </a:r>
            <a:endParaRPr lang="en-US" altLang="zh-CN" dirty="0"/>
          </a:p>
          <a:p>
            <a:pPr lvl="1"/>
            <a:r>
              <a:rPr lang="zh-CN" altLang="en-US" dirty="0"/>
              <a:t>世界上的</a:t>
            </a:r>
            <a:r>
              <a:rPr lang="en-US" altLang="zh-CN" dirty="0"/>
              <a:t>53%</a:t>
            </a:r>
            <a:r>
              <a:rPr lang="zh-CN" altLang="en-US" dirty="0"/>
              <a:t>的国家是大多数运营商的拥有者；</a:t>
            </a:r>
          </a:p>
          <a:p>
            <a:pPr lvl="1"/>
            <a:r>
              <a:rPr lang="en-US" altLang="zh-CN" dirty="0"/>
              <a:t>19</a:t>
            </a:r>
            <a:r>
              <a:rPr lang="zh-CN" altLang="en-US" dirty="0"/>
              <a:t>个国家的国有企业拥有在海外提供国际业务的子企业；</a:t>
            </a:r>
          </a:p>
          <a:p>
            <a:pPr lvl="1"/>
            <a:r>
              <a:rPr lang="zh-CN" altLang="en-US" dirty="0"/>
              <a:t>至少有 </a:t>
            </a:r>
            <a:r>
              <a:rPr lang="en-US" altLang="zh-CN" dirty="0"/>
              <a:t>24 </a:t>
            </a:r>
            <a:r>
              <a:rPr lang="zh-CN" altLang="en-US" dirty="0"/>
              <a:t>个国家</a:t>
            </a:r>
            <a:r>
              <a:rPr lang="en-US" altLang="zh-CN" dirty="0"/>
              <a:t>/</a:t>
            </a:r>
            <a:r>
              <a:rPr lang="zh-CN" altLang="en-US" dirty="0"/>
              <a:t>地区拥有其他国家互联网运营商的少数股权；</a:t>
            </a:r>
            <a:endParaRPr lang="en-US" altLang="zh-CN" dirty="0"/>
          </a:p>
          <a:p>
            <a:pPr lvl="1"/>
            <a:r>
              <a:rPr lang="en-US" altLang="zh-CN" dirty="0"/>
              <a:t>*</a:t>
            </a:r>
            <a:r>
              <a:rPr lang="zh-CN" altLang="en-US" dirty="0"/>
              <a:t>部分国家存在重叠，如：</a:t>
            </a:r>
            <a:endParaRPr lang="en-US" altLang="zh-CN" dirty="0"/>
          </a:p>
          <a:p>
            <a:pPr lvl="2"/>
            <a:r>
              <a:rPr lang="zh-CN" altLang="en-US" dirty="0"/>
              <a:t>新加坡有</a:t>
            </a:r>
            <a:r>
              <a:rPr lang="en-US" altLang="zh-CN" dirty="0"/>
              <a:t>SingTel</a:t>
            </a:r>
            <a:r>
              <a:rPr lang="zh-CN" altLang="en-US" dirty="0"/>
              <a:t>的大多数股权，同时有</a:t>
            </a:r>
            <a:r>
              <a:rPr lang="en-US" altLang="zh-CN" dirty="0"/>
              <a:t>Optus</a:t>
            </a:r>
            <a:r>
              <a:rPr lang="zh-CN" altLang="en-US" dirty="0"/>
              <a:t>（澳大利亚）；同时拥有印度尼西亚的</a:t>
            </a:r>
            <a:r>
              <a:rPr lang="en-US" altLang="zh-CN" dirty="0" err="1"/>
              <a:t>Telkomsel</a:t>
            </a:r>
            <a:r>
              <a:rPr lang="zh-CN" altLang="en-US" dirty="0"/>
              <a:t>的少量股权</a:t>
            </a:r>
            <a:endParaRPr lang="en-US" altLang="zh-CN" dirty="0"/>
          </a:p>
          <a:p>
            <a:r>
              <a:rPr lang="zh-CN" altLang="en-US" dirty="0"/>
              <a:t>从大洲角度分析：</a:t>
            </a:r>
            <a:endParaRPr lang="en-US" altLang="zh-CN" dirty="0"/>
          </a:p>
          <a:p>
            <a:pPr lvl="1"/>
            <a:r>
              <a:rPr lang="zh-CN" altLang="en-US" dirty="0"/>
              <a:t>除了</a:t>
            </a:r>
            <a:r>
              <a:rPr lang="en-US" altLang="zh-CN" dirty="0"/>
              <a:t>ARIN</a:t>
            </a:r>
            <a:r>
              <a:rPr lang="zh-CN" altLang="en-US" dirty="0"/>
              <a:t>之外，其他几个大洲都至少有</a:t>
            </a:r>
            <a:r>
              <a:rPr lang="en-US" altLang="zh-CN" dirty="0"/>
              <a:t>40%</a:t>
            </a:r>
            <a:r>
              <a:rPr lang="zh-CN" altLang="en-US" dirty="0"/>
              <a:t>的国家有自己的国有电信运营商</a:t>
            </a:r>
          </a:p>
        </p:txBody>
      </p:sp>
      <p:pic>
        <p:nvPicPr>
          <p:cNvPr id="11" name="内容占位符 5">
            <a:extLst>
              <a:ext uri="{FF2B5EF4-FFF2-40B4-BE49-F238E27FC236}">
                <a16:creationId xmlns:a16="http://schemas.microsoft.com/office/drawing/2014/main" id="{130C9C4F-56AC-47CA-8A24-FE357D50FA37}"/>
              </a:ext>
            </a:extLst>
          </p:cNvPr>
          <p:cNvPicPr>
            <a:picLocks noChangeAspect="1"/>
          </p:cNvPicPr>
          <p:nvPr/>
        </p:nvPicPr>
        <p:blipFill>
          <a:blip r:embed="rId3"/>
          <a:stretch>
            <a:fillRect/>
          </a:stretch>
        </p:blipFill>
        <p:spPr>
          <a:xfrm>
            <a:off x="914400" y="4149771"/>
            <a:ext cx="5181600" cy="1019782"/>
          </a:xfrm>
          <a:prstGeom prst="rect">
            <a:avLst/>
          </a:prstGeom>
        </p:spPr>
      </p:pic>
    </p:spTree>
    <p:extLst>
      <p:ext uri="{BB962C8B-B14F-4D97-AF65-F5344CB8AC3E}">
        <p14:creationId xmlns:p14="http://schemas.microsoft.com/office/powerpoint/2010/main" val="3970175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22741CC-17A8-4AA4-84B1-80CE93ACC686}"/>
              </a:ext>
            </a:extLst>
          </p:cNvPr>
          <p:cNvSpPr>
            <a:spLocks noGrp="1"/>
          </p:cNvSpPr>
          <p:nvPr>
            <p:ph type="title"/>
          </p:nvPr>
        </p:nvSpPr>
        <p:spPr/>
        <p:txBody>
          <a:bodyPr/>
          <a:lstStyle/>
          <a:p>
            <a:r>
              <a:rPr lang="zh-CN" altLang="en-US" dirty="0"/>
              <a:t>问题背景</a:t>
            </a:r>
          </a:p>
        </p:txBody>
      </p:sp>
      <p:sp>
        <p:nvSpPr>
          <p:cNvPr id="5" name="文本占位符 4">
            <a:extLst>
              <a:ext uri="{FF2B5EF4-FFF2-40B4-BE49-F238E27FC236}">
                <a16:creationId xmlns:a16="http://schemas.microsoft.com/office/drawing/2014/main" id="{95D4FFA6-EA58-48D3-B7C2-979D7F52081A}"/>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55731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0A5B62B9-1D42-45D1-B927-EC61626E995F}"/>
              </a:ext>
            </a:extLst>
          </p:cNvPr>
          <p:cNvSpPr>
            <a:spLocks noGrp="1"/>
          </p:cNvSpPr>
          <p:nvPr>
            <p:ph type="title"/>
          </p:nvPr>
        </p:nvSpPr>
        <p:spPr/>
        <p:txBody>
          <a:bodyPr/>
          <a:lstStyle/>
          <a:p>
            <a:r>
              <a:rPr lang="zh-CN" altLang="en-US" dirty="0"/>
              <a:t>网络市场分析</a:t>
            </a:r>
          </a:p>
        </p:txBody>
      </p:sp>
      <p:sp>
        <p:nvSpPr>
          <p:cNvPr id="10" name="内容占位符 9">
            <a:extLst>
              <a:ext uri="{FF2B5EF4-FFF2-40B4-BE49-F238E27FC236}">
                <a16:creationId xmlns:a16="http://schemas.microsoft.com/office/drawing/2014/main" id="{DD34E405-C13B-4C0F-84A1-3D23586816BC}"/>
              </a:ext>
            </a:extLst>
          </p:cNvPr>
          <p:cNvSpPr>
            <a:spLocks noGrp="1"/>
          </p:cNvSpPr>
          <p:nvPr>
            <p:ph sz="half" idx="2"/>
          </p:nvPr>
        </p:nvSpPr>
        <p:spPr/>
        <p:txBody>
          <a:bodyPr>
            <a:normAutofit lnSpcReduction="10000"/>
          </a:bodyPr>
          <a:lstStyle/>
          <a:p>
            <a:r>
              <a:rPr lang="zh-CN" altLang="en-US" dirty="0"/>
              <a:t>然后作者取了两个数据：</a:t>
            </a:r>
            <a:endParaRPr lang="en-US" altLang="zh-CN" dirty="0"/>
          </a:p>
          <a:p>
            <a:pPr lvl="1"/>
            <a:r>
              <a:rPr lang="zh-CN" altLang="en-US" dirty="0"/>
              <a:t>本国的国有网络运营商占本国的</a:t>
            </a:r>
            <a:r>
              <a:rPr lang="en-US" altLang="zh-CN" dirty="0"/>
              <a:t>IP</a:t>
            </a:r>
            <a:r>
              <a:rPr lang="zh-CN" altLang="en-US" dirty="0"/>
              <a:t>地址的总百分比和本国的国有网络运营商的</a:t>
            </a:r>
            <a:r>
              <a:rPr lang="en-US" altLang="zh-CN" dirty="0"/>
              <a:t>Eyeball</a:t>
            </a:r>
            <a:r>
              <a:rPr lang="zh-CN" altLang="en-US" dirty="0"/>
              <a:t>指数（相当于流量指数）占本国的</a:t>
            </a:r>
            <a:r>
              <a:rPr lang="en-US" altLang="zh-CN" dirty="0"/>
              <a:t>Eyeball</a:t>
            </a:r>
            <a:r>
              <a:rPr lang="zh-CN" altLang="en-US" dirty="0"/>
              <a:t>指数的总百分比（</a:t>
            </a:r>
            <a:r>
              <a:rPr lang="zh-CN" altLang="en-US" dirty="0">
                <a:solidFill>
                  <a:schemeClr val="accent1"/>
                </a:solidFill>
              </a:rPr>
              <a:t>蓝色</a:t>
            </a:r>
            <a:r>
              <a:rPr lang="zh-CN" altLang="en-US" dirty="0"/>
              <a:t>）</a:t>
            </a:r>
            <a:endParaRPr lang="en-US" altLang="zh-CN" dirty="0"/>
          </a:p>
          <a:p>
            <a:pPr lvl="1"/>
            <a:r>
              <a:rPr lang="zh-CN" altLang="en-US" dirty="0"/>
              <a:t>外国的国有网络运营商占本国的</a:t>
            </a:r>
            <a:r>
              <a:rPr lang="en-US" altLang="zh-CN" dirty="0"/>
              <a:t>IP</a:t>
            </a:r>
            <a:r>
              <a:rPr lang="zh-CN" altLang="en-US" dirty="0"/>
              <a:t>地址的总百分比和外国的国有网络运营商的</a:t>
            </a:r>
            <a:r>
              <a:rPr lang="en-US" altLang="zh-CN" dirty="0"/>
              <a:t>Eyeball</a:t>
            </a:r>
            <a:r>
              <a:rPr lang="zh-CN" altLang="en-US" dirty="0"/>
              <a:t>指数（相当于流量指数）占本国的</a:t>
            </a:r>
            <a:r>
              <a:rPr lang="en-US" altLang="zh-CN" dirty="0"/>
              <a:t>Eyeball</a:t>
            </a:r>
            <a:r>
              <a:rPr lang="zh-CN" altLang="en-US" dirty="0"/>
              <a:t>指数的总百分比（</a:t>
            </a:r>
            <a:r>
              <a:rPr lang="zh-CN" altLang="en-US" dirty="0">
                <a:solidFill>
                  <a:schemeClr val="accent6"/>
                </a:solidFill>
              </a:rPr>
              <a:t>绿色</a:t>
            </a:r>
            <a:r>
              <a:rPr lang="zh-CN" altLang="en-US" dirty="0"/>
              <a:t>）</a:t>
            </a:r>
            <a:endParaRPr lang="en-US" altLang="zh-CN" dirty="0"/>
          </a:p>
          <a:p>
            <a:r>
              <a:rPr lang="zh-CN" altLang="en-US" b="1" dirty="0"/>
              <a:t>运营商国有的现象在亚洲和非洲比较普遍</a:t>
            </a:r>
            <a:endParaRPr lang="en-US" altLang="zh-CN" b="1" dirty="0"/>
          </a:p>
          <a:p>
            <a:r>
              <a:rPr lang="zh-CN" altLang="en-US" b="1" dirty="0"/>
              <a:t>美洲、欧洲和澳洲</a:t>
            </a:r>
            <a:r>
              <a:rPr lang="zh-CN" altLang="en-US" dirty="0"/>
              <a:t>的运营商往往</a:t>
            </a:r>
            <a:r>
              <a:rPr lang="zh-CN" altLang="en-US" b="1" dirty="0"/>
              <a:t>属于他国的</a:t>
            </a:r>
            <a:r>
              <a:rPr lang="zh-CN" altLang="en-US" dirty="0"/>
              <a:t>，或者</a:t>
            </a:r>
            <a:r>
              <a:rPr lang="zh-CN" altLang="en-US" b="1" dirty="0"/>
              <a:t>属于本国的私营企业的</a:t>
            </a:r>
            <a:endParaRPr lang="en-US" altLang="zh-CN" b="1" dirty="0"/>
          </a:p>
          <a:p>
            <a:endParaRPr lang="zh-CN" altLang="en-US" dirty="0"/>
          </a:p>
        </p:txBody>
      </p:sp>
      <p:pic>
        <p:nvPicPr>
          <p:cNvPr id="11" name="内容占位符 10">
            <a:extLst>
              <a:ext uri="{FF2B5EF4-FFF2-40B4-BE49-F238E27FC236}">
                <a16:creationId xmlns:a16="http://schemas.microsoft.com/office/drawing/2014/main" id="{F8020177-309C-475C-B04B-CEBD4152F2BE}"/>
              </a:ext>
            </a:extLst>
          </p:cNvPr>
          <p:cNvPicPr>
            <a:picLocks noGrp="1" noChangeAspect="1"/>
          </p:cNvPicPr>
          <p:nvPr>
            <p:ph sz="half" idx="1"/>
          </p:nvPr>
        </p:nvPicPr>
        <p:blipFill>
          <a:blip r:embed="rId2"/>
          <a:stretch>
            <a:fillRect/>
          </a:stretch>
        </p:blipFill>
        <p:spPr>
          <a:xfrm>
            <a:off x="838200" y="2597018"/>
            <a:ext cx="5181600" cy="2808551"/>
          </a:xfrm>
          <a:prstGeom prst="rect">
            <a:avLst/>
          </a:prstGeom>
        </p:spPr>
      </p:pic>
      <p:pic>
        <p:nvPicPr>
          <p:cNvPr id="13" name="图片 12">
            <a:extLst>
              <a:ext uri="{FF2B5EF4-FFF2-40B4-BE49-F238E27FC236}">
                <a16:creationId xmlns:a16="http://schemas.microsoft.com/office/drawing/2014/main" id="{54309B36-B01A-4190-8F09-9C28DDC5A5F3}"/>
              </a:ext>
            </a:extLst>
          </p:cNvPr>
          <p:cNvPicPr>
            <a:picLocks noChangeAspect="1"/>
          </p:cNvPicPr>
          <p:nvPr/>
        </p:nvPicPr>
        <p:blipFill>
          <a:blip r:embed="rId3"/>
          <a:stretch>
            <a:fillRect/>
          </a:stretch>
        </p:blipFill>
        <p:spPr>
          <a:xfrm>
            <a:off x="764858" y="2560659"/>
            <a:ext cx="5331142" cy="2881267"/>
          </a:xfrm>
          <a:prstGeom prst="rect">
            <a:avLst/>
          </a:prstGeom>
        </p:spPr>
      </p:pic>
    </p:spTree>
    <p:extLst>
      <p:ext uri="{BB962C8B-B14F-4D97-AF65-F5344CB8AC3E}">
        <p14:creationId xmlns:p14="http://schemas.microsoft.com/office/powerpoint/2010/main" val="2522829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C8F1BCA-A133-4FE4-A528-58BADBC40FD0}"/>
              </a:ext>
            </a:extLst>
          </p:cNvPr>
          <p:cNvSpPr>
            <a:spLocks noGrp="1"/>
          </p:cNvSpPr>
          <p:nvPr>
            <p:ph type="title"/>
          </p:nvPr>
        </p:nvSpPr>
        <p:spPr/>
        <p:txBody>
          <a:bodyPr/>
          <a:lstStyle/>
          <a:p>
            <a:r>
              <a:rPr lang="zh-CN" altLang="en-US" dirty="0"/>
              <a:t>没看懂</a:t>
            </a:r>
          </a:p>
        </p:txBody>
      </p:sp>
      <p:pic>
        <p:nvPicPr>
          <p:cNvPr id="8" name="内容占位符 7">
            <a:extLst>
              <a:ext uri="{FF2B5EF4-FFF2-40B4-BE49-F238E27FC236}">
                <a16:creationId xmlns:a16="http://schemas.microsoft.com/office/drawing/2014/main" id="{1315F0CB-A016-43EA-AD18-08CCB56CAA2A}"/>
              </a:ext>
            </a:extLst>
          </p:cNvPr>
          <p:cNvPicPr>
            <a:picLocks noGrp="1" noChangeAspect="1"/>
          </p:cNvPicPr>
          <p:nvPr>
            <p:ph sz="half" idx="1"/>
          </p:nvPr>
        </p:nvPicPr>
        <p:blipFill>
          <a:blip r:embed="rId2"/>
          <a:stretch>
            <a:fillRect/>
          </a:stretch>
        </p:blipFill>
        <p:spPr>
          <a:xfrm>
            <a:off x="472440" y="1516746"/>
            <a:ext cx="4320000" cy="2430000"/>
          </a:xfrm>
        </p:spPr>
      </p:pic>
      <p:sp>
        <p:nvSpPr>
          <p:cNvPr id="6" name="内容占位符 5">
            <a:extLst>
              <a:ext uri="{FF2B5EF4-FFF2-40B4-BE49-F238E27FC236}">
                <a16:creationId xmlns:a16="http://schemas.microsoft.com/office/drawing/2014/main" id="{C21FCE1F-79DC-436D-B36E-3F11F1A1C7F9}"/>
              </a:ext>
            </a:extLst>
          </p:cNvPr>
          <p:cNvSpPr>
            <a:spLocks noGrp="1"/>
          </p:cNvSpPr>
          <p:nvPr>
            <p:ph sz="half" idx="2"/>
          </p:nvPr>
        </p:nvSpPr>
        <p:spPr/>
        <p:txBody>
          <a:bodyPr>
            <a:normAutofit/>
          </a:bodyPr>
          <a:lstStyle/>
          <a:p>
            <a:r>
              <a:rPr lang="zh-CN" altLang="en-US" dirty="0"/>
              <a:t>没看懂</a:t>
            </a:r>
            <a:endParaRPr lang="en-US" altLang="zh-CN" dirty="0"/>
          </a:p>
        </p:txBody>
      </p:sp>
      <p:pic>
        <p:nvPicPr>
          <p:cNvPr id="10" name="图片 9">
            <a:extLst>
              <a:ext uri="{FF2B5EF4-FFF2-40B4-BE49-F238E27FC236}">
                <a16:creationId xmlns:a16="http://schemas.microsoft.com/office/drawing/2014/main" id="{F4D185A2-A855-4990-A3B8-57DF0641716A}"/>
              </a:ext>
            </a:extLst>
          </p:cNvPr>
          <p:cNvPicPr>
            <a:picLocks noChangeAspect="1"/>
          </p:cNvPicPr>
          <p:nvPr/>
        </p:nvPicPr>
        <p:blipFill>
          <a:blip r:embed="rId3"/>
          <a:stretch>
            <a:fillRect/>
          </a:stretch>
        </p:blipFill>
        <p:spPr>
          <a:xfrm>
            <a:off x="472440" y="3946746"/>
            <a:ext cx="4320000" cy="2430000"/>
          </a:xfrm>
          <a:prstGeom prst="rect">
            <a:avLst/>
          </a:prstGeom>
        </p:spPr>
      </p:pic>
    </p:spTree>
    <p:extLst>
      <p:ext uri="{BB962C8B-B14F-4D97-AF65-F5344CB8AC3E}">
        <p14:creationId xmlns:p14="http://schemas.microsoft.com/office/powerpoint/2010/main" val="2269370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22741CC-17A8-4AA4-84B1-80CE93ACC686}"/>
              </a:ext>
            </a:extLst>
          </p:cNvPr>
          <p:cNvSpPr>
            <a:spLocks noGrp="1"/>
          </p:cNvSpPr>
          <p:nvPr>
            <p:ph type="title"/>
          </p:nvPr>
        </p:nvSpPr>
        <p:spPr/>
        <p:txBody>
          <a:bodyPr/>
          <a:lstStyle/>
          <a:p>
            <a:r>
              <a:rPr lang="zh-CN" altLang="en-US" dirty="0"/>
              <a:t>局限性</a:t>
            </a:r>
          </a:p>
        </p:txBody>
      </p:sp>
      <p:sp>
        <p:nvSpPr>
          <p:cNvPr id="2" name="内容占位符 1">
            <a:extLst>
              <a:ext uri="{FF2B5EF4-FFF2-40B4-BE49-F238E27FC236}">
                <a16:creationId xmlns:a16="http://schemas.microsoft.com/office/drawing/2014/main" id="{F28736D0-A477-4864-ACFB-F598D0AD629A}"/>
              </a:ext>
            </a:extLst>
          </p:cNvPr>
          <p:cNvSpPr>
            <a:spLocks noGrp="1"/>
          </p:cNvSpPr>
          <p:nvPr>
            <p:ph idx="1"/>
          </p:nvPr>
        </p:nvSpPr>
        <p:spPr/>
        <p:txBody>
          <a:bodyPr/>
          <a:lstStyle/>
          <a:p>
            <a:r>
              <a:rPr lang="zh-CN" altLang="en-US" dirty="0"/>
              <a:t>研究规模有限：</a:t>
            </a:r>
            <a:endParaRPr lang="en-US" altLang="zh-CN" dirty="0"/>
          </a:p>
          <a:p>
            <a:pPr lvl="1"/>
            <a:r>
              <a:rPr lang="zh-CN" altLang="en-US" dirty="0"/>
              <a:t>比如只取占有本国</a:t>
            </a:r>
            <a:r>
              <a:rPr lang="en-US" altLang="zh-CN" dirty="0"/>
              <a:t>IP</a:t>
            </a:r>
            <a:r>
              <a:rPr lang="zh-CN" altLang="en-US" dirty="0"/>
              <a:t>地址空间</a:t>
            </a:r>
            <a:r>
              <a:rPr lang="en-US" altLang="zh-CN" dirty="0"/>
              <a:t>5%</a:t>
            </a:r>
            <a:r>
              <a:rPr lang="zh-CN" altLang="en-US" dirty="0"/>
              <a:t>以上</a:t>
            </a:r>
            <a:r>
              <a:rPr lang="en-US" altLang="zh-CN" dirty="0"/>
              <a:t>AS</a:t>
            </a:r>
          </a:p>
          <a:p>
            <a:r>
              <a:rPr lang="zh-CN" altLang="en-US" dirty="0"/>
              <a:t>推断运营商所有权所用的数据和推断过程可能不规范</a:t>
            </a:r>
            <a:endParaRPr lang="en-US" altLang="zh-CN" dirty="0"/>
          </a:p>
          <a:p>
            <a:pPr lvl="1"/>
            <a:r>
              <a:rPr lang="zh-CN" altLang="en-US" dirty="0"/>
              <a:t>作者本身不是法律和经济专业的，对法律和经济报告的研究可能不准确</a:t>
            </a:r>
            <a:endParaRPr lang="en-US" altLang="zh-CN" dirty="0"/>
          </a:p>
          <a:p>
            <a:r>
              <a:rPr lang="zh-CN" altLang="en-US" dirty="0"/>
              <a:t>企业名称可能发生变化或者过时</a:t>
            </a:r>
            <a:endParaRPr lang="en-US" altLang="zh-CN" dirty="0"/>
          </a:p>
          <a:p>
            <a:pPr lvl="1"/>
            <a:r>
              <a:rPr lang="zh-CN" altLang="en-US" dirty="0"/>
              <a:t>比如企业私有化后改了名字，但其在</a:t>
            </a:r>
            <a:r>
              <a:rPr lang="en-US" altLang="zh-CN" dirty="0"/>
              <a:t>RIR</a:t>
            </a:r>
            <a:r>
              <a:rPr lang="zh-CN" altLang="en-US" dirty="0"/>
              <a:t>中的公司名没有变</a:t>
            </a:r>
            <a:endParaRPr lang="en-US" altLang="zh-CN" dirty="0"/>
          </a:p>
          <a:p>
            <a:r>
              <a:rPr lang="zh-CN" altLang="en-US" dirty="0"/>
              <a:t>企业所有权随时间发生变化</a:t>
            </a:r>
            <a:endParaRPr lang="en-US" altLang="zh-CN" dirty="0"/>
          </a:p>
          <a:p>
            <a:r>
              <a:rPr lang="zh-CN" altLang="en-US" dirty="0"/>
              <a:t>有些政府报告采用本国官方语言，非英语</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971757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D8F284C-BF66-4C44-901C-95355782A172}"/>
              </a:ext>
            </a:extLst>
          </p:cNvPr>
          <p:cNvSpPr>
            <a:spLocks noGrp="1"/>
          </p:cNvSpPr>
          <p:nvPr>
            <p:ph type="title"/>
          </p:nvPr>
        </p:nvSpPr>
        <p:spPr/>
        <p:txBody>
          <a:bodyPr/>
          <a:lstStyle/>
          <a:p>
            <a:r>
              <a:rPr lang="zh-CN" altLang="en-US" dirty="0"/>
              <a:t>研究问题和研究意义</a:t>
            </a:r>
          </a:p>
        </p:txBody>
      </p:sp>
      <p:sp>
        <p:nvSpPr>
          <p:cNvPr id="5" name="内容占位符 4">
            <a:extLst>
              <a:ext uri="{FF2B5EF4-FFF2-40B4-BE49-F238E27FC236}">
                <a16:creationId xmlns:a16="http://schemas.microsoft.com/office/drawing/2014/main" id="{2C0D52D4-11ED-4EB2-B9A7-49C53F085B64}"/>
              </a:ext>
            </a:extLst>
          </p:cNvPr>
          <p:cNvSpPr>
            <a:spLocks noGrp="1"/>
          </p:cNvSpPr>
          <p:nvPr>
            <p:ph idx="1"/>
          </p:nvPr>
        </p:nvSpPr>
        <p:spPr/>
        <p:txBody>
          <a:bodyPr>
            <a:normAutofit/>
          </a:bodyPr>
          <a:lstStyle/>
          <a:p>
            <a:r>
              <a:rPr lang="zh-CN" altLang="en-US" dirty="0"/>
              <a:t>这篇文章主要干的事情：</a:t>
            </a:r>
            <a:endParaRPr lang="en-US" altLang="zh-CN" dirty="0"/>
          </a:p>
          <a:p>
            <a:pPr lvl="1"/>
            <a:r>
              <a:rPr lang="zh-CN" altLang="en-US" dirty="0"/>
              <a:t>识别</a:t>
            </a:r>
            <a:r>
              <a:rPr lang="zh-CN" altLang="en-US" b="1" dirty="0"/>
              <a:t>所有国有运营商</a:t>
            </a:r>
            <a:endParaRPr lang="en-US" altLang="zh-CN" b="1" dirty="0"/>
          </a:p>
          <a:p>
            <a:pPr lvl="1"/>
            <a:r>
              <a:rPr lang="zh-CN" altLang="en-US" dirty="0"/>
              <a:t>对找到的国有运营商</a:t>
            </a:r>
            <a:r>
              <a:rPr lang="zh-CN" altLang="en-US" b="1" dirty="0"/>
              <a:t>识别其的</a:t>
            </a:r>
            <a:r>
              <a:rPr lang="en-US" altLang="zh-CN" b="1" dirty="0"/>
              <a:t>ASN</a:t>
            </a:r>
            <a:endParaRPr lang="en-US" altLang="zh-CN" dirty="0"/>
          </a:p>
          <a:p>
            <a:r>
              <a:rPr lang="zh-CN" altLang="en-US" dirty="0"/>
              <a:t>研究对国有互联网运营商的</a:t>
            </a:r>
            <a:r>
              <a:rPr lang="en-US" altLang="zh-CN" dirty="0"/>
              <a:t>AS</a:t>
            </a:r>
            <a:r>
              <a:rPr lang="zh-CN" altLang="en-US" dirty="0"/>
              <a:t>进行识别的问题具有重要意义：</a:t>
            </a:r>
            <a:endParaRPr lang="en-US" altLang="zh-CN" dirty="0"/>
          </a:p>
          <a:p>
            <a:pPr lvl="1"/>
            <a:r>
              <a:rPr lang="zh-CN" altLang="en-US" dirty="0"/>
              <a:t>互联网审查和监视</a:t>
            </a:r>
            <a:endParaRPr lang="en-US" altLang="zh-CN" dirty="0"/>
          </a:p>
          <a:p>
            <a:pPr lvl="1"/>
            <a:r>
              <a:rPr lang="zh-CN" altLang="en-US" dirty="0"/>
              <a:t>网络战和国际关系</a:t>
            </a:r>
            <a:endParaRPr lang="en-US" altLang="zh-CN" dirty="0"/>
          </a:p>
          <a:p>
            <a:pPr lvl="1"/>
            <a:r>
              <a:rPr lang="zh-CN" altLang="en-US" dirty="0"/>
              <a:t>信息通信技术发展和数字鸿沟</a:t>
            </a:r>
            <a:endParaRPr lang="en-US" altLang="zh-CN" dirty="0"/>
          </a:p>
          <a:p>
            <a:pPr lvl="1"/>
            <a:r>
              <a:rPr lang="zh-CN" altLang="en-US" dirty="0"/>
              <a:t>关键基础设施保护和公共政策</a:t>
            </a:r>
            <a:endParaRPr lang="en-US" altLang="zh-CN" dirty="0"/>
          </a:p>
          <a:p>
            <a:r>
              <a:rPr lang="zh-CN" altLang="en-US" dirty="0"/>
              <a:t>有些商业数据库收集了国有互联网运营商的数据，但是存在缺陷：</a:t>
            </a:r>
            <a:endParaRPr lang="en-US" altLang="zh-CN" dirty="0"/>
          </a:p>
          <a:p>
            <a:pPr lvl="1"/>
            <a:r>
              <a:rPr lang="zh-CN" altLang="en-US" dirty="0"/>
              <a:t>收录的国有运营商的</a:t>
            </a:r>
            <a:r>
              <a:rPr lang="zh-CN" altLang="en-US" b="1" dirty="0"/>
              <a:t>数据本身不够全面和准确</a:t>
            </a:r>
            <a:endParaRPr lang="en-US" altLang="zh-CN" b="1" dirty="0"/>
          </a:p>
          <a:p>
            <a:pPr lvl="1"/>
            <a:r>
              <a:rPr lang="zh-CN" altLang="en-US" dirty="0"/>
              <a:t>只收录了国有运营商的公司相关数据，</a:t>
            </a:r>
            <a:r>
              <a:rPr lang="zh-CN" altLang="en-US" b="1" dirty="0"/>
              <a:t>没有</a:t>
            </a:r>
            <a:r>
              <a:rPr lang="en-US" altLang="zh-CN" b="1" dirty="0"/>
              <a:t>AS</a:t>
            </a:r>
            <a:r>
              <a:rPr lang="zh-CN" altLang="en-US" b="1" dirty="0"/>
              <a:t>相关的数据</a:t>
            </a:r>
            <a:endParaRPr lang="en-US" altLang="zh-CN" b="1" dirty="0"/>
          </a:p>
        </p:txBody>
      </p:sp>
    </p:spTree>
    <p:extLst>
      <p:ext uri="{BB962C8B-B14F-4D97-AF65-F5344CB8AC3E}">
        <p14:creationId xmlns:p14="http://schemas.microsoft.com/office/powerpoint/2010/main" val="3406596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3F0EE6-ACAC-4DBA-90AA-A164406415A4}"/>
              </a:ext>
            </a:extLst>
          </p:cNvPr>
          <p:cNvSpPr>
            <a:spLocks noGrp="1"/>
          </p:cNvSpPr>
          <p:nvPr>
            <p:ph type="title"/>
          </p:nvPr>
        </p:nvSpPr>
        <p:spPr/>
        <p:txBody>
          <a:bodyPr/>
          <a:lstStyle/>
          <a:p>
            <a:r>
              <a:rPr lang="zh-CN" altLang="en-US" dirty="0"/>
              <a:t>解决这个问题的困难之处</a:t>
            </a:r>
          </a:p>
        </p:txBody>
      </p:sp>
      <p:sp>
        <p:nvSpPr>
          <p:cNvPr id="3" name="内容占位符 2">
            <a:extLst>
              <a:ext uri="{FF2B5EF4-FFF2-40B4-BE49-F238E27FC236}">
                <a16:creationId xmlns:a16="http://schemas.microsoft.com/office/drawing/2014/main" id="{44BE0384-FAC1-4A54-A5A2-B04A5637872A}"/>
              </a:ext>
            </a:extLst>
          </p:cNvPr>
          <p:cNvSpPr>
            <a:spLocks noGrp="1"/>
          </p:cNvSpPr>
          <p:nvPr>
            <p:ph idx="1"/>
          </p:nvPr>
        </p:nvSpPr>
        <p:spPr/>
        <p:txBody>
          <a:bodyPr>
            <a:normAutofit/>
          </a:bodyPr>
          <a:lstStyle/>
          <a:p>
            <a:r>
              <a:rPr lang="zh-CN" altLang="en-US" dirty="0"/>
              <a:t>缺乏全球级别的国有企业记录数据</a:t>
            </a:r>
            <a:endParaRPr lang="en-US" altLang="zh-CN" dirty="0"/>
          </a:p>
          <a:p>
            <a:pPr lvl="1"/>
            <a:r>
              <a:rPr lang="zh-CN" altLang="en-US" dirty="0"/>
              <a:t>只有少数国家（如芬兰、瑞典和乌拉圭），通过一些网站报道了哪些企业有国家的参与</a:t>
            </a:r>
            <a:endParaRPr lang="en-US" altLang="zh-CN" dirty="0"/>
          </a:p>
          <a:p>
            <a:pPr lvl="1"/>
            <a:r>
              <a:rPr lang="zh-CN" altLang="en-US" dirty="0"/>
              <a:t>每个国家的国有企业数据的特异性和细粒度不一样，无法统一</a:t>
            </a:r>
            <a:endParaRPr lang="en-US" altLang="zh-CN" dirty="0"/>
          </a:p>
          <a:p>
            <a:r>
              <a:rPr lang="zh-CN" altLang="en-US" dirty="0"/>
              <a:t>缺乏有效的企业</a:t>
            </a:r>
            <a:r>
              <a:rPr lang="en-US" altLang="zh-CN" dirty="0"/>
              <a:t>-AS</a:t>
            </a:r>
            <a:r>
              <a:rPr lang="zh-CN" altLang="en-US" dirty="0"/>
              <a:t>之间的映射数据</a:t>
            </a:r>
            <a:endParaRPr lang="en-US" altLang="zh-CN" dirty="0"/>
          </a:p>
          <a:p>
            <a:pPr lvl="1"/>
            <a:r>
              <a:rPr lang="en-US" altLang="zh-CN" dirty="0" err="1"/>
              <a:t>Whois</a:t>
            </a:r>
            <a:r>
              <a:rPr lang="zh-CN" altLang="en-US" dirty="0"/>
              <a:t>数据能用，但是更新不够及时，甚至不会更新</a:t>
            </a:r>
            <a:endParaRPr lang="en-US" altLang="zh-CN" dirty="0"/>
          </a:p>
          <a:p>
            <a:pPr lvl="1"/>
            <a:r>
              <a:rPr lang="en-US" altLang="zh-CN" dirty="0" err="1"/>
              <a:t>Whois</a:t>
            </a:r>
            <a:r>
              <a:rPr lang="zh-CN" altLang="en-US" dirty="0"/>
              <a:t>数据里面的企业名字和实际名称对不上，导致无法成功映射</a:t>
            </a:r>
            <a:endParaRPr lang="en-US" altLang="zh-CN" dirty="0"/>
          </a:p>
        </p:txBody>
      </p:sp>
    </p:spTree>
    <p:extLst>
      <p:ext uri="{BB962C8B-B14F-4D97-AF65-F5344CB8AC3E}">
        <p14:creationId xmlns:p14="http://schemas.microsoft.com/office/powerpoint/2010/main" val="868425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48FA9AE-B848-4DD3-9C35-D641A46BAF3A}"/>
              </a:ext>
            </a:extLst>
          </p:cNvPr>
          <p:cNvSpPr>
            <a:spLocks noGrp="1"/>
          </p:cNvSpPr>
          <p:nvPr>
            <p:ph type="title"/>
          </p:nvPr>
        </p:nvSpPr>
        <p:spPr/>
        <p:txBody>
          <a:bodyPr/>
          <a:lstStyle/>
          <a:p>
            <a:r>
              <a:rPr lang="zh-CN" altLang="en-US" dirty="0"/>
              <a:t>解决这个问题的困难之处</a:t>
            </a:r>
          </a:p>
        </p:txBody>
      </p:sp>
      <p:sp>
        <p:nvSpPr>
          <p:cNvPr id="3" name="内容占位符 2">
            <a:extLst>
              <a:ext uri="{FF2B5EF4-FFF2-40B4-BE49-F238E27FC236}">
                <a16:creationId xmlns:a16="http://schemas.microsoft.com/office/drawing/2014/main" id="{FD2DFED9-BFBC-4FC9-A92D-457FC19C9016}"/>
              </a:ext>
            </a:extLst>
          </p:cNvPr>
          <p:cNvSpPr>
            <a:spLocks noGrp="1"/>
          </p:cNvSpPr>
          <p:nvPr>
            <p:ph sz="half" idx="1"/>
          </p:nvPr>
        </p:nvSpPr>
        <p:spPr/>
        <p:txBody>
          <a:bodyPr>
            <a:normAutofit lnSpcReduction="10000"/>
          </a:bodyPr>
          <a:lstStyle/>
          <a:p>
            <a:r>
              <a:rPr lang="zh-CN" altLang="en-US" dirty="0"/>
              <a:t>企业的拥有权本身也是个很复杂的问题</a:t>
            </a:r>
            <a:endParaRPr lang="en-US" altLang="zh-CN" dirty="0"/>
          </a:p>
          <a:p>
            <a:pPr lvl="1"/>
            <a:r>
              <a:rPr lang="zh-CN" altLang="en-US" dirty="0"/>
              <a:t>有些企业可能由</a:t>
            </a:r>
            <a:r>
              <a:rPr lang="zh-CN" altLang="en-US" b="1" dirty="0"/>
              <a:t>国家间接控股</a:t>
            </a:r>
            <a:endParaRPr lang="en-US" altLang="zh-CN" b="1" dirty="0"/>
          </a:p>
          <a:p>
            <a:pPr lvl="1"/>
            <a:r>
              <a:rPr lang="zh-CN" altLang="en-US" dirty="0"/>
              <a:t>有些企业可能被</a:t>
            </a:r>
            <a:r>
              <a:rPr lang="zh-CN" altLang="en-US" b="1" dirty="0"/>
              <a:t>国家和国家共同拥有</a:t>
            </a:r>
            <a:r>
              <a:rPr lang="zh-CN" altLang="en-US" dirty="0"/>
              <a:t>或者</a:t>
            </a:r>
            <a:r>
              <a:rPr lang="zh-CN" altLang="en-US" b="1" dirty="0"/>
              <a:t>国家和私人共同拥有</a:t>
            </a:r>
            <a:endParaRPr lang="en-US" altLang="zh-CN" b="1" dirty="0"/>
          </a:p>
          <a:p>
            <a:pPr lvl="1"/>
            <a:r>
              <a:rPr lang="zh-CN" altLang="en-US" dirty="0"/>
              <a:t>国家可能通过</a:t>
            </a:r>
            <a:r>
              <a:rPr lang="zh-CN" altLang="en-US" b="1" dirty="0"/>
              <a:t>多个国有企业掌控某个企业</a:t>
            </a:r>
            <a:r>
              <a:rPr lang="zh-CN" altLang="en-US" dirty="0"/>
              <a:t>：</a:t>
            </a:r>
            <a:endParaRPr lang="en-US" altLang="zh-CN" dirty="0"/>
          </a:p>
          <a:p>
            <a:pPr lvl="2"/>
            <a:r>
              <a:rPr lang="zh-CN" altLang="en-US" dirty="0"/>
              <a:t>如马来西亚的三个政府拥有的基金</a:t>
            </a:r>
            <a:r>
              <a:rPr lang="en-US" altLang="zh-CN" dirty="0"/>
              <a:t>——</a:t>
            </a:r>
            <a:r>
              <a:rPr lang="zh-CN" altLang="en-US" dirty="0"/>
              <a:t>国库控股、</a:t>
            </a:r>
            <a:r>
              <a:rPr lang="en-US" altLang="zh-CN" dirty="0"/>
              <a:t>Amanah Raya </a:t>
            </a:r>
            <a:r>
              <a:rPr lang="en-US" altLang="zh-CN" dirty="0" err="1"/>
              <a:t>Berhad</a:t>
            </a:r>
            <a:r>
              <a:rPr lang="zh-CN" altLang="en-US" dirty="0"/>
              <a:t>和雇员养老金基金</a:t>
            </a:r>
            <a:r>
              <a:rPr lang="en-US" altLang="zh-CN" dirty="0"/>
              <a:t>——</a:t>
            </a:r>
            <a:r>
              <a:rPr lang="zh-CN" altLang="en-US" dirty="0"/>
              <a:t>合计持有 </a:t>
            </a:r>
            <a:r>
              <a:rPr lang="en-US" altLang="zh-CN" dirty="0"/>
              <a:t>Telekom </a:t>
            </a:r>
            <a:r>
              <a:rPr lang="zh-CN" altLang="en-US" dirty="0"/>
              <a:t>超过 </a:t>
            </a:r>
            <a:r>
              <a:rPr lang="en-US" altLang="zh-CN" dirty="0"/>
              <a:t>50% </a:t>
            </a:r>
            <a:r>
              <a:rPr lang="zh-CN" altLang="en-US" dirty="0"/>
              <a:t>的股份</a:t>
            </a:r>
            <a:endParaRPr lang="en-US" altLang="zh-CN" dirty="0"/>
          </a:p>
          <a:p>
            <a:pPr lvl="1"/>
            <a:r>
              <a:rPr lang="zh-CN" altLang="en-US" b="1" dirty="0"/>
              <a:t>母子企业（公司）</a:t>
            </a:r>
            <a:r>
              <a:rPr lang="zh-CN" altLang="en-US" dirty="0"/>
              <a:t>的存在：</a:t>
            </a:r>
            <a:endParaRPr lang="en-US" altLang="zh-CN" dirty="0"/>
          </a:p>
          <a:p>
            <a:pPr lvl="2"/>
            <a:r>
              <a:rPr lang="zh-CN" altLang="en-US" dirty="0"/>
              <a:t>企业可能以不同方式宣告与子企业的关系</a:t>
            </a:r>
            <a:endParaRPr lang="en-US" altLang="zh-CN" dirty="0"/>
          </a:p>
          <a:p>
            <a:pPr lvl="2"/>
            <a:r>
              <a:rPr lang="zh-CN" altLang="en-US" dirty="0"/>
              <a:t>子企业可能会沿用母企业的</a:t>
            </a:r>
            <a:r>
              <a:rPr lang="en-US" altLang="zh-CN" dirty="0"/>
              <a:t>ASN</a:t>
            </a:r>
            <a:r>
              <a:rPr lang="zh-CN" altLang="en-US" dirty="0"/>
              <a:t>，也可能使用新的</a:t>
            </a:r>
            <a:r>
              <a:rPr lang="en-US" altLang="zh-CN" dirty="0"/>
              <a:t>ASN</a:t>
            </a:r>
          </a:p>
        </p:txBody>
      </p:sp>
      <p:grpSp>
        <p:nvGrpSpPr>
          <p:cNvPr id="35" name="组合 34">
            <a:extLst>
              <a:ext uri="{FF2B5EF4-FFF2-40B4-BE49-F238E27FC236}">
                <a16:creationId xmlns:a16="http://schemas.microsoft.com/office/drawing/2014/main" id="{D79ACA50-CFF1-41DE-87E4-F4EF675DFFBA}"/>
              </a:ext>
            </a:extLst>
          </p:cNvPr>
          <p:cNvGrpSpPr/>
          <p:nvPr/>
        </p:nvGrpSpPr>
        <p:grpSpPr>
          <a:xfrm>
            <a:off x="6358782" y="1323844"/>
            <a:ext cx="4436011" cy="2105156"/>
            <a:chOff x="6367926" y="1699323"/>
            <a:chExt cx="4436011" cy="2105156"/>
          </a:xfrm>
        </p:grpSpPr>
        <p:pic>
          <p:nvPicPr>
            <p:cNvPr id="1026" name="Picture 2">
              <a:extLst>
                <a:ext uri="{FF2B5EF4-FFF2-40B4-BE49-F238E27FC236}">
                  <a16:creationId xmlns:a16="http://schemas.microsoft.com/office/drawing/2014/main" id="{DF38882E-DBF4-4B1F-9257-7B21242BCD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2302" y="2527464"/>
              <a:ext cx="734378" cy="35793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4E8A3CC-2CA9-4E15-BA25-476E56EE96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0114" y="2512505"/>
              <a:ext cx="1674208" cy="37289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FFB46E7-329E-4A44-AE82-BF531F76B6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7926" y="2550554"/>
              <a:ext cx="1674208" cy="33484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1032" name="Picture 8" descr="马来西亚国旗">
              <a:extLst>
                <a:ext uri="{FF2B5EF4-FFF2-40B4-BE49-F238E27FC236}">
                  <a16:creationId xmlns:a16="http://schemas.microsoft.com/office/drawing/2014/main" id="{CB0B0426-124A-4CF7-87BD-80BA2C31E5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1905" y="1699323"/>
              <a:ext cx="1190625" cy="6000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5B01744-7A45-479F-9774-3D9BD3DA1E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26253" y="3190106"/>
              <a:ext cx="1325118" cy="614373"/>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cxnSp>
          <p:nvCxnSpPr>
            <p:cNvPr id="8" name="直接箭头连接符 7">
              <a:extLst>
                <a:ext uri="{FF2B5EF4-FFF2-40B4-BE49-F238E27FC236}">
                  <a16:creationId xmlns:a16="http://schemas.microsoft.com/office/drawing/2014/main" id="{E80E2B05-E753-4BC9-8F31-8D4C44983218}"/>
                </a:ext>
              </a:extLst>
            </p:cNvPr>
            <p:cNvCxnSpPr>
              <a:stCxn id="1032" idx="2"/>
              <a:endCxn id="1030" idx="0"/>
            </p:cNvCxnSpPr>
            <p:nvPr/>
          </p:nvCxnSpPr>
          <p:spPr>
            <a:xfrm flipH="1">
              <a:off x="7205030" y="2299398"/>
              <a:ext cx="1782188" cy="2511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直接箭头连接符 14">
              <a:extLst>
                <a:ext uri="{FF2B5EF4-FFF2-40B4-BE49-F238E27FC236}">
                  <a16:creationId xmlns:a16="http://schemas.microsoft.com/office/drawing/2014/main" id="{7880B276-3385-48C3-A4B4-0856C2D65D25}"/>
                </a:ext>
              </a:extLst>
            </p:cNvPr>
            <p:cNvCxnSpPr>
              <a:cxnSpLocks/>
              <a:stCxn id="1032" idx="2"/>
              <a:endCxn id="1028" idx="0"/>
            </p:cNvCxnSpPr>
            <p:nvPr/>
          </p:nvCxnSpPr>
          <p:spPr>
            <a:xfrm>
              <a:off x="8987218" y="2299398"/>
              <a:ext cx="0" cy="2131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接箭头连接符 17">
              <a:extLst>
                <a:ext uri="{FF2B5EF4-FFF2-40B4-BE49-F238E27FC236}">
                  <a16:creationId xmlns:a16="http://schemas.microsoft.com/office/drawing/2014/main" id="{419C9954-FD00-4D68-8644-CAD1380AD303}"/>
                </a:ext>
              </a:extLst>
            </p:cNvPr>
            <p:cNvCxnSpPr>
              <a:cxnSpLocks/>
              <a:stCxn id="1032" idx="2"/>
              <a:endCxn id="1026" idx="0"/>
            </p:cNvCxnSpPr>
            <p:nvPr/>
          </p:nvCxnSpPr>
          <p:spPr>
            <a:xfrm>
              <a:off x="8987218" y="2299398"/>
              <a:ext cx="1312273" cy="2280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文本框 13">
              <a:extLst>
                <a:ext uri="{FF2B5EF4-FFF2-40B4-BE49-F238E27FC236}">
                  <a16:creationId xmlns:a16="http://schemas.microsoft.com/office/drawing/2014/main" id="{47F00174-E948-4E53-899F-68B8905E0646}"/>
                </a:ext>
              </a:extLst>
            </p:cNvPr>
            <p:cNvSpPr txBox="1"/>
            <p:nvPr/>
          </p:nvSpPr>
          <p:spPr>
            <a:xfrm>
              <a:off x="9715379" y="2101555"/>
              <a:ext cx="731902" cy="323165"/>
            </a:xfrm>
            <a:prstGeom prst="rect">
              <a:avLst/>
            </a:prstGeom>
            <a:noFill/>
          </p:spPr>
          <p:txBody>
            <a:bodyPr wrap="square" rtlCol="0">
              <a:spAutoFit/>
            </a:bodyPr>
            <a:lstStyle/>
            <a:p>
              <a:pPr algn="ctr"/>
              <a:r>
                <a:rPr lang="zh-CN" altLang="en-US" sz="1500" dirty="0"/>
                <a:t>控制</a:t>
              </a:r>
            </a:p>
          </p:txBody>
        </p:sp>
        <p:cxnSp>
          <p:nvCxnSpPr>
            <p:cNvPr id="20" name="连接符: 肘形 19">
              <a:extLst>
                <a:ext uri="{FF2B5EF4-FFF2-40B4-BE49-F238E27FC236}">
                  <a16:creationId xmlns:a16="http://schemas.microsoft.com/office/drawing/2014/main" id="{933BB714-1455-48A9-9F0B-CC2DC28E3533}"/>
                </a:ext>
              </a:extLst>
            </p:cNvPr>
            <p:cNvCxnSpPr>
              <a:stCxn id="1030" idx="2"/>
              <a:endCxn id="1034" idx="0"/>
            </p:cNvCxnSpPr>
            <p:nvPr/>
          </p:nvCxnSpPr>
          <p:spPr>
            <a:xfrm rot="16200000" flipH="1">
              <a:off x="7944566" y="2145860"/>
              <a:ext cx="304710" cy="1783782"/>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6" name="连接符: 肘形 25">
              <a:extLst>
                <a:ext uri="{FF2B5EF4-FFF2-40B4-BE49-F238E27FC236}">
                  <a16:creationId xmlns:a16="http://schemas.microsoft.com/office/drawing/2014/main" id="{E58AAF6D-731A-47A5-A728-5A308D8F7FF3}"/>
                </a:ext>
              </a:extLst>
            </p:cNvPr>
            <p:cNvCxnSpPr>
              <a:cxnSpLocks/>
              <a:stCxn id="1028" idx="2"/>
              <a:endCxn id="1034" idx="0"/>
            </p:cNvCxnSpPr>
            <p:nvPr/>
          </p:nvCxnSpPr>
          <p:spPr>
            <a:xfrm rot="16200000" flipH="1">
              <a:off x="8835661" y="3036954"/>
              <a:ext cx="304709" cy="1594"/>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9" name="连接符: 肘形 28">
              <a:extLst>
                <a:ext uri="{FF2B5EF4-FFF2-40B4-BE49-F238E27FC236}">
                  <a16:creationId xmlns:a16="http://schemas.microsoft.com/office/drawing/2014/main" id="{ED242D58-BEE8-417A-BB0D-73752E7B45B9}"/>
                </a:ext>
              </a:extLst>
            </p:cNvPr>
            <p:cNvCxnSpPr>
              <a:cxnSpLocks/>
              <a:stCxn id="1026" idx="2"/>
              <a:endCxn id="1034" idx="0"/>
            </p:cNvCxnSpPr>
            <p:nvPr/>
          </p:nvCxnSpPr>
          <p:spPr>
            <a:xfrm rot="5400000">
              <a:off x="9491797" y="2382412"/>
              <a:ext cx="304710" cy="1310679"/>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40" name="文本框 39">
              <a:extLst>
                <a:ext uri="{FF2B5EF4-FFF2-40B4-BE49-F238E27FC236}">
                  <a16:creationId xmlns:a16="http://schemas.microsoft.com/office/drawing/2014/main" id="{9AE46340-C4C0-4526-B9D0-B32AC73301F3}"/>
                </a:ext>
              </a:extLst>
            </p:cNvPr>
            <p:cNvSpPr txBox="1"/>
            <p:nvPr/>
          </p:nvSpPr>
          <p:spPr>
            <a:xfrm>
              <a:off x="9620249" y="3076063"/>
              <a:ext cx="1183688" cy="323165"/>
            </a:xfrm>
            <a:prstGeom prst="rect">
              <a:avLst/>
            </a:prstGeom>
            <a:noFill/>
          </p:spPr>
          <p:txBody>
            <a:bodyPr wrap="square" rtlCol="0">
              <a:spAutoFit/>
            </a:bodyPr>
            <a:lstStyle/>
            <a:p>
              <a:pPr algn="ctr"/>
              <a:r>
                <a:rPr lang="zh-CN" altLang="en-US" sz="1500" dirty="0"/>
                <a:t>共控股</a:t>
              </a:r>
              <a:r>
                <a:rPr lang="en-US" altLang="zh-CN" sz="1500" dirty="0"/>
                <a:t>50%</a:t>
              </a:r>
              <a:endParaRPr lang="zh-CN" altLang="en-US" sz="1500" dirty="0"/>
            </a:p>
          </p:txBody>
        </p:sp>
      </p:grpSp>
      <p:sp>
        <p:nvSpPr>
          <p:cNvPr id="36" name="矩形 35">
            <a:extLst>
              <a:ext uri="{FF2B5EF4-FFF2-40B4-BE49-F238E27FC236}">
                <a16:creationId xmlns:a16="http://schemas.microsoft.com/office/drawing/2014/main" id="{6419CBEC-DDC9-4BFD-9AB3-BE3F1BF25CEA}"/>
              </a:ext>
            </a:extLst>
          </p:cNvPr>
          <p:cNvSpPr/>
          <p:nvPr/>
        </p:nvSpPr>
        <p:spPr>
          <a:xfrm>
            <a:off x="6676384" y="4168084"/>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500" dirty="0"/>
              <a:t>企业</a:t>
            </a:r>
            <a:r>
              <a:rPr lang="en-US" altLang="zh-CN" sz="1500" dirty="0"/>
              <a:t>A</a:t>
            </a:r>
            <a:endParaRPr lang="zh-CN" altLang="en-US" sz="1500" dirty="0"/>
          </a:p>
        </p:txBody>
      </p:sp>
      <p:sp>
        <p:nvSpPr>
          <p:cNvPr id="44" name="矩形 43">
            <a:extLst>
              <a:ext uri="{FF2B5EF4-FFF2-40B4-BE49-F238E27FC236}">
                <a16:creationId xmlns:a16="http://schemas.microsoft.com/office/drawing/2014/main" id="{998234FD-953F-45AB-8DEF-F9ECEFCDFCF5}"/>
              </a:ext>
            </a:extLst>
          </p:cNvPr>
          <p:cNvSpPr/>
          <p:nvPr/>
        </p:nvSpPr>
        <p:spPr>
          <a:xfrm>
            <a:off x="6047382" y="5280604"/>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500" dirty="0"/>
              <a:t>子企业</a:t>
            </a:r>
            <a:r>
              <a:rPr lang="en-US" altLang="zh-CN" sz="1500" dirty="0"/>
              <a:t>B</a:t>
            </a:r>
            <a:endParaRPr lang="zh-CN" altLang="en-US" sz="1500" dirty="0"/>
          </a:p>
        </p:txBody>
      </p:sp>
      <p:sp>
        <p:nvSpPr>
          <p:cNvPr id="45" name="矩形 44">
            <a:extLst>
              <a:ext uri="{FF2B5EF4-FFF2-40B4-BE49-F238E27FC236}">
                <a16:creationId xmlns:a16="http://schemas.microsoft.com/office/drawing/2014/main" id="{0249DF21-60A6-43E6-A857-5A2CEF77FF2E}"/>
              </a:ext>
            </a:extLst>
          </p:cNvPr>
          <p:cNvSpPr/>
          <p:nvPr/>
        </p:nvSpPr>
        <p:spPr>
          <a:xfrm>
            <a:off x="7346686" y="5280604"/>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500" dirty="0"/>
              <a:t>子企业</a:t>
            </a:r>
            <a:r>
              <a:rPr lang="en-US" altLang="zh-CN" sz="1500" dirty="0"/>
              <a:t>C</a:t>
            </a:r>
            <a:endParaRPr lang="zh-CN" altLang="en-US" sz="1500" dirty="0"/>
          </a:p>
        </p:txBody>
      </p:sp>
      <p:sp>
        <p:nvSpPr>
          <p:cNvPr id="47" name="文本框 46">
            <a:extLst>
              <a:ext uri="{FF2B5EF4-FFF2-40B4-BE49-F238E27FC236}">
                <a16:creationId xmlns:a16="http://schemas.microsoft.com/office/drawing/2014/main" id="{3C752D22-B050-4B9B-828B-6A828F3DA933}"/>
              </a:ext>
            </a:extLst>
          </p:cNvPr>
          <p:cNvSpPr txBox="1"/>
          <p:nvPr/>
        </p:nvSpPr>
        <p:spPr>
          <a:xfrm>
            <a:off x="6199218" y="5640604"/>
            <a:ext cx="776328" cy="307777"/>
          </a:xfrm>
          <a:prstGeom prst="rect">
            <a:avLst/>
          </a:prstGeom>
          <a:noFill/>
        </p:spPr>
        <p:txBody>
          <a:bodyPr wrap="square">
            <a:spAutoFit/>
          </a:bodyPr>
          <a:lstStyle/>
          <a:p>
            <a:pPr algn="ctr"/>
            <a:r>
              <a:rPr lang="en-US" altLang="zh-CN" sz="1400" dirty="0"/>
              <a:t>ASN B</a:t>
            </a:r>
            <a:endParaRPr lang="zh-CN" altLang="en-US" sz="1400" dirty="0"/>
          </a:p>
        </p:txBody>
      </p:sp>
      <p:sp>
        <p:nvSpPr>
          <p:cNvPr id="48" name="文本框 47">
            <a:extLst>
              <a:ext uri="{FF2B5EF4-FFF2-40B4-BE49-F238E27FC236}">
                <a16:creationId xmlns:a16="http://schemas.microsoft.com/office/drawing/2014/main" id="{E6B5717C-4925-41CF-B7E6-5A1BE8437161}"/>
              </a:ext>
            </a:extLst>
          </p:cNvPr>
          <p:cNvSpPr txBox="1"/>
          <p:nvPr/>
        </p:nvSpPr>
        <p:spPr>
          <a:xfrm>
            <a:off x="7498522" y="5640604"/>
            <a:ext cx="776328" cy="307777"/>
          </a:xfrm>
          <a:prstGeom prst="rect">
            <a:avLst/>
          </a:prstGeom>
          <a:noFill/>
        </p:spPr>
        <p:txBody>
          <a:bodyPr wrap="square">
            <a:spAutoFit/>
          </a:bodyPr>
          <a:lstStyle/>
          <a:p>
            <a:pPr algn="ctr"/>
            <a:r>
              <a:rPr lang="en-US" altLang="zh-CN" sz="1400" dirty="0"/>
              <a:t>ASN C</a:t>
            </a:r>
            <a:endParaRPr lang="zh-CN" altLang="en-US" sz="1400" dirty="0"/>
          </a:p>
        </p:txBody>
      </p:sp>
      <p:sp>
        <p:nvSpPr>
          <p:cNvPr id="49" name="文本框 48">
            <a:extLst>
              <a:ext uri="{FF2B5EF4-FFF2-40B4-BE49-F238E27FC236}">
                <a16:creationId xmlns:a16="http://schemas.microsoft.com/office/drawing/2014/main" id="{7B0B89EA-8795-4958-B682-F3F34262DE09}"/>
              </a:ext>
            </a:extLst>
          </p:cNvPr>
          <p:cNvSpPr txBox="1"/>
          <p:nvPr/>
        </p:nvSpPr>
        <p:spPr>
          <a:xfrm>
            <a:off x="6828220" y="3870467"/>
            <a:ext cx="776328" cy="307777"/>
          </a:xfrm>
          <a:prstGeom prst="rect">
            <a:avLst/>
          </a:prstGeom>
          <a:noFill/>
        </p:spPr>
        <p:txBody>
          <a:bodyPr wrap="square">
            <a:spAutoFit/>
          </a:bodyPr>
          <a:lstStyle/>
          <a:p>
            <a:pPr algn="ctr"/>
            <a:r>
              <a:rPr lang="en-US" altLang="zh-CN" sz="1400" dirty="0"/>
              <a:t>ASN A</a:t>
            </a:r>
            <a:endParaRPr lang="zh-CN" altLang="en-US" sz="1400" dirty="0"/>
          </a:p>
        </p:txBody>
      </p:sp>
      <p:cxnSp>
        <p:nvCxnSpPr>
          <p:cNvPr id="39" name="直接箭头连接符 38">
            <a:extLst>
              <a:ext uri="{FF2B5EF4-FFF2-40B4-BE49-F238E27FC236}">
                <a16:creationId xmlns:a16="http://schemas.microsoft.com/office/drawing/2014/main" id="{8F80447E-36ED-4BF2-922C-BD49A8D72972}"/>
              </a:ext>
            </a:extLst>
          </p:cNvPr>
          <p:cNvCxnSpPr>
            <a:stCxn id="36" idx="2"/>
            <a:endCxn id="44" idx="0"/>
          </p:cNvCxnSpPr>
          <p:nvPr/>
        </p:nvCxnSpPr>
        <p:spPr>
          <a:xfrm flipH="1">
            <a:off x="6587382" y="4528084"/>
            <a:ext cx="629002" cy="7525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2" name="直接箭头连接符 51">
            <a:extLst>
              <a:ext uri="{FF2B5EF4-FFF2-40B4-BE49-F238E27FC236}">
                <a16:creationId xmlns:a16="http://schemas.microsoft.com/office/drawing/2014/main" id="{004774C8-A390-4F6E-ADFA-2CDB4489310E}"/>
              </a:ext>
            </a:extLst>
          </p:cNvPr>
          <p:cNvCxnSpPr>
            <a:cxnSpLocks/>
            <a:stCxn id="36" idx="2"/>
            <a:endCxn id="45" idx="0"/>
          </p:cNvCxnSpPr>
          <p:nvPr/>
        </p:nvCxnSpPr>
        <p:spPr>
          <a:xfrm>
            <a:off x="7216384" y="4528084"/>
            <a:ext cx="670302" cy="7525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6" name="文本框 45">
            <a:extLst>
              <a:ext uri="{FF2B5EF4-FFF2-40B4-BE49-F238E27FC236}">
                <a16:creationId xmlns:a16="http://schemas.microsoft.com/office/drawing/2014/main" id="{0B479B6B-9B36-403E-A77E-22126EFBF46A}"/>
              </a:ext>
            </a:extLst>
          </p:cNvPr>
          <p:cNvSpPr txBox="1"/>
          <p:nvPr/>
        </p:nvSpPr>
        <p:spPr>
          <a:xfrm>
            <a:off x="5840922" y="4771487"/>
            <a:ext cx="953936" cy="276999"/>
          </a:xfrm>
          <a:prstGeom prst="rect">
            <a:avLst/>
          </a:prstGeom>
          <a:noFill/>
        </p:spPr>
        <p:txBody>
          <a:bodyPr wrap="square" rtlCol="0">
            <a:spAutoFit/>
          </a:bodyPr>
          <a:lstStyle/>
          <a:p>
            <a:pPr algn="ctr"/>
            <a:r>
              <a:rPr lang="zh-CN" altLang="en-US" sz="1200" dirty="0"/>
              <a:t>官网说明</a:t>
            </a:r>
          </a:p>
        </p:txBody>
      </p:sp>
      <p:sp>
        <p:nvSpPr>
          <p:cNvPr id="56" name="文本框 55">
            <a:extLst>
              <a:ext uri="{FF2B5EF4-FFF2-40B4-BE49-F238E27FC236}">
                <a16:creationId xmlns:a16="http://schemas.microsoft.com/office/drawing/2014/main" id="{EFA2348E-99D5-4236-B680-5D8A73A956AF}"/>
              </a:ext>
            </a:extLst>
          </p:cNvPr>
          <p:cNvSpPr txBox="1"/>
          <p:nvPr/>
        </p:nvSpPr>
        <p:spPr>
          <a:xfrm>
            <a:off x="7664002" y="4766474"/>
            <a:ext cx="953936" cy="276999"/>
          </a:xfrm>
          <a:prstGeom prst="rect">
            <a:avLst/>
          </a:prstGeom>
          <a:noFill/>
        </p:spPr>
        <p:txBody>
          <a:bodyPr wrap="square" rtlCol="0">
            <a:spAutoFit/>
          </a:bodyPr>
          <a:lstStyle/>
          <a:p>
            <a:pPr algn="ctr"/>
            <a:r>
              <a:rPr lang="zh-CN" altLang="en-US" sz="1200" dirty="0"/>
              <a:t>媒体报道</a:t>
            </a:r>
          </a:p>
        </p:txBody>
      </p:sp>
      <p:sp>
        <p:nvSpPr>
          <p:cNvPr id="57" name="矩形 56">
            <a:extLst>
              <a:ext uri="{FF2B5EF4-FFF2-40B4-BE49-F238E27FC236}">
                <a16:creationId xmlns:a16="http://schemas.microsoft.com/office/drawing/2014/main" id="{1BF11E8D-71B3-458A-8444-F73B4C7E4C9E}"/>
              </a:ext>
            </a:extLst>
          </p:cNvPr>
          <p:cNvSpPr/>
          <p:nvPr/>
        </p:nvSpPr>
        <p:spPr>
          <a:xfrm>
            <a:off x="9661008" y="4168084"/>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500" dirty="0"/>
              <a:t>企业</a:t>
            </a:r>
            <a:r>
              <a:rPr lang="en-US" altLang="zh-CN" sz="1500" dirty="0"/>
              <a:t>A</a:t>
            </a:r>
            <a:endParaRPr lang="zh-CN" altLang="en-US" sz="1500" dirty="0"/>
          </a:p>
        </p:txBody>
      </p:sp>
      <p:sp>
        <p:nvSpPr>
          <p:cNvPr id="58" name="矩形 57">
            <a:extLst>
              <a:ext uri="{FF2B5EF4-FFF2-40B4-BE49-F238E27FC236}">
                <a16:creationId xmlns:a16="http://schemas.microsoft.com/office/drawing/2014/main" id="{FA34E227-BEE9-4A6E-AF7F-C025B9B5C62C}"/>
              </a:ext>
            </a:extLst>
          </p:cNvPr>
          <p:cNvSpPr/>
          <p:nvPr/>
        </p:nvSpPr>
        <p:spPr>
          <a:xfrm>
            <a:off x="9132590" y="5280604"/>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500" dirty="0"/>
              <a:t>子企业</a:t>
            </a:r>
            <a:r>
              <a:rPr lang="en-US" altLang="zh-CN" sz="1500" dirty="0"/>
              <a:t>B</a:t>
            </a:r>
            <a:endParaRPr lang="zh-CN" altLang="en-US" sz="1500" dirty="0"/>
          </a:p>
        </p:txBody>
      </p:sp>
      <p:sp>
        <p:nvSpPr>
          <p:cNvPr id="59" name="矩形 58">
            <a:extLst>
              <a:ext uri="{FF2B5EF4-FFF2-40B4-BE49-F238E27FC236}">
                <a16:creationId xmlns:a16="http://schemas.microsoft.com/office/drawing/2014/main" id="{3775C25A-85ED-41CF-B871-6A9C5FFC04F4}"/>
              </a:ext>
            </a:extLst>
          </p:cNvPr>
          <p:cNvSpPr/>
          <p:nvPr/>
        </p:nvSpPr>
        <p:spPr>
          <a:xfrm>
            <a:off x="10313022" y="5280604"/>
            <a:ext cx="1080000" cy="3600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500" dirty="0"/>
              <a:t>子企业</a:t>
            </a:r>
            <a:r>
              <a:rPr lang="en-US" altLang="zh-CN" sz="1500" dirty="0"/>
              <a:t>C</a:t>
            </a:r>
            <a:endParaRPr lang="zh-CN" altLang="en-US" sz="1500" dirty="0"/>
          </a:p>
        </p:txBody>
      </p:sp>
      <p:sp>
        <p:nvSpPr>
          <p:cNvPr id="60" name="文本框 59">
            <a:extLst>
              <a:ext uri="{FF2B5EF4-FFF2-40B4-BE49-F238E27FC236}">
                <a16:creationId xmlns:a16="http://schemas.microsoft.com/office/drawing/2014/main" id="{AF751751-8E4D-40BD-90A1-7EC281821C73}"/>
              </a:ext>
            </a:extLst>
          </p:cNvPr>
          <p:cNvSpPr txBox="1"/>
          <p:nvPr/>
        </p:nvSpPr>
        <p:spPr>
          <a:xfrm>
            <a:off x="9284426" y="5640604"/>
            <a:ext cx="776328" cy="307777"/>
          </a:xfrm>
          <a:prstGeom prst="rect">
            <a:avLst/>
          </a:prstGeom>
          <a:noFill/>
        </p:spPr>
        <p:txBody>
          <a:bodyPr wrap="square">
            <a:spAutoFit/>
          </a:bodyPr>
          <a:lstStyle/>
          <a:p>
            <a:pPr algn="ctr"/>
            <a:r>
              <a:rPr lang="en-US" altLang="zh-CN" sz="1400" dirty="0"/>
              <a:t>ASN A</a:t>
            </a:r>
            <a:endParaRPr lang="zh-CN" altLang="en-US" sz="1400" dirty="0"/>
          </a:p>
        </p:txBody>
      </p:sp>
      <p:sp>
        <p:nvSpPr>
          <p:cNvPr id="61" name="文本框 60">
            <a:extLst>
              <a:ext uri="{FF2B5EF4-FFF2-40B4-BE49-F238E27FC236}">
                <a16:creationId xmlns:a16="http://schemas.microsoft.com/office/drawing/2014/main" id="{A2F2AE45-AB7B-42FD-BCC8-9E669C712EB0}"/>
              </a:ext>
            </a:extLst>
          </p:cNvPr>
          <p:cNvSpPr txBox="1"/>
          <p:nvPr/>
        </p:nvSpPr>
        <p:spPr>
          <a:xfrm>
            <a:off x="10464858" y="5640604"/>
            <a:ext cx="776328" cy="307777"/>
          </a:xfrm>
          <a:prstGeom prst="rect">
            <a:avLst/>
          </a:prstGeom>
          <a:noFill/>
        </p:spPr>
        <p:txBody>
          <a:bodyPr wrap="square">
            <a:spAutoFit/>
          </a:bodyPr>
          <a:lstStyle/>
          <a:p>
            <a:pPr algn="ctr"/>
            <a:r>
              <a:rPr lang="en-US" altLang="zh-CN" sz="1400" dirty="0"/>
              <a:t>ASN A</a:t>
            </a:r>
            <a:endParaRPr lang="zh-CN" altLang="en-US" sz="1400" dirty="0"/>
          </a:p>
        </p:txBody>
      </p:sp>
      <p:sp>
        <p:nvSpPr>
          <p:cNvPr id="62" name="文本框 61">
            <a:extLst>
              <a:ext uri="{FF2B5EF4-FFF2-40B4-BE49-F238E27FC236}">
                <a16:creationId xmlns:a16="http://schemas.microsoft.com/office/drawing/2014/main" id="{BAE00C73-26A4-451E-AF66-CB52EB002F96}"/>
              </a:ext>
            </a:extLst>
          </p:cNvPr>
          <p:cNvSpPr txBox="1"/>
          <p:nvPr/>
        </p:nvSpPr>
        <p:spPr>
          <a:xfrm>
            <a:off x="9812844" y="3870467"/>
            <a:ext cx="776328" cy="307777"/>
          </a:xfrm>
          <a:prstGeom prst="rect">
            <a:avLst/>
          </a:prstGeom>
          <a:noFill/>
        </p:spPr>
        <p:txBody>
          <a:bodyPr wrap="square">
            <a:spAutoFit/>
          </a:bodyPr>
          <a:lstStyle/>
          <a:p>
            <a:pPr algn="ctr"/>
            <a:r>
              <a:rPr lang="en-US" altLang="zh-CN" sz="1400" dirty="0"/>
              <a:t>ASN A</a:t>
            </a:r>
            <a:endParaRPr lang="zh-CN" altLang="en-US" sz="1400" dirty="0"/>
          </a:p>
        </p:txBody>
      </p:sp>
      <p:cxnSp>
        <p:nvCxnSpPr>
          <p:cNvPr id="63" name="直接箭头连接符 62">
            <a:extLst>
              <a:ext uri="{FF2B5EF4-FFF2-40B4-BE49-F238E27FC236}">
                <a16:creationId xmlns:a16="http://schemas.microsoft.com/office/drawing/2014/main" id="{82A64076-AB1A-4A92-B9AA-AF636B2D9ECD}"/>
              </a:ext>
            </a:extLst>
          </p:cNvPr>
          <p:cNvCxnSpPr>
            <a:stCxn id="57" idx="2"/>
            <a:endCxn id="58" idx="0"/>
          </p:cNvCxnSpPr>
          <p:nvPr/>
        </p:nvCxnSpPr>
        <p:spPr>
          <a:xfrm flipH="1">
            <a:off x="9672590" y="4528084"/>
            <a:ext cx="528418" cy="7525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直接箭头连接符 63">
            <a:extLst>
              <a:ext uri="{FF2B5EF4-FFF2-40B4-BE49-F238E27FC236}">
                <a16:creationId xmlns:a16="http://schemas.microsoft.com/office/drawing/2014/main" id="{7806E222-9FCA-47F7-B2F4-828AC6241CFA}"/>
              </a:ext>
            </a:extLst>
          </p:cNvPr>
          <p:cNvCxnSpPr>
            <a:cxnSpLocks/>
            <a:stCxn id="57" idx="2"/>
            <a:endCxn id="59" idx="0"/>
          </p:cNvCxnSpPr>
          <p:nvPr/>
        </p:nvCxnSpPr>
        <p:spPr>
          <a:xfrm>
            <a:off x="10201008" y="4528084"/>
            <a:ext cx="652014" cy="7525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59813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54DF76-73D2-4D79-99B6-04B65A444DFA}"/>
              </a:ext>
            </a:extLst>
          </p:cNvPr>
          <p:cNvSpPr>
            <a:spLocks noGrp="1"/>
          </p:cNvSpPr>
          <p:nvPr>
            <p:ph type="title"/>
          </p:nvPr>
        </p:nvSpPr>
        <p:spPr/>
        <p:txBody>
          <a:bodyPr/>
          <a:lstStyle/>
          <a:p>
            <a:r>
              <a:rPr lang="zh-CN" altLang="en-US" dirty="0"/>
              <a:t>解决这个问题的困难之处</a:t>
            </a:r>
          </a:p>
        </p:txBody>
      </p:sp>
      <p:sp>
        <p:nvSpPr>
          <p:cNvPr id="3" name="内容占位符 2">
            <a:extLst>
              <a:ext uri="{FF2B5EF4-FFF2-40B4-BE49-F238E27FC236}">
                <a16:creationId xmlns:a16="http://schemas.microsoft.com/office/drawing/2014/main" id="{3EE0C472-CF32-4C7F-9713-045E922C1AE4}"/>
              </a:ext>
            </a:extLst>
          </p:cNvPr>
          <p:cNvSpPr>
            <a:spLocks noGrp="1"/>
          </p:cNvSpPr>
          <p:nvPr>
            <p:ph idx="1"/>
          </p:nvPr>
        </p:nvSpPr>
        <p:spPr/>
        <p:txBody>
          <a:bodyPr/>
          <a:lstStyle/>
          <a:p>
            <a:r>
              <a:rPr lang="zh-CN" altLang="en-US" dirty="0"/>
              <a:t>电信运营商的所有权变更十分动态且频繁：</a:t>
            </a:r>
            <a:endParaRPr lang="en-US" altLang="zh-CN" dirty="0"/>
          </a:p>
          <a:p>
            <a:r>
              <a:rPr lang="zh-CN" altLang="en-US" dirty="0"/>
              <a:t>政府以相当多样化的方式传达私有化和（重新）国有化，包括公开发布、媒体会议和证券交易所的交易等</a:t>
            </a:r>
            <a:endParaRPr lang="en-US" altLang="zh-CN" dirty="0"/>
          </a:p>
          <a:p>
            <a:r>
              <a:rPr lang="zh-CN" altLang="en-US" dirty="0"/>
              <a:t>电信运营商国有股份变动非常频繁，难以实时监测</a:t>
            </a:r>
            <a:endParaRPr lang="en-US" altLang="zh-CN" dirty="0"/>
          </a:p>
          <a:p>
            <a:r>
              <a:rPr lang="zh-CN" altLang="en-US" dirty="0"/>
              <a:t>由于国际电信市场的规模，持续监控所有电信运营商的股东结构以发现国家参与的变化是不切实际的</a:t>
            </a:r>
          </a:p>
        </p:txBody>
      </p:sp>
    </p:spTree>
    <p:extLst>
      <p:ext uri="{BB962C8B-B14F-4D97-AF65-F5344CB8AC3E}">
        <p14:creationId xmlns:p14="http://schemas.microsoft.com/office/powerpoint/2010/main" val="2189107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22741CC-17A8-4AA4-84B1-80CE93ACC686}"/>
              </a:ext>
            </a:extLst>
          </p:cNvPr>
          <p:cNvSpPr>
            <a:spLocks noGrp="1"/>
          </p:cNvSpPr>
          <p:nvPr>
            <p:ph type="title"/>
          </p:nvPr>
        </p:nvSpPr>
        <p:spPr/>
        <p:txBody>
          <a:bodyPr/>
          <a:lstStyle/>
          <a:p>
            <a:r>
              <a:rPr lang="zh-CN" altLang="en-US" dirty="0"/>
              <a:t>解决方法</a:t>
            </a:r>
          </a:p>
        </p:txBody>
      </p:sp>
      <p:sp>
        <p:nvSpPr>
          <p:cNvPr id="5" name="文本占位符 4">
            <a:extLst>
              <a:ext uri="{FF2B5EF4-FFF2-40B4-BE49-F238E27FC236}">
                <a16:creationId xmlns:a16="http://schemas.microsoft.com/office/drawing/2014/main" id="{95D4FFA6-EA58-48D3-B7C2-979D7F52081A}"/>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21615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21AECA-1B70-44E9-9295-46274FEC0DC1}"/>
              </a:ext>
            </a:extLst>
          </p:cNvPr>
          <p:cNvSpPr>
            <a:spLocks noGrp="1"/>
          </p:cNvSpPr>
          <p:nvPr>
            <p:ph type="title"/>
          </p:nvPr>
        </p:nvSpPr>
        <p:spPr/>
        <p:txBody>
          <a:bodyPr/>
          <a:lstStyle/>
          <a:p>
            <a:r>
              <a:rPr lang="zh-CN" altLang="en-US" dirty="0"/>
              <a:t>如何定义国有企业</a:t>
            </a:r>
          </a:p>
        </p:txBody>
      </p:sp>
      <p:sp>
        <p:nvSpPr>
          <p:cNvPr id="5" name="内容占位符 4">
            <a:extLst>
              <a:ext uri="{FF2B5EF4-FFF2-40B4-BE49-F238E27FC236}">
                <a16:creationId xmlns:a16="http://schemas.microsoft.com/office/drawing/2014/main" id="{DBA25EE0-33C5-4AFF-9EB4-3FD155F5207D}"/>
              </a:ext>
            </a:extLst>
          </p:cNvPr>
          <p:cNvSpPr>
            <a:spLocks noGrp="1"/>
          </p:cNvSpPr>
          <p:nvPr>
            <p:ph idx="1"/>
          </p:nvPr>
        </p:nvSpPr>
        <p:spPr/>
        <p:txBody>
          <a:bodyPr/>
          <a:lstStyle/>
          <a:p>
            <a:r>
              <a:rPr lang="zh-CN" altLang="en-US" dirty="0"/>
              <a:t>首先，</a:t>
            </a:r>
            <a:r>
              <a:rPr lang="zh-CN" altLang="en-US" b="1" dirty="0"/>
              <a:t>如何定义国有企业</a:t>
            </a:r>
            <a:endParaRPr lang="en-US" altLang="zh-CN" b="1" dirty="0"/>
          </a:p>
          <a:p>
            <a:r>
              <a:rPr lang="zh-CN" altLang="en-US" dirty="0"/>
              <a:t>不同的专业机构，诸如</a:t>
            </a:r>
            <a:r>
              <a:rPr lang="en-US" altLang="zh-CN" dirty="0"/>
              <a:t>IMF</a:t>
            </a:r>
            <a:r>
              <a:rPr lang="zh-CN" altLang="en-US" dirty="0"/>
              <a:t>等对国有企业的定义不同</a:t>
            </a:r>
            <a:endParaRPr lang="en-US" altLang="zh-CN" dirty="0"/>
          </a:p>
          <a:p>
            <a:r>
              <a:rPr lang="zh-CN" altLang="en-US" dirty="0"/>
              <a:t>但是各个专业机构有三个关于国有企业的基本共识：</a:t>
            </a:r>
            <a:endParaRPr lang="en-US" altLang="zh-CN" dirty="0"/>
          </a:p>
          <a:p>
            <a:pPr lvl="1"/>
            <a:r>
              <a:rPr lang="zh-CN" altLang="en-US" dirty="0"/>
              <a:t>企业有自己独立的法人实体</a:t>
            </a:r>
          </a:p>
          <a:p>
            <a:pPr lvl="1"/>
            <a:r>
              <a:rPr lang="zh-CN" altLang="en-US" b="1" dirty="0"/>
              <a:t>该实体由政府单位部分控制</a:t>
            </a:r>
          </a:p>
          <a:p>
            <a:pPr lvl="1"/>
            <a:r>
              <a:rPr lang="zh-CN" altLang="en-US" dirty="0"/>
              <a:t>实体从事商业或经济活动</a:t>
            </a:r>
            <a:endParaRPr lang="en-US" altLang="zh-CN" dirty="0"/>
          </a:p>
          <a:p>
            <a:r>
              <a:rPr lang="zh-CN" altLang="en-US" dirty="0"/>
              <a:t>本文的作者主要采用第二个共识对国有企业进行定义</a:t>
            </a:r>
          </a:p>
        </p:txBody>
      </p:sp>
    </p:spTree>
    <p:extLst>
      <p:ext uri="{BB962C8B-B14F-4D97-AF65-F5344CB8AC3E}">
        <p14:creationId xmlns:p14="http://schemas.microsoft.com/office/powerpoint/2010/main" val="819998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E71F346-C998-46E5-B063-679C3BB1CC6B}"/>
              </a:ext>
            </a:extLst>
          </p:cNvPr>
          <p:cNvSpPr>
            <a:spLocks noGrp="1"/>
          </p:cNvSpPr>
          <p:nvPr>
            <p:ph type="title"/>
          </p:nvPr>
        </p:nvSpPr>
        <p:spPr/>
        <p:txBody>
          <a:bodyPr/>
          <a:lstStyle/>
          <a:p>
            <a:r>
              <a:rPr lang="zh-CN" altLang="en-US" dirty="0"/>
              <a:t>数据分析步骤</a:t>
            </a:r>
          </a:p>
        </p:txBody>
      </p:sp>
      <p:sp>
        <p:nvSpPr>
          <p:cNvPr id="12" name="内容占位符 11">
            <a:extLst>
              <a:ext uri="{FF2B5EF4-FFF2-40B4-BE49-F238E27FC236}">
                <a16:creationId xmlns:a16="http://schemas.microsoft.com/office/drawing/2014/main" id="{4C048D3A-2FF1-4331-8851-B314B5801631}"/>
              </a:ext>
            </a:extLst>
          </p:cNvPr>
          <p:cNvSpPr>
            <a:spLocks noGrp="1"/>
          </p:cNvSpPr>
          <p:nvPr>
            <p:ph idx="1"/>
          </p:nvPr>
        </p:nvSpPr>
        <p:spPr>
          <a:xfrm>
            <a:off x="838200" y="4608576"/>
            <a:ext cx="10515600" cy="1568386"/>
          </a:xfrm>
        </p:spPr>
        <p:txBody>
          <a:bodyPr>
            <a:normAutofit fontScale="92500" lnSpcReduction="20000"/>
          </a:bodyPr>
          <a:lstStyle/>
          <a:p>
            <a:r>
              <a:rPr lang="zh-CN" altLang="en-US" dirty="0"/>
              <a:t>接下来的数据挖掘和分析分为以下几个步骤</a:t>
            </a:r>
            <a:endParaRPr lang="en-US" altLang="zh-CN" dirty="0"/>
          </a:p>
          <a:p>
            <a:pPr lvl="1"/>
            <a:r>
              <a:rPr lang="zh-CN" altLang="en-US" dirty="0"/>
              <a:t>识别 </a:t>
            </a:r>
            <a:r>
              <a:rPr lang="en-US" altLang="zh-CN" dirty="0"/>
              <a:t>ASN </a:t>
            </a:r>
            <a:r>
              <a:rPr lang="zh-CN" altLang="en-US" dirty="0"/>
              <a:t>和企业名称以获得要手动验证的候选企业名单</a:t>
            </a:r>
          </a:p>
          <a:p>
            <a:pPr lvl="1"/>
            <a:r>
              <a:rPr lang="zh-CN" altLang="en-US" dirty="0"/>
              <a:t>在手动验证期间，对这些数据进行过滤和丰富。</a:t>
            </a:r>
            <a:endParaRPr lang="en-US" altLang="zh-CN" dirty="0"/>
          </a:p>
          <a:p>
            <a:pPr lvl="2"/>
            <a:r>
              <a:rPr lang="zh-CN" altLang="en-US" dirty="0"/>
              <a:t>过滤的一个例子是排除少数国家参与的运营商，而丰富包括增加子企业</a:t>
            </a:r>
          </a:p>
          <a:p>
            <a:pPr lvl="1"/>
            <a:r>
              <a:rPr lang="zh-CN" altLang="en-US" dirty="0"/>
              <a:t>通过获取选定企业运营的 </a:t>
            </a:r>
            <a:r>
              <a:rPr lang="en-US" altLang="zh-CN" dirty="0"/>
              <a:t>ASN </a:t>
            </a:r>
            <a:r>
              <a:rPr lang="zh-CN" altLang="en-US" dirty="0"/>
              <a:t>的最终列表并生成最终数据集</a:t>
            </a:r>
          </a:p>
        </p:txBody>
      </p:sp>
      <p:pic>
        <p:nvPicPr>
          <p:cNvPr id="14" name="图片 13">
            <a:extLst>
              <a:ext uri="{FF2B5EF4-FFF2-40B4-BE49-F238E27FC236}">
                <a16:creationId xmlns:a16="http://schemas.microsoft.com/office/drawing/2014/main" id="{DFFC4173-C1B9-45EF-8FFF-AC7DE98F28CB}"/>
              </a:ext>
            </a:extLst>
          </p:cNvPr>
          <p:cNvPicPr>
            <a:picLocks noChangeAspect="1"/>
          </p:cNvPicPr>
          <p:nvPr/>
        </p:nvPicPr>
        <p:blipFill>
          <a:blip r:embed="rId2"/>
          <a:stretch>
            <a:fillRect/>
          </a:stretch>
        </p:blipFill>
        <p:spPr>
          <a:xfrm>
            <a:off x="2106454" y="1279170"/>
            <a:ext cx="7979092" cy="3090010"/>
          </a:xfrm>
          <a:prstGeom prst="rect">
            <a:avLst/>
          </a:prstGeom>
        </p:spPr>
      </p:pic>
    </p:spTree>
    <p:extLst>
      <p:ext uri="{BB962C8B-B14F-4D97-AF65-F5344CB8AC3E}">
        <p14:creationId xmlns:p14="http://schemas.microsoft.com/office/powerpoint/2010/main" val="695901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ll_YaHei">
      <a:majorFont>
        <a:latin typeface="Microsoft YaHei"/>
        <a:ea typeface="微软雅黑"/>
        <a:cs typeface=""/>
      </a:majorFont>
      <a:minorFont>
        <a:latin typeface="Microsoft YaHei"/>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2855</TotalTime>
  <Words>1626</Words>
  <Application>Microsoft Office PowerPoint</Application>
  <PresentationFormat>宽屏</PresentationFormat>
  <Paragraphs>167</Paragraphs>
  <Slides>22</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22</vt:i4>
      </vt:variant>
    </vt:vector>
  </HeadingPairs>
  <TitlesOfParts>
    <vt:vector size="27" baseType="lpstr">
      <vt:lpstr>等线</vt:lpstr>
      <vt:lpstr>Microsoft YaHei</vt:lpstr>
      <vt:lpstr>Microsoft YaHei</vt:lpstr>
      <vt:lpstr>Arial</vt:lpstr>
      <vt:lpstr>Office Theme</vt:lpstr>
      <vt:lpstr>Identifying ASes of State-Owned Internet Operators</vt:lpstr>
      <vt:lpstr>问题背景</vt:lpstr>
      <vt:lpstr>研究问题和研究意义</vt:lpstr>
      <vt:lpstr>解决这个问题的困难之处</vt:lpstr>
      <vt:lpstr>解决这个问题的困难之处</vt:lpstr>
      <vt:lpstr>解决这个问题的困难之处</vt:lpstr>
      <vt:lpstr>解决方法</vt:lpstr>
      <vt:lpstr>如何定义国有企业</vt:lpstr>
      <vt:lpstr>数据分析步骤</vt:lpstr>
      <vt:lpstr>数据挖掘-1-选择候选AS</vt:lpstr>
      <vt:lpstr>数据挖掘-1-AS-to-company映射</vt:lpstr>
      <vt:lpstr>数据挖掘-1-扩展数据-company-to-AS</vt:lpstr>
      <vt:lpstr>数据挖掘-2-验证股权结构</vt:lpstr>
      <vt:lpstr>数据挖掘-2-扩展子企业</vt:lpstr>
      <vt:lpstr>数据挖掘-2-去除非国有ASN</vt:lpstr>
      <vt:lpstr>数据挖掘-3-数据扩展和整合</vt:lpstr>
      <vt:lpstr>结果分析</vt:lpstr>
      <vt:lpstr>数据源分析</vt:lpstr>
      <vt:lpstr>国有电信运营商分析</vt:lpstr>
      <vt:lpstr>网络市场分析</vt:lpstr>
      <vt:lpstr>没看懂</vt:lpstr>
      <vt:lpstr>局限性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毕业设计开题答辩</dc:title>
  <dc:creator>Peiran Wang</dc:creator>
  <cp:lastModifiedBy>王 沛然</cp:lastModifiedBy>
  <cp:revision>831</cp:revision>
  <dcterms:created xsi:type="dcterms:W3CDTF">2021-12-13T05:14:37Z</dcterms:created>
  <dcterms:modified xsi:type="dcterms:W3CDTF">2022-03-24T13:37:12Z</dcterms:modified>
</cp:coreProperties>
</file>