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0" r:id="rId4"/>
    <p:sldId id="257" r:id="rId5"/>
    <p:sldId id="264" r:id="rId6"/>
    <p:sldId id="258" r:id="rId7"/>
    <p:sldId id="268" r:id="rId8"/>
    <p:sldId id="269" r:id="rId9"/>
    <p:sldId id="270" r:id="rId10"/>
    <p:sldId id="265" r:id="rId11"/>
    <p:sldId id="259" r:id="rId12"/>
    <p:sldId id="266" r:id="rId13"/>
    <p:sldId id="271" r:id="rId14"/>
    <p:sldId id="274" r:id="rId15"/>
    <p:sldId id="272" r:id="rId16"/>
    <p:sldId id="273" r:id="rId17"/>
    <p:sldId id="291" r:id="rId18"/>
    <p:sldId id="292" r:id="rId19"/>
    <p:sldId id="293" r:id="rId20"/>
    <p:sldId id="294" r:id="rId21"/>
    <p:sldId id="260" r:id="rId22"/>
    <p:sldId id="267" r:id="rId23"/>
    <p:sldId id="295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A43A66B2-35C5-4A02-AC4B-334DF43F2B84}">
          <p14:sldIdLst>
            <p14:sldId id="256"/>
            <p14:sldId id="262"/>
            <p14:sldId id="290"/>
          </p14:sldIdLst>
        </p14:section>
        <p14:section name="文献阅读的重要性" id="{39EB528C-4CB1-46CA-BCAB-93E7B4D46AC7}">
          <p14:sldIdLst>
            <p14:sldId id="257"/>
            <p14:sldId id="264"/>
          </p14:sldIdLst>
        </p14:section>
        <p14:section name="文献查找" id="{0E005359-4A0B-4A1F-A45F-E5FAA042708A}">
          <p14:sldIdLst>
            <p14:sldId id="258"/>
            <p14:sldId id="268"/>
            <p14:sldId id="269"/>
            <p14:sldId id="270"/>
            <p14:sldId id="265"/>
          </p14:sldIdLst>
        </p14:section>
        <p14:section name="文献阅读的方法" id="{0DCF68A5-C595-4648-B0B3-7C7DFD5681B9}">
          <p14:sldIdLst>
            <p14:sldId id="259"/>
            <p14:sldId id="266"/>
            <p14:sldId id="271"/>
            <p14:sldId id="274"/>
            <p14:sldId id="272"/>
            <p14:sldId id="273"/>
            <p14:sldId id="291"/>
            <p14:sldId id="292"/>
            <p14:sldId id="293"/>
            <p14:sldId id="294"/>
          </p14:sldIdLst>
        </p14:section>
        <p14:section name="文献笔记" id="{B5708D9C-9562-4B64-9B37-2769C8966582}">
          <p14:sldIdLst>
            <p14:sldId id="260"/>
            <p14:sldId id="267"/>
            <p14:sldId id="295"/>
          </p14:sldIdLst>
        </p14:section>
        <p14:section name="结尾" id="{5F42F568-8F93-4222-B2AD-B5709F400D01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06CE-847D-449C-A0D8-679E984E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5A4FC0-718A-4ACB-B887-8BA848B34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CD607-005B-40A3-970A-A55FE263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6C719-5858-4C61-969A-F5BFB88B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2DB92-41FA-410B-A804-1A05A594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EF4AC-C365-4D65-83F4-C3EEA6CF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AEB61-EAA8-4CA5-AC0B-CE121D77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AB1A2-EFC7-47CB-812A-6B0DAC3D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D5AD4-67CD-4586-B6AB-1C806936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A7329-3FE4-48CB-AE86-FC19231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09A04C-9EE4-4B12-8EA3-7A292301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F4C75-538C-49AC-955B-F682AE22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0E90-8D7F-413A-B50A-068D8C96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0D91A-783B-45F2-8B02-E605CEC8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0412A-40D2-4DCC-9F1D-1E7ED26C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7553-02A5-4F50-BB21-90C7B75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D4356-35C8-4930-BB27-F2E3B5F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0233E-A205-4C95-9E7B-4063F6DA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F992-6792-47A2-BC3F-EB34F8C7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DBCCB-D039-4B41-8C4C-7B307A5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9D12-D28B-4A98-AA85-7D73084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E9053-132B-4E5F-A975-95FF00AC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3358E-7734-4A8B-9347-E551EA17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B6202-ADCD-4C0A-8DD1-C20C9E9A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FEF81-692D-4964-8CF0-135E37C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DF88C-D472-4763-8C63-8D297AA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CB3C7-37E9-42F0-8738-97388F6D3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62089-083E-4F5C-8326-4EFEC759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E3C88-ED4A-4D01-99DF-315DD0A0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DB71C-9486-4E72-B2E4-0092B55F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4BDD3-A303-4647-8BEF-37B5689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8E55-5AC5-4220-A573-8172F9F9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75F4B-2939-4559-840D-BD4572A8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7C419-FECF-4D2A-B163-8E9847C8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3EBB3-191B-4EB2-9B53-0ADC79090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EA0379-B0B1-4EF0-9E15-FE7671B4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712280-3D83-4CCD-8EF8-AA2F94EA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8A21B-D923-46DB-BFD2-B4465710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8A366C-A74F-4477-9413-78EDF71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7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680F-D42F-4A1A-AEB7-702BB6A4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605377-0A17-4DBB-870E-C08082DF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FB367-6479-41D7-B2CB-BBD1B581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89C23-537E-47A9-93A6-4F3DDF5A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3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3624C-60EA-4FEA-BA49-EE72D88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36B09-CA5A-4EEB-86A2-F4DA213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5420A-E3B3-4127-B70A-C455068B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7B4D6-4D1A-4597-94A7-8B723F5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1188F-5601-424C-95B9-76D5391B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1EAEF-797F-4061-904C-A6BD41EB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627C3-2D85-4191-BF89-7B1DDA7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AAEC7-488E-439C-85E0-C21CDF57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81F79-B49C-4C55-B661-213031A8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4994-539A-46E2-AB57-78900A02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F2ABE-4350-47AB-872E-6EF661F4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A0869-F79C-4028-B38C-962D2711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07412-4CAC-4949-B87A-D8DFE2A3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AA41-30B3-4C37-B96C-B920DFB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C9269-D94D-4A89-B5B6-6D7CADCF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形状&#10;&#10;描述已自动生成">
            <a:extLst>
              <a:ext uri="{FF2B5EF4-FFF2-40B4-BE49-F238E27FC236}">
                <a16:creationId xmlns:a16="http://schemas.microsoft.com/office/drawing/2014/main" id="{AEA1AEC6-AE0A-4E5E-8D1D-EE7C25A93A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" y="0"/>
            <a:ext cx="12187486" cy="68580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9FFE56-4886-448C-8B17-58E64933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A106A-5074-4BDE-BFAB-EF6953FC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EEEC5-1BB2-48CB-8545-16D7C689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189B-F5EA-4392-A26C-7069868B23AB}" type="datetimeFigureOut">
              <a:rPr lang="zh-CN" altLang="en-US" smtClean="0"/>
              <a:t>2022-03-08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852AD-3E64-42B9-9633-62235CE2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ABB06-68A9-47EF-BDF6-4FFFA0BCF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698-384D-47FE-8F24-45C9D059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2E21D-5745-4CC3-8CCC-5DB8CA562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王沛然</a:t>
            </a:r>
          </a:p>
        </p:txBody>
      </p:sp>
    </p:spTree>
    <p:extLst>
      <p:ext uri="{BB962C8B-B14F-4D97-AF65-F5344CB8AC3E}">
        <p14:creationId xmlns:p14="http://schemas.microsoft.com/office/powerpoint/2010/main" val="2592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1BC2D-D420-40A9-BC2E-DAE84543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什么是精读和粗读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1E5AD54-836D-4122-A0AD-CAD933F92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什么是粗读？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EDF1ADF-C1DC-49C8-9875-C823E439E5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目的：了解论文解决的问题，研究的方法，</a:t>
            </a:r>
            <a:r>
              <a:rPr lang="zh-CN" altLang="en-US" b="1" dirty="0"/>
              <a:t>不细究方法的细节问题</a:t>
            </a:r>
            <a:endParaRPr lang="en-US" altLang="zh-CN" b="1" dirty="0"/>
          </a:p>
          <a:p>
            <a:r>
              <a:rPr lang="zh-CN" altLang="en-US" dirty="0"/>
              <a:t>适用范围：和我们的研究方向</a:t>
            </a:r>
            <a:r>
              <a:rPr lang="zh-CN" altLang="en-US" b="1" dirty="0"/>
              <a:t>间接相关</a:t>
            </a:r>
            <a:r>
              <a:rPr lang="zh-CN" altLang="en-US" dirty="0"/>
              <a:t>或者</a:t>
            </a:r>
            <a:r>
              <a:rPr lang="zh-CN" altLang="en-US" b="1" dirty="0"/>
              <a:t>有那么一点关系但关系不大</a:t>
            </a:r>
            <a:r>
              <a:rPr lang="zh-CN" altLang="en-US" dirty="0"/>
              <a:t>的论文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C19027A-E121-451D-A4D8-9CCA558A3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什么是精读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236F725-877F-4D89-A3F2-C175799969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r>
              <a:rPr lang="zh-CN" altLang="en-US" b="1" dirty="0"/>
              <a:t>细致的了解论文的整个脉络</a:t>
            </a:r>
            <a:r>
              <a:rPr lang="zh-CN" altLang="en-US" dirty="0"/>
              <a:t>，研究思路及方法，乃至于使用的数据来源等</a:t>
            </a:r>
            <a:endParaRPr lang="en-US" altLang="zh-CN" dirty="0"/>
          </a:p>
          <a:p>
            <a:r>
              <a:rPr lang="zh-CN" altLang="en-US" dirty="0"/>
              <a:t>适用范围：与我们的研究方向</a:t>
            </a:r>
            <a:r>
              <a:rPr lang="zh-CN" altLang="en-US" b="1" dirty="0"/>
              <a:t>十分相关</a:t>
            </a:r>
            <a:r>
              <a:rPr lang="zh-CN" altLang="en-US" dirty="0"/>
              <a:t>的论文，乃至于</a:t>
            </a:r>
            <a:r>
              <a:rPr lang="zh-CN" altLang="en-US" b="1" dirty="0"/>
              <a:t>我们的研究基于的论文</a:t>
            </a:r>
          </a:p>
        </p:txBody>
      </p:sp>
    </p:spTree>
    <p:extLst>
      <p:ext uri="{BB962C8B-B14F-4D97-AF65-F5344CB8AC3E}">
        <p14:creationId xmlns:p14="http://schemas.microsoft.com/office/powerpoint/2010/main" val="162801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文献阅读的方法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现在我要读一篇文献了，这么多公式我要全部弄懂吗？论文需要我全部看完吗？😰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9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72F7-76D6-4BA9-B342-3DCEBB50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如何读一篇文献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F41F10E-1940-4D2B-B52B-DCA5CBD036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840" y="1825625"/>
            <a:ext cx="3682319" cy="4351338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0D0968D-B01C-485C-A5E0-23B5C6F45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8220" y="1825625"/>
            <a:ext cx="3809559" cy="4351338"/>
          </a:xfrm>
        </p:spPr>
      </p:pic>
    </p:spTree>
    <p:extLst>
      <p:ext uri="{BB962C8B-B14F-4D97-AF65-F5344CB8AC3E}">
        <p14:creationId xmlns:p14="http://schemas.microsoft.com/office/powerpoint/2010/main" val="164944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359FB6-E770-41F1-B98F-2826EA5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75BC4-E5A2-4DB8-B75A-1C469D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一些误区：</a:t>
            </a:r>
            <a:endParaRPr lang="en-US" altLang="zh-CN" dirty="0"/>
          </a:p>
          <a:p>
            <a:r>
              <a:rPr lang="zh-CN" altLang="en-US" dirty="0"/>
              <a:t>读论文要从头到尾读</a:t>
            </a:r>
            <a:endParaRPr lang="en-US" altLang="zh-CN" dirty="0"/>
          </a:p>
          <a:p>
            <a:r>
              <a:rPr lang="zh-CN" altLang="en-US" dirty="0"/>
              <a:t>读论文要全部看懂才算读懂</a:t>
            </a:r>
            <a:endParaRPr lang="en-US" altLang="zh-CN" dirty="0"/>
          </a:p>
          <a:p>
            <a:r>
              <a:rPr lang="zh-CN" altLang="en-US" dirty="0"/>
              <a:t>论文的公式要全部推一遍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7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351D-EB16-4C48-8D09-7217DC09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论文大致结构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CEAFC-74E1-4B22-943B-22F6395B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论文结构一般按照</a:t>
            </a:r>
            <a:r>
              <a:rPr lang="en-US" altLang="zh-CN" dirty="0"/>
              <a:t>IMRD</a:t>
            </a:r>
            <a:r>
              <a:rPr lang="zh-CN" altLang="en-US" dirty="0"/>
              <a:t>结构：</a:t>
            </a:r>
            <a:endParaRPr lang="en-US" altLang="zh-CN" dirty="0"/>
          </a:p>
          <a:p>
            <a:r>
              <a:rPr lang="en-US" altLang="zh-CN" dirty="0"/>
              <a:t>*abstract</a:t>
            </a:r>
            <a:r>
              <a:rPr lang="zh-CN" altLang="en-US" dirty="0"/>
              <a:t>：摘要，论文最开头，概括性地讲述整个论文的工作</a:t>
            </a:r>
            <a:endParaRPr lang="en-US" altLang="zh-CN" dirty="0"/>
          </a:p>
          <a:p>
            <a:r>
              <a:rPr lang="en-US" altLang="zh-CN" dirty="0"/>
              <a:t>Introduction</a:t>
            </a:r>
            <a:r>
              <a:rPr lang="zh-CN" altLang="en-US" dirty="0"/>
              <a:t>：介绍论文的背景</a:t>
            </a:r>
            <a:endParaRPr lang="en-US" altLang="zh-CN" dirty="0"/>
          </a:p>
          <a:p>
            <a:r>
              <a:rPr lang="en-US" altLang="zh-CN" dirty="0"/>
              <a:t>*Related Work</a:t>
            </a:r>
            <a:r>
              <a:rPr lang="zh-CN" altLang="en-US" dirty="0"/>
              <a:t>：介绍与论文相关的之前的工作</a:t>
            </a:r>
            <a:endParaRPr lang="en-US" altLang="zh-CN" dirty="0"/>
          </a:p>
          <a:p>
            <a:r>
              <a:rPr lang="en-US" altLang="zh-CN" dirty="0"/>
              <a:t>Methods</a:t>
            </a:r>
            <a:r>
              <a:rPr lang="zh-CN" altLang="en-US" dirty="0"/>
              <a:t>：阐述论文所采用的主要方法</a:t>
            </a:r>
            <a:endParaRPr lang="en-US" altLang="zh-CN" dirty="0"/>
          </a:p>
          <a:p>
            <a:r>
              <a:rPr lang="en-US" altLang="zh-CN" dirty="0"/>
              <a:t>Results</a:t>
            </a:r>
            <a:r>
              <a:rPr lang="zh-CN" altLang="en-US" dirty="0"/>
              <a:t>：介绍实验部分的设置，和实验结果</a:t>
            </a:r>
            <a:endParaRPr lang="en-US" altLang="zh-CN" dirty="0"/>
          </a:p>
          <a:p>
            <a:r>
              <a:rPr lang="en-US" altLang="zh-CN" dirty="0"/>
              <a:t>Discussion</a:t>
            </a:r>
            <a:r>
              <a:rPr lang="zh-CN" altLang="en-US" dirty="0"/>
              <a:t>：根据实验结果总结分析整个工作的作用和意义</a:t>
            </a:r>
          </a:p>
        </p:txBody>
      </p:sp>
    </p:spTree>
    <p:extLst>
      <p:ext uri="{BB962C8B-B14F-4D97-AF65-F5344CB8AC3E}">
        <p14:creationId xmlns:p14="http://schemas.microsoft.com/office/powerpoint/2010/main" val="313201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359FB6-E770-41F1-B98F-2826EA5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75BC4-E5A2-4DB8-B75A-1C469D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先读</a:t>
            </a:r>
            <a:r>
              <a:rPr lang="en-US" altLang="zh-CN" dirty="0"/>
              <a:t>abstract</a:t>
            </a:r>
          </a:p>
          <a:p>
            <a:r>
              <a:rPr lang="zh-CN" altLang="en-US" dirty="0"/>
              <a:t>再读</a:t>
            </a:r>
            <a:r>
              <a:rPr lang="en-US" altLang="zh-CN" dirty="0"/>
              <a:t>contributions</a:t>
            </a:r>
            <a:r>
              <a:rPr lang="zh-CN" altLang="en-US" dirty="0"/>
              <a:t>（</a:t>
            </a:r>
            <a:r>
              <a:rPr lang="en-US" altLang="zh-CN" dirty="0"/>
              <a:t>introduction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再读</a:t>
            </a:r>
            <a:r>
              <a:rPr lang="en-US" altLang="zh-CN" dirty="0"/>
              <a:t>conclusion</a:t>
            </a:r>
          </a:p>
          <a:p>
            <a:r>
              <a:rPr lang="zh-CN" altLang="en-US" dirty="0"/>
              <a:t>读主体内容（精读）</a:t>
            </a:r>
            <a:endParaRPr lang="en-US" altLang="zh-CN" dirty="0"/>
          </a:p>
          <a:p>
            <a:pPr lvl="1"/>
            <a:r>
              <a:rPr lang="zh-CN" altLang="en-US" dirty="0"/>
              <a:t>看框架图（</a:t>
            </a:r>
            <a:r>
              <a:rPr lang="en-US" altLang="zh-CN" dirty="0"/>
              <a:t>Methods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看实验图</a:t>
            </a:r>
            <a:endParaRPr lang="en-US" altLang="zh-CN" dirty="0"/>
          </a:p>
          <a:p>
            <a:pPr lvl="1"/>
            <a:r>
              <a:rPr lang="zh-CN" altLang="en-US" dirty="0"/>
              <a:t>读正文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32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E67C6-3D42-4D86-A70E-24A848FB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C4B3A5-F862-4C8C-97A0-D4491680F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0677"/>
            <a:ext cx="10515600" cy="2861234"/>
          </a:xfrm>
        </p:spPr>
      </p:pic>
    </p:spTree>
    <p:extLst>
      <p:ext uri="{BB962C8B-B14F-4D97-AF65-F5344CB8AC3E}">
        <p14:creationId xmlns:p14="http://schemas.microsoft.com/office/powerpoint/2010/main" val="327682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202137-5630-40FD-B3A0-BB19054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（摘要）</a:t>
            </a:r>
            <a:r>
              <a:rPr lang="en-US" altLang="zh-CN" dirty="0"/>
              <a:t>-</a:t>
            </a:r>
            <a:r>
              <a:rPr lang="zh-CN" altLang="en-US" dirty="0"/>
              <a:t>粗读、精读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B53B7DF-6307-410E-9619-06E71A61A6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8710"/>
            <a:ext cx="5181600" cy="3205167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6D060-34A2-4552-95D4-A921E45AC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读论文先看</a:t>
            </a:r>
            <a:r>
              <a:rPr lang="en-US" altLang="zh-CN" dirty="0"/>
              <a:t>Abstract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是整个论文的核心部分</a:t>
            </a:r>
            <a:endParaRPr lang="en-US" altLang="zh-CN" dirty="0"/>
          </a:p>
          <a:p>
            <a:r>
              <a:rPr lang="zh-CN" altLang="en-US" dirty="0"/>
              <a:t>作者在</a:t>
            </a:r>
            <a:r>
              <a:rPr lang="en-US" altLang="zh-CN" dirty="0"/>
              <a:t>abstract</a:t>
            </a:r>
            <a:r>
              <a:rPr lang="zh-CN" altLang="en-US" dirty="0"/>
              <a:t>中用比较精炼的语言概括整篇文章的背景、工作、实验和结论</a:t>
            </a:r>
            <a:endParaRPr lang="en-US" altLang="zh-CN" dirty="0"/>
          </a:p>
          <a:p>
            <a:r>
              <a:rPr lang="zh-CN" altLang="en-US" dirty="0"/>
              <a:t>如果只是粗读，读完</a:t>
            </a:r>
            <a:r>
              <a:rPr lang="en-US" altLang="zh-CN" dirty="0"/>
              <a:t>abstract</a:t>
            </a:r>
            <a:r>
              <a:rPr lang="zh-CN" altLang="en-US" dirty="0"/>
              <a:t>就可以了</a:t>
            </a:r>
          </a:p>
        </p:txBody>
      </p:sp>
    </p:spTree>
    <p:extLst>
      <p:ext uri="{BB962C8B-B14F-4D97-AF65-F5344CB8AC3E}">
        <p14:creationId xmlns:p14="http://schemas.microsoft.com/office/powerpoint/2010/main" val="397808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202137-5630-40FD-B3A0-BB19054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（结论）</a:t>
            </a:r>
            <a:r>
              <a:rPr lang="en-US" altLang="zh-CN" dirty="0"/>
              <a:t>-</a:t>
            </a:r>
            <a:r>
              <a:rPr lang="zh-CN" altLang="en-US" dirty="0"/>
              <a:t>精读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B53B7DF-6307-410E-9619-06E71A61A6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8710"/>
            <a:ext cx="5181600" cy="3205167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6D060-34A2-4552-95D4-A921E45AC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位于整篇论文的最后部分</a:t>
            </a:r>
            <a:endParaRPr lang="en-US" altLang="zh-CN" dirty="0"/>
          </a:p>
          <a:p>
            <a:r>
              <a:rPr lang="en-US" altLang="zh-CN" dirty="0"/>
              <a:t>Conclusion</a:t>
            </a:r>
            <a:r>
              <a:rPr lang="zh-CN" altLang="en-US" dirty="0"/>
              <a:t>中，作者会概括整篇论文的工作（和</a:t>
            </a:r>
            <a:r>
              <a:rPr lang="en-US" altLang="zh-CN" dirty="0"/>
              <a:t>abstract</a:t>
            </a:r>
            <a:r>
              <a:rPr lang="zh-CN" altLang="en-US" dirty="0"/>
              <a:t>类似）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abstract</a:t>
            </a:r>
            <a:r>
              <a:rPr lang="zh-CN" altLang="en-US" dirty="0"/>
              <a:t>不同的是，作者在</a:t>
            </a:r>
            <a:r>
              <a:rPr lang="en-US" altLang="zh-CN" dirty="0"/>
              <a:t>conclusion</a:t>
            </a:r>
            <a:r>
              <a:rPr lang="zh-CN" altLang="en-US" dirty="0"/>
              <a:t>中，会更多地涉及实验的结果和整篇文章的结论</a:t>
            </a:r>
          </a:p>
        </p:txBody>
      </p:sp>
    </p:spTree>
    <p:extLst>
      <p:ext uri="{BB962C8B-B14F-4D97-AF65-F5344CB8AC3E}">
        <p14:creationId xmlns:p14="http://schemas.microsoft.com/office/powerpoint/2010/main" val="428182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31FA-D949-4D88-ADA8-15825889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Methods/Framework-</a:t>
            </a:r>
            <a:r>
              <a:rPr lang="zh-CN" altLang="en-US" dirty="0"/>
              <a:t>精读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18395E-11E9-4232-AB90-29A4A16BF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7539"/>
            <a:ext cx="5181600" cy="352750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6BD7E-6C57-4CE3-8512-06C89DCB1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Methods/framework</a:t>
            </a:r>
            <a:r>
              <a:rPr lang="zh-CN" altLang="en-US" dirty="0"/>
              <a:t>板块负责阐述整篇文章对于所研究问题的解决思路</a:t>
            </a:r>
            <a:endParaRPr lang="en-US" altLang="zh-CN" dirty="0"/>
          </a:p>
          <a:p>
            <a:r>
              <a:rPr lang="en-US" altLang="zh-CN" dirty="0"/>
              <a:t>Methods</a:t>
            </a:r>
            <a:r>
              <a:rPr lang="zh-CN" altLang="en-US" dirty="0"/>
              <a:t>板块中通常会有</a:t>
            </a:r>
            <a:r>
              <a:rPr lang="en-US" altLang="zh-CN" dirty="0"/>
              <a:t>overview</a:t>
            </a:r>
            <a:r>
              <a:rPr lang="zh-CN" altLang="en-US" dirty="0"/>
              <a:t>图，即将整个</a:t>
            </a:r>
            <a:r>
              <a:rPr lang="en-US" altLang="zh-CN" dirty="0"/>
              <a:t>methods</a:t>
            </a:r>
            <a:r>
              <a:rPr lang="zh-CN" altLang="en-US" dirty="0"/>
              <a:t>板块以流程图的方式呈现出来</a:t>
            </a:r>
            <a:endParaRPr lang="en-US" altLang="zh-CN" dirty="0"/>
          </a:p>
          <a:p>
            <a:r>
              <a:rPr lang="zh-CN" altLang="en-US" dirty="0"/>
              <a:t>先看流程图，粗浅了解解决思路，然后再细看</a:t>
            </a:r>
            <a:r>
              <a:rPr lang="en-US" altLang="zh-CN" dirty="0"/>
              <a:t>methods</a:t>
            </a:r>
            <a:r>
              <a:rPr lang="zh-CN" altLang="en-US" dirty="0"/>
              <a:t>正文部分</a:t>
            </a:r>
          </a:p>
        </p:txBody>
      </p:sp>
    </p:spTree>
    <p:extLst>
      <p:ext uri="{BB962C8B-B14F-4D97-AF65-F5344CB8AC3E}">
        <p14:creationId xmlns:p14="http://schemas.microsoft.com/office/powerpoint/2010/main" val="32898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C092E-B17B-4AAC-9B5F-CC12C3B6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E61D2-628F-4DA8-A546-58183403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文献阅读的重要性</a:t>
            </a:r>
            <a:endParaRPr lang="en-US" altLang="zh-CN" sz="3200" dirty="0"/>
          </a:p>
          <a:p>
            <a:r>
              <a:rPr lang="zh-CN" altLang="en-US" sz="3200" dirty="0"/>
              <a:t>文献查找</a:t>
            </a:r>
            <a:endParaRPr lang="en-US" altLang="zh-CN" sz="3200" dirty="0"/>
          </a:p>
          <a:p>
            <a:r>
              <a:rPr lang="zh-CN" altLang="en-US" sz="3200" dirty="0"/>
              <a:t>文献阅读的方法</a:t>
            </a:r>
            <a:endParaRPr lang="en-US" altLang="zh-CN" sz="3200" dirty="0"/>
          </a:p>
          <a:p>
            <a:r>
              <a:rPr lang="zh-CN" altLang="en-US" sz="3200" dirty="0"/>
              <a:t>文献笔记</a:t>
            </a:r>
          </a:p>
        </p:txBody>
      </p:sp>
    </p:spTree>
    <p:extLst>
      <p:ext uri="{BB962C8B-B14F-4D97-AF65-F5344CB8AC3E}">
        <p14:creationId xmlns:p14="http://schemas.microsoft.com/office/powerpoint/2010/main" val="179173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2205-C933-4AF4-8B65-A498E2EF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Results(Experiment)-</a:t>
            </a:r>
            <a:r>
              <a:rPr lang="zh-CN" altLang="en-US" dirty="0"/>
              <a:t>精读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768D9A-444F-4905-82C9-4DF4D08525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9664"/>
            <a:ext cx="5181600" cy="320325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D8224-C3FB-4CD3-8898-4D7A500B71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部分主要概述了论文的实验部分</a:t>
            </a:r>
            <a:endParaRPr lang="en-US" altLang="zh-CN" dirty="0"/>
          </a:p>
          <a:p>
            <a:r>
              <a:rPr lang="zh-CN" altLang="en-US" dirty="0"/>
              <a:t>实验部分包含两大部分：实验设置，实验结果</a:t>
            </a:r>
            <a:endParaRPr lang="en-US" altLang="zh-CN" dirty="0"/>
          </a:p>
          <a:p>
            <a:r>
              <a:rPr lang="zh-CN" altLang="en-US" dirty="0"/>
              <a:t>实验设置是作者展示自己如何设计实验，实验中的各种参数是什么</a:t>
            </a:r>
            <a:endParaRPr lang="en-US" altLang="zh-CN" dirty="0"/>
          </a:p>
          <a:p>
            <a:r>
              <a:rPr lang="zh-CN" altLang="en-US" dirty="0"/>
              <a:t>实验结果展示作者的实验的结果，同时分析实验结果，得出结论</a:t>
            </a:r>
          </a:p>
        </p:txBody>
      </p:sp>
    </p:spTree>
    <p:extLst>
      <p:ext uri="{BB962C8B-B14F-4D97-AF65-F5344CB8AC3E}">
        <p14:creationId xmlns:p14="http://schemas.microsoft.com/office/powerpoint/2010/main" val="169201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文献笔记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我可能需要偶尔复习下这篇文章，但是我总不可能重新看一遍呀？😫</a:t>
            </a:r>
          </a:p>
        </p:txBody>
      </p:sp>
    </p:spTree>
    <p:extLst>
      <p:ext uri="{BB962C8B-B14F-4D97-AF65-F5344CB8AC3E}">
        <p14:creationId xmlns:p14="http://schemas.microsoft.com/office/powerpoint/2010/main" val="69070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BC8CB6-FBA8-4197-9BBA-4532EC4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如何做文献笔记？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2F7F3F-2039-4863-866B-5471F01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文献笔记软件：</a:t>
            </a:r>
            <a:endParaRPr lang="en-US" altLang="zh-CN" dirty="0"/>
          </a:p>
          <a:p>
            <a:pPr lvl="1"/>
            <a:r>
              <a:rPr lang="en-US" altLang="zh-CN" dirty="0"/>
              <a:t>Mendeley</a:t>
            </a:r>
          </a:p>
          <a:p>
            <a:pPr lvl="1"/>
            <a:r>
              <a:rPr lang="en-US" altLang="zh-CN" dirty="0"/>
              <a:t>EndNote</a:t>
            </a:r>
          </a:p>
          <a:p>
            <a:r>
              <a:rPr lang="zh-CN" altLang="en-US" dirty="0"/>
              <a:t>如何记录文献笔记：</a:t>
            </a:r>
            <a:endParaRPr lang="en-US" altLang="zh-CN" dirty="0"/>
          </a:p>
          <a:p>
            <a:pPr lvl="1"/>
            <a:r>
              <a:rPr lang="zh-CN" altLang="en-US" dirty="0"/>
              <a:t>对单篇文献而言：</a:t>
            </a:r>
            <a:endParaRPr lang="en-US" altLang="zh-CN" dirty="0"/>
          </a:p>
          <a:p>
            <a:pPr lvl="2"/>
            <a:r>
              <a:rPr lang="zh-CN" altLang="en-US" dirty="0"/>
              <a:t>记录大体脉络和中心思想</a:t>
            </a:r>
            <a:endParaRPr lang="en-US" altLang="zh-CN" dirty="0"/>
          </a:p>
          <a:p>
            <a:pPr lvl="1"/>
            <a:r>
              <a:rPr lang="zh-CN" altLang="en-US" dirty="0"/>
              <a:t>对所有相关文献而言：</a:t>
            </a:r>
            <a:endParaRPr lang="en-US" altLang="zh-CN" dirty="0"/>
          </a:p>
          <a:p>
            <a:pPr lvl="2"/>
            <a:r>
              <a:rPr lang="zh-CN" altLang="en-US" dirty="0"/>
              <a:t>按照不同分类整理好对应的文献笔记，比如按照研究问题的不同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4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5D749-0E66-478F-AF6F-17679E3E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文献笔记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251FDE-EF06-4C88-B7AD-92C399098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710" y="1825625"/>
            <a:ext cx="5674580" cy="4351338"/>
          </a:xfrm>
        </p:spPr>
      </p:pic>
    </p:spTree>
    <p:extLst>
      <p:ext uri="{BB962C8B-B14F-4D97-AF65-F5344CB8AC3E}">
        <p14:creationId xmlns:p14="http://schemas.microsoft.com/office/powerpoint/2010/main" val="418912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698-384D-47FE-8F24-45C9D059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文献阅读分享</a:t>
            </a:r>
            <a:br>
              <a:rPr lang="en-US" altLang="zh-CN" dirty="0"/>
            </a:br>
            <a:r>
              <a:rPr lang="zh-CN" altLang="en-US" dirty="0"/>
              <a:t>感谢倾听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2E21D-5745-4CC3-8CCC-5DB8CA562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王沛然</a:t>
            </a:r>
          </a:p>
        </p:txBody>
      </p:sp>
    </p:spTree>
    <p:extLst>
      <p:ext uri="{BB962C8B-B14F-4D97-AF65-F5344CB8AC3E}">
        <p14:creationId xmlns:p14="http://schemas.microsoft.com/office/powerpoint/2010/main" val="11367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1BE494-379A-4FDD-B826-6B2263184D51}"/>
              </a:ext>
            </a:extLst>
          </p:cNvPr>
          <p:cNvCxnSpPr/>
          <p:nvPr/>
        </p:nvCxnSpPr>
        <p:spPr>
          <a:xfrm>
            <a:off x="4001768" y="701336"/>
            <a:ext cx="0" cy="1509204"/>
          </a:xfrm>
          <a:prstGeom prst="line">
            <a:avLst/>
          </a:prstGeom>
          <a:ln w="34925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692B6C-3FFA-4318-BAB8-288011A3FC3F}"/>
              </a:ext>
            </a:extLst>
          </p:cNvPr>
          <p:cNvCxnSpPr/>
          <p:nvPr/>
        </p:nvCxnSpPr>
        <p:spPr>
          <a:xfrm>
            <a:off x="3593395" y="994299"/>
            <a:ext cx="914400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6A8086-E87C-43A4-A56F-BE5AD7843F83}"/>
              </a:ext>
            </a:extLst>
          </p:cNvPr>
          <p:cNvCxnSpPr>
            <a:cxnSpLocks/>
          </p:cNvCxnSpPr>
          <p:nvPr/>
        </p:nvCxnSpPr>
        <p:spPr>
          <a:xfrm>
            <a:off x="3717682" y="1198486"/>
            <a:ext cx="568171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A308381-AB41-463A-BCD0-8D49A18949C7}"/>
              </a:ext>
            </a:extLst>
          </p:cNvPr>
          <p:cNvGrpSpPr/>
          <p:nvPr/>
        </p:nvGrpSpPr>
        <p:grpSpPr>
          <a:xfrm flipV="1">
            <a:off x="10775434" y="4314896"/>
            <a:ext cx="914400" cy="1509204"/>
            <a:chOff x="3542190" y="701336"/>
            <a:chExt cx="914400" cy="1509204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2AD7B7C-D9FA-48BE-AC3E-711A9611EAB0}"/>
                </a:ext>
              </a:extLst>
            </p:cNvPr>
            <p:cNvCxnSpPr/>
            <p:nvPr/>
          </p:nvCxnSpPr>
          <p:spPr>
            <a:xfrm>
              <a:off x="3950563" y="701336"/>
              <a:ext cx="0" cy="1509204"/>
            </a:xfrm>
            <a:prstGeom prst="line">
              <a:avLst/>
            </a:prstGeom>
            <a:ln w="34925">
              <a:solidFill>
                <a:srgbClr val="00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082FF19-A36B-469A-8F5D-51C4B022DB8E}"/>
                </a:ext>
              </a:extLst>
            </p:cNvPr>
            <p:cNvCxnSpPr/>
            <p:nvPr/>
          </p:nvCxnSpPr>
          <p:spPr>
            <a:xfrm>
              <a:off x="3542190" y="994299"/>
              <a:ext cx="914400" cy="0"/>
            </a:xfrm>
            <a:prstGeom prst="line">
              <a:avLst/>
            </a:prstGeom>
            <a:ln w="25400">
              <a:solidFill>
                <a:srgbClr val="00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3BDAAEF-BE00-453F-8292-6B75CCBAE396}"/>
                </a:ext>
              </a:extLst>
            </p:cNvPr>
            <p:cNvCxnSpPr>
              <a:cxnSpLocks/>
            </p:cNvCxnSpPr>
            <p:nvPr/>
          </p:nvCxnSpPr>
          <p:spPr>
            <a:xfrm>
              <a:off x="3666477" y="1198486"/>
              <a:ext cx="568171" cy="0"/>
            </a:xfrm>
            <a:prstGeom prst="line">
              <a:avLst/>
            </a:prstGeom>
            <a:ln w="25400">
              <a:solidFill>
                <a:srgbClr val="00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0EEF7-8562-428C-AD61-162F9B335524}"/>
              </a:ext>
            </a:extLst>
          </p:cNvPr>
          <p:cNvCxnSpPr/>
          <p:nvPr/>
        </p:nvCxnSpPr>
        <p:spPr>
          <a:xfrm>
            <a:off x="3988451" y="708134"/>
            <a:ext cx="4980374" cy="0"/>
          </a:xfrm>
          <a:prstGeom prst="line">
            <a:avLst/>
          </a:prstGeom>
          <a:ln w="22225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B55DEF-689E-45DA-A9C9-DD12C712FB23}"/>
              </a:ext>
            </a:extLst>
          </p:cNvPr>
          <p:cNvCxnSpPr/>
          <p:nvPr/>
        </p:nvCxnSpPr>
        <p:spPr>
          <a:xfrm>
            <a:off x="6217789" y="5809743"/>
            <a:ext cx="4980374" cy="0"/>
          </a:xfrm>
          <a:prstGeom prst="line">
            <a:avLst/>
          </a:prstGeom>
          <a:ln w="22225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存储数据 33">
            <a:extLst>
              <a:ext uri="{FF2B5EF4-FFF2-40B4-BE49-F238E27FC236}">
                <a16:creationId xmlns:a16="http://schemas.microsoft.com/office/drawing/2014/main" id="{293A6E50-D7BF-44CE-B217-2C8EF0E7BB75}"/>
              </a:ext>
            </a:extLst>
          </p:cNvPr>
          <p:cNvSpPr/>
          <p:nvPr/>
        </p:nvSpPr>
        <p:spPr>
          <a:xfrm>
            <a:off x="4918940" y="615726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存储数据 33">
            <a:extLst>
              <a:ext uri="{FF2B5EF4-FFF2-40B4-BE49-F238E27FC236}">
                <a16:creationId xmlns:a16="http://schemas.microsoft.com/office/drawing/2014/main" id="{AACBD469-B6A0-432C-B4F7-95B231871080}"/>
              </a:ext>
            </a:extLst>
          </p:cNvPr>
          <p:cNvSpPr/>
          <p:nvPr/>
        </p:nvSpPr>
        <p:spPr>
          <a:xfrm>
            <a:off x="10700381" y="4867616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存储数据 33">
            <a:extLst>
              <a:ext uri="{FF2B5EF4-FFF2-40B4-BE49-F238E27FC236}">
                <a16:creationId xmlns:a16="http://schemas.microsoft.com/office/drawing/2014/main" id="{AA1A3D6F-F4BB-4379-A9B5-ADEE42E0879B}"/>
              </a:ext>
            </a:extLst>
          </p:cNvPr>
          <p:cNvSpPr/>
          <p:nvPr/>
        </p:nvSpPr>
        <p:spPr>
          <a:xfrm>
            <a:off x="7827480" y="5742755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存储数据 33">
            <a:extLst>
              <a:ext uri="{FF2B5EF4-FFF2-40B4-BE49-F238E27FC236}">
                <a16:creationId xmlns:a16="http://schemas.microsoft.com/office/drawing/2014/main" id="{9DABFDEF-3B01-4D85-853A-7B0AA4A66235}"/>
              </a:ext>
            </a:extLst>
          </p:cNvPr>
          <p:cNvSpPr/>
          <p:nvPr/>
        </p:nvSpPr>
        <p:spPr>
          <a:xfrm>
            <a:off x="9003364" y="5728398"/>
            <a:ext cx="767511" cy="162689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5 w 8458"/>
              <a:gd name="connsiteY0" fmla="*/ 0 h 10000"/>
              <a:gd name="connsiteX1" fmla="*/ 8458 w 8458"/>
              <a:gd name="connsiteY1" fmla="*/ 0 h 10000"/>
              <a:gd name="connsiteX2" fmla="*/ 6791 w 8458"/>
              <a:gd name="connsiteY2" fmla="*/ 5000 h 10000"/>
              <a:gd name="connsiteX3" fmla="*/ 8458 w 8458"/>
              <a:gd name="connsiteY3" fmla="*/ 10000 h 10000"/>
              <a:gd name="connsiteX4" fmla="*/ 125 w 8458"/>
              <a:gd name="connsiteY4" fmla="*/ 10000 h 10000"/>
              <a:gd name="connsiteX5" fmla="*/ 3708 w 8458"/>
              <a:gd name="connsiteY5" fmla="*/ 5850 h 10000"/>
              <a:gd name="connsiteX6" fmla="*/ 125 w 845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" h="10000">
                <a:moveTo>
                  <a:pt x="125" y="0"/>
                </a:moveTo>
                <a:lnTo>
                  <a:pt x="8458" y="0"/>
                </a:lnTo>
                <a:cubicBezTo>
                  <a:pt x="7537" y="0"/>
                  <a:pt x="6791" y="2239"/>
                  <a:pt x="6791" y="5000"/>
                </a:cubicBezTo>
                <a:cubicBezTo>
                  <a:pt x="6791" y="7761"/>
                  <a:pt x="7537" y="10000"/>
                  <a:pt x="8458" y="10000"/>
                </a:cubicBezTo>
                <a:lnTo>
                  <a:pt x="125" y="10000"/>
                </a:lnTo>
                <a:cubicBezTo>
                  <a:pt x="-796" y="10000"/>
                  <a:pt x="3708" y="8611"/>
                  <a:pt x="3708" y="5850"/>
                </a:cubicBezTo>
                <a:cubicBezTo>
                  <a:pt x="3708" y="3089"/>
                  <a:pt x="-796" y="0"/>
                  <a:pt x="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25F6715-8646-42D0-854D-66D4CD745E8D}"/>
              </a:ext>
            </a:extLst>
          </p:cNvPr>
          <p:cNvSpPr/>
          <p:nvPr/>
        </p:nvSpPr>
        <p:spPr>
          <a:xfrm>
            <a:off x="5713595" y="979648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63">
            <a:extLst>
              <a:ext uri="{FF2B5EF4-FFF2-40B4-BE49-F238E27FC236}">
                <a16:creationId xmlns:a16="http://schemas.microsoft.com/office/drawing/2014/main" id="{0E50ABDA-8601-4D31-B8F5-7A77D598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698" y="1389552"/>
            <a:ext cx="1316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年级： </a:t>
            </a:r>
          </a:p>
        </p:txBody>
      </p:sp>
      <p:sp>
        <p:nvSpPr>
          <p:cNvPr id="72" name="文本框 64">
            <a:extLst>
              <a:ext uri="{FF2B5EF4-FFF2-40B4-BE49-F238E27FC236}">
                <a16:creationId xmlns:a16="http://schemas.microsoft.com/office/drawing/2014/main" id="{F8D47562-8C66-4C76-8436-A0F99E09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390" y="1909710"/>
            <a:ext cx="11387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专业： 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73" name="文本框 65">
            <a:extLst>
              <a:ext uri="{FF2B5EF4-FFF2-40B4-BE49-F238E27FC236}">
                <a16:creationId xmlns:a16="http://schemas.microsoft.com/office/drawing/2014/main" id="{72D7ACD2-BC40-4947-88E4-B2D6E37DA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91" y="2402048"/>
            <a:ext cx="61298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辅导方向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4" name="文本框 77">
            <a:extLst>
              <a:ext uri="{FF2B5EF4-FFF2-40B4-BE49-F238E27FC236}">
                <a16:creationId xmlns:a16="http://schemas.microsoft.com/office/drawing/2014/main" id="{30FD26B9-E531-4DAB-B49D-7FE0F6E0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93" y="3387315"/>
            <a:ext cx="61298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问题示例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5" name="文本框 87">
            <a:extLst>
              <a:ext uri="{FF2B5EF4-FFF2-40B4-BE49-F238E27FC236}">
                <a16:creationId xmlns:a16="http://schemas.microsoft.com/office/drawing/2014/main" id="{A69E6B61-660F-432A-9902-65538CDC6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040" y="4397287"/>
            <a:ext cx="61298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defTabSz="1219170" fontAlgn="base">
              <a:spcBef>
                <a:spcPct val="0"/>
              </a:spcBef>
              <a:spcAft>
                <a:spcPct val="0"/>
              </a:spcAft>
              <a:defRPr sz="1867" b="1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个人经历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6" name="文本框 63">
            <a:extLst>
              <a:ext uri="{FF2B5EF4-FFF2-40B4-BE49-F238E27FC236}">
                <a16:creationId xmlns:a16="http://schemas.microsoft.com/office/drawing/2014/main" id="{3F8C34D3-EF79-4311-9A82-EE9A97B6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762" y="913158"/>
            <a:ext cx="1316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0A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sz="1867" dirty="0">
                <a:solidFill>
                  <a:srgbClr val="3A9F5E"/>
                </a:solidFill>
                <a:latin typeface="方正大黑简体" charset="-122"/>
                <a:ea typeface="方正大黑简体" charset="-122"/>
              </a:rPr>
              <a:t>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F6DF4CB-1E06-4249-BCF7-57E57CE8442F}"/>
              </a:ext>
            </a:extLst>
          </p:cNvPr>
          <p:cNvSpPr/>
          <p:nvPr/>
        </p:nvSpPr>
        <p:spPr>
          <a:xfrm>
            <a:off x="5713595" y="1441718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D5FF022-3E52-4DF3-9F21-39D5DEE5E839}"/>
              </a:ext>
            </a:extLst>
          </p:cNvPr>
          <p:cNvSpPr/>
          <p:nvPr/>
        </p:nvSpPr>
        <p:spPr>
          <a:xfrm>
            <a:off x="5713595" y="1972024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BC88E82-9E81-4793-BD8F-ACF5455C9453}"/>
              </a:ext>
            </a:extLst>
          </p:cNvPr>
          <p:cNvSpPr/>
          <p:nvPr/>
        </p:nvSpPr>
        <p:spPr>
          <a:xfrm>
            <a:off x="5713595" y="2467254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FB12A97-B8B9-4343-9213-AAC2FBE2473A}"/>
              </a:ext>
            </a:extLst>
          </p:cNvPr>
          <p:cNvSpPr/>
          <p:nvPr/>
        </p:nvSpPr>
        <p:spPr>
          <a:xfrm>
            <a:off x="5713595" y="3449629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6CC1A8F-3CA3-452B-8153-793AC8B8113D}"/>
              </a:ext>
            </a:extLst>
          </p:cNvPr>
          <p:cNvSpPr/>
          <p:nvPr/>
        </p:nvSpPr>
        <p:spPr>
          <a:xfrm>
            <a:off x="4269842" y="4459775"/>
            <a:ext cx="162843" cy="255028"/>
          </a:xfrm>
          <a:prstGeom prst="rect">
            <a:avLst/>
          </a:prstGeom>
          <a:solidFill>
            <a:srgbClr val="00AA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D4E4D18-DBD8-437D-80F8-F835297C61B9}"/>
              </a:ext>
            </a:extLst>
          </p:cNvPr>
          <p:cNvSpPr txBox="1"/>
          <p:nvPr/>
        </p:nvSpPr>
        <p:spPr>
          <a:xfrm>
            <a:off x="6710909" y="947423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王沛然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E6AF3B5-CCA0-4AB4-9B86-397AF21820C8}"/>
              </a:ext>
            </a:extLst>
          </p:cNvPr>
          <p:cNvSpPr txBox="1"/>
          <p:nvPr/>
        </p:nvSpPr>
        <p:spPr>
          <a:xfrm>
            <a:off x="6710909" y="1427710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2018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级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446795A-C696-4F70-B7D5-B2A970E8EBCC}"/>
              </a:ext>
            </a:extLst>
          </p:cNvPr>
          <p:cNvSpPr txBox="1"/>
          <p:nvPr/>
        </p:nvSpPr>
        <p:spPr>
          <a:xfrm>
            <a:off x="6710909" y="1941506"/>
            <a:ext cx="44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网络空间安全学院 卓越人才班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A1A501B-9342-4A66-BB12-A6B88D28C448}"/>
              </a:ext>
            </a:extLst>
          </p:cNvPr>
          <p:cNvSpPr txBox="1"/>
          <p:nvPr/>
        </p:nvSpPr>
        <p:spPr>
          <a:xfrm>
            <a:off x="6104008" y="2756156"/>
            <a:ext cx="467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科研入门；计软网科研方向选择；保研留学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A40F532-2A84-44CF-BD4F-C820E03C7CC4}"/>
              </a:ext>
            </a:extLst>
          </p:cNvPr>
          <p:cNvSpPr txBox="1"/>
          <p:nvPr/>
        </p:nvSpPr>
        <p:spPr>
          <a:xfrm>
            <a:off x="6104009" y="3778651"/>
            <a:ext cx="54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1.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计软网研究方向如何选择；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2.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如何进课题组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69B31D1-5123-4C09-8313-3E50052F2677}"/>
              </a:ext>
            </a:extLst>
          </p:cNvPr>
          <p:cNvSpPr txBox="1"/>
          <p:nvPr/>
        </p:nvSpPr>
        <p:spPr>
          <a:xfrm>
            <a:off x="4589081" y="4845741"/>
            <a:ext cx="6168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国家奖学金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和综合一等奖学金；一篇</a:t>
            </a:r>
            <a:r>
              <a:rPr lang="en-US" altLang="zh-CN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CCF-A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期刊在投，两篇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CCF-C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会议，一篇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EI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会议发表，曾获会议</a:t>
            </a:r>
            <a:r>
              <a:rPr lang="en-US" altLang="zh-CN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best paper award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；</a:t>
            </a:r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微软亚洲研究院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系统研究组研究实习；</a:t>
            </a:r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约翰</a:t>
            </a:r>
            <a:r>
              <a:rPr lang="en-US" altLang="zh-CN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·</a:t>
            </a:r>
            <a:r>
              <a:rPr lang="zh-CN" altLang="en-US" sz="1400" b="1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霍普金斯大学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研究实习；雅思自学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7.5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，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GRE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自学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326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；国家级大创、省级大创、互联网</a:t>
            </a:r>
            <a:r>
              <a: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+</a:t>
            </a: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省银、校金、校银参与者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EE1072-1386-4CE8-9DFB-D91427677CC8}"/>
              </a:ext>
            </a:extLst>
          </p:cNvPr>
          <p:cNvCxnSpPr>
            <a:cxnSpLocks/>
          </p:cNvCxnSpPr>
          <p:nvPr/>
        </p:nvCxnSpPr>
        <p:spPr>
          <a:xfrm>
            <a:off x="8390804" y="812494"/>
            <a:ext cx="1380071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08B3AB2-D6C5-4914-AD2D-29C91F3D6A1E}"/>
              </a:ext>
            </a:extLst>
          </p:cNvPr>
          <p:cNvCxnSpPr>
            <a:cxnSpLocks/>
          </p:cNvCxnSpPr>
          <p:nvPr/>
        </p:nvCxnSpPr>
        <p:spPr>
          <a:xfrm>
            <a:off x="9196836" y="701336"/>
            <a:ext cx="1380071" cy="0"/>
          </a:xfrm>
          <a:prstGeom prst="line">
            <a:avLst/>
          </a:prstGeom>
          <a:ln w="25400">
            <a:solidFill>
              <a:srgbClr val="00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">
            <a:extLst>
              <a:ext uri="{FF2B5EF4-FFF2-40B4-BE49-F238E27FC236}">
                <a16:creationId xmlns:a16="http://schemas.microsoft.com/office/drawing/2014/main" id="{DB07A7E7-4ED0-4EC6-A62F-59A264F1CEFF}"/>
              </a:ext>
            </a:extLst>
          </p:cNvPr>
          <p:cNvGrpSpPr/>
          <p:nvPr/>
        </p:nvGrpSpPr>
        <p:grpSpPr bwMode="auto">
          <a:xfrm>
            <a:off x="510501" y="529857"/>
            <a:ext cx="2265994" cy="4315884"/>
            <a:chOff x="3561074" y="1800991"/>
            <a:chExt cx="2544449" cy="4679339"/>
          </a:xfrm>
        </p:grpSpPr>
        <p:grpSp>
          <p:nvGrpSpPr>
            <p:cNvPr id="49" name="Group 2" descr="e7d195523061f1c03a90ee8e42cb24248e56383cd534985688F9F494128731F165EE95AB4B0C0A38076AAEA07667B1565C446FC45FF01DFB0E885BCDBDF3A284F3DB14DA61DD97F0BAB2E6C668FB4931CCA1232F21BFBFC313A07361FD898148F7983B19BBE0B177552E6EA63531218BDFB6796DB1961CF48B79AE10CEB062DBE2FA614517C12DC6BF875F79AFB08DDB">
              <a:extLst>
                <a:ext uri="{FF2B5EF4-FFF2-40B4-BE49-F238E27FC236}">
                  <a16:creationId xmlns:a16="http://schemas.microsoft.com/office/drawing/2014/main" id="{EF0F6C80-0E2D-4144-B3AF-643FAB8F87B1}"/>
                </a:ext>
              </a:extLst>
            </p:cNvPr>
            <p:cNvGrpSpPr/>
            <p:nvPr/>
          </p:nvGrpSpPr>
          <p:grpSpPr>
            <a:xfrm>
              <a:off x="3659232" y="1800991"/>
              <a:ext cx="2305179" cy="4679339"/>
              <a:chOff x="3659232" y="1800991"/>
              <a:chExt cx="2305179" cy="4679339"/>
            </a:xfrm>
            <a:solidFill>
              <a:schemeClr val="accent2"/>
            </a:solidFill>
          </p:grpSpPr>
          <p:grpSp>
            <p:nvGrpSpPr>
              <p:cNvPr id="52" name="Group 102">
                <a:extLst>
                  <a:ext uri="{FF2B5EF4-FFF2-40B4-BE49-F238E27FC236}">
                    <a16:creationId xmlns:a16="http://schemas.microsoft.com/office/drawing/2014/main" id="{5C2F097F-381F-4483-91BA-2AF313848A6D}"/>
                  </a:ext>
                </a:extLst>
              </p:cNvPr>
              <p:cNvGrpSpPr/>
              <p:nvPr/>
            </p:nvGrpSpPr>
            <p:grpSpPr>
              <a:xfrm>
                <a:off x="3659232" y="1800991"/>
                <a:ext cx="2305179" cy="4679339"/>
                <a:chOff x="3659232" y="1612305"/>
                <a:chExt cx="2305179" cy="4679339"/>
              </a:xfrm>
              <a:grpFill/>
              <a:effectLst>
                <a:outerShdw blurRad="685800" dist="825500" dir="5400000" sx="79000" sy="79000" algn="t" rotWithShape="0">
                  <a:prstClr val="black">
                    <a:alpha val="16000"/>
                  </a:prstClr>
                </a:outerShdw>
              </a:effectLst>
            </p:grpSpPr>
            <p:sp>
              <p:nvSpPr>
                <p:cNvPr id="54" name="Rectangle: Rounded Corners 47">
                  <a:extLst>
                    <a:ext uri="{FF2B5EF4-FFF2-40B4-BE49-F238E27FC236}">
                      <a16:creationId xmlns:a16="http://schemas.microsoft.com/office/drawing/2014/main" id="{E1097761-A389-47F5-A42B-094F143DA90F}"/>
                    </a:ext>
                  </a:extLst>
                </p:cNvPr>
                <p:cNvSpPr/>
                <p:nvPr/>
              </p:nvSpPr>
              <p:spPr>
                <a:xfrm>
                  <a:off x="3659232" y="2440054"/>
                  <a:ext cx="2305179" cy="2893248"/>
                </a:xfrm>
                <a:prstGeom prst="roundRect">
                  <a:avLst>
                    <a:gd name="adj" fmla="val 7314"/>
                  </a:avLst>
                </a:prstGeom>
                <a:solidFill>
                  <a:srgbClr val="40A39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72">
                  <a:extLst>
                    <a:ext uri="{FF2B5EF4-FFF2-40B4-BE49-F238E27FC236}">
                      <a16:creationId xmlns:a16="http://schemas.microsoft.com/office/drawing/2014/main" id="{566DF887-C209-4BE1-848A-C1CEBBAB03F1}"/>
                    </a:ext>
                  </a:extLst>
                </p:cNvPr>
                <p:cNvSpPr/>
                <p:nvPr/>
              </p:nvSpPr>
              <p:spPr>
                <a:xfrm>
                  <a:off x="3659232" y="1612305"/>
                  <a:ext cx="2305179" cy="1100775"/>
                </a:xfrm>
                <a:custGeom>
                  <a:avLst/>
                  <a:gdLst>
                    <a:gd name="connsiteX0" fmla="*/ 1460965 w 2305179"/>
                    <a:gd name="connsiteY0" fmla="*/ 4 h 1100775"/>
                    <a:gd name="connsiteX1" fmla="*/ 1504922 w 2305179"/>
                    <a:gd name="connsiteY1" fmla="*/ 166 h 1100775"/>
                    <a:gd name="connsiteX2" fmla="*/ 1647532 w 2305179"/>
                    <a:gd name="connsiteY2" fmla="*/ 142772 h 1100775"/>
                    <a:gd name="connsiteX3" fmla="*/ 1646915 w 2305179"/>
                    <a:gd name="connsiteY3" fmla="*/ 541972 h 1100775"/>
                    <a:gd name="connsiteX4" fmla="*/ 1657515 w 2305179"/>
                    <a:gd name="connsiteY4" fmla="*/ 595284 h 1100775"/>
                    <a:gd name="connsiteX5" fmla="*/ 1789129 w 2305179"/>
                    <a:gd name="connsiteY5" fmla="*/ 682580 h 1100775"/>
                    <a:gd name="connsiteX6" fmla="*/ 1833085 w 2305179"/>
                    <a:gd name="connsiteY6" fmla="*/ 682742 h 1100775"/>
                    <a:gd name="connsiteX7" fmla="*/ 1975689 w 2305179"/>
                    <a:gd name="connsiteY7" fmla="*/ 540129 h 1100775"/>
                    <a:gd name="connsiteX8" fmla="*/ 1975826 w 2305179"/>
                    <a:gd name="connsiteY8" fmla="*/ 444878 h 1100775"/>
                    <a:gd name="connsiteX9" fmla="*/ 1977760 w 2305179"/>
                    <a:gd name="connsiteY9" fmla="*/ 444878 h 1100775"/>
                    <a:gd name="connsiteX10" fmla="*/ 1987382 w 2305179"/>
                    <a:gd name="connsiteY10" fmla="*/ 398168 h 1100775"/>
                    <a:gd name="connsiteX11" fmla="*/ 2118611 w 2305179"/>
                    <a:gd name="connsiteY11" fmla="*/ 310777 h 1100775"/>
                    <a:gd name="connsiteX12" fmla="*/ 2162567 w 2305179"/>
                    <a:gd name="connsiteY12" fmla="*/ 310938 h 1100775"/>
                    <a:gd name="connsiteX13" fmla="*/ 2293813 w 2305179"/>
                    <a:gd name="connsiteY13" fmla="*/ 398225 h 1100775"/>
                    <a:gd name="connsiteX14" fmla="*/ 2303398 w 2305179"/>
                    <a:gd name="connsiteY14" fmla="*/ 444878 h 1100775"/>
                    <a:gd name="connsiteX15" fmla="*/ 2305000 w 2305179"/>
                    <a:gd name="connsiteY15" fmla="*/ 444878 h 1100775"/>
                    <a:gd name="connsiteX16" fmla="*/ 2304989 w 2305179"/>
                    <a:gd name="connsiteY16" fmla="*/ 452620 h 1100775"/>
                    <a:gd name="connsiteX17" fmla="*/ 2305179 w 2305179"/>
                    <a:gd name="connsiteY17" fmla="*/ 453545 h 1100775"/>
                    <a:gd name="connsiteX18" fmla="*/ 2305000 w 2305179"/>
                    <a:gd name="connsiteY18" fmla="*/ 578976 h 1100775"/>
                    <a:gd name="connsiteX19" fmla="*/ 2304809 w 2305179"/>
                    <a:gd name="connsiteY19" fmla="*/ 578976 h 1100775"/>
                    <a:gd name="connsiteX20" fmla="*/ 2304065 w 2305179"/>
                    <a:gd name="connsiteY20" fmla="*/ 1100775 h 1100775"/>
                    <a:gd name="connsiteX21" fmla="*/ 0 w 2305179"/>
                    <a:gd name="connsiteY21" fmla="*/ 1100775 h 1100775"/>
                    <a:gd name="connsiteX22" fmla="*/ 937 w 2305179"/>
                    <a:gd name="connsiteY22" fmla="*/ 444878 h 1100775"/>
                    <a:gd name="connsiteX23" fmla="*/ 1174 w 2305179"/>
                    <a:gd name="connsiteY23" fmla="*/ 444878 h 1100775"/>
                    <a:gd name="connsiteX24" fmla="*/ 1211 w 2305179"/>
                    <a:gd name="connsiteY24" fmla="*/ 419059 h 1100775"/>
                    <a:gd name="connsiteX25" fmla="*/ 143817 w 2305179"/>
                    <a:gd name="connsiteY25" fmla="*/ 276447 h 1100775"/>
                    <a:gd name="connsiteX26" fmla="*/ 187772 w 2305179"/>
                    <a:gd name="connsiteY26" fmla="*/ 276609 h 1100775"/>
                    <a:gd name="connsiteX27" fmla="*/ 330384 w 2305179"/>
                    <a:gd name="connsiteY27" fmla="*/ 419214 h 1100775"/>
                    <a:gd name="connsiteX28" fmla="*/ 330041 w 2305179"/>
                    <a:gd name="connsiteY28" fmla="*/ 549372 h 1100775"/>
                    <a:gd name="connsiteX29" fmla="*/ 340607 w 2305179"/>
                    <a:gd name="connsiteY29" fmla="*/ 602506 h 1100775"/>
                    <a:gd name="connsiteX30" fmla="*/ 472221 w 2305179"/>
                    <a:gd name="connsiteY30" fmla="*/ 689802 h 1100775"/>
                    <a:gd name="connsiteX31" fmla="*/ 516176 w 2305179"/>
                    <a:gd name="connsiteY31" fmla="*/ 689964 h 1100775"/>
                    <a:gd name="connsiteX32" fmla="*/ 658782 w 2305179"/>
                    <a:gd name="connsiteY32" fmla="*/ 547352 h 1100775"/>
                    <a:gd name="connsiteX33" fmla="*/ 658948 w 2305179"/>
                    <a:gd name="connsiteY33" fmla="*/ 444878 h 1100775"/>
                    <a:gd name="connsiteX34" fmla="*/ 659427 w 2305179"/>
                    <a:gd name="connsiteY34" fmla="*/ 444878 h 1100775"/>
                    <a:gd name="connsiteX35" fmla="*/ 659680 w 2305179"/>
                    <a:gd name="connsiteY35" fmla="*/ 288513 h 1100775"/>
                    <a:gd name="connsiteX36" fmla="*/ 802286 w 2305179"/>
                    <a:gd name="connsiteY36" fmla="*/ 145901 h 1100775"/>
                    <a:gd name="connsiteX37" fmla="*/ 846242 w 2305179"/>
                    <a:gd name="connsiteY37" fmla="*/ 146062 h 1100775"/>
                    <a:gd name="connsiteX38" fmla="*/ 988853 w 2305179"/>
                    <a:gd name="connsiteY38" fmla="*/ 288668 h 1100775"/>
                    <a:gd name="connsiteX39" fmla="*/ 988436 w 2305179"/>
                    <a:gd name="connsiteY39" fmla="*/ 667161 h 1100775"/>
                    <a:gd name="connsiteX40" fmla="*/ 999109 w 2305179"/>
                    <a:gd name="connsiteY40" fmla="*/ 720834 h 1100775"/>
                    <a:gd name="connsiteX41" fmla="*/ 1130723 w 2305179"/>
                    <a:gd name="connsiteY41" fmla="*/ 808129 h 1100775"/>
                    <a:gd name="connsiteX42" fmla="*/ 1174679 w 2305179"/>
                    <a:gd name="connsiteY42" fmla="*/ 808291 h 1100775"/>
                    <a:gd name="connsiteX43" fmla="*/ 1317284 w 2305179"/>
                    <a:gd name="connsiteY43" fmla="*/ 665679 h 1100775"/>
                    <a:gd name="connsiteX44" fmla="*/ 1317608 w 2305179"/>
                    <a:gd name="connsiteY44" fmla="*/ 444878 h 1100775"/>
                    <a:gd name="connsiteX45" fmla="*/ 1317986 w 2305179"/>
                    <a:gd name="connsiteY45" fmla="*/ 444878 h 1100775"/>
                    <a:gd name="connsiteX46" fmla="*/ 1318432 w 2305179"/>
                    <a:gd name="connsiteY46" fmla="*/ 140001 h 1100775"/>
                    <a:gd name="connsiteX47" fmla="*/ 1460965 w 2305179"/>
                    <a:gd name="connsiteY47" fmla="*/ 4 h 1100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305179" h="1100775">
                      <a:moveTo>
                        <a:pt x="1460965" y="4"/>
                      </a:moveTo>
                      <a:lnTo>
                        <a:pt x="1504922" y="166"/>
                      </a:lnTo>
                      <a:cubicBezTo>
                        <a:pt x="1583150" y="486"/>
                        <a:pt x="1647076" y="64259"/>
                        <a:pt x="1647532" y="142772"/>
                      </a:cubicBezTo>
                      <a:lnTo>
                        <a:pt x="1646915" y="541972"/>
                      </a:lnTo>
                      <a:lnTo>
                        <a:pt x="1657515" y="595284"/>
                      </a:lnTo>
                      <a:cubicBezTo>
                        <a:pt x="1678996" y="646434"/>
                        <a:pt x="1729662" y="682711"/>
                        <a:pt x="1789129" y="682580"/>
                      </a:cubicBezTo>
                      <a:lnTo>
                        <a:pt x="1833085" y="682742"/>
                      </a:lnTo>
                      <a:cubicBezTo>
                        <a:pt x="1912091" y="683345"/>
                        <a:pt x="1975865" y="619420"/>
                        <a:pt x="1975689" y="540129"/>
                      </a:cubicBezTo>
                      <a:lnTo>
                        <a:pt x="1975826" y="444878"/>
                      </a:lnTo>
                      <a:lnTo>
                        <a:pt x="1977760" y="444878"/>
                      </a:lnTo>
                      <a:lnTo>
                        <a:pt x="1987382" y="398168"/>
                      </a:lnTo>
                      <a:cubicBezTo>
                        <a:pt x="2009134" y="347164"/>
                        <a:pt x="2059727" y="311121"/>
                        <a:pt x="2118611" y="310777"/>
                      </a:cubicBezTo>
                      <a:lnTo>
                        <a:pt x="2162567" y="310938"/>
                      </a:lnTo>
                      <a:cubicBezTo>
                        <a:pt x="2221822" y="311391"/>
                        <a:pt x="2272156" y="347217"/>
                        <a:pt x="2293813" y="398225"/>
                      </a:cubicBezTo>
                      <a:lnTo>
                        <a:pt x="2303398" y="444878"/>
                      </a:lnTo>
                      <a:lnTo>
                        <a:pt x="2305000" y="444878"/>
                      </a:lnTo>
                      <a:lnTo>
                        <a:pt x="2304989" y="452620"/>
                      </a:lnTo>
                      <a:lnTo>
                        <a:pt x="2305179" y="453545"/>
                      </a:lnTo>
                      <a:lnTo>
                        <a:pt x="2305000" y="578976"/>
                      </a:lnTo>
                      <a:lnTo>
                        <a:pt x="2304809" y="578976"/>
                      </a:lnTo>
                      <a:lnTo>
                        <a:pt x="2304065" y="1100775"/>
                      </a:lnTo>
                      <a:lnTo>
                        <a:pt x="0" y="1100775"/>
                      </a:lnTo>
                      <a:lnTo>
                        <a:pt x="937" y="444878"/>
                      </a:lnTo>
                      <a:lnTo>
                        <a:pt x="1174" y="444878"/>
                      </a:lnTo>
                      <a:lnTo>
                        <a:pt x="1211" y="419059"/>
                      </a:lnTo>
                      <a:cubicBezTo>
                        <a:pt x="1530" y="340829"/>
                        <a:pt x="65303" y="276904"/>
                        <a:pt x="143817" y="276447"/>
                      </a:cubicBezTo>
                      <a:lnTo>
                        <a:pt x="187772" y="276609"/>
                      </a:lnTo>
                      <a:cubicBezTo>
                        <a:pt x="266779" y="277212"/>
                        <a:pt x="329927" y="340702"/>
                        <a:pt x="330384" y="419214"/>
                      </a:cubicBezTo>
                      <a:lnTo>
                        <a:pt x="330041" y="549372"/>
                      </a:lnTo>
                      <a:lnTo>
                        <a:pt x="340607" y="602506"/>
                      </a:lnTo>
                      <a:cubicBezTo>
                        <a:pt x="362088" y="653656"/>
                        <a:pt x="412753" y="689933"/>
                        <a:pt x="472221" y="689802"/>
                      </a:cubicBezTo>
                      <a:lnTo>
                        <a:pt x="516176" y="689964"/>
                      </a:lnTo>
                      <a:cubicBezTo>
                        <a:pt x="594406" y="690283"/>
                        <a:pt x="658956" y="626642"/>
                        <a:pt x="658782" y="547352"/>
                      </a:cubicBezTo>
                      <a:lnTo>
                        <a:pt x="658948" y="444878"/>
                      </a:lnTo>
                      <a:lnTo>
                        <a:pt x="659427" y="444878"/>
                      </a:lnTo>
                      <a:lnTo>
                        <a:pt x="659680" y="288513"/>
                      </a:lnTo>
                      <a:cubicBezTo>
                        <a:pt x="660000" y="210283"/>
                        <a:pt x="723773" y="146358"/>
                        <a:pt x="802286" y="145901"/>
                      </a:cubicBezTo>
                      <a:lnTo>
                        <a:pt x="846242" y="146062"/>
                      </a:lnTo>
                      <a:cubicBezTo>
                        <a:pt x="924471" y="146382"/>
                        <a:pt x="988396" y="210155"/>
                        <a:pt x="988853" y="288668"/>
                      </a:cubicBezTo>
                      <a:lnTo>
                        <a:pt x="988436" y="667161"/>
                      </a:lnTo>
                      <a:lnTo>
                        <a:pt x="999109" y="720834"/>
                      </a:lnTo>
                      <a:cubicBezTo>
                        <a:pt x="1020590" y="771983"/>
                        <a:pt x="1071256" y="808260"/>
                        <a:pt x="1130723" y="808129"/>
                      </a:cubicBezTo>
                      <a:lnTo>
                        <a:pt x="1174679" y="808291"/>
                      </a:lnTo>
                      <a:cubicBezTo>
                        <a:pt x="1252908" y="808611"/>
                        <a:pt x="1317459" y="744969"/>
                        <a:pt x="1317284" y="665679"/>
                      </a:cubicBezTo>
                      <a:lnTo>
                        <a:pt x="1317608" y="444878"/>
                      </a:lnTo>
                      <a:lnTo>
                        <a:pt x="1317986" y="444878"/>
                      </a:lnTo>
                      <a:lnTo>
                        <a:pt x="1318432" y="140001"/>
                      </a:lnTo>
                      <a:cubicBezTo>
                        <a:pt x="1318186" y="63326"/>
                        <a:pt x="1381959" y="-599"/>
                        <a:pt x="1460965" y="4"/>
                      </a:cubicBezTo>
                      <a:close/>
                    </a:path>
                  </a:pathLst>
                </a:custGeom>
                <a:solidFill>
                  <a:srgbClr val="40A39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101">
                  <a:extLst>
                    <a:ext uri="{FF2B5EF4-FFF2-40B4-BE49-F238E27FC236}">
                      <a16:creationId xmlns:a16="http://schemas.microsoft.com/office/drawing/2014/main" id="{24C978A8-74AA-497E-9920-F020D57185DB}"/>
                    </a:ext>
                  </a:extLst>
                </p:cNvPr>
                <p:cNvSpPr/>
                <p:nvPr/>
              </p:nvSpPr>
              <p:spPr>
                <a:xfrm>
                  <a:off x="3659232" y="5018827"/>
                  <a:ext cx="2305179" cy="1272817"/>
                </a:xfrm>
                <a:custGeom>
                  <a:avLst/>
                  <a:gdLst>
                    <a:gd name="connsiteX0" fmla="*/ 1324 w 2305179"/>
                    <a:gd name="connsiteY0" fmla="*/ 0 h 1272817"/>
                    <a:gd name="connsiteX1" fmla="*/ 2305179 w 2305179"/>
                    <a:gd name="connsiteY1" fmla="*/ 0 h 1272817"/>
                    <a:gd name="connsiteX2" fmla="*/ 2304386 w 2305179"/>
                    <a:gd name="connsiteY2" fmla="*/ 555666 h 1272817"/>
                    <a:gd name="connsiteX3" fmla="*/ 2304039 w 2305179"/>
                    <a:gd name="connsiteY3" fmla="*/ 555666 h 1272817"/>
                    <a:gd name="connsiteX4" fmla="*/ 2303759 w 2305179"/>
                    <a:gd name="connsiteY4" fmla="*/ 752227 h 1272817"/>
                    <a:gd name="connsiteX5" fmla="*/ 2161166 w 2305179"/>
                    <a:gd name="connsiteY5" fmla="*/ 894839 h 1272817"/>
                    <a:gd name="connsiteX6" fmla="*/ 2117214 w 2305179"/>
                    <a:gd name="connsiteY6" fmla="*/ 894676 h 1272817"/>
                    <a:gd name="connsiteX7" fmla="*/ 1974616 w 2305179"/>
                    <a:gd name="connsiteY7" fmla="*/ 752071 h 1272817"/>
                    <a:gd name="connsiteX8" fmla="*/ 1975210 w 2305179"/>
                    <a:gd name="connsiteY8" fmla="*/ 467248 h 1272817"/>
                    <a:gd name="connsiteX9" fmla="*/ 1964715 w 2305179"/>
                    <a:gd name="connsiteY9" fmla="*/ 414460 h 1272817"/>
                    <a:gd name="connsiteX10" fmla="*/ 1833112 w 2305179"/>
                    <a:gd name="connsiteY10" fmla="*/ 327163 h 1272817"/>
                    <a:gd name="connsiteX11" fmla="*/ 1789161 w 2305179"/>
                    <a:gd name="connsiteY11" fmla="*/ 327002 h 1272817"/>
                    <a:gd name="connsiteX12" fmla="*/ 1646569 w 2305179"/>
                    <a:gd name="connsiteY12" fmla="*/ 469615 h 1272817"/>
                    <a:gd name="connsiteX13" fmla="*/ 1646433 w 2305179"/>
                    <a:gd name="connsiteY13" fmla="*/ 555666 h 1272817"/>
                    <a:gd name="connsiteX14" fmla="*/ 1645732 w 2305179"/>
                    <a:gd name="connsiteY14" fmla="*/ 555666 h 1272817"/>
                    <a:gd name="connsiteX15" fmla="*/ 1645056 w 2305179"/>
                    <a:gd name="connsiteY15" fmla="*/ 983738 h 1272817"/>
                    <a:gd name="connsiteX16" fmla="*/ 1502464 w 2305179"/>
                    <a:gd name="connsiteY16" fmla="*/ 1126350 h 1272817"/>
                    <a:gd name="connsiteX17" fmla="*/ 1458512 w 2305179"/>
                    <a:gd name="connsiteY17" fmla="*/ 1126188 h 1272817"/>
                    <a:gd name="connsiteX18" fmla="*/ 1315912 w 2305179"/>
                    <a:gd name="connsiteY18" fmla="*/ 983583 h 1272817"/>
                    <a:gd name="connsiteX19" fmla="*/ 1316435 w 2305179"/>
                    <a:gd name="connsiteY19" fmla="*/ 774263 h 1272817"/>
                    <a:gd name="connsiteX20" fmla="*/ 1173837 w 2305179"/>
                    <a:gd name="connsiteY20" fmla="*/ 631658 h 1272817"/>
                    <a:gd name="connsiteX21" fmla="*/ 1129885 w 2305179"/>
                    <a:gd name="connsiteY21" fmla="*/ 631496 h 1272817"/>
                    <a:gd name="connsiteX22" fmla="*/ 987292 w 2305179"/>
                    <a:gd name="connsiteY22" fmla="*/ 774108 h 1272817"/>
                    <a:gd name="connsiteX23" fmla="*/ 986135 w 2305179"/>
                    <a:gd name="connsiteY23" fmla="*/ 1130205 h 1272817"/>
                    <a:gd name="connsiteX24" fmla="*/ 843543 w 2305179"/>
                    <a:gd name="connsiteY24" fmla="*/ 1272817 h 1272817"/>
                    <a:gd name="connsiteX25" fmla="*/ 799591 w 2305179"/>
                    <a:gd name="connsiteY25" fmla="*/ 1272655 h 1272817"/>
                    <a:gd name="connsiteX26" fmla="*/ 656992 w 2305179"/>
                    <a:gd name="connsiteY26" fmla="*/ 1130049 h 1272817"/>
                    <a:gd name="connsiteX27" fmla="*/ 657972 w 2305179"/>
                    <a:gd name="connsiteY27" fmla="*/ 555666 h 1272817"/>
                    <a:gd name="connsiteX28" fmla="*/ 649637 w 2305179"/>
                    <a:gd name="connsiteY28" fmla="*/ 555666 h 1272817"/>
                    <a:gd name="connsiteX29" fmla="*/ 647656 w 2305179"/>
                    <a:gd name="connsiteY29" fmla="*/ 545704 h 1272817"/>
                    <a:gd name="connsiteX30" fmla="*/ 516054 w 2305179"/>
                    <a:gd name="connsiteY30" fmla="*/ 458408 h 1272817"/>
                    <a:gd name="connsiteX31" fmla="*/ 472102 w 2305179"/>
                    <a:gd name="connsiteY31" fmla="*/ 458246 h 1272817"/>
                    <a:gd name="connsiteX32" fmla="*/ 340716 w 2305179"/>
                    <a:gd name="connsiteY32" fmla="*/ 545080 h 1272817"/>
                    <a:gd name="connsiteX33" fmla="*/ 338590 w 2305179"/>
                    <a:gd name="connsiteY33" fmla="*/ 555666 h 1272817"/>
                    <a:gd name="connsiteX34" fmla="*/ 329510 w 2305179"/>
                    <a:gd name="connsiteY34" fmla="*/ 600859 h 1272817"/>
                    <a:gd name="connsiteX35" fmla="*/ 329454 w 2305179"/>
                    <a:gd name="connsiteY35" fmla="*/ 651362 h 1272817"/>
                    <a:gd name="connsiteX36" fmla="*/ 329181 w 2305179"/>
                    <a:gd name="connsiteY36" fmla="*/ 651362 h 1272817"/>
                    <a:gd name="connsiteX37" fmla="*/ 329143 w 2305179"/>
                    <a:gd name="connsiteY37" fmla="*/ 685360 h 1272817"/>
                    <a:gd name="connsiteX38" fmla="*/ 186551 w 2305179"/>
                    <a:gd name="connsiteY38" fmla="*/ 827971 h 1272817"/>
                    <a:gd name="connsiteX39" fmla="*/ 142600 w 2305179"/>
                    <a:gd name="connsiteY39" fmla="*/ 827809 h 1272817"/>
                    <a:gd name="connsiteX40" fmla="*/ 0 w 2305179"/>
                    <a:gd name="connsiteY40" fmla="*/ 685204 h 1272817"/>
                    <a:gd name="connsiteX41" fmla="*/ 396 w 2305179"/>
                    <a:gd name="connsiteY41" fmla="*/ 408527 h 1272817"/>
                    <a:gd name="connsiteX42" fmla="*/ 742 w 2305179"/>
                    <a:gd name="connsiteY42" fmla="*/ 408527 h 1272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05179" h="1272817">
                      <a:moveTo>
                        <a:pt x="1324" y="0"/>
                      </a:moveTo>
                      <a:lnTo>
                        <a:pt x="2305179" y="0"/>
                      </a:lnTo>
                      <a:lnTo>
                        <a:pt x="2304386" y="555666"/>
                      </a:lnTo>
                      <a:lnTo>
                        <a:pt x="2304039" y="555666"/>
                      </a:lnTo>
                      <a:lnTo>
                        <a:pt x="2303759" y="752227"/>
                      </a:lnTo>
                      <a:cubicBezTo>
                        <a:pt x="2303440" y="830457"/>
                        <a:pt x="2239672" y="894381"/>
                        <a:pt x="2161166" y="894839"/>
                      </a:cubicBezTo>
                      <a:lnTo>
                        <a:pt x="2117214" y="894676"/>
                      </a:lnTo>
                      <a:cubicBezTo>
                        <a:pt x="2038992" y="894357"/>
                        <a:pt x="1975073" y="830584"/>
                        <a:pt x="1974616" y="752071"/>
                      </a:cubicBezTo>
                      <a:lnTo>
                        <a:pt x="1975210" y="467248"/>
                      </a:lnTo>
                      <a:lnTo>
                        <a:pt x="1964715" y="414460"/>
                      </a:lnTo>
                      <a:cubicBezTo>
                        <a:pt x="1943236" y="363310"/>
                        <a:pt x="1892574" y="327033"/>
                        <a:pt x="1833112" y="327163"/>
                      </a:cubicBezTo>
                      <a:lnTo>
                        <a:pt x="1789161" y="327002"/>
                      </a:lnTo>
                      <a:cubicBezTo>
                        <a:pt x="1710939" y="326682"/>
                        <a:pt x="1646393" y="390324"/>
                        <a:pt x="1646569" y="469615"/>
                      </a:cubicBezTo>
                      <a:lnTo>
                        <a:pt x="1646433" y="555666"/>
                      </a:lnTo>
                      <a:lnTo>
                        <a:pt x="1645732" y="555666"/>
                      </a:lnTo>
                      <a:lnTo>
                        <a:pt x="1645056" y="983738"/>
                      </a:lnTo>
                      <a:cubicBezTo>
                        <a:pt x="1644736" y="1061968"/>
                        <a:pt x="1580969" y="1125893"/>
                        <a:pt x="1502464" y="1126350"/>
                      </a:cubicBezTo>
                      <a:lnTo>
                        <a:pt x="1458512" y="1126188"/>
                      </a:lnTo>
                      <a:cubicBezTo>
                        <a:pt x="1380289" y="1125869"/>
                        <a:pt x="1316371" y="1062095"/>
                        <a:pt x="1315912" y="983583"/>
                      </a:cubicBezTo>
                      <a:lnTo>
                        <a:pt x="1316435" y="774263"/>
                      </a:lnTo>
                      <a:cubicBezTo>
                        <a:pt x="1316755" y="696034"/>
                        <a:pt x="1253119" y="631484"/>
                        <a:pt x="1173837" y="631658"/>
                      </a:cubicBezTo>
                      <a:lnTo>
                        <a:pt x="1129885" y="631496"/>
                      </a:lnTo>
                      <a:cubicBezTo>
                        <a:pt x="1051662" y="631176"/>
                        <a:pt x="987118" y="694818"/>
                        <a:pt x="987292" y="774108"/>
                      </a:cubicBezTo>
                      <a:lnTo>
                        <a:pt x="986135" y="1130205"/>
                      </a:lnTo>
                      <a:cubicBezTo>
                        <a:pt x="985532" y="1209212"/>
                        <a:pt x="922048" y="1272359"/>
                        <a:pt x="843543" y="1272817"/>
                      </a:cubicBezTo>
                      <a:lnTo>
                        <a:pt x="799591" y="1272655"/>
                      </a:lnTo>
                      <a:cubicBezTo>
                        <a:pt x="721368" y="1272336"/>
                        <a:pt x="657450" y="1208563"/>
                        <a:pt x="656992" y="1130049"/>
                      </a:cubicBezTo>
                      <a:lnTo>
                        <a:pt x="657972" y="555666"/>
                      </a:lnTo>
                      <a:lnTo>
                        <a:pt x="649637" y="555666"/>
                      </a:lnTo>
                      <a:lnTo>
                        <a:pt x="647656" y="545704"/>
                      </a:lnTo>
                      <a:cubicBezTo>
                        <a:pt x="626177" y="494554"/>
                        <a:pt x="575516" y="458278"/>
                        <a:pt x="516054" y="458408"/>
                      </a:cubicBezTo>
                      <a:lnTo>
                        <a:pt x="472102" y="458246"/>
                      </a:lnTo>
                      <a:cubicBezTo>
                        <a:pt x="413436" y="458007"/>
                        <a:pt x="362463" y="493746"/>
                        <a:pt x="340716" y="545080"/>
                      </a:cubicBezTo>
                      <a:lnTo>
                        <a:pt x="338590" y="555666"/>
                      </a:lnTo>
                      <a:lnTo>
                        <a:pt x="329510" y="600859"/>
                      </a:lnTo>
                      <a:lnTo>
                        <a:pt x="329454" y="651362"/>
                      </a:lnTo>
                      <a:lnTo>
                        <a:pt x="329181" y="651362"/>
                      </a:lnTo>
                      <a:lnTo>
                        <a:pt x="329143" y="685360"/>
                      </a:lnTo>
                      <a:cubicBezTo>
                        <a:pt x="328824" y="763589"/>
                        <a:pt x="265057" y="827514"/>
                        <a:pt x="186551" y="827971"/>
                      </a:cubicBezTo>
                      <a:lnTo>
                        <a:pt x="142600" y="827809"/>
                      </a:lnTo>
                      <a:cubicBezTo>
                        <a:pt x="64376" y="827490"/>
                        <a:pt x="458" y="763716"/>
                        <a:pt x="0" y="685204"/>
                      </a:cubicBezTo>
                      <a:lnTo>
                        <a:pt x="396" y="408527"/>
                      </a:lnTo>
                      <a:lnTo>
                        <a:pt x="742" y="408527"/>
                      </a:lnTo>
                      <a:close/>
                    </a:path>
                  </a:pathLst>
                </a:custGeom>
                <a:solidFill>
                  <a:srgbClr val="40A39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" name="Freeform: Shape 269">
                <a:extLst>
                  <a:ext uri="{FF2B5EF4-FFF2-40B4-BE49-F238E27FC236}">
                    <a16:creationId xmlns:a16="http://schemas.microsoft.com/office/drawing/2014/main" id="{E76A8EA4-8B62-4C4E-91FA-581BB41698AC}"/>
                  </a:ext>
                </a:extLst>
              </p:cNvPr>
              <p:cNvSpPr/>
              <p:nvPr/>
            </p:nvSpPr>
            <p:spPr>
              <a:xfrm>
                <a:off x="4057563" y="2854973"/>
                <a:ext cx="1509842" cy="1307946"/>
              </a:xfrm>
              <a:custGeom>
                <a:avLst/>
                <a:gdLst>
                  <a:gd name="connsiteX0" fmla="*/ 806977 w 1638300"/>
                  <a:gd name="connsiteY0" fmla="*/ 100984 h 1419225"/>
                  <a:gd name="connsiteX1" fmla="*/ 329775 w 1638300"/>
                  <a:gd name="connsiteY1" fmla="*/ 8591 h 1419225"/>
                  <a:gd name="connsiteX2" fmla="*/ 167850 w 1638300"/>
                  <a:gd name="connsiteY2" fmla="*/ 733444 h 1419225"/>
                  <a:gd name="connsiteX3" fmla="*/ 29737 w 1638300"/>
                  <a:gd name="connsiteY3" fmla="*/ 955376 h 1419225"/>
                  <a:gd name="connsiteX4" fmla="*/ 204045 w 1638300"/>
                  <a:gd name="connsiteY4" fmla="*/ 1394479 h 1419225"/>
                  <a:gd name="connsiteX5" fmla="*/ 463125 w 1638300"/>
                  <a:gd name="connsiteY5" fmla="*/ 1370666 h 1419225"/>
                  <a:gd name="connsiteX6" fmla="*/ 444075 w 1638300"/>
                  <a:gd name="connsiteY6" fmla="*/ 1248746 h 1419225"/>
                  <a:gd name="connsiteX7" fmla="*/ 855555 w 1638300"/>
                  <a:gd name="connsiteY7" fmla="*/ 1112539 h 1419225"/>
                  <a:gd name="connsiteX8" fmla="*/ 1583265 w 1638300"/>
                  <a:gd name="connsiteY8" fmla="*/ 908704 h 1419225"/>
                  <a:gd name="connsiteX9" fmla="*/ 806977 w 1638300"/>
                  <a:gd name="connsiteY9" fmla="*/ 10098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300" h="1419225">
                    <a:moveTo>
                      <a:pt x="806977" y="100984"/>
                    </a:moveTo>
                    <a:cubicBezTo>
                      <a:pt x="571710" y="178136"/>
                      <a:pt x="529800" y="-45701"/>
                      <a:pt x="329775" y="8591"/>
                    </a:cubicBezTo>
                    <a:cubicBezTo>
                      <a:pt x="210" y="97174"/>
                      <a:pt x="251670" y="532466"/>
                      <a:pt x="167850" y="733444"/>
                    </a:cubicBezTo>
                    <a:cubicBezTo>
                      <a:pt x="143085" y="793451"/>
                      <a:pt x="56407" y="895369"/>
                      <a:pt x="29737" y="955376"/>
                    </a:cubicBezTo>
                    <a:cubicBezTo>
                      <a:pt x="-14078" y="1054436"/>
                      <a:pt x="-44558" y="1291609"/>
                      <a:pt x="204045" y="1394479"/>
                    </a:cubicBezTo>
                    <a:cubicBezTo>
                      <a:pt x="335490" y="1448771"/>
                      <a:pt x="465982" y="1435436"/>
                      <a:pt x="463125" y="1370666"/>
                    </a:cubicBezTo>
                    <a:cubicBezTo>
                      <a:pt x="461220" y="1335424"/>
                      <a:pt x="400260" y="1303039"/>
                      <a:pt x="444075" y="1248746"/>
                    </a:cubicBezTo>
                    <a:cubicBezTo>
                      <a:pt x="525990" y="1145876"/>
                      <a:pt x="724110" y="1123016"/>
                      <a:pt x="855555" y="1112539"/>
                    </a:cubicBezTo>
                    <a:cubicBezTo>
                      <a:pt x="1019385" y="1099204"/>
                      <a:pt x="1436580" y="1208741"/>
                      <a:pt x="1583265" y="908704"/>
                    </a:cubicBezTo>
                    <a:cubicBezTo>
                      <a:pt x="1778527" y="508654"/>
                      <a:pt x="1497540" y="-127616"/>
                      <a:pt x="806977" y="100984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5" descr="e7d195523061f1c03a90ee8e42cb24248e56383cd534985688F9F494128731F165EE95AB4B0C0A38076AAEA07667B1565C446FC45FF01DFB0E885BCDBDF3A284F3DB14DA61DD97F0BAB2E6C668FB4931CCA1232F21BFBFC313A07361FD898148F7983B19BBE0B177552E6EA63531218BDFB6796DB1961CF48B79AE10CEB062DBE2FA614517C12DC6BF875F79AFB08DDB">
              <a:extLst>
                <a:ext uri="{FF2B5EF4-FFF2-40B4-BE49-F238E27FC236}">
                  <a16:creationId xmlns:a16="http://schemas.microsoft.com/office/drawing/2014/main" id="{8AAD5F4C-869B-4CBC-BDE5-D205F8239198}"/>
                </a:ext>
              </a:extLst>
            </p:cNvPr>
            <p:cNvSpPr txBox="1"/>
            <p:nvPr/>
          </p:nvSpPr>
          <p:spPr>
            <a:xfrm>
              <a:off x="3561074" y="4389152"/>
              <a:ext cx="2544449" cy="69306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4400">
                  <a:effectLst>
                    <a:outerShdw dist="63500" dir="2700000" algn="tl" rotWithShape="0">
                      <a:schemeClr val="accent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>
                    <a:outerShdw dist="63500" dir="2700000" algn="tl" rotWithShape="0">
                      <a:srgbClr val="4472C4">
                        <a:alpha val="40000"/>
                      </a:srgbClr>
                    </a:outerShdw>
                  </a:effectLst>
                  <a:uLnTx/>
                  <a:uFillTx/>
                  <a:latin typeface="华文琥珀" panose="02010800040101010101" charset="-122"/>
                  <a:ea typeface="华文琥珀" panose="02010800040101010101" charset="-122"/>
                  <a:cs typeface="+mj-cs"/>
                </a:rPr>
                <a:t>竞赛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472C4">
                      <a:alpha val="40000"/>
                    </a:srgbClr>
                  </a:outerShdw>
                </a:effectLst>
                <a:uLnTx/>
                <a:uFillTx/>
                <a:latin typeface="华文琥珀" panose="02010800040101010101" charset="-122"/>
                <a:ea typeface="华文琥珀" panose="02010800040101010101" charset="-122"/>
                <a:cs typeface="+mj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>
                    <a:outerShdw dist="63500" dir="2700000" algn="tl" rotWithShape="0">
                      <a:srgbClr val="4472C4">
                        <a:alpha val="40000"/>
                      </a:srgbClr>
                    </a:outerShdw>
                  </a:effectLst>
                  <a:uLnTx/>
                  <a:uFillTx/>
                  <a:latin typeface="华文琥珀" panose="02010800040101010101" charset="-122"/>
                  <a:ea typeface="华文琥珀" panose="02010800040101010101" charset="-122"/>
                  <a:cs typeface="+mj-cs"/>
                </a:rPr>
                <a:t>科研组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1393E96B-0705-4E29-B8D8-29100F5D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4010994" y="2813051"/>
              <a:ext cx="1542526" cy="152153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" name="内容占位符 5">
            <a:extLst>
              <a:ext uri="{FF2B5EF4-FFF2-40B4-BE49-F238E27FC236}">
                <a16:creationId xmlns:a16="http://schemas.microsoft.com/office/drawing/2014/main" id="{0A9B2546-F577-4AAC-9341-8B99B61433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51" y="1427710"/>
            <a:ext cx="2426284" cy="2426284"/>
          </a:xfrm>
        </p:spPr>
      </p:pic>
    </p:spTree>
    <p:extLst>
      <p:ext uri="{BB962C8B-B14F-4D97-AF65-F5344CB8AC3E}">
        <p14:creationId xmlns:p14="http://schemas.microsoft.com/office/powerpoint/2010/main" val="366459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文献阅读的重要性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为什么文献阅读这么重要？我为什么不能直接</a:t>
            </a:r>
            <a:r>
              <a:rPr lang="en-US" altLang="zh-CN" dirty="0"/>
              <a:t>A</a:t>
            </a:r>
            <a:r>
              <a:rPr lang="zh-CN" altLang="en-US" dirty="0"/>
              <a:t>上去？😩</a:t>
            </a:r>
          </a:p>
        </p:txBody>
      </p:sp>
    </p:spTree>
    <p:extLst>
      <p:ext uri="{BB962C8B-B14F-4D97-AF65-F5344CB8AC3E}">
        <p14:creationId xmlns:p14="http://schemas.microsoft.com/office/powerpoint/2010/main" val="282559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BC8CB6-FBA8-4197-9BBA-4532EC4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为什么要读论文？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2F7F3F-2039-4863-866B-5471F01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读论文为什么重要：</a:t>
            </a:r>
            <a:endParaRPr lang="en-US" altLang="zh-CN" dirty="0"/>
          </a:p>
          <a:p>
            <a:pPr lvl="1"/>
            <a:r>
              <a:rPr lang="zh-CN" altLang="en-US" dirty="0"/>
              <a:t>提升自己知识深度，跟上前沿研究的深度</a:t>
            </a:r>
            <a:endParaRPr lang="en-US" altLang="zh-CN" dirty="0"/>
          </a:p>
          <a:p>
            <a:pPr lvl="1"/>
            <a:r>
              <a:rPr lang="zh-CN" altLang="en-US" dirty="0"/>
              <a:t>了解最新的研究热点</a:t>
            </a:r>
            <a:endParaRPr lang="en-US" altLang="zh-CN" dirty="0"/>
          </a:p>
          <a:p>
            <a:pPr lvl="1"/>
            <a:r>
              <a:rPr lang="zh-CN" altLang="en-US" dirty="0"/>
              <a:t>了解学术圈生态</a:t>
            </a:r>
            <a:endParaRPr lang="en-US" altLang="zh-CN" dirty="0"/>
          </a:p>
          <a:p>
            <a:pPr lvl="2"/>
            <a:r>
              <a:rPr lang="zh-CN" altLang="en-US" dirty="0"/>
              <a:t>有哪些比较出名的组？</a:t>
            </a:r>
            <a:endParaRPr lang="en-US" altLang="zh-CN" dirty="0"/>
          </a:p>
          <a:p>
            <a:pPr lvl="2"/>
            <a:r>
              <a:rPr lang="zh-CN" altLang="en-US" dirty="0"/>
              <a:t>有哪些常在这个领域发论文的组？</a:t>
            </a:r>
            <a:endParaRPr lang="en-US" altLang="zh-CN" dirty="0"/>
          </a:p>
          <a:p>
            <a:pPr lvl="2"/>
            <a:r>
              <a:rPr lang="zh-CN" altLang="en-US" dirty="0"/>
              <a:t>跟踪本领域牛组对这个问题的研究路线演化</a:t>
            </a:r>
            <a:endParaRPr lang="en-US" altLang="zh-CN" dirty="0"/>
          </a:p>
          <a:p>
            <a:pPr lvl="1"/>
            <a:r>
              <a:rPr lang="zh-CN" altLang="en-US" dirty="0"/>
              <a:t>提高阅读和写作水平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4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文献那么多？我应该怎么查找呢？找到文献后如何区分哪些需要精读，哪些需要粗读呢？😲</a:t>
            </a:r>
          </a:p>
        </p:txBody>
      </p:sp>
    </p:spTree>
    <p:extLst>
      <p:ext uri="{BB962C8B-B14F-4D97-AF65-F5344CB8AC3E}">
        <p14:creationId xmlns:p14="http://schemas.microsoft.com/office/powerpoint/2010/main" val="28423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01EE7E-BE95-422D-AA50-AE9B4252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如何查找文献？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D35EC1-51C4-46D7-BFD4-6B41AC38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文献搜索平台：</a:t>
            </a:r>
            <a:endParaRPr lang="en-US" altLang="zh-CN" dirty="0"/>
          </a:p>
          <a:p>
            <a:pPr lvl="1"/>
            <a:r>
              <a:rPr lang="zh-CN" altLang="en-US" dirty="0"/>
              <a:t>中文：</a:t>
            </a:r>
            <a:endParaRPr lang="en-US" altLang="zh-CN" dirty="0"/>
          </a:p>
          <a:p>
            <a:pPr lvl="2"/>
            <a:r>
              <a:rPr lang="zh-CN" altLang="en-US" dirty="0"/>
              <a:t>知网、百度学术</a:t>
            </a:r>
            <a:endParaRPr lang="en-US" altLang="zh-CN" dirty="0"/>
          </a:p>
          <a:p>
            <a:pPr lvl="1"/>
            <a:r>
              <a:rPr lang="zh-CN" altLang="en-US" dirty="0"/>
              <a:t>英文：</a:t>
            </a:r>
            <a:endParaRPr lang="en-US" altLang="zh-CN" dirty="0"/>
          </a:p>
          <a:p>
            <a:pPr lvl="2"/>
            <a:r>
              <a:rPr lang="en-US" altLang="zh-CN" dirty="0"/>
              <a:t>Google Scholar(</a:t>
            </a:r>
            <a:r>
              <a:rPr lang="zh-CN" altLang="en-US" dirty="0"/>
              <a:t>放镜像网页）</a:t>
            </a:r>
            <a:r>
              <a:rPr lang="en-US" altLang="zh-CN" dirty="0"/>
              <a:t>, Research Gate</a:t>
            </a:r>
          </a:p>
          <a:p>
            <a:pPr lvl="2"/>
            <a:r>
              <a:rPr lang="zh-CN" altLang="en-US" dirty="0"/>
              <a:t>本领域的著名出版商，比如计算机领域的</a:t>
            </a:r>
            <a:r>
              <a:rPr lang="en-US" altLang="zh-CN" dirty="0"/>
              <a:t>ACM</a:t>
            </a:r>
            <a:r>
              <a:rPr lang="zh-CN" altLang="en-US" dirty="0"/>
              <a:t>，电子电气计算机领域的</a:t>
            </a:r>
            <a:r>
              <a:rPr lang="en-US" altLang="zh-CN" dirty="0"/>
              <a:t>IEEE</a:t>
            </a:r>
          </a:p>
          <a:p>
            <a:r>
              <a:rPr lang="zh-CN" altLang="en-US" dirty="0"/>
              <a:t>查找方法：</a:t>
            </a:r>
            <a:endParaRPr lang="en-US" altLang="zh-CN" dirty="0"/>
          </a:p>
          <a:p>
            <a:pPr lvl="1"/>
            <a:r>
              <a:rPr lang="zh-CN" altLang="en-US" dirty="0"/>
              <a:t>相关关键词搜索</a:t>
            </a:r>
            <a:endParaRPr lang="en-US" altLang="zh-CN" dirty="0"/>
          </a:p>
          <a:p>
            <a:pPr lvl="1"/>
            <a:r>
              <a:rPr lang="zh-CN" altLang="en-US" dirty="0"/>
              <a:t>在已有的论文的引用文献和引用改论文的文献找</a:t>
            </a:r>
            <a:endParaRPr lang="en-US" altLang="zh-CN" dirty="0"/>
          </a:p>
          <a:p>
            <a:pPr lvl="1"/>
            <a:r>
              <a:rPr lang="zh-CN" altLang="en-US" dirty="0"/>
              <a:t>综述</a:t>
            </a:r>
          </a:p>
        </p:txBody>
      </p:sp>
    </p:spTree>
    <p:extLst>
      <p:ext uri="{BB962C8B-B14F-4D97-AF65-F5344CB8AC3E}">
        <p14:creationId xmlns:p14="http://schemas.microsoft.com/office/powerpoint/2010/main" val="25990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80936-A851-4C32-A506-D7D2544D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利用引用文献查找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E7A24E-0109-41AD-A0D4-73B7BE3E1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158" y="1825625"/>
            <a:ext cx="5297684" cy="4351338"/>
          </a:xfrm>
        </p:spPr>
      </p:pic>
    </p:spTree>
    <p:extLst>
      <p:ext uri="{BB962C8B-B14F-4D97-AF65-F5344CB8AC3E}">
        <p14:creationId xmlns:p14="http://schemas.microsoft.com/office/powerpoint/2010/main" val="232037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3A225-D1A9-4FDA-8400-251C9BCA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利用引用文献查找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3C598B-9EE5-4C84-8A12-5D1E5D5B4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339" y="1825625"/>
            <a:ext cx="4703322" cy="4351338"/>
          </a:xfrm>
        </p:spPr>
      </p:pic>
    </p:spTree>
    <p:extLst>
      <p:ext uri="{BB962C8B-B14F-4D97-AF65-F5344CB8AC3E}">
        <p14:creationId xmlns:p14="http://schemas.microsoft.com/office/powerpoint/2010/main" val="32258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906</Words>
  <Application>Microsoft Office PowerPoint</Application>
  <PresentationFormat>宽屏</PresentationFormat>
  <Paragraphs>111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方正大黑简体</vt:lpstr>
      <vt:lpstr>思源黑体 CN Light</vt:lpstr>
      <vt:lpstr>Arial</vt:lpstr>
      <vt:lpstr>等线</vt:lpstr>
      <vt:lpstr>等线 Light</vt:lpstr>
      <vt:lpstr>华文琥珀</vt:lpstr>
      <vt:lpstr>微软雅黑</vt:lpstr>
      <vt:lpstr>Office 主题​​</vt:lpstr>
      <vt:lpstr>文献阅读分享</vt:lpstr>
      <vt:lpstr>目录</vt:lpstr>
      <vt:lpstr>PowerPoint 演示文稿</vt:lpstr>
      <vt:lpstr>文献阅读的重要性</vt:lpstr>
      <vt:lpstr>为什么要读论文？</vt:lpstr>
      <vt:lpstr>文献查找</vt:lpstr>
      <vt:lpstr>如何查找文献？</vt:lpstr>
      <vt:lpstr>利用引用文献查找</vt:lpstr>
      <vt:lpstr>利用引用文献查找</vt:lpstr>
      <vt:lpstr>什么是精读和粗读</vt:lpstr>
      <vt:lpstr>文献阅读的方法</vt:lpstr>
      <vt:lpstr>如何读一篇文献</vt:lpstr>
      <vt:lpstr>如何读一篇论文</vt:lpstr>
      <vt:lpstr>论文大致结构</vt:lpstr>
      <vt:lpstr>如何读一篇论文</vt:lpstr>
      <vt:lpstr>如何读一篇论文</vt:lpstr>
      <vt:lpstr>Abstract（摘要）-粗读、精读</vt:lpstr>
      <vt:lpstr>Conclusion（结论）-精读</vt:lpstr>
      <vt:lpstr>Methods/Framework-精读</vt:lpstr>
      <vt:lpstr>Results(Experiment)-精读</vt:lpstr>
      <vt:lpstr>文献笔记</vt:lpstr>
      <vt:lpstr>如何做文献笔记？</vt:lpstr>
      <vt:lpstr>文献笔记</vt:lpstr>
      <vt:lpstr>文献阅读分享 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文献阅读分享</dc:title>
  <dc:creator>王 沛然</dc:creator>
  <cp:lastModifiedBy>王 沛然</cp:lastModifiedBy>
  <cp:revision>127</cp:revision>
  <dcterms:created xsi:type="dcterms:W3CDTF">2022-03-05T08:07:21Z</dcterms:created>
  <dcterms:modified xsi:type="dcterms:W3CDTF">2022-03-08T02:46:12Z</dcterms:modified>
</cp:coreProperties>
</file>