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64" r:id="rId6"/>
    <p:sldId id="258" r:id="rId7"/>
    <p:sldId id="268" r:id="rId8"/>
    <p:sldId id="269" r:id="rId9"/>
    <p:sldId id="270" r:id="rId10"/>
    <p:sldId id="265" r:id="rId11"/>
    <p:sldId id="259" r:id="rId12"/>
    <p:sldId id="266" r:id="rId13"/>
    <p:sldId id="271" r:id="rId14"/>
    <p:sldId id="272" r:id="rId15"/>
    <p:sldId id="260" r:id="rId16"/>
    <p:sldId id="267" r:id="rId17"/>
    <p:sldId id="26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开头" id="{A43A66B2-35C5-4A02-AC4B-334DF43F2B84}">
          <p14:sldIdLst>
            <p14:sldId id="256"/>
            <p14:sldId id="262"/>
            <p14:sldId id="263"/>
          </p14:sldIdLst>
        </p14:section>
        <p14:section name="文献阅读的重要性" id="{39EB528C-4CB1-46CA-BCAB-93E7B4D46AC7}">
          <p14:sldIdLst>
            <p14:sldId id="257"/>
            <p14:sldId id="264"/>
          </p14:sldIdLst>
        </p14:section>
        <p14:section name="文献查找" id="{0E005359-4A0B-4A1F-A45F-E5FAA042708A}">
          <p14:sldIdLst>
            <p14:sldId id="258"/>
            <p14:sldId id="268"/>
            <p14:sldId id="269"/>
            <p14:sldId id="270"/>
            <p14:sldId id="265"/>
          </p14:sldIdLst>
        </p14:section>
        <p14:section name="文献阅读的方法" id="{0DCF68A5-C595-4648-B0B3-7C7DFD5681B9}">
          <p14:sldIdLst>
            <p14:sldId id="259"/>
            <p14:sldId id="266"/>
            <p14:sldId id="271"/>
            <p14:sldId id="272"/>
          </p14:sldIdLst>
        </p14:section>
        <p14:section name="文献笔记" id="{B5708D9C-9562-4B64-9B37-2769C8966582}">
          <p14:sldIdLst>
            <p14:sldId id="260"/>
            <p14:sldId id="267"/>
          </p14:sldIdLst>
        </p14:section>
        <p14:section name="结尾" id="{5F42F568-8F93-4222-B2AD-B5709F400D01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6366" autoAdjust="0"/>
  </p:normalViewPr>
  <p:slideViewPr>
    <p:cSldViewPr snapToGrid="0">
      <p:cViewPr>
        <p:scale>
          <a:sx n="100" d="100"/>
          <a:sy n="100" d="100"/>
        </p:scale>
        <p:origin x="114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B06CE-847D-449C-A0D8-679E984EF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5A4FC0-718A-4ACB-B887-8BA848B34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0CD607-005B-40A3-970A-A55FE2636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189B-F5EA-4392-A26C-7069868B23AB}" type="datetimeFigureOut">
              <a:rPr lang="zh-CN" altLang="en-US" smtClean="0"/>
              <a:t>2022-03-06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36C719-5858-4C61-969A-F5BFB88BE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C2DB92-41FA-410B-A804-1A05A5943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E9ED-7A61-4601-9352-62CFDAC90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24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BEF4AC-C365-4D65-83F4-C3EEA6CF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AAEB61-EAA8-4CA5-AC0B-CE121D773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2AB1A2-EFC7-47CB-812A-6B0DAC3D0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189B-F5EA-4392-A26C-7069868B23AB}" type="datetimeFigureOut">
              <a:rPr lang="zh-CN" altLang="en-US" smtClean="0"/>
              <a:t>2022-03-06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CD5AD4-67CD-4586-B6AB-1C806936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AA7329-3FE4-48CB-AE86-FC1923165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E9ED-7A61-4601-9352-62CFDAC90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57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209A04C-9EE4-4B12-8EA3-7A292301C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BF4C75-538C-49AC-955B-F682AE220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A40E90-8D7F-413A-B50A-068D8C96F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189B-F5EA-4392-A26C-7069868B23AB}" type="datetimeFigureOut">
              <a:rPr lang="zh-CN" altLang="en-US" smtClean="0"/>
              <a:t>2022-03-06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80D91A-783B-45F2-8B02-E605CEC82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F0412A-40D2-4DCC-9F1D-1E7ED26C8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E9ED-7A61-4601-9352-62CFDAC90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993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0D7553-02A5-4F50-BB21-90C7B7531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BD4356-35C8-4930-BB27-F2E3B5FB0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00233E-A205-4C95-9E7B-4063F6DA6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189B-F5EA-4392-A26C-7069868B23AB}" type="datetimeFigureOut">
              <a:rPr lang="zh-CN" altLang="en-US" smtClean="0"/>
              <a:t>2022-03-06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5BF992-6792-47A2-BC3F-EB34F8C72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4DBCCB-D039-4B41-8C4C-7B307A58F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E9ED-7A61-4601-9352-62CFDAC90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82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159D12-D28B-4A98-AA85-7D73084E8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6E9053-132B-4E5F-A975-95FF00ACC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73358E-7734-4A8B-9347-E551EA171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189B-F5EA-4392-A26C-7069868B23AB}" type="datetimeFigureOut">
              <a:rPr lang="zh-CN" altLang="en-US" smtClean="0"/>
              <a:t>2022-03-06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3B6202-ADCD-4C0A-8DD1-C20C9E9A0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7FEF81-692D-4964-8CF0-135E37CEB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E9ED-7A61-4601-9352-62CFDAC90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57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EDF88C-D472-4763-8C63-8D297AA2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4CB3C7-37E9-42F0-8738-97388F6D32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262089-083E-4F5C-8326-4EFEC7599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EE3C88-ED4A-4D01-99DF-315DD0A0D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189B-F5EA-4392-A26C-7069868B23AB}" type="datetimeFigureOut">
              <a:rPr lang="zh-CN" altLang="en-US" smtClean="0"/>
              <a:t>2022-03-06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7DB71C-9486-4E72-B2E4-0092B55FD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14BDD3-A303-4647-8BEF-37B568992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E9ED-7A61-4601-9352-62CFDAC90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51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78E55-5AC5-4220-A573-8172F9F9A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475F4B-2939-4559-840D-BD4572A88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57C419-FECF-4D2A-B163-8E9847C87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83EBB3-191B-4EB2-9B53-0ADC790901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EA0379-B0B1-4EF0-9E15-FE7671B49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712280-3D83-4CCD-8EF8-AA2F94EAB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189B-F5EA-4392-A26C-7069868B23AB}" type="datetimeFigureOut">
              <a:rPr lang="zh-CN" altLang="en-US" smtClean="0"/>
              <a:t>2022-03-06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1F8A21B-D923-46DB-BFD2-B44657101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8A366C-A74F-4477-9413-78EDF7195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E9ED-7A61-4601-9352-62CFDAC90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877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D9680F-D42F-4A1A-AEB7-702BB6A47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605377-0A17-4DBB-870E-C08082DF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189B-F5EA-4392-A26C-7069868B23AB}" type="datetimeFigureOut">
              <a:rPr lang="zh-CN" altLang="en-US" smtClean="0"/>
              <a:t>2022-03-06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2FB367-6479-41D7-B2CB-BBD1B5817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B89C23-537E-47A9-93A6-4F3DDF5AA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E9ED-7A61-4601-9352-62CFDAC90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13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83624C-60EA-4FEA-BA49-EE72D8897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189B-F5EA-4392-A26C-7069868B23AB}" type="datetimeFigureOut">
              <a:rPr lang="zh-CN" altLang="en-US" smtClean="0"/>
              <a:t>2022-03-06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7136B09-CA5A-4EEB-86A2-F4DA213D2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35420A-E3B3-4127-B70A-C455068B5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E9ED-7A61-4601-9352-62CFDAC90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801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07B4D6-4D1A-4597-94A7-8B723F594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71188F-5601-424C-95B9-76D5391B7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81EAEF-797F-4061-904C-A6BD41EBD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3627C3-2D85-4191-BF89-7B1DDA72E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189B-F5EA-4392-A26C-7069868B23AB}" type="datetimeFigureOut">
              <a:rPr lang="zh-CN" altLang="en-US" smtClean="0"/>
              <a:t>2022-03-06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3AAEC7-488E-439C-85E0-C21CDF572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781F79-B49C-4C55-B661-213031A81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E9ED-7A61-4601-9352-62CFDAC90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99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D4994-539A-46E2-AB57-78900A02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BF2ABE-4350-47AB-872E-6EF661F4EB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9A0869-F79C-4028-B38C-962D27119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D07412-4CAC-4949-B87A-D8DFE2A38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189B-F5EA-4392-A26C-7069868B23AB}" type="datetimeFigureOut">
              <a:rPr lang="zh-CN" altLang="en-US" smtClean="0"/>
              <a:t>2022-03-06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4BAA41-30B3-4C37-B96C-B920DFB33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1C9269-D94D-4A89-B5B6-6D7CADCFF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E9ED-7A61-4601-9352-62CFDAC90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5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9FFE56-4886-448C-8B17-58E649331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DA106A-5074-4BDE-BFAB-EF6953FCB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8EEEC5-1BB2-48CB-8545-16D7C68964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D189B-F5EA-4392-A26C-7069868B23AB}" type="datetimeFigureOut">
              <a:rPr lang="zh-CN" altLang="en-US" smtClean="0"/>
              <a:t>2022-03-06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7852AD-3E64-42B9-9633-62235CE2F2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0ABB06-68A9-47EF-BDF6-4FFFA0BCFF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8E9ED-7A61-4601-9352-62CFDAC90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53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25698-384D-47FE-8F24-45C9D05972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文献阅读分享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02E21D-5745-4CC3-8CCC-5DB8CA5625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王沛然</a:t>
            </a:r>
          </a:p>
        </p:txBody>
      </p:sp>
    </p:spTree>
    <p:extLst>
      <p:ext uri="{BB962C8B-B14F-4D97-AF65-F5344CB8AC3E}">
        <p14:creationId xmlns:p14="http://schemas.microsoft.com/office/powerpoint/2010/main" val="259235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1BC2D-D420-40A9-BC2E-DAE84543A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什么是精读和粗读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F1E5AD54-836D-4122-A0AD-CAD933F92B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什么是粗读？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7EDF1ADF-C1DC-49C8-9875-C823E439E57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目的：了解论文解决的问题，研究的方法，不细究方法的细节问题</a:t>
            </a:r>
            <a:endParaRPr lang="en-US" altLang="zh-CN" dirty="0"/>
          </a:p>
          <a:p>
            <a:r>
              <a:rPr lang="zh-CN" altLang="en-US" dirty="0"/>
              <a:t>适用范围：和你的研究方向间接相关或者有那么一点关系但关系不大的论文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5C19027A-E121-451D-A4D8-9CCA558A3A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什么是精读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D236F725-877F-4D89-A3F2-C175799969F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/>
              <a:t>目的：细致的了解论文的整个脉络，研究思路及方法，乃至于使用的数据来源等</a:t>
            </a:r>
            <a:endParaRPr lang="en-US" altLang="zh-CN" dirty="0"/>
          </a:p>
          <a:p>
            <a:r>
              <a:rPr lang="zh-CN" altLang="en-US" dirty="0"/>
              <a:t>适用范围：与你的研究方向十分相关的论文，乃至于你需要借鉴的论文</a:t>
            </a:r>
          </a:p>
        </p:txBody>
      </p:sp>
    </p:spTree>
    <p:extLst>
      <p:ext uri="{BB962C8B-B14F-4D97-AF65-F5344CB8AC3E}">
        <p14:creationId xmlns:p14="http://schemas.microsoft.com/office/powerpoint/2010/main" val="1628013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2FBDFA2-468A-44F0-A362-E5DA53422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文献阅读的方法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6E4131-362D-415A-83CB-5977D1F1AE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现在我要读一篇文献了，这么多公式我要全部弄懂吗？论文需要我全部看完吗？😰</a:t>
            </a:r>
          </a:p>
        </p:txBody>
      </p:sp>
    </p:spTree>
    <p:extLst>
      <p:ext uri="{BB962C8B-B14F-4D97-AF65-F5344CB8AC3E}">
        <p14:creationId xmlns:p14="http://schemas.microsoft.com/office/powerpoint/2010/main" val="306902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472F7-76D6-4BA9-B342-3DCEBB504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如何读一篇文献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CF41F10E-1940-4D2B-B52B-DCA5CBD036C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87840" y="1825625"/>
            <a:ext cx="3682319" cy="4351338"/>
          </a:xfrm>
        </p:spPr>
      </p:pic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60D0968D-B01C-485C-A5E0-23B5C6F455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58220" y="1825625"/>
            <a:ext cx="3809559" cy="4351338"/>
          </a:xfrm>
        </p:spPr>
      </p:pic>
    </p:spTree>
    <p:extLst>
      <p:ext uri="{BB962C8B-B14F-4D97-AF65-F5344CB8AC3E}">
        <p14:creationId xmlns:p14="http://schemas.microsoft.com/office/powerpoint/2010/main" val="1649440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A359FB6-E770-41F1-B98F-2826EA5D7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如何读一篇论文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9975BC4-E5A2-4DB8-B75A-1C469DEDD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一些误区：</a:t>
            </a:r>
            <a:endParaRPr lang="en-US" altLang="zh-CN" dirty="0"/>
          </a:p>
          <a:p>
            <a:r>
              <a:rPr lang="zh-CN" altLang="en-US" dirty="0"/>
              <a:t>读论文要从头到尾读</a:t>
            </a:r>
            <a:endParaRPr lang="en-US" altLang="zh-CN" dirty="0"/>
          </a:p>
          <a:p>
            <a:r>
              <a:rPr lang="zh-CN" altLang="en-US" dirty="0"/>
              <a:t>读论文要全部看懂才算读懂</a:t>
            </a:r>
            <a:endParaRPr lang="en-US" altLang="zh-CN" dirty="0"/>
          </a:p>
          <a:p>
            <a:r>
              <a:rPr lang="zh-CN" altLang="en-US" dirty="0"/>
              <a:t>论文的公式要全部推一遍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5571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A359FB6-E770-41F1-B98F-2826EA5D7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如何读一篇论文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9975BC4-E5A2-4DB8-B75A-1C469DEDD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先读</a:t>
            </a:r>
            <a:r>
              <a:rPr lang="en-US" altLang="zh-CN" dirty="0"/>
              <a:t>abstract</a:t>
            </a:r>
          </a:p>
          <a:p>
            <a:r>
              <a:rPr lang="zh-CN" altLang="en-US" dirty="0"/>
              <a:t>再读</a:t>
            </a:r>
            <a:r>
              <a:rPr lang="en-US" altLang="zh-CN" dirty="0"/>
              <a:t>contributions</a:t>
            </a:r>
          </a:p>
          <a:p>
            <a:r>
              <a:rPr lang="zh-CN" altLang="en-US" dirty="0"/>
              <a:t>再读</a:t>
            </a:r>
            <a:r>
              <a:rPr lang="en-US" altLang="zh-CN" dirty="0"/>
              <a:t>conclusion</a:t>
            </a:r>
          </a:p>
          <a:p>
            <a:r>
              <a:rPr lang="zh-CN" altLang="en-US" dirty="0"/>
              <a:t>读主体内容（精读）</a:t>
            </a:r>
            <a:endParaRPr lang="en-US" altLang="zh-CN" dirty="0"/>
          </a:p>
          <a:p>
            <a:pPr lvl="1"/>
            <a:r>
              <a:rPr lang="zh-CN" altLang="en-US" dirty="0"/>
              <a:t>看框架图（</a:t>
            </a:r>
            <a:r>
              <a:rPr lang="en-US" altLang="zh-CN" dirty="0"/>
              <a:t>framework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看实验图</a:t>
            </a:r>
            <a:endParaRPr lang="en-US" altLang="zh-CN" dirty="0"/>
          </a:p>
          <a:p>
            <a:pPr lvl="1"/>
            <a:r>
              <a:rPr lang="zh-CN" altLang="en-US" dirty="0"/>
              <a:t>读正文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7323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2FBDFA2-468A-44F0-A362-E5DA53422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文献笔记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6E4131-362D-415A-83CB-5977D1F1AE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我可能需要偶尔复习下这篇文章，但是我总不可能重新看一遍呀？😫</a:t>
            </a:r>
          </a:p>
        </p:txBody>
      </p:sp>
    </p:spTree>
    <p:extLst>
      <p:ext uri="{BB962C8B-B14F-4D97-AF65-F5344CB8AC3E}">
        <p14:creationId xmlns:p14="http://schemas.microsoft.com/office/powerpoint/2010/main" val="690700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CBC8CB6-FBA8-4197-9BBA-4532EC47B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如何做文献笔记？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A2F7F3F-2039-4863-866B-5471F01C6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文献笔记软件：</a:t>
            </a:r>
            <a:endParaRPr lang="en-US" altLang="zh-CN" dirty="0"/>
          </a:p>
          <a:p>
            <a:pPr lvl="1"/>
            <a:r>
              <a:rPr lang="en-US" altLang="zh-CN" dirty="0"/>
              <a:t>Mendeley</a:t>
            </a:r>
          </a:p>
          <a:p>
            <a:pPr lvl="1"/>
            <a:r>
              <a:rPr lang="en-US" altLang="zh-CN" dirty="0"/>
              <a:t>EndNote</a:t>
            </a:r>
          </a:p>
          <a:p>
            <a:r>
              <a:rPr lang="zh-CN" altLang="en-US" dirty="0"/>
              <a:t>如何记录文献笔记：</a:t>
            </a:r>
            <a:endParaRPr lang="en-US" altLang="zh-CN" dirty="0"/>
          </a:p>
          <a:p>
            <a:r>
              <a:rPr lang="zh-CN" altLang="en-US" dirty="0"/>
              <a:t>整理所有文献的基本研究问题和思路（按照解决问题的方法分类）</a:t>
            </a:r>
          </a:p>
        </p:txBody>
      </p:sp>
    </p:spTree>
    <p:extLst>
      <p:ext uri="{BB962C8B-B14F-4D97-AF65-F5344CB8AC3E}">
        <p14:creationId xmlns:p14="http://schemas.microsoft.com/office/powerpoint/2010/main" val="1080547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25698-384D-47FE-8F24-45C9D05972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文献阅读分享</a:t>
            </a:r>
            <a:br>
              <a:rPr lang="en-US" altLang="zh-CN" dirty="0"/>
            </a:br>
            <a:r>
              <a:rPr lang="zh-CN" altLang="en-US" dirty="0"/>
              <a:t>感谢倾听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02E21D-5745-4CC3-8CCC-5DB8CA5625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王沛然</a:t>
            </a:r>
          </a:p>
        </p:txBody>
      </p:sp>
    </p:spTree>
    <p:extLst>
      <p:ext uri="{BB962C8B-B14F-4D97-AF65-F5344CB8AC3E}">
        <p14:creationId xmlns:p14="http://schemas.microsoft.com/office/powerpoint/2010/main" val="1136776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C092E-B17B-4AAC-9B5F-CC12C3B6B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DE61D2-628F-4DA8-A546-58183403C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文献阅读的重要性</a:t>
            </a:r>
            <a:endParaRPr lang="en-US" altLang="zh-CN" sz="3200" dirty="0"/>
          </a:p>
          <a:p>
            <a:r>
              <a:rPr lang="zh-CN" altLang="en-US" sz="3200" dirty="0"/>
              <a:t>文献查找</a:t>
            </a:r>
            <a:endParaRPr lang="en-US" altLang="zh-CN" sz="3200" dirty="0"/>
          </a:p>
          <a:p>
            <a:r>
              <a:rPr lang="zh-CN" altLang="en-US" sz="3200" dirty="0"/>
              <a:t>文献阅读的方法</a:t>
            </a:r>
            <a:endParaRPr lang="en-US" altLang="zh-CN" sz="3200" dirty="0"/>
          </a:p>
          <a:p>
            <a:r>
              <a:rPr lang="zh-CN" altLang="en-US" sz="3200" dirty="0"/>
              <a:t>文献笔记</a:t>
            </a:r>
          </a:p>
        </p:txBody>
      </p:sp>
    </p:spTree>
    <p:extLst>
      <p:ext uri="{BB962C8B-B14F-4D97-AF65-F5344CB8AC3E}">
        <p14:creationId xmlns:p14="http://schemas.microsoft.com/office/powerpoint/2010/main" val="1791738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38168-779B-4EFA-94D9-C54A20C7A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个人介绍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5ECBF0-B61C-415D-A219-539F9F4F5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网络空间安全专业，卓越人才班，</a:t>
            </a:r>
            <a:r>
              <a:rPr lang="en-US" altLang="zh-CN" dirty="0"/>
              <a:t>GPA 3.90</a:t>
            </a:r>
            <a:r>
              <a:rPr lang="zh-CN" altLang="en-US" dirty="0"/>
              <a:t>，</a:t>
            </a:r>
            <a:r>
              <a:rPr lang="en-US" altLang="zh-CN" dirty="0"/>
              <a:t>91.0</a:t>
            </a:r>
            <a:r>
              <a:rPr lang="zh-CN" altLang="en-US" dirty="0"/>
              <a:t>，排名</a:t>
            </a:r>
            <a:r>
              <a:rPr lang="en-US" altLang="zh-CN" dirty="0"/>
              <a:t>2/172</a:t>
            </a:r>
          </a:p>
          <a:p>
            <a:r>
              <a:rPr lang="zh-CN" altLang="en-US" dirty="0"/>
              <a:t>国家奖学金和综合一等奖学金得主</a:t>
            </a:r>
            <a:endParaRPr lang="en-US" altLang="zh-CN" dirty="0"/>
          </a:p>
          <a:p>
            <a:r>
              <a:rPr lang="zh-CN" altLang="en-US" dirty="0"/>
              <a:t>一篇</a:t>
            </a:r>
            <a:r>
              <a:rPr lang="en-US" altLang="zh-CN" dirty="0"/>
              <a:t>CCF-A</a:t>
            </a:r>
            <a:r>
              <a:rPr lang="zh-CN" altLang="en-US" dirty="0"/>
              <a:t>期刊在投，两篇</a:t>
            </a:r>
            <a:r>
              <a:rPr lang="en-US" altLang="zh-CN" dirty="0"/>
              <a:t>CCF-C</a:t>
            </a:r>
            <a:r>
              <a:rPr lang="zh-CN" altLang="en-US" dirty="0"/>
              <a:t>会议，一篇</a:t>
            </a:r>
            <a:r>
              <a:rPr lang="en-US" altLang="zh-CN" dirty="0"/>
              <a:t>EI</a:t>
            </a:r>
            <a:r>
              <a:rPr lang="zh-CN" altLang="en-US" dirty="0"/>
              <a:t>会议发表</a:t>
            </a:r>
            <a:endParaRPr lang="en-US" altLang="zh-CN" dirty="0"/>
          </a:p>
          <a:p>
            <a:r>
              <a:rPr lang="zh-CN" altLang="en-US" dirty="0"/>
              <a:t>微软亚洲研究院系统研究组研究实习</a:t>
            </a:r>
            <a:endParaRPr lang="en-US" altLang="zh-CN" dirty="0"/>
          </a:p>
          <a:p>
            <a:r>
              <a:rPr lang="zh-CN" altLang="en-US" dirty="0"/>
              <a:t>约翰</a:t>
            </a:r>
            <a:r>
              <a:rPr lang="en-US" altLang="zh-CN" dirty="0"/>
              <a:t>·</a:t>
            </a:r>
            <a:r>
              <a:rPr lang="zh-CN" altLang="en-US" dirty="0"/>
              <a:t>霍普金斯大学研究实习</a:t>
            </a:r>
            <a:endParaRPr lang="en-US" altLang="zh-CN" dirty="0"/>
          </a:p>
          <a:p>
            <a:r>
              <a:rPr lang="zh-CN" altLang="en-US" dirty="0"/>
              <a:t>雅思自学</a:t>
            </a:r>
            <a:r>
              <a:rPr lang="en-US" altLang="zh-CN" dirty="0"/>
              <a:t>7.5</a:t>
            </a:r>
            <a:r>
              <a:rPr lang="zh-CN" altLang="en-US" dirty="0"/>
              <a:t>，</a:t>
            </a:r>
            <a:r>
              <a:rPr lang="en-US" altLang="zh-CN" dirty="0"/>
              <a:t>GRE</a:t>
            </a:r>
            <a:r>
              <a:rPr lang="zh-CN" altLang="en-US" dirty="0"/>
              <a:t>自学</a:t>
            </a:r>
            <a:r>
              <a:rPr lang="en-US" altLang="zh-CN" dirty="0"/>
              <a:t>326</a:t>
            </a:r>
          </a:p>
          <a:p>
            <a:r>
              <a:rPr lang="zh-CN" altLang="en-US" dirty="0"/>
              <a:t>国家级大创、省级大创参与者</a:t>
            </a:r>
            <a:endParaRPr lang="en-US" altLang="zh-CN" dirty="0"/>
          </a:p>
          <a:p>
            <a:r>
              <a:rPr lang="zh-CN" altLang="en-US" dirty="0"/>
              <a:t>互联网</a:t>
            </a:r>
            <a:r>
              <a:rPr lang="en-US" altLang="zh-CN" dirty="0"/>
              <a:t>+</a:t>
            </a:r>
            <a:r>
              <a:rPr lang="zh-CN" altLang="en-US" dirty="0"/>
              <a:t>省银、校金、校银</a:t>
            </a:r>
          </a:p>
        </p:txBody>
      </p:sp>
    </p:spTree>
    <p:extLst>
      <p:ext uri="{BB962C8B-B14F-4D97-AF65-F5344CB8AC3E}">
        <p14:creationId xmlns:p14="http://schemas.microsoft.com/office/powerpoint/2010/main" val="1719877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2FBDFA2-468A-44F0-A362-E5DA53422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文献阅读的重要性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6E4131-362D-415A-83CB-5977D1F1AE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为什么文献阅读这么重要？我为什么不能直接</a:t>
            </a:r>
            <a:r>
              <a:rPr lang="en-US" altLang="zh-CN" dirty="0"/>
              <a:t>A</a:t>
            </a:r>
            <a:r>
              <a:rPr lang="zh-CN" altLang="en-US" dirty="0"/>
              <a:t>上去？😩</a:t>
            </a:r>
          </a:p>
        </p:txBody>
      </p:sp>
    </p:spTree>
    <p:extLst>
      <p:ext uri="{BB962C8B-B14F-4D97-AF65-F5344CB8AC3E}">
        <p14:creationId xmlns:p14="http://schemas.microsoft.com/office/powerpoint/2010/main" val="2825597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CBC8CB6-FBA8-4197-9BBA-4532EC47B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为什么要读论文？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A2F7F3F-2039-4863-866B-5471F01C6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读论文为什么重要：</a:t>
            </a:r>
            <a:endParaRPr lang="en-US" altLang="zh-CN" dirty="0"/>
          </a:p>
          <a:p>
            <a:pPr lvl="1"/>
            <a:r>
              <a:rPr lang="zh-CN" altLang="en-US" dirty="0"/>
              <a:t>提升自己知识深度，跟上前沿研究的深度</a:t>
            </a:r>
            <a:endParaRPr lang="en-US" altLang="zh-CN" dirty="0"/>
          </a:p>
          <a:p>
            <a:pPr lvl="1"/>
            <a:r>
              <a:rPr lang="zh-CN" altLang="en-US" dirty="0"/>
              <a:t>了解最新的研究热点</a:t>
            </a:r>
            <a:endParaRPr lang="en-US" altLang="zh-CN" dirty="0"/>
          </a:p>
          <a:p>
            <a:pPr lvl="1"/>
            <a:r>
              <a:rPr lang="zh-CN" altLang="en-US" dirty="0"/>
              <a:t>了解学术圈生态</a:t>
            </a:r>
            <a:endParaRPr lang="en-US" altLang="zh-CN" dirty="0"/>
          </a:p>
          <a:p>
            <a:pPr lvl="2"/>
            <a:r>
              <a:rPr lang="zh-CN" altLang="en-US" dirty="0"/>
              <a:t>有哪些比较出名的组？</a:t>
            </a:r>
            <a:endParaRPr lang="en-US" altLang="zh-CN" dirty="0"/>
          </a:p>
          <a:p>
            <a:pPr lvl="2"/>
            <a:r>
              <a:rPr lang="zh-CN" altLang="en-US" dirty="0"/>
              <a:t>有哪些常在这个领域发论文的组？</a:t>
            </a:r>
            <a:endParaRPr lang="en-US" altLang="zh-CN" dirty="0"/>
          </a:p>
          <a:p>
            <a:pPr lvl="1"/>
            <a:r>
              <a:rPr lang="zh-CN" altLang="en-US" dirty="0"/>
              <a:t>提高阅读和写作水平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11441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2FBDFA2-468A-44F0-A362-E5DA53422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文献查找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6E4131-362D-415A-83CB-5977D1F1AE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文献那么多？我应该怎么查找呢？找到文献后如何区分哪些需要精读，哪些需要粗读呢？😲</a:t>
            </a:r>
          </a:p>
        </p:txBody>
      </p:sp>
    </p:spTree>
    <p:extLst>
      <p:ext uri="{BB962C8B-B14F-4D97-AF65-F5344CB8AC3E}">
        <p14:creationId xmlns:p14="http://schemas.microsoft.com/office/powerpoint/2010/main" val="2842320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401EE7E-BE95-422D-AA50-AE9B4252B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如何查找文献？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2D35EC1-51C4-46D7-BFD4-6B41AC38F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文献搜索平台：</a:t>
            </a:r>
            <a:endParaRPr lang="en-US" altLang="zh-CN" dirty="0"/>
          </a:p>
          <a:p>
            <a:pPr lvl="1"/>
            <a:r>
              <a:rPr lang="zh-CN" altLang="en-US" dirty="0"/>
              <a:t>中文：</a:t>
            </a:r>
            <a:endParaRPr lang="en-US" altLang="zh-CN" dirty="0"/>
          </a:p>
          <a:p>
            <a:pPr lvl="2"/>
            <a:r>
              <a:rPr lang="zh-CN" altLang="en-US" dirty="0"/>
              <a:t>知网、百度学术</a:t>
            </a:r>
            <a:endParaRPr lang="en-US" altLang="zh-CN" dirty="0"/>
          </a:p>
          <a:p>
            <a:pPr lvl="1"/>
            <a:r>
              <a:rPr lang="zh-CN" altLang="en-US" dirty="0"/>
              <a:t>英文：</a:t>
            </a:r>
            <a:endParaRPr lang="en-US" altLang="zh-CN" dirty="0"/>
          </a:p>
          <a:p>
            <a:pPr lvl="2"/>
            <a:r>
              <a:rPr lang="en-US" altLang="zh-CN" dirty="0"/>
              <a:t>Google Scholar, Research Gate</a:t>
            </a:r>
          </a:p>
          <a:p>
            <a:pPr lvl="2"/>
            <a:r>
              <a:rPr lang="zh-CN" altLang="en-US" dirty="0"/>
              <a:t>本领域的著名出版商，比如计算机领域的</a:t>
            </a:r>
            <a:r>
              <a:rPr lang="en-US" altLang="zh-CN" dirty="0"/>
              <a:t>ACM</a:t>
            </a:r>
            <a:r>
              <a:rPr lang="zh-CN" altLang="en-US" dirty="0"/>
              <a:t>，电子电气计算机领域的</a:t>
            </a:r>
            <a:r>
              <a:rPr lang="en-US" altLang="zh-CN" dirty="0"/>
              <a:t>IEEE</a:t>
            </a:r>
          </a:p>
          <a:p>
            <a:r>
              <a:rPr lang="zh-CN" altLang="en-US" dirty="0"/>
              <a:t>查找方法：</a:t>
            </a:r>
            <a:endParaRPr lang="en-US" altLang="zh-CN" dirty="0"/>
          </a:p>
          <a:p>
            <a:pPr lvl="1"/>
            <a:r>
              <a:rPr lang="zh-CN" altLang="en-US" dirty="0"/>
              <a:t>相关关键词搜索</a:t>
            </a:r>
            <a:endParaRPr lang="en-US" altLang="zh-CN" dirty="0"/>
          </a:p>
          <a:p>
            <a:pPr lvl="1"/>
            <a:r>
              <a:rPr lang="zh-CN" altLang="en-US" dirty="0"/>
              <a:t>在已有的论文的引用文献和引用改论文的文献找</a:t>
            </a:r>
            <a:endParaRPr lang="en-US" altLang="zh-CN" dirty="0"/>
          </a:p>
          <a:p>
            <a:pPr lvl="1"/>
            <a:r>
              <a:rPr lang="zh-CN" altLang="en-US" dirty="0"/>
              <a:t>综述</a:t>
            </a:r>
          </a:p>
        </p:txBody>
      </p:sp>
    </p:spTree>
    <p:extLst>
      <p:ext uri="{BB962C8B-B14F-4D97-AF65-F5344CB8AC3E}">
        <p14:creationId xmlns:p14="http://schemas.microsoft.com/office/powerpoint/2010/main" val="2599063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980936-A851-4C32-A506-D7D2544D9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利用引用文献查找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9E7A24E-0109-41AD-A0D4-73B7BE3E1B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7158" y="1825625"/>
            <a:ext cx="5297684" cy="4351338"/>
          </a:xfrm>
        </p:spPr>
      </p:pic>
    </p:spTree>
    <p:extLst>
      <p:ext uri="{BB962C8B-B14F-4D97-AF65-F5344CB8AC3E}">
        <p14:creationId xmlns:p14="http://schemas.microsoft.com/office/powerpoint/2010/main" val="2320373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13A225-D1A9-4FDA-8400-251C9BCA0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利用引用文献查找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23C598B-9EE5-4C84-8A12-5D1E5D5B4E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4339" y="1825625"/>
            <a:ext cx="4703322" cy="4351338"/>
          </a:xfrm>
        </p:spPr>
      </p:pic>
    </p:spTree>
    <p:extLst>
      <p:ext uri="{BB962C8B-B14F-4D97-AF65-F5344CB8AC3E}">
        <p14:creationId xmlns:p14="http://schemas.microsoft.com/office/powerpoint/2010/main" val="3225875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516</Words>
  <Application>Microsoft Office PowerPoint</Application>
  <PresentationFormat>宽屏</PresentationFormat>
  <Paragraphs>74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文献阅读分享</vt:lpstr>
      <vt:lpstr>目录</vt:lpstr>
      <vt:lpstr>个人介绍</vt:lpstr>
      <vt:lpstr>文献阅读的重要性</vt:lpstr>
      <vt:lpstr>为什么要读论文？</vt:lpstr>
      <vt:lpstr>文献查找</vt:lpstr>
      <vt:lpstr>如何查找文献？</vt:lpstr>
      <vt:lpstr>利用引用文献查找</vt:lpstr>
      <vt:lpstr>利用引用文献查找</vt:lpstr>
      <vt:lpstr>什么是精读和粗读</vt:lpstr>
      <vt:lpstr>文献阅读的方法</vt:lpstr>
      <vt:lpstr>如何读一篇文献</vt:lpstr>
      <vt:lpstr>如何读一篇论文</vt:lpstr>
      <vt:lpstr>如何读一篇论文</vt:lpstr>
      <vt:lpstr>文献笔记</vt:lpstr>
      <vt:lpstr>如何做文献笔记？</vt:lpstr>
      <vt:lpstr>文献阅读分享 感谢倾听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文献阅读分享</dc:title>
  <dc:creator>王 沛然</dc:creator>
  <cp:lastModifiedBy>王 沛然</cp:lastModifiedBy>
  <cp:revision>72</cp:revision>
  <dcterms:created xsi:type="dcterms:W3CDTF">2022-03-05T08:07:21Z</dcterms:created>
  <dcterms:modified xsi:type="dcterms:W3CDTF">2022-03-06T12:45:37Z</dcterms:modified>
</cp:coreProperties>
</file>