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309" r:id="rId2"/>
    <p:sldId id="257" r:id="rId3"/>
    <p:sldId id="288" r:id="rId4"/>
    <p:sldId id="340" r:id="rId5"/>
    <p:sldId id="335" r:id="rId6"/>
    <p:sldId id="274" r:id="rId7"/>
    <p:sldId id="336" r:id="rId8"/>
    <p:sldId id="339" r:id="rId9"/>
    <p:sldId id="338" r:id="rId10"/>
    <p:sldId id="337" r:id="rId11"/>
    <p:sldId id="334"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E50"/>
    <a:srgbClr val="DF213B"/>
    <a:srgbClr val="FB43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02" autoAdjust="0"/>
    <p:restoredTop sz="94660"/>
  </p:normalViewPr>
  <p:slideViewPr>
    <p:cSldViewPr snapToGrid="0">
      <p:cViewPr varScale="1">
        <p:scale>
          <a:sx n="113" d="100"/>
          <a:sy n="113" d="100"/>
        </p:scale>
        <p:origin x="708" y="102"/>
      </p:cViewPr>
      <p:guideLst/>
    </p:cSldViewPr>
  </p:slideViewPr>
  <p:notesTextViewPr>
    <p:cViewPr>
      <p:scale>
        <a:sx n="1" d="1"/>
        <a:sy n="1" d="1"/>
      </p:scale>
      <p:origin x="0" y="-162"/>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2021-07-14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10</a:t>
            </a:fld>
            <a:endParaRPr lang="zh-CN" altLang="en-US"/>
          </a:p>
        </p:txBody>
      </p:sp>
    </p:spTree>
    <p:extLst>
      <p:ext uri="{BB962C8B-B14F-4D97-AF65-F5344CB8AC3E}">
        <p14:creationId xmlns:p14="http://schemas.microsoft.com/office/powerpoint/2010/main" val="2144264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文本分类作为文本信息处理中最关键的技术之一，目前主要应用于信息检索、信息监管和知识挖掘等领域上。目前应用在文本分类主要有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临邻</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(K-NearestNeighbor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）算法、朴素贝叶斯、支持向量机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(SVM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BP (Back Propagation)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神经网络等分类模型，并且均取得了良好的效果。当然为了能够让文本分类的效果比原来更好，有些学者对这些传统的文本分类算法做了进一步改进。但相对文本分类的任务来说，这些分类方法都无法解决以下的问题</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分类算法容易出现局部最优；分类模型中数据的维数太大造成模型计算复杂度过高，从而导致模型崩溃；模型无法获取数据的关键特征导致出现过拟合现象；模型无法学习到足够的特征从而导致其在多分类任务上无法具有较好的泛化性。</a:t>
            </a:r>
          </a:p>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4</a:t>
            </a:fld>
            <a:endParaRPr lang="zh-CN" altLang="en-US"/>
          </a:p>
        </p:txBody>
      </p:sp>
    </p:spTree>
    <p:extLst>
      <p:ext uri="{BB962C8B-B14F-4D97-AF65-F5344CB8AC3E}">
        <p14:creationId xmlns:p14="http://schemas.microsoft.com/office/powerpoint/2010/main" val="3303432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5</a:t>
            </a:fld>
            <a:endParaRPr lang="zh-CN" altLang="en-US"/>
          </a:p>
        </p:txBody>
      </p:sp>
    </p:spTree>
    <p:extLst>
      <p:ext uri="{BB962C8B-B14F-4D97-AF65-F5344CB8AC3E}">
        <p14:creationId xmlns:p14="http://schemas.microsoft.com/office/powerpoint/2010/main" val="1701554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6</a:t>
            </a:fld>
            <a:endParaRPr lang="zh-CN" altLang="en-US"/>
          </a:p>
        </p:txBody>
      </p:sp>
    </p:spTree>
    <p:extLst>
      <p:ext uri="{BB962C8B-B14F-4D97-AF65-F5344CB8AC3E}">
        <p14:creationId xmlns:p14="http://schemas.microsoft.com/office/powerpoint/2010/main" val="1837521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7</a:t>
            </a:fld>
            <a:endParaRPr lang="zh-CN" altLang="en-US"/>
          </a:p>
        </p:txBody>
      </p:sp>
    </p:spTree>
    <p:extLst>
      <p:ext uri="{BB962C8B-B14F-4D97-AF65-F5344CB8AC3E}">
        <p14:creationId xmlns:p14="http://schemas.microsoft.com/office/powerpoint/2010/main" val="1919377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8</a:t>
            </a:fld>
            <a:endParaRPr lang="zh-CN" altLang="en-US"/>
          </a:p>
        </p:txBody>
      </p:sp>
    </p:spTree>
    <p:extLst>
      <p:ext uri="{BB962C8B-B14F-4D97-AF65-F5344CB8AC3E}">
        <p14:creationId xmlns:p14="http://schemas.microsoft.com/office/powerpoint/2010/main" val="1656653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9</a:t>
            </a:fld>
            <a:endParaRPr lang="zh-CN" altLang="en-US"/>
          </a:p>
        </p:txBody>
      </p:sp>
    </p:spTree>
    <p:extLst>
      <p:ext uri="{BB962C8B-B14F-4D97-AF65-F5344CB8AC3E}">
        <p14:creationId xmlns:p14="http://schemas.microsoft.com/office/powerpoint/2010/main" val="417868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600201" y="2085976"/>
            <a:ext cx="3971925" cy="2162175"/>
          </a:xfrm>
          <a:custGeom>
            <a:avLst/>
            <a:gdLst>
              <a:gd name="connsiteX0" fmla="*/ 0 w 3971925"/>
              <a:gd name="connsiteY0" fmla="*/ 0 h 2162175"/>
              <a:gd name="connsiteX1" fmla="*/ 3971925 w 3971925"/>
              <a:gd name="connsiteY1" fmla="*/ 0 h 2162175"/>
              <a:gd name="connsiteX2" fmla="*/ 3971925 w 3971925"/>
              <a:gd name="connsiteY2" fmla="*/ 2162175 h 2162175"/>
              <a:gd name="connsiteX3" fmla="*/ 0 w 3971925"/>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971925" h="2162175">
                <a:moveTo>
                  <a:pt x="0" y="0"/>
                </a:moveTo>
                <a:lnTo>
                  <a:pt x="3971925" y="0"/>
                </a:lnTo>
                <a:lnTo>
                  <a:pt x="3971925" y="2162175"/>
                </a:lnTo>
                <a:lnTo>
                  <a:pt x="0" y="2162175"/>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6305550"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8802126"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8802126"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5" name="图片占位符 14"/>
          <p:cNvSpPr>
            <a:spLocks noGrp="1"/>
          </p:cNvSpPr>
          <p:nvPr>
            <p:ph type="pic" sz="quarter" idx="14"/>
          </p:nvPr>
        </p:nvSpPr>
        <p:spPr>
          <a:xfrm>
            <a:off x="6305550"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862286" y="2555649"/>
            <a:ext cx="2467428" cy="2467428"/>
          </a:xfrm>
          <a:custGeom>
            <a:avLst/>
            <a:gdLst>
              <a:gd name="connsiteX0" fmla="*/ 1233714 w 2467428"/>
              <a:gd name="connsiteY0" fmla="*/ 0 h 2467428"/>
              <a:gd name="connsiteX1" fmla="*/ 2467428 w 2467428"/>
              <a:gd name="connsiteY1" fmla="*/ 1233714 h 2467428"/>
              <a:gd name="connsiteX2" fmla="*/ 1233714 w 2467428"/>
              <a:gd name="connsiteY2" fmla="*/ 2467428 h 2467428"/>
              <a:gd name="connsiteX3" fmla="*/ 0 w 2467428"/>
              <a:gd name="connsiteY3" fmla="*/ 1233714 h 2467428"/>
              <a:gd name="connsiteX4" fmla="*/ 1233714 w 2467428"/>
              <a:gd name="connsiteY4" fmla="*/ 0 h 2467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8" h="2467428">
                <a:moveTo>
                  <a:pt x="1233714" y="0"/>
                </a:moveTo>
                <a:cubicBezTo>
                  <a:pt x="1915075" y="0"/>
                  <a:pt x="2467428" y="552353"/>
                  <a:pt x="2467428" y="1233714"/>
                </a:cubicBezTo>
                <a:cubicBezTo>
                  <a:pt x="2467428" y="1915075"/>
                  <a:pt x="1915075" y="2467428"/>
                  <a:pt x="1233714" y="2467428"/>
                </a:cubicBezTo>
                <a:cubicBezTo>
                  <a:pt x="552353" y="2467428"/>
                  <a:pt x="0" y="1915075"/>
                  <a:pt x="0" y="1233714"/>
                </a:cubicBezTo>
                <a:cubicBezTo>
                  <a:pt x="0" y="552353"/>
                  <a:pt x="552353" y="0"/>
                  <a:pt x="1233714" y="0"/>
                </a:cubicBez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352675" y="1908631"/>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
        <p:nvSpPr>
          <p:cNvPr id="7" name="图片占位符 6"/>
          <p:cNvSpPr>
            <a:spLocks noGrp="1"/>
          </p:cNvSpPr>
          <p:nvPr>
            <p:ph type="pic" sz="quarter" idx="11"/>
          </p:nvPr>
        </p:nvSpPr>
        <p:spPr>
          <a:xfrm>
            <a:off x="6629400" y="3727906"/>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baike.baidu.com/item/Facebook/7449587" TargetMode="External"/><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hyperlink" Target="https://baike.baidu.com/item/%E4%BA%BA%E5%B7%A5%E6%99%BA%E8%83%BD/9180" TargetMode="External"/><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 Id="rId9"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3" cstate="print">
            <a:extLst>
              <a:ext uri="{28A0092B-C50C-407E-A947-70E740481C1C}">
                <a14:useLocalDpi xmlns:a14="http://schemas.microsoft.com/office/drawing/2010/main" val="0"/>
              </a:ext>
            </a:extLst>
          </a:blip>
          <a:srcRect b="15749"/>
          <a:stretch>
            <a:fillRect/>
          </a:stretch>
        </p:blipFill>
        <p:spPr>
          <a:xfrm>
            <a:off x="4419600" y="940460"/>
            <a:ext cx="7772400" cy="5917540"/>
          </a:xfrm>
          <a:prstGeom prst="rect">
            <a:avLst/>
          </a:prstGeom>
        </p:spPr>
      </p:pic>
      <p:sp>
        <p:nvSpPr>
          <p:cNvPr id="36" name="文本框 35"/>
          <p:cNvSpPr txBox="1"/>
          <p:nvPr/>
        </p:nvSpPr>
        <p:spPr>
          <a:xfrm>
            <a:off x="-18415" y="3129280"/>
            <a:ext cx="7368540" cy="829945"/>
          </a:xfrm>
          <a:prstGeom prst="rect">
            <a:avLst/>
          </a:prstGeom>
          <a:noFill/>
        </p:spPr>
        <p:txBody>
          <a:bodyPr wrap="square" rtlCol="0">
            <a:spAutoFit/>
            <a:scene3d>
              <a:camera prst="orthographicFront"/>
              <a:lightRig rig="threePt" dir="t"/>
            </a:scene3d>
            <a:sp3d contourW="12700"/>
          </a:bodyPr>
          <a:lstStyle/>
          <a:p>
            <a:pPr algn="ctr"/>
            <a:r>
              <a:rPr sz="4800" b="1" dirty="0">
                <a:solidFill>
                  <a:schemeClr val="tx1">
                    <a:lumMod val="75000"/>
                    <a:lumOff val="25000"/>
                  </a:schemeClr>
                </a:solidFill>
                <a:latin typeface="+mj-ea"/>
                <a:ea typeface="+mj-ea"/>
              </a:rPr>
              <a:t>新闻文本分类</a:t>
            </a:r>
            <a:r>
              <a:rPr lang="zh-CN" altLang="en-US" sz="4800" b="1" dirty="0">
                <a:solidFill>
                  <a:schemeClr val="tx1">
                    <a:lumMod val="75000"/>
                    <a:lumOff val="25000"/>
                  </a:schemeClr>
                </a:solidFill>
                <a:latin typeface="+mj-ea"/>
                <a:ea typeface="+mj-ea"/>
              </a:rPr>
              <a:t>项目汇报</a:t>
            </a:r>
          </a:p>
        </p:txBody>
      </p:sp>
      <p:sp>
        <p:nvSpPr>
          <p:cNvPr id="37" name="文本框 36"/>
          <p:cNvSpPr txBox="1"/>
          <p:nvPr/>
        </p:nvSpPr>
        <p:spPr>
          <a:xfrm>
            <a:off x="921847" y="3996430"/>
            <a:ext cx="5487987" cy="275590"/>
          </a:xfrm>
          <a:prstGeom prst="rect">
            <a:avLst/>
          </a:prstGeom>
          <a:noFill/>
        </p:spPr>
        <p:txBody>
          <a:bodyPr wrap="square" rtlCol="0">
            <a:spAutoFit/>
            <a:scene3d>
              <a:camera prst="orthographicFront"/>
              <a:lightRig rig="threePt" dir="t"/>
            </a:scene3d>
            <a:sp3d contourW="12700"/>
          </a:bodyPr>
          <a:lstStyle/>
          <a:p>
            <a:pPr algn="ctr"/>
            <a:r>
              <a:rPr lang="zh-CN" altLang="en-US" sz="1200" dirty="0">
                <a:solidFill>
                  <a:schemeClr val="bg1">
                    <a:lumMod val="65000"/>
                  </a:schemeClr>
                </a:solidFill>
                <a:ea typeface="时尚中黑简体" panose="01010104010101010101" pitchFamily="2" charset="-122"/>
              </a:rPr>
              <a:t>四川大学</a:t>
            </a:r>
            <a:r>
              <a:rPr lang="en-US" altLang="zh-CN" sz="1200" dirty="0">
                <a:solidFill>
                  <a:schemeClr val="bg1">
                    <a:lumMod val="65000"/>
                  </a:schemeClr>
                </a:solidFill>
                <a:ea typeface="时尚中黑简体" panose="01010104010101010101" pitchFamily="2" charset="-122"/>
              </a:rPr>
              <a:t>-SCUNET</a:t>
            </a:r>
          </a:p>
        </p:txBody>
      </p:sp>
      <p:grpSp>
        <p:nvGrpSpPr>
          <p:cNvPr id="38" name="组合 37"/>
          <p:cNvGrpSpPr/>
          <p:nvPr/>
        </p:nvGrpSpPr>
        <p:grpSpPr>
          <a:xfrm>
            <a:off x="1009406" y="4824891"/>
            <a:ext cx="416937" cy="416934"/>
            <a:chOff x="891974" y="4415843"/>
            <a:chExt cx="450443" cy="450443"/>
          </a:xfrm>
        </p:grpSpPr>
        <p:sp>
          <p:nvSpPr>
            <p:cNvPr id="39" name="椭圆 38"/>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椭圆 39"/>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1" name="文本框 40"/>
          <p:cNvSpPr txBox="1"/>
          <p:nvPr/>
        </p:nvSpPr>
        <p:spPr>
          <a:xfrm>
            <a:off x="1480213" y="4892170"/>
            <a:ext cx="1121410" cy="953135"/>
          </a:xfrm>
          <a:prstGeom prst="rect">
            <a:avLst/>
          </a:prstGeom>
          <a:noFill/>
        </p:spPr>
        <p:txBody>
          <a:bodyPr wrap="none" rtlCol="0">
            <a:spAutoFit/>
            <a:scene3d>
              <a:camera prst="orthographicFront"/>
              <a:lightRig rig="threePt" dir="t"/>
            </a:scene3d>
            <a:sp3d contourW="12700"/>
          </a:bodyPr>
          <a:lstStyle/>
          <a:p>
            <a:pPr algn="l"/>
            <a:r>
              <a:rPr lang="zh-CN" altLang="en-US" sz="1400" dirty="0">
                <a:solidFill>
                  <a:schemeClr val="tx1">
                    <a:lumMod val="50000"/>
                    <a:lumOff val="50000"/>
                  </a:schemeClr>
                </a:solidFill>
                <a:latin typeface="+mj-lt"/>
                <a:ea typeface="+mj-ea"/>
              </a:rPr>
              <a:t>汇报人：</a:t>
            </a:r>
          </a:p>
          <a:p>
            <a:pPr algn="l"/>
            <a:r>
              <a:rPr lang="zh-CN" altLang="en-US" sz="1400" dirty="0">
                <a:solidFill>
                  <a:schemeClr val="tx1">
                    <a:lumMod val="50000"/>
                    <a:lumOff val="50000"/>
                  </a:schemeClr>
                </a:solidFill>
                <a:latin typeface="+mj-lt"/>
                <a:ea typeface="+mj-ea"/>
              </a:rPr>
              <a:t>队长</a:t>
            </a:r>
            <a:r>
              <a:rPr lang="en-US" altLang="zh-CN" sz="1400" dirty="0">
                <a:solidFill>
                  <a:schemeClr val="tx1">
                    <a:lumMod val="50000"/>
                    <a:lumOff val="50000"/>
                  </a:schemeClr>
                </a:solidFill>
                <a:latin typeface="+mj-lt"/>
                <a:ea typeface="+mj-ea"/>
              </a:rPr>
              <a:t> </a:t>
            </a:r>
            <a:r>
              <a:rPr lang="zh-CN" altLang="en-US" sz="1400" dirty="0">
                <a:solidFill>
                  <a:schemeClr val="tx1">
                    <a:lumMod val="50000"/>
                    <a:lumOff val="50000"/>
                  </a:schemeClr>
                </a:solidFill>
                <a:latin typeface="+mj-lt"/>
                <a:ea typeface="+mj-ea"/>
              </a:rPr>
              <a:t>陆铮</a:t>
            </a:r>
          </a:p>
          <a:p>
            <a:pPr algn="l"/>
            <a:r>
              <a:rPr lang="zh-CN" altLang="en-US" sz="1400" dirty="0">
                <a:solidFill>
                  <a:schemeClr val="tx1">
                    <a:lumMod val="50000"/>
                    <a:lumOff val="50000"/>
                  </a:schemeClr>
                </a:solidFill>
                <a:latin typeface="+mj-lt"/>
                <a:ea typeface="+mj-ea"/>
              </a:rPr>
              <a:t>队员</a:t>
            </a:r>
            <a:r>
              <a:rPr lang="en-US" altLang="zh-CN" sz="1400" dirty="0">
                <a:solidFill>
                  <a:schemeClr val="tx1">
                    <a:lumMod val="50000"/>
                    <a:lumOff val="50000"/>
                  </a:schemeClr>
                </a:solidFill>
                <a:latin typeface="+mj-lt"/>
                <a:ea typeface="+mj-ea"/>
              </a:rPr>
              <a:t> </a:t>
            </a:r>
            <a:r>
              <a:rPr lang="zh-CN" altLang="en-US" sz="1400" dirty="0">
                <a:solidFill>
                  <a:schemeClr val="tx1">
                    <a:lumMod val="50000"/>
                    <a:lumOff val="50000"/>
                  </a:schemeClr>
                </a:solidFill>
                <a:latin typeface="+mj-lt"/>
                <a:ea typeface="+mj-ea"/>
              </a:rPr>
              <a:t>赵倩锐</a:t>
            </a:r>
          </a:p>
          <a:p>
            <a:pPr algn="l"/>
            <a:r>
              <a:rPr lang="zh-CN" altLang="en-US" sz="1400" dirty="0">
                <a:solidFill>
                  <a:schemeClr val="tx1">
                    <a:lumMod val="50000"/>
                    <a:lumOff val="50000"/>
                  </a:schemeClr>
                </a:solidFill>
                <a:latin typeface="+mj-lt"/>
                <a:ea typeface="+mj-ea"/>
              </a:rPr>
              <a:t>队员</a:t>
            </a:r>
            <a:r>
              <a:rPr lang="en-US" altLang="zh-CN" sz="1400" dirty="0">
                <a:solidFill>
                  <a:schemeClr val="tx1">
                    <a:lumMod val="50000"/>
                    <a:lumOff val="50000"/>
                  </a:schemeClr>
                </a:solidFill>
                <a:latin typeface="+mj-lt"/>
                <a:ea typeface="+mj-ea"/>
              </a:rPr>
              <a:t> </a:t>
            </a:r>
            <a:r>
              <a:rPr lang="zh-CN" altLang="en-US" sz="1400" dirty="0">
                <a:solidFill>
                  <a:schemeClr val="tx1">
                    <a:lumMod val="50000"/>
                    <a:lumOff val="50000"/>
                  </a:schemeClr>
                </a:solidFill>
                <a:latin typeface="+mj-lt"/>
                <a:ea typeface="+mj-ea"/>
              </a:rPr>
              <a:t>王沛然</a:t>
            </a:r>
          </a:p>
        </p:txBody>
      </p:sp>
      <p:grpSp>
        <p:nvGrpSpPr>
          <p:cNvPr id="42" name="组合 41"/>
          <p:cNvGrpSpPr/>
          <p:nvPr/>
        </p:nvGrpSpPr>
        <p:grpSpPr>
          <a:xfrm>
            <a:off x="3591976" y="4812191"/>
            <a:ext cx="416937" cy="416934"/>
            <a:chOff x="891974" y="4415843"/>
            <a:chExt cx="450443" cy="450443"/>
          </a:xfrm>
        </p:grpSpPr>
        <p:sp>
          <p:nvSpPr>
            <p:cNvPr id="43" name="椭圆 42"/>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椭圆 44"/>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5" name="文本框 44"/>
          <p:cNvSpPr txBox="1"/>
          <p:nvPr/>
        </p:nvSpPr>
        <p:spPr>
          <a:xfrm>
            <a:off x="4062783" y="4879470"/>
            <a:ext cx="1943100" cy="306705"/>
          </a:xfrm>
          <a:prstGeom prst="rect">
            <a:avLst/>
          </a:prstGeom>
          <a:noFill/>
        </p:spPr>
        <p:txBody>
          <a:bodyPr wrap="none" rtlCol="0">
            <a:spAutoFit/>
            <a:scene3d>
              <a:camera prst="orthographicFront"/>
              <a:lightRig rig="threePt" dir="t"/>
            </a:scene3d>
            <a:sp3d contourW="12700"/>
          </a:bodyPr>
          <a:lstStyle/>
          <a:p>
            <a:r>
              <a:rPr lang="zh-CN" altLang="en-US" sz="1400" dirty="0">
                <a:solidFill>
                  <a:schemeClr val="tx1">
                    <a:lumMod val="50000"/>
                    <a:lumOff val="50000"/>
                  </a:schemeClr>
                </a:solidFill>
                <a:latin typeface="+mj-lt"/>
                <a:ea typeface="+mj-ea"/>
              </a:rPr>
              <a:t>时间：</a:t>
            </a:r>
            <a:r>
              <a:rPr lang="en-US" altLang="zh-CN" sz="1400" dirty="0">
                <a:solidFill>
                  <a:schemeClr val="tx1">
                    <a:lumMod val="50000"/>
                    <a:lumOff val="50000"/>
                  </a:schemeClr>
                </a:solidFill>
                <a:latin typeface="+mj-lt"/>
                <a:ea typeface="+mj-ea"/>
              </a:rPr>
              <a:t>2021</a:t>
            </a:r>
            <a:r>
              <a:rPr lang="zh-CN" altLang="en-US" sz="1400" dirty="0">
                <a:solidFill>
                  <a:schemeClr val="tx1">
                    <a:lumMod val="50000"/>
                    <a:lumOff val="50000"/>
                  </a:schemeClr>
                </a:solidFill>
                <a:latin typeface="+mj-lt"/>
                <a:ea typeface="+mj-ea"/>
              </a:rPr>
              <a:t>年</a:t>
            </a:r>
            <a:r>
              <a:rPr lang="en-US" altLang="zh-CN" sz="1400" dirty="0">
                <a:solidFill>
                  <a:schemeClr val="tx1">
                    <a:lumMod val="50000"/>
                    <a:lumOff val="50000"/>
                  </a:schemeClr>
                </a:solidFill>
                <a:latin typeface="+mj-lt"/>
                <a:ea typeface="+mj-ea"/>
              </a:rPr>
              <a:t>6</a:t>
            </a:r>
            <a:r>
              <a:rPr lang="zh-CN" altLang="en-US" sz="1400" dirty="0">
                <a:solidFill>
                  <a:schemeClr val="tx1">
                    <a:lumMod val="50000"/>
                    <a:lumOff val="50000"/>
                  </a:schemeClr>
                </a:solidFill>
                <a:latin typeface="+mj-lt"/>
                <a:ea typeface="+mj-ea"/>
              </a:rPr>
              <a:t>月</a:t>
            </a:r>
            <a:r>
              <a:rPr lang="en-US" altLang="zh-CN" sz="1400" dirty="0">
                <a:solidFill>
                  <a:schemeClr val="tx1">
                    <a:lumMod val="50000"/>
                    <a:lumOff val="50000"/>
                  </a:schemeClr>
                </a:solidFill>
                <a:latin typeface="+mj-lt"/>
                <a:ea typeface="+mj-ea"/>
              </a:rPr>
              <a:t>26</a:t>
            </a:r>
            <a:r>
              <a:rPr lang="zh-CN" altLang="en-US" sz="1400" dirty="0">
                <a:solidFill>
                  <a:schemeClr val="tx1">
                    <a:lumMod val="50000"/>
                    <a:lumOff val="50000"/>
                  </a:schemeClr>
                </a:solidFill>
                <a:latin typeface="+mj-lt"/>
                <a:ea typeface="+mj-ea"/>
              </a:rPr>
              <a:t>日</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177" y="414613"/>
            <a:ext cx="1869095" cy="18617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ppt_x</p:attrName>
                                        </p:attrNameLst>
                                      </p:cBhvr>
                                      <p:tavLst>
                                        <p:tav tm="0">
                                          <p:val>
                                            <p:strVal val="#ppt_x-#ppt_w*1.125000"/>
                                          </p:val>
                                        </p:tav>
                                        <p:tav tm="100000">
                                          <p:val>
                                            <p:strVal val="#ppt_x"/>
                                          </p:val>
                                        </p:tav>
                                      </p:tavLst>
                                    </p:anim>
                                    <p:animEffect transition="in" filter="wipe(right)">
                                      <p:cBhvr>
                                        <p:cTn id="8" dur="500"/>
                                        <p:tgtEl>
                                          <p:spTgt spid="36"/>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p:tgtEl>
                                          <p:spTgt spid="37"/>
                                        </p:tgtEl>
                                        <p:attrNameLst>
                                          <p:attrName>ppt_x</p:attrName>
                                        </p:attrNameLst>
                                      </p:cBhvr>
                                      <p:tavLst>
                                        <p:tav tm="0">
                                          <p:val>
                                            <p:strVal val="#ppt_x-#ppt_w*1.125000"/>
                                          </p:val>
                                        </p:tav>
                                        <p:tav tm="100000">
                                          <p:val>
                                            <p:strVal val="#ppt_x"/>
                                          </p:val>
                                        </p:tav>
                                      </p:tavLst>
                                    </p:anim>
                                    <p:animEffect transition="in" filter="wipe(right)">
                                      <p:cBhvr>
                                        <p:cTn id="13" dur="500"/>
                                        <p:tgtEl>
                                          <p:spTgt spid="37"/>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fltVal val="0"/>
                                          </p:val>
                                        </p:tav>
                                        <p:tav tm="100000">
                                          <p:val>
                                            <p:strVal val="#ppt_h"/>
                                          </p:val>
                                        </p:tav>
                                      </p:tavLst>
                                    </p:anim>
                                    <p:animEffect transition="in" filter="fade">
                                      <p:cBhvr>
                                        <p:cTn id="29" dur="500"/>
                                        <p:tgtEl>
                                          <p:spTgt spid="42"/>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1" grpId="0"/>
      <p:bldP spid="4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2031325" cy="646331"/>
          </a:xfrm>
          <a:prstGeom prst="rect">
            <a:avLst/>
          </a:prstGeom>
          <a:noFill/>
        </p:spPr>
        <p:txBody>
          <a:bodyPr wrap="none" rtlCol="0">
            <a:spAutoFit/>
            <a:scene3d>
              <a:camera prst="orthographicFront"/>
              <a:lightRig rig="threePt" dir="t"/>
            </a:scene3d>
            <a:sp3d contourW="12700"/>
          </a:bodyPr>
          <a:lstStyle/>
          <a:p>
            <a:r>
              <a:rPr lang="zh-CN" altLang="en-US" sz="3600" dirty="0">
                <a:solidFill>
                  <a:schemeClr val="accent2"/>
                </a:solidFill>
              </a:rPr>
              <a:t>项目测试</a:t>
            </a:r>
          </a:p>
        </p:txBody>
      </p:sp>
      <p:sp>
        <p:nvSpPr>
          <p:cNvPr id="3" name="文本框 2"/>
          <p:cNvSpPr txBox="1"/>
          <p:nvPr/>
        </p:nvSpPr>
        <p:spPr>
          <a:xfrm>
            <a:off x="874713" y="4079066"/>
            <a:ext cx="4535487" cy="307777"/>
          </a:xfrm>
          <a:prstGeom prst="rect">
            <a:avLst/>
          </a:prstGeom>
          <a:noFill/>
        </p:spPr>
        <p:txBody>
          <a:bodyPr wrap="square" rtlCol="0">
            <a:spAutoFit/>
            <a:scene3d>
              <a:camera prst="orthographicFront"/>
              <a:lightRig rig="threePt" dir="t"/>
            </a:scene3d>
            <a:sp3d contourW="12700"/>
          </a:bodyPr>
          <a:lstStyle/>
          <a:p>
            <a:r>
              <a:rPr lang="zh-CN" altLang="en-US" sz="1400" dirty="0">
                <a:solidFill>
                  <a:schemeClr val="accent2"/>
                </a:solidFill>
              </a:rPr>
              <a:t>对项目的效果进行测试</a:t>
            </a:r>
            <a:endParaRPr lang="en-US" altLang="zh-CN" sz="1400" dirty="0">
              <a:solidFill>
                <a:schemeClr val="accent2"/>
              </a:solidFill>
            </a:endParaRPr>
          </a:p>
        </p:txBody>
      </p:sp>
      <p:sp>
        <p:nvSpPr>
          <p:cNvPr id="4" name="文本框 3"/>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04</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spTree>
    <p:extLst>
      <p:ext uri="{BB962C8B-B14F-4D97-AF65-F5344CB8AC3E}">
        <p14:creationId xmlns:p14="http://schemas.microsoft.com/office/powerpoint/2010/main" val="19314954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500"/>
                            </p:stCondLst>
                            <p:childTnLst>
                              <p:par>
                                <p:cTn id="15" presetID="12"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down)">
                                      <p:cBhvr>
                                        <p:cTn id="18" dur="500"/>
                                        <p:tgtEl>
                                          <p:spTgt spid="2"/>
                                        </p:tgtEl>
                                      </p:cBhvr>
                                    </p:animEffect>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3" cstate="print">
            <a:extLst>
              <a:ext uri="{28A0092B-C50C-407E-A947-70E740481C1C}">
                <a14:useLocalDpi xmlns:a14="http://schemas.microsoft.com/office/drawing/2010/main" val="0"/>
              </a:ext>
            </a:extLst>
          </a:blip>
          <a:srcRect b="15749"/>
          <a:stretch>
            <a:fillRect/>
          </a:stretch>
        </p:blipFill>
        <p:spPr>
          <a:xfrm>
            <a:off x="4419600" y="940460"/>
            <a:ext cx="7772400" cy="5917540"/>
          </a:xfrm>
          <a:prstGeom prst="rect">
            <a:avLst/>
          </a:prstGeom>
        </p:spPr>
      </p:pic>
      <p:sp>
        <p:nvSpPr>
          <p:cNvPr id="36" name="文本框 35"/>
          <p:cNvSpPr txBox="1"/>
          <p:nvPr/>
        </p:nvSpPr>
        <p:spPr>
          <a:xfrm>
            <a:off x="-18415" y="3129280"/>
            <a:ext cx="7368540" cy="829945"/>
          </a:xfrm>
          <a:prstGeom prst="rect">
            <a:avLst/>
          </a:prstGeom>
          <a:noFill/>
        </p:spPr>
        <p:txBody>
          <a:bodyPr wrap="square" rtlCol="0">
            <a:spAutoFit/>
            <a:scene3d>
              <a:camera prst="orthographicFront"/>
              <a:lightRig rig="threePt" dir="t"/>
            </a:scene3d>
            <a:sp3d contourW="12700"/>
          </a:bodyPr>
          <a:lstStyle/>
          <a:p>
            <a:pPr algn="ctr"/>
            <a:r>
              <a:rPr lang="zh-CN" sz="4800" b="1" dirty="0">
                <a:solidFill>
                  <a:schemeClr val="tx1">
                    <a:lumMod val="75000"/>
                    <a:lumOff val="25000"/>
                  </a:schemeClr>
                </a:solidFill>
                <a:latin typeface="+mj-ea"/>
                <a:ea typeface="+mj-ea"/>
              </a:rPr>
              <a:t>谢谢各位评委老师！</a:t>
            </a:r>
          </a:p>
        </p:txBody>
      </p:sp>
      <p:sp>
        <p:nvSpPr>
          <p:cNvPr id="37" name="文本框 36"/>
          <p:cNvSpPr txBox="1"/>
          <p:nvPr/>
        </p:nvSpPr>
        <p:spPr>
          <a:xfrm>
            <a:off x="921847" y="3996430"/>
            <a:ext cx="5487987" cy="275590"/>
          </a:xfrm>
          <a:prstGeom prst="rect">
            <a:avLst/>
          </a:prstGeom>
          <a:noFill/>
        </p:spPr>
        <p:txBody>
          <a:bodyPr wrap="square" rtlCol="0">
            <a:spAutoFit/>
            <a:scene3d>
              <a:camera prst="orthographicFront"/>
              <a:lightRig rig="threePt" dir="t"/>
            </a:scene3d>
            <a:sp3d contourW="12700"/>
          </a:bodyPr>
          <a:lstStyle/>
          <a:p>
            <a:pPr algn="ctr"/>
            <a:r>
              <a:rPr lang="zh-CN" altLang="en-US" sz="1200" dirty="0">
                <a:solidFill>
                  <a:schemeClr val="bg1">
                    <a:lumMod val="65000"/>
                  </a:schemeClr>
                </a:solidFill>
                <a:ea typeface="时尚中黑简体" panose="01010104010101010101" pitchFamily="2" charset="-122"/>
              </a:rPr>
              <a:t>四川大学</a:t>
            </a:r>
            <a:r>
              <a:rPr lang="en-US" altLang="zh-CN" sz="1200" dirty="0">
                <a:solidFill>
                  <a:schemeClr val="bg1">
                    <a:lumMod val="65000"/>
                  </a:schemeClr>
                </a:solidFill>
                <a:ea typeface="时尚中黑简体" panose="01010104010101010101" pitchFamily="2" charset="-122"/>
              </a:rPr>
              <a:t>-SCUNET</a:t>
            </a:r>
          </a:p>
        </p:txBody>
      </p:sp>
      <p:grpSp>
        <p:nvGrpSpPr>
          <p:cNvPr id="38" name="组合 37"/>
          <p:cNvGrpSpPr/>
          <p:nvPr/>
        </p:nvGrpSpPr>
        <p:grpSpPr>
          <a:xfrm>
            <a:off x="1009406" y="4824891"/>
            <a:ext cx="416937" cy="416934"/>
            <a:chOff x="891974" y="4415843"/>
            <a:chExt cx="450443" cy="450443"/>
          </a:xfrm>
        </p:grpSpPr>
        <p:sp>
          <p:nvSpPr>
            <p:cNvPr id="39" name="椭圆 38"/>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椭圆 39"/>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1" name="文本框 40"/>
          <p:cNvSpPr txBox="1"/>
          <p:nvPr/>
        </p:nvSpPr>
        <p:spPr>
          <a:xfrm>
            <a:off x="1480213" y="4892170"/>
            <a:ext cx="1121410" cy="953135"/>
          </a:xfrm>
          <a:prstGeom prst="rect">
            <a:avLst/>
          </a:prstGeom>
          <a:noFill/>
        </p:spPr>
        <p:txBody>
          <a:bodyPr wrap="none" rtlCol="0">
            <a:spAutoFit/>
            <a:scene3d>
              <a:camera prst="orthographicFront"/>
              <a:lightRig rig="threePt" dir="t"/>
            </a:scene3d>
            <a:sp3d contourW="12700"/>
          </a:bodyPr>
          <a:lstStyle/>
          <a:p>
            <a:pPr algn="l"/>
            <a:r>
              <a:rPr lang="zh-CN" altLang="en-US" sz="1400" dirty="0">
                <a:solidFill>
                  <a:schemeClr val="tx1">
                    <a:lumMod val="50000"/>
                    <a:lumOff val="50000"/>
                  </a:schemeClr>
                </a:solidFill>
                <a:latin typeface="+mj-lt"/>
                <a:ea typeface="+mj-ea"/>
              </a:rPr>
              <a:t>汇报人：</a:t>
            </a:r>
          </a:p>
          <a:p>
            <a:pPr algn="l"/>
            <a:r>
              <a:rPr lang="zh-CN" altLang="en-US" sz="1400" dirty="0">
                <a:solidFill>
                  <a:schemeClr val="tx1">
                    <a:lumMod val="50000"/>
                    <a:lumOff val="50000"/>
                  </a:schemeClr>
                </a:solidFill>
                <a:latin typeface="+mj-lt"/>
                <a:ea typeface="+mj-ea"/>
              </a:rPr>
              <a:t>队长</a:t>
            </a:r>
            <a:r>
              <a:rPr lang="en-US" altLang="zh-CN" sz="1400" dirty="0">
                <a:solidFill>
                  <a:schemeClr val="tx1">
                    <a:lumMod val="50000"/>
                    <a:lumOff val="50000"/>
                  </a:schemeClr>
                </a:solidFill>
                <a:latin typeface="+mj-lt"/>
                <a:ea typeface="+mj-ea"/>
              </a:rPr>
              <a:t> </a:t>
            </a:r>
            <a:r>
              <a:rPr lang="zh-CN" altLang="en-US" sz="1400" dirty="0">
                <a:solidFill>
                  <a:schemeClr val="tx1">
                    <a:lumMod val="50000"/>
                    <a:lumOff val="50000"/>
                  </a:schemeClr>
                </a:solidFill>
                <a:latin typeface="+mj-lt"/>
                <a:ea typeface="+mj-ea"/>
              </a:rPr>
              <a:t>陆铮</a:t>
            </a:r>
          </a:p>
          <a:p>
            <a:pPr algn="l"/>
            <a:r>
              <a:rPr lang="zh-CN" altLang="en-US" sz="1400" dirty="0">
                <a:solidFill>
                  <a:schemeClr val="tx1">
                    <a:lumMod val="50000"/>
                    <a:lumOff val="50000"/>
                  </a:schemeClr>
                </a:solidFill>
                <a:latin typeface="+mj-lt"/>
                <a:ea typeface="+mj-ea"/>
              </a:rPr>
              <a:t>队员</a:t>
            </a:r>
            <a:r>
              <a:rPr lang="en-US" altLang="zh-CN" sz="1400" dirty="0">
                <a:solidFill>
                  <a:schemeClr val="tx1">
                    <a:lumMod val="50000"/>
                    <a:lumOff val="50000"/>
                  </a:schemeClr>
                </a:solidFill>
                <a:latin typeface="+mj-lt"/>
                <a:ea typeface="+mj-ea"/>
              </a:rPr>
              <a:t> </a:t>
            </a:r>
            <a:r>
              <a:rPr lang="zh-CN" altLang="en-US" sz="1400" dirty="0">
                <a:solidFill>
                  <a:schemeClr val="tx1">
                    <a:lumMod val="50000"/>
                    <a:lumOff val="50000"/>
                  </a:schemeClr>
                </a:solidFill>
                <a:latin typeface="+mj-lt"/>
                <a:ea typeface="+mj-ea"/>
              </a:rPr>
              <a:t>赵倩锐</a:t>
            </a:r>
          </a:p>
          <a:p>
            <a:pPr algn="l"/>
            <a:r>
              <a:rPr lang="zh-CN" altLang="en-US" sz="1400" dirty="0">
                <a:solidFill>
                  <a:schemeClr val="tx1">
                    <a:lumMod val="50000"/>
                    <a:lumOff val="50000"/>
                  </a:schemeClr>
                </a:solidFill>
                <a:latin typeface="+mj-lt"/>
                <a:ea typeface="+mj-ea"/>
              </a:rPr>
              <a:t>队员</a:t>
            </a:r>
            <a:r>
              <a:rPr lang="en-US" altLang="zh-CN" sz="1400" dirty="0">
                <a:solidFill>
                  <a:schemeClr val="tx1">
                    <a:lumMod val="50000"/>
                    <a:lumOff val="50000"/>
                  </a:schemeClr>
                </a:solidFill>
                <a:latin typeface="+mj-lt"/>
                <a:ea typeface="+mj-ea"/>
              </a:rPr>
              <a:t> </a:t>
            </a:r>
            <a:r>
              <a:rPr lang="zh-CN" altLang="en-US" sz="1400" dirty="0">
                <a:solidFill>
                  <a:schemeClr val="tx1">
                    <a:lumMod val="50000"/>
                    <a:lumOff val="50000"/>
                  </a:schemeClr>
                </a:solidFill>
                <a:latin typeface="+mj-lt"/>
                <a:ea typeface="+mj-ea"/>
              </a:rPr>
              <a:t>王沛然</a:t>
            </a:r>
          </a:p>
        </p:txBody>
      </p:sp>
      <p:grpSp>
        <p:nvGrpSpPr>
          <p:cNvPr id="42" name="组合 41"/>
          <p:cNvGrpSpPr/>
          <p:nvPr/>
        </p:nvGrpSpPr>
        <p:grpSpPr>
          <a:xfrm>
            <a:off x="3591976" y="4812191"/>
            <a:ext cx="416937" cy="416934"/>
            <a:chOff x="891974" y="4415843"/>
            <a:chExt cx="450443" cy="450443"/>
          </a:xfrm>
        </p:grpSpPr>
        <p:sp>
          <p:nvSpPr>
            <p:cNvPr id="43" name="椭圆 42"/>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椭圆 44"/>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5" name="文本框 44"/>
          <p:cNvSpPr txBox="1"/>
          <p:nvPr/>
        </p:nvSpPr>
        <p:spPr>
          <a:xfrm>
            <a:off x="4062783" y="4879470"/>
            <a:ext cx="1943100" cy="306705"/>
          </a:xfrm>
          <a:prstGeom prst="rect">
            <a:avLst/>
          </a:prstGeom>
          <a:noFill/>
        </p:spPr>
        <p:txBody>
          <a:bodyPr wrap="none" rtlCol="0">
            <a:spAutoFit/>
            <a:scene3d>
              <a:camera prst="orthographicFront"/>
              <a:lightRig rig="threePt" dir="t"/>
            </a:scene3d>
            <a:sp3d contourW="12700"/>
          </a:bodyPr>
          <a:lstStyle/>
          <a:p>
            <a:r>
              <a:rPr lang="zh-CN" altLang="en-US" sz="1400" dirty="0">
                <a:solidFill>
                  <a:schemeClr val="tx1">
                    <a:lumMod val="50000"/>
                    <a:lumOff val="50000"/>
                  </a:schemeClr>
                </a:solidFill>
                <a:latin typeface="+mj-lt"/>
                <a:ea typeface="+mj-ea"/>
              </a:rPr>
              <a:t>时间：</a:t>
            </a:r>
            <a:r>
              <a:rPr lang="en-US" altLang="zh-CN" sz="1400" dirty="0">
                <a:solidFill>
                  <a:schemeClr val="tx1">
                    <a:lumMod val="50000"/>
                    <a:lumOff val="50000"/>
                  </a:schemeClr>
                </a:solidFill>
                <a:latin typeface="+mj-lt"/>
                <a:ea typeface="+mj-ea"/>
              </a:rPr>
              <a:t>2021</a:t>
            </a:r>
            <a:r>
              <a:rPr lang="zh-CN" altLang="en-US" sz="1400" dirty="0">
                <a:solidFill>
                  <a:schemeClr val="tx1">
                    <a:lumMod val="50000"/>
                    <a:lumOff val="50000"/>
                  </a:schemeClr>
                </a:solidFill>
                <a:latin typeface="+mj-lt"/>
                <a:ea typeface="+mj-ea"/>
              </a:rPr>
              <a:t>年</a:t>
            </a:r>
            <a:r>
              <a:rPr lang="en-US" altLang="zh-CN" sz="1400" dirty="0">
                <a:solidFill>
                  <a:schemeClr val="tx1">
                    <a:lumMod val="50000"/>
                    <a:lumOff val="50000"/>
                  </a:schemeClr>
                </a:solidFill>
                <a:latin typeface="+mj-lt"/>
                <a:ea typeface="+mj-ea"/>
              </a:rPr>
              <a:t>6</a:t>
            </a:r>
            <a:r>
              <a:rPr lang="zh-CN" altLang="en-US" sz="1400" dirty="0">
                <a:solidFill>
                  <a:schemeClr val="tx1">
                    <a:lumMod val="50000"/>
                    <a:lumOff val="50000"/>
                  </a:schemeClr>
                </a:solidFill>
                <a:latin typeface="+mj-lt"/>
                <a:ea typeface="+mj-ea"/>
              </a:rPr>
              <a:t>月</a:t>
            </a:r>
            <a:r>
              <a:rPr lang="en-US" altLang="zh-CN" sz="1400" dirty="0">
                <a:solidFill>
                  <a:schemeClr val="tx1">
                    <a:lumMod val="50000"/>
                    <a:lumOff val="50000"/>
                  </a:schemeClr>
                </a:solidFill>
                <a:latin typeface="+mj-lt"/>
                <a:ea typeface="+mj-ea"/>
              </a:rPr>
              <a:t>26</a:t>
            </a:r>
            <a:r>
              <a:rPr lang="zh-CN" altLang="en-US" sz="1400" dirty="0">
                <a:solidFill>
                  <a:schemeClr val="tx1">
                    <a:lumMod val="50000"/>
                    <a:lumOff val="50000"/>
                  </a:schemeClr>
                </a:solidFill>
                <a:latin typeface="+mj-lt"/>
                <a:ea typeface="+mj-ea"/>
              </a:rPr>
              <a:t>日</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177" y="414613"/>
            <a:ext cx="1869095" cy="18617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ppt_x</p:attrName>
                                        </p:attrNameLst>
                                      </p:cBhvr>
                                      <p:tavLst>
                                        <p:tav tm="0">
                                          <p:val>
                                            <p:strVal val="#ppt_x-#ppt_w*1.125000"/>
                                          </p:val>
                                        </p:tav>
                                        <p:tav tm="100000">
                                          <p:val>
                                            <p:strVal val="#ppt_x"/>
                                          </p:val>
                                        </p:tav>
                                      </p:tavLst>
                                    </p:anim>
                                    <p:animEffect transition="in" filter="wipe(right)">
                                      <p:cBhvr>
                                        <p:cTn id="8" dur="500"/>
                                        <p:tgtEl>
                                          <p:spTgt spid="36"/>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p:tgtEl>
                                          <p:spTgt spid="37"/>
                                        </p:tgtEl>
                                        <p:attrNameLst>
                                          <p:attrName>ppt_x</p:attrName>
                                        </p:attrNameLst>
                                      </p:cBhvr>
                                      <p:tavLst>
                                        <p:tav tm="0">
                                          <p:val>
                                            <p:strVal val="#ppt_x-#ppt_w*1.125000"/>
                                          </p:val>
                                        </p:tav>
                                        <p:tav tm="100000">
                                          <p:val>
                                            <p:strVal val="#ppt_x"/>
                                          </p:val>
                                        </p:tav>
                                      </p:tavLst>
                                    </p:anim>
                                    <p:animEffect transition="in" filter="wipe(right)">
                                      <p:cBhvr>
                                        <p:cTn id="13" dur="500"/>
                                        <p:tgtEl>
                                          <p:spTgt spid="37"/>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fltVal val="0"/>
                                          </p:val>
                                        </p:tav>
                                        <p:tav tm="100000">
                                          <p:val>
                                            <p:strVal val="#ppt_h"/>
                                          </p:val>
                                        </p:tav>
                                      </p:tavLst>
                                    </p:anim>
                                    <p:animEffect transition="in" filter="fade">
                                      <p:cBhvr>
                                        <p:cTn id="29" dur="500"/>
                                        <p:tgtEl>
                                          <p:spTgt spid="42"/>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1" grpId="0"/>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32443" y="1815756"/>
            <a:ext cx="1598515" cy="830997"/>
          </a:xfrm>
          <a:prstGeom prst="rect">
            <a:avLst/>
          </a:prstGeom>
          <a:noFill/>
        </p:spPr>
        <p:txBody>
          <a:bodyPr wrap="none" rtlCol="0">
            <a:spAutoFit/>
            <a:scene3d>
              <a:camera prst="orthographicFront"/>
              <a:lightRig rig="threePt" dir="t"/>
            </a:scene3d>
            <a:sp3d contourW="12700"/>
          </a:bodyPr>
          <a:lstStyle/>
          <a:p>
            <a:pPr algn="ctr"/>
            <a:r>
              <a:rPr lang="zh-CN" altLang="en-US" sz="4800" b="1" dirty="0">
                <a:solidFill>
                  <a:schemeClr val="accent1"/>
                </a:solidFill>
                <a:latin typeface="+mj-ea"/>
                <a:ea typeface="+mj-ea"/>
                <a:cs typeface="经典综艺体简" panose="02010609000101010101" pitchFamily="49" charset="-122"/>
              </a:rPr>
              <a:t>目 录</a:t>
            </a:r>
          </a:p>
        </p:txBody>
      </p:sp>
      <p:sp>
        <p:nvSpPr>
          <p:cNvPr id="3" name="文本框 2"/>
          <p:cNvSpPr txBox="1"/>
          <p:nvPr/>
        </p:nvSpPr>
        <p:spPr>
          <a:xfrm>
            <a:off x="2532444" y="2648530"/>
            <a:ext cx="159851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solidFill>
                  <a:schemeClr val="accent2"/>
                </a:solidFill>
              </a:rPr>
              <a:t>CONTENTS</a:t>
            </a:r>
          </a:p>
        </p:txBody>
      </p:sp>
      <p:grpSp>
        <p:nvGrpSpPr>
          <p:cNvPr id="4" name="组合 3"/>
          <p:cNvGrpSpPr/>
          <p:nvPr/>
        </p:nvGrpSpPr>
        <p:grpSpPr>
          <a:xfrm>
            <a:off x="6352704" y="1595223"/>
            <a:ext cx="5061857" cy="724150"/>
            <a:chOff x="6096000" y="2061026"/>
            <a:chExt cx="5061857" cy="724150"/>
          </a:xfrm>
        </p:grpSpPr>
        <p:sp>
          <p:nvSpPr>
            <p:cNvPr id="5" name="文本框 4"/>
            <p:cNvSpPr txBox="1"/>
            <p:nvPr/>
          </p:nvSpPr>
          <p:spPr>
            <a:xfrm>
              <a:off x="6096000" y="2061026"/>
              <a:ext cx="1415772"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项目背景</a:t>
              </a:r>
              <a:endParaRPr lang="en-US" altLang="zh-CN" sz="2400" dirty="0">
                <a:solidFill>
                  <a:schemeClr val="accent2"/>
                </a:solidFill>
              </a:endParaRPr>
            </a:p>
          </p:txBody>
        </p:sp>
        <p:sp>
          <p:nvSpPr>
            <p:cNvPr id="6" name="文本框 5"/>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zh-CN" altLang="en-US" sz="1200" dirty="0">
                  <a:solidFill>
                    <a:schemeClr val="accent2"/>
                  </a:solidFill>
                </a:rPr>
                <a:t>阐述新闻文本分类的社会背景和研究背景</a:t>
              </a:r>
              <a:endParaRPr lang="en-US" altLang="zh-CN" sz="1200" dirty="0">
                <a:solidFill>
                  <a:schemeClr val="accent2"/>
                </a:solidFill>
              </a:endParaRPr>
            </a:p>
          </p:txBody>
        </p:sp>
      </p:grpSp>
      <p:grpSp>
        <p:nvGrpSpPr>
          <p:cNvPr id="7" name="组合 6"/>
          <p:cNvGrpSpPr/>
          <p:nvPr/>
        </p:nvGrpSpPr>
        <p:grpSpPr>
          <a:xfrm>
            <a:off x="6352704" y="2630448"/>
            <a:ext cx="5407496" cy="724150"/>
            <a:chOff x="6096000" y="2061026"/>
            <a:chExt cx="5407496" cy="724150"/>
          </a:xfrm>
        </p:grpSpPr>
        <p:sp>
          <p:nvSpPr>
            <p:cNvPr id="8" name="文本框 7"/>
            <p:cNvSpPr txBox="1"/>
            <p:nvPr/>
          </p:nvSpPr>
          <p:spPr>
            <a:xfrm>
              <a:off x="6096000" y="2061026"/>
              <a:ext cx="1415772"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项目技术</a:t>
              </a:r>
              <a:endParaRPr lang="en-US" altLang="zh-CN" sz="2400" dirty="0">
                <a:solidFill>
                  <a:schemeClr val="accent2"/>
                </a:solidFill>
              </a:endParaRPr>
            </a:p>
          </p:txBody>
        </p:sp>
        <p:sp>
          <p:nvSpPr>
            <p:cNvPr id="9" name="文本框 8"/>
            <p:cNvSpPr txBox="1"/>
            <p:nvPr/>
          </p:nvSpPr>
          <p:spPr>
            <a:xfrm>
              <a:off x="6096000" y="2508177"/>
              <a:ext cx="5407496" cy="276999"/>
            </a:xfrm>
            <a:prstGeom prst="rect">
              <a:avLst/>
            </a:prstGeom>
            <a:noFill/>
          </p:spPr>
          <p:txBody>
            <a:bodyPr wrap="square" rtlCol="0">
              <a:spAutoFit/>
              <a:scene3d>
                <a:camera prst="orthographicFront"/>
                <a:lightRig rig="threePt" dir="t"/>
              </a:scene3d>
              <a:sp3d contourW="12700"/>
            </a:bodyPr>
            <a:lstStyle/>
            <a:p>
              <a:r>
                <a:rPr lang="zh-CN" altLang="en-US" sz="1200" dirty="0">
                  <a:solidFill>
                    <a:schemeClr val="accent2"/>
                  </a:solidFill>
                </a:rPr>
                <a:t>阐述本产品所采用的基本深度学习技术、框架，以及搭建本产品的其他框架</a:t>
              </a:r>
              <a:endParaRPr lang="en-US" altLang="zh-CN" sz="1200" dirty="0">
                <a:solidFill>
                  <a:schemeClr val="accent2"/>
                </a:solidFill>
              </a:endParaRPr>
            </a:p>
          </p:txBody>
        </p:sp>
      </p:grpSp>
      <p:grpSp>
        <p:nvGrpSpPr>
          <p:cNvPr id="10" name="组合 9"/>
          <p:cNvGrpSpPr/>
          <p:nvPr/>
        </p:nvGrpSpPr>
        <p:grpSpPr>
          <a:xfrm>
            <a:off x="6352704" y="3665673"/>
            <a:ext cx="5061857" cy="724150"/>
            <a:chOff x="6096000" y="2061026"/>
            <a:chExt cx="5061857" cy="724150"/>
          </a:xfrm>
        </p:grpSpPr>
        <p:sp>
          <p:nvSpPr>
            <p:cNvPr id="11" name="文本框 10"/>
            <p:cNvSpPr txBox="1"/>
            <p:nvPr/>
          </p:nvSpPr>
          <p:spPr>
            <a:xfrm>
              <a:off x="6096000" y="2061026"/>
              <a:ext cx="1415772"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项目框架</a:t>
              </a:r>
              <a:endParaRPr lang="en-US" altLang="zh-CN" sz="2400" dirty="0">
                <a:solidFill>
                  <a:schemeClr val="accent2"/>
                </a:solidFill>
              </a:endParaRPr>
            </a:p>
          </p:txBody>
        </p:sp>
        <p:sp>
          <p:nvSpPr>
            <p:cNvPr id="12" name="文本框 11"/>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zh-CN" altLang="en-US" sz="1200" dirty="0">
                  <a:solidFill>
                    <a:schemeClr val="accent2"/>
                  </a:solidFill>
                </a:rPr>
                <a:t>阐述本产品的整体框架、通信逻辑、接口逻辑等</a:t>
              </a:r>
              <a:endParaRPr lang="en-US" altLang="zh-CN" sz="1200" dirty="0">
                <a:solidFill>
                  <a:schemeClr val="accent2"/>
                </a:solidFill>
              </a:endParaRPr>
            </a:p>
          </p:txBody>
        </p:sp>
      </p:grpSp>
      <p:grpSp>
        <p:nvGrpSpPr>
          <p:cNvPr id="13" name="组合 12"/>
          <p:cNvGrpSpPr/>
          <p:nvPr/>
        </p:nvGrpSpPr>
        <p:grpSpPr>
          <a:xfrm>
            <a:off x="6352704" y="4700899"/>
            <a:ext cx="5061857" cy="724150"/>
            <a:chOff x="6096000" y="2061026"/>
            <a:chExt cx="5061857" cy="724150"/>
          </a:xfrm>
        </p:grpSpPr>
        <p:sp>
          <p:nvSpPr>
            <p:cNvPr id="14" name="文本框 13"/>
            <p:cNvSpPr txBox="1"/>
            <p:nvPr/>
          </p:nvSpPr>
          <p:spPr>
            <a:xfrm>
              <a:off x="6096000" y="2061026"/>
              <a:ext cx="1415772"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项目测试</a:t>
              </a:r>
            </a:p>
          </p:txBody>
        </p:sp>
        <p:sp>
          <p:nvSpPr>
            <p:cNvPr id="15" name="文本框 14"/>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zh-CN" altLang="en-US" sz="1200" dirty="0">
                  <a:solidFill>
                    <a:schemeClr val="accent2"/>
                  </a:solidFill>
                </a:rPr>
                <a:t>对项目的效果进行测试</a:t>
              </a:r>
              <a:endParaRPr lang="en-US" altLang="zh-CN" sz="1200" dirty="0">
                <a:solidFill>
                  <a:schemeClr val="accent2"/>
                </a:solidFill>
              </a:endParaRPr>
            </a:p>
          </p:txBody>
        </p:sp>
      </p:grpSp>
      <p:sp>
        <p:nvSpPr>
          <p:cNvPr id="16" name="文本框 15"/>
          <p:cNvSpPr txBox="1"/>
          <p:nvPr/>
        </p:nvSpPr>
        <p:spPr>
          <a:xfrm>
            <a:off x="5487735" y="1643444"/>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01.</a:t>
            </a:r>
          </a:p>
        </p:txBody>
      </p:sp>
      <p:sp>
        <p:nvSpPr>
          <p:cNvPr id="17" name="文本框 16"/>
          <p:cNvSpPr txBox="1"/>
          <p:nvPr/>
        </p:nvSpPr>
        <p:spPr>
          <a:xfrm>
            <a:off x="5487735" y="2657376"/>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02.</a:t>
            </a:r>
          </a:p>
        </p:txBody>
      </p:sp>
      <p:sp>
        <p:nvSpPr>
          <p:cNvPr id="18" name="文本框 17"/>
          <p:cNvSpPr txBox="1"/>
          <p:nvPr/>
        </p:nvSpPr>
        <p:spPr>
          <a:xfrm>
            <a:off x="5487735" y="3671308"/>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03.</a:t>
            </a:r>
          </a:p>
        </p:txBody>
      </p:sp>
      <p:sp>
        <p:nvSpPr>
          <p:cNvPr id="19" name="文本框 18"/>
          <p:cNvSpPr txBox="1"/>
          <p:nvPr/>
        </p:nvSpPr>
        <p:spPr>
          <a:xfrm>
            <a:off x="5487735" y="4685239"/>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04.</a:t>
            </a:r>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0" y="188415"/>
            <a:ext cx="4463844" cy="66695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childTnLst>
                          </p:cTn>
                        </p:par>
                        <p:par>
                          <p:cTn id="21" fill="hold">
                            <p:stCondLst>
                              <p:cond delay="1500"/>
                            </p:stCondLst>
                            <p:childTnLst>
                              <p:par>
                                <p:cTn id="22" presetID="2" presetClass="entr" presetSubtype="2"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1+#ppt_w/2"/>
                                          </p:val>
                                        </p:tav>
                                        <p:tav tm="100000">
                                          <p:val>
                                            <p:strVal val="#ppt_x"/>
                                          </p:val>
                                        </p:tav>
                                      </p:tavLst>
                                    </p:anim>
                                    <p:anim calcmode="lin" valueType="num">
                                      <p:cBhvr additive="base">
                                        <p:cTn id="25" dur="500" fill="hold"/>
                                        <p:tgtEl>
                                          <p:spTgt spid="4"/>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Effect transition="in" filter="fade">
                                      <p:cBhvr>
                                        <p:cTn id="31" dur="500"/>
                                        <p:tgtEl>
                                          <p:spTgt spid="17"/>
                                        </p:tgtEl>
                                      </p:cBhvr>
                                    </p:animEffect>
                                  </p:childTnLst>
                                </p:cTn>
                              </p:par>
                            </p:childTnLst>
                          </p:cTn>
                        </p:par>
                        <p:par>
                          <p:cTn id="32" fill="hold">
                            <p:stCondLst>
                              <p:cond delay="2500"/>
                            </p:stCondLst>
                            <p:childTnLst>
                              <p:par>
                                <p:cTn id="33" presetID="2" presetClass="entr" presetSubtype="2"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1+#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53" presetClass="entr" presetSubtype="16"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childTnLst>
                          </p:cTn>
                        </p:par>
                        <p:par>
                          <p:cTn id="43" fill="hold">
                            <p:stCondLst>
                              <p:cond delay="3500"/>
                            </p:stCondLst>
                            <p:childTnLst>
                              <p:par>
                                <p:cTn id="44" presetID="2" presetClass="entr" presetSubtype="2"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1+#ppt_w/2"/>
                                          </p:val>
                                        </p:tav>
                                        <p:tav tm="100000">
                                          <p:val>
                                            <p:strVal val="#ppt_x"/>
                                          </p:val>
                                        </p:tav>
                                      </p:tavLst>
                                    </p:anim>
                                    <p:anim calcmode="lin" valueType="num">
                                      <p:cBhvr additive="base">
                                        <p:cTn id="47" dur="500" fill="hold"/>
                                        <p:tgtEl>
                                          <p:spTgt spid="10"/>
                                        </p:tgtEl>
                                        <p:attrNameLst>
                                          <p:attrName>ppt_y</p:attrName>
                                        </p:attrNameLst>
                                      </p:cBhvr>
                                      <p:tavLst>
                                        <p:tav tm="0">
                                          <p:val>
                                            <p:strVal val="#ppt_y"/>
                                          </p:val>
                                        </p:tav>
                                        <p:tav tm="100000">
                                          <p:val>
                                            <p:strVal val="#ppt_y"/>
                                          </p:val>
                                        </p:tav>
                                      </p:tavLst>
                                    </p:anim>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ppt_w</p:attrName>
                                        </p:attrNameLst>
                                      </p:cBhvr>
                                      <p:tavLst>
                                        <p:tav tm="0">
                                          <p:val>
                                            <p:fltVal val="0"/>
                                          </p:val>
                                        </p:tav>
                                        <p:tav tm="100000">
                                          <p:val>
                                            <p:strVal val="#ppt_w"/>
                                          </p:val>
                                        </p:tav>
                                      </p:tavLst>
                                    </p:anim>
                                    <p:anim calcmode="lin" valueType="num">
                                      <p:cBhvr>
                                        <p:cTn id="52" dur="500" fill="hold"/>
                                        <p:tgtEl>
                                          <p:spTgt spid="19"/>
                                        </p:tgtEl>
                                        <p:attrNameLst>
                                          <p:attrName>ppt_h</p:attrName>
                                        </p:attrNameLst>
                                      </p:cBhvr>
                                      <p:tavLst>
                                        <p:tav tm="0">
                                          <p:val>
                                            <p:fltVal val="0"/>
                                          </p:val>
                                        </p:tav>
                                        <p:tav tm="100000">
                                          <p:val>
                                            <p:strVal val="#ppt_h"/>
                                          </p:val>
                                        </p:tav>
                                      </p:tavLst>
                                    </p:anim>
                                    <p:animEffect transition="in" filter="fade">
                                      <p:cBhvr>
                                        <p:cTn id="53" dur="500"/>
                                        <p:tgtEl>
                                          <p:spTgt spid="19"/>
                                        </p:tgtEl>
                                      </p:cBhvr>
                                    </p:animEffect>
                                  </p:childTnLst>
                                </p:cTn>
                              </p:par>
                            </p:childTnLst>
                          </p:cTn>
                        </p:par>
                        <p:par>
                          <p:cTn id="54" fill="hold">
                            <p:stCondLst>
                              <p:cond delay="4500"/>
                            </p:stCondLst>
                            <p:childTnLst>
                              <p:par>
                                <p:cTn id="55" presetID="2" presetClass="entr" presetSubtype="2" fill="hold" nodeType="after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1+#ppt_w/2"/>
                                          </p:val>
                                        </p:tav>
                                        <p:tav tm="100000">
                                          <p:val>
                                            <p:strVal val="#ppt_x"/>
                                          </p:val>
                                        </p:tav>
                                      </p:tavLst>
                                    </p:anim>
                                    <p:anim calcmode="lin" valueType="num">
                                      <p:cBhvr additive="base">
                                        <p:cTn id="5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6" grpId="0"/>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2031325"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项目背景</a:t>
            </a:r>
          </a:p>
        </p:txBody>
      </p:sp>
      <p:sp>
        <p:nvSpPr>
          <p:cNvPr id="3" name="文本框 2"/>
          <p:cNvSpPr txBox="1"/>
          <p:nvPr/>
        </p:nvSpPr>
        <p:spPr>
          <a:xfrm>
            <a:off x="874713" y="4079066"/>
            <a:ext cx="4535487" cy="307777"/>
          </a:xfrm>
          <a:prstGeom prst="rect">
            <a:avLst/>
          </a:prstGeom>
          <a:noFill/>
        </p:spPr>
        <p:txBody>
          <a:bodyPr wrap="square" rtlCol="0">
            <a:spAutoFit/>
            <a:scene3d>
              <a:camera prst="orthographicFront"/>
              <a:lightRig rig="threePt" dir="t"/>
            </a:scene3d>
            <a:sp3d contourW="12700"/>
          </a:bodyPr>
          <a:lstStyle/>
          <a:p>
            <a:r>
              <a:rPr lang="zh-CN" altLang="en-US" sz="1400" dirty="0">
                <a:solidFill>
                  <a:schemeClr val="accent2"/>
                </a:solidFill>
              </a:rPr>
              <a:t>阐述新闻文本分类的社会背景和研究背景</a:t>
            </a:r>
            <a:endParaRPr lang="en-US" altLang="zh-CN" sz="1400" dirty="0">
              <a:solidFill>
                <a:schemeClr val="accent2"/>
              </a:solidFill>
            </a:endParaRPr>
          </a:p>
        </p:txBody>
      </p:sp>
      <p:sp>
        <p:nvSpPr>
          <p:cNvPr id="4" name="文本框 3"/>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01</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500"/>
                            </p:stCondLst>
                            <p:childTnLst>
                              <p:par>
                                <p:cTn id="15" presetID="12"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down)">
                                      <p:cBhvr>
                                        <p:cTn id="18" dur="500"/>
                                        <p:tgtEl>
                                          <p:spTgt spid="2"/>
                                        </p:tgtEl>
                                      </p:cBhvr>
                                    </p:animEffect>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a:extLst>
              <a:ext uri="{FF2B5EF4-FFF2-40B4-BE49-F238E27FC236}">
                <a16:creationId xmlns:a16="http://schemas.microsoft.com/office/drawing/2014/main" id="{F9AD5464-51D4-4AF4-A069-2EBC816580F6}"/>
              </a:ext>
            </a:extLst>
          </p:cNvPr>
          <p:cNvGrpSpPr/>
          <p:nvPr/>
        </p:nvGrpSpPr>
        <p:grpSpPr>
          <a:xfrm>
            <a:off x="174410" y="144902"/>
            <a:ext cx="2611805" cy="485415"/>
            <a:chOff x="174410" y="144902"/>
            <a:chExt cx="2611805" cy="485415"/>
          </a:xfrm>
        </p:grpSpPr>
        <p:grpSp>
          <p:nvGrpSpPr>
            <p:cNvPr id="47" name="组合 46">
              <a:extLst>
                <a:ext uri="{FF2B5EF4-FFF2-40B4-BE49-F238E27FC236}">
                  <a16:creationId xmlns:a16="http://schemas.microsoft.com/office/drawing/2014/main" id="{4C92CEE5-1E16-4296-B618-C883A00C43F4}"/>
                </a:ext>
              </a:extLst>
            </p:cNvPr>
            <p:cNvGrpSpPr/>
            <p:nvPr/>
          </p:nvGrpSpPr>
          <p:grpSpPr>
            <a:xfrm>
              <a:off x="174410" y="144902"/>
              <a:ext cx="775800" cy="485415"/>
              <a:chOff x="174410" y="144902"/>
              <a:chExt cx="775800" cy="485415"/>
            </a:xfrm>
          </p:grpSpPr>
          <p:sp>
            <p:nvSpPr>
              <p:cNvPr id="49" name="等腰三角形 48">
                <a:extLst>
                  <a:ext uri="{FF2B5EF4-FFF2-40B4-BE49-F238E27FC236}">
                    <a16:creationId xmlns:a16="http://schemas.microsoft.com/office/drawing/2014/main" id="{FAF37BC6-748C-4B38-A18B-00A1B157916C}"/>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28E006D2-CD16-4D61-8A2A-165B7A75DD50}"/>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文本框 47">
              <a:extLst>
                <a:ext uri="{FF2B5EF4-FFF2-40B4-BE49-F238E27FC236}">
                  <a16:creationId xmlns:a16="http://schemas.microsoft.com/office/drawing/2014/main" id="{24479288-9816-4E14-914A-3F799EE1D7B2}"/>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项目主要技术</a:t>
              </a:r>
            </a:p>
          </p:txBody>
        </p:sp>
      </p:grpSp>
      <p:pic>
        <p:nvPicPr>
          <p:cNvPr id="1026" name="Picture 2">
            <a:extLst>
              <a:ext uri="{FF2B5EF4-FFF2-40B4-BE49-F238E27FC236}">
                <a16:creationId xmlns:a16="http://schemas.microsoft.com/office/drawing/2014/main" id="{BDA08715-3573-4F58-A172-28B0EB8D2A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2713" y="1524681"/>
            <a:ext cx="2601913" cy="23505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支持向量机（SVM）——原理篇">
            <a:extLst>
              <a:ext uri="{FF2B5EF4-FFF2-40B4-BE49-F238E27FC236}">
                <a16:creationId xmlns:a16="http://schemas.microsoft.com/office/drawing/2014/main" id="{5DAF3B10-D204-4E22-84AF-CE70F2BEAF9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066" y="1492051"/>
            <a:ext cx="2742935" cy="24157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一文看懂朴素贝叶斯NBC（附：5个优点+4个缺点）">
            <a:extLst>
              <a:ext uri="{FF2B5EF4-FFF2-40B4-BE49-F238E27FC236}">
                <a16:creationId xmlns:a16="http://schemas.microsoft.com/office/drawing/2014/main" id="{03EEA44C-7609-40F0-9AFD-0E7DCD4A045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70333" y="1466439"/>
            <a:ext cx="3918167" cy="240877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11">
            <a:extLst>
              <a:ext uri="{FF2B5EF4-FFF2-40B4-BE49-F238E27FC236}">
                <a16:creationId xmlns:a16="http://schemas.microsoft.com/office/drawing/2014/main" id="{AE2E109A-00D0-45F9-96B1-55F00D9D69CA}"/>
              </a:ext>
            </a:extLst>
          </p:cNvPr>
          <p:cNvSpPr txBox="1"/>
          <p:nvPr/>
        </p:nvSpPr>
        <p:spPr>
          <a:xfrm>
            <a:off x="1139151" y="4381987"/>
            <a:ext cx="2449035" cy="830997"/>
          </a:xfrm>
          <a:prstGeom prst="rect">
            <a:avLst/>
          </a:prstGeom>
          <a:noFill/>
        </p:spPr>
        <p:txBody>
          <a:bodyPr wrap="square" lIns="0" tIns="0" rIns="0" bIns="0" rtlCol="0">
            <a:spAutoFit/>
            <a:scene3d>
              <a:camera prst="orthographicFront"/>
              <a:lightRig rig="threePt" dir="t"/>
            </a:scene3d>
            <a:sp3d contourW="12700"/>
          </a:bodyPr>
          <a:lstStyle/>
          <a:p>
            <a:pPr algn="ctr"/>
            <a:r>
              <a:rPr lang="en-US" altLang="zh-CN" dirty="0"/>
              <a:t>K</a:t>
            </a:r>
            <a:r>
              <a:rPr lang="zh-CN" altLang="en-US" dirty="0"/>
              <a:t>近邻算法</a:t>
            </a:r>
            <a:endParaRPr lang="en-US" altLang="zh-CN" dirty="0"/>
          </a:p>
          <a:p>
            <a:pPr algn="ctr"/>
            <a:r>
              <a:rPr lang="en-US" altLang="zh-CN" b="0" i="0" dirty="0">
                <a:effectLst/>
                <a:latin typeface="arial" panose="020B0604020202020204" pitchFamily="34" charset="0"/>
              </a:rPr>
              <a:t>k-Nearest Neighbor</a:t>
            </a:r>
            <a:endParaRPr lang="en-US" altLang="zh-CN" dirty="0">
              <a:latin typeface="arial" panose="020B0604020202020204" pitchFamily="34" charset="0"/>
            </a:endParaRPr>
          </a:p>
          <a:p>
            <a:pPr algn="ctr"/>
            <a:r>
              <a:rPr lang="en-US" altLang="zh-CN" b="0" i="0" dirty="0">
                <a:effectLst/>
                <a:latin typeface="arial" panose="020B0604020202020204" pitchFamily="34" charset="0"/>
              </a:rPr>
              <a:t>KNN</a:t>
            </a:r>
            <a:endParaRPr lang="en-US" dirty="0"/>
          </a:p>
        </p:txBody>
      </p:sp>
      <p:sp>
        <p:nvSpPr>
          <p:cNvPr id="27" name="TextBox 11">
            <a:extLst>
              <a:ext uri="{FF2B5EF4-FFF2-40B4-BE49-F238E27FC236}">
                <a16:creationId xmlns:a16="http://schemas.microsoft.com/office/drawing/2014/main" id="{1F39A517-1C68-4A40-9F3B-42E46CD3B7AB}"/>
              </a:ext>
            </a:extLst>
          </p:cNvPr>
          <p:cNvSpPr txBox="1"/>
          <p:nvPr/>
        </p:nvSpPr>
        <p:spPr>
          <a:xfrm>
            <a:off x="4594740" y="4381273"/>
            <a:ext cx="2985585" cy="830997"/>
          </a:xfrm>
          <a:prstGeom prst="rect">
            <a:avLst/>
          </a:prstGeom>
          <a:noFill/>
        </p:spPr>
        <p:txBody>
          <a:bodyPr wrap="square" lIns="0" tIns="0" rIns="0" bIns="0" rtlCol="0">
            <a:spAutoFit/>
            <a:scene3d>
              <a:camera prst="orthographicFront"/>
              <a:lightRig rig="threePt" dir="t"/>
            </a:scene3d>
            <a:sp3d contourW="12700"/>
          </a:bodyPr>
          <a:lstStyle/>
          <a:p>
            <a:pPr algn="ctr"/>
            <a:r>
              <a:rPr lang="zh-CN" altLang="en-US" dirty="0"/>
              <a:t>支持向量机</a:t>
            </a:r>
            <a:endParaRPr lang="en-US" altLang="zh-CN" dirty="0"/>
          </a:p>
          <a:p>
            <a:pPr algn="ctr"/>
            <a:r>
              <a:rPr lang="en-US" altLang="zh-CN" b="0" i="0" dirty="0">
                <a:effectLst/>
              </a:rPr>
              <a:t>support vector machines</a:t>
            </a:r>
          </a:p>
          <a:p>
            <a:pPr algn="ctr"/>
            <a:r>
              <a:rPr lang="en-US" altLang="zh-CN" b="0" i="0" dirty="0">
                <a:effectLst/>
              </a:rPr>
              <a:t>SVM</a:t>
            </a:r>
            <a:endParaRPr lang="en-US" dirty="0"/>
          </a:p>
        </p:txBody>
      </p:sp>
      <p:sp>
        <p:nvSpPr>
          <p:cNvPr id="28" name="TextBox 11">
            <a:extLst>
              <a:ext uri="{FF2B5EF4-FFF2-40B4-BE49-F238E27FC236}">
                <a16:creationId xmlns:a16="http://schemas.microsoft.com/office/drawing/2014/main" id="{FFDDBECB-DF60-4432-A986-A6D2AAA39057}"/>
              </a:ext>
            </a:extLst>
          </p:cNvPr>
          <p:cNvSpPr txBox="1"/>
          <p:nvPr/>
        </p:nvSpPr>
        <p:spPr>
          <a:xfrm>
            <a:off x="8729315" y="4381272"/>
            <a:ext cx="2800202" cy="830997"/>
          </a:xfrm>
          <a:prstGeom prst="rect">
            <a:avLst/>
          </a:prstGeom>
          <a:noFill/>
        </p:spPr>
        <p:txBody>
          <a:bodyPr wrap="square" lIns="0" tIns="0" rIns="0" bIns="0" rtlCol="0">
            <a:spAutoFit/>
            <a:scene3d>
              <a:camera prst="orthographicFront"/>
              <a:lightRig rig="threePt" dir="t"/>
            </a:scene3d>
            <a:sp3d contourW="12700"/>
          </a:bodyPr>
          <a:lstStyle/>
          <a:p>
            <a:pPr algn="ctr"/>
            <a:r>
              <a:rPr lang="zh-CN" altLang="en-US" dirty="0"/>
              <a:t>朴素贝叶斯</a:t>
            </a:r>
            <a:endParaRPr lang="en-US" altLang="zh-CN" dirty="0"/>
          </a:p>
          <a:p>
            <a:pPr algn="ctr"/>
            <a:r>
              <a:rPr lang="en-US" altLang="zh-CN" b="0" i="0" dirty="0">
                <a:effectLst/>
                <a:latin typeface="arial" panose="020B0604020202020204" pitchFamily="34" charset="0"/>
              </a:rPr>
              <a:t>Naive Bayesian Model</a:t>
            </a:r>
            <a:endParaRPr lang="en-US" altLang="zh-CN" dirty="0">
              <a:latin typeface="arial" panose="020B0604020202020204" pitchFamily="34" charset="0"/>
            </a:endParaRPr>
          </a:p>
          <a:p>
            <a:pPr algn="ctr"/>
            <a:r>
              <a:rPr lang="en-US" altLang="zh-CN" b="0" i="0" dirty="0">
                <a:effectLst/>
                <a:latin typeface="arial" panose="020B0604020202020204" pitchFamily="34" charset="0"/>
              </a:rPr>
              <a:t>NBM</a:t>
            </a:r>
            <a:endParaRPr lang="en-US" dirty="0"/>
          </a:p>
        </p:txBody>
      </p:sp>
    </p:spTree>
    <p:extLst>
      <p:ext uri="{BB962C8B-B14F-4D97-AF65-F5344CB8AC3E}">
        <p14:creationId xmlns:p14="http://schemas.microsoft.com/office/powerpoint/2010/main" val="204780934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2031325" cy="646331"/>
          </a:xfrm>
          <a:prstGeom prst="rect">
            <a:avLst/>
          </a:prstGeom>
          <a:noFill/>
        </p:spPr>
        <p:txBody>
          <a:bodyPr wrap="none" rtlCol="0">
            <a:spAutoFit/>
            <a:scene3d>
              <a:camera prst="orthographicFront"/>
              <a:lightRig rig="threePt" dir="t"/>
            </a:scene3d>
            <a:sp3d contourW="12700"/>
          </a:bodyPr>
          <a:lstStyle/>
          <a:p>
            <a:r>
              <a:rPr lang="zh-CN" altLang="en-US" sz="3600" dirty="0">
                <a:solidFill>
                  <a:schemeClr val="accent2"/>
                </a:solidFill>
              </a:rPr>
              <a:t>项目技术</a:t>
            </a:r>
            <a:endParaRPr lang="en-US" altLang="zh-CN" sz="3600" dirty="0">
              <a:solidFill>
                <a:schemeClr val="accent2"/>
              </a:solidFill>
            </a:endParaRPr>
          </a:p>
        </p:txBody>
      </p:sp>
      <p:sp>
        <p:nvSpPr>
          <p:cNvPr id="3" name="文本框 2"/>
          <p:cNvSpPr txBox="1"/>
          <p:nvPr/>
        </p:nvSpPr>
        <p:spPr>
          <a:xfrm>
            <a:off x="874713" y="4079066"/>
            <a:ext cx="4535487" cy="523220"/>
          </a:xfrm>
          <a:prstGeom prst="rect">
            <a:avLst/>
          </a:prstGeom>
          <a:noFill/>
        </p:spPr>
        <p:txBody>
          <a:bodyPr wrap="square" rtlCol="0">
            <a:spAutoFit/>
            <a:scene3d>
              <a:camera prst="orthographicFront"/>
              <a:lightRig rig="threePt" dir="t"/>
            </a:scene3d>
            <a:sp3d contourW="12700"/>
          </a:bodyPr>
          <a:lstStyle/>
          <a:p>
            <a:r>
              <a:rPr lang="zh-CN" altLang="en-US" sz="1400" dirty="0">
                <a:solidFill>
                  <a:schemeClr val="accent2"/>
                </a:solidFill>
              </a:rPr>
              <a:t>阐述本产品所采用的基本深度学习技术、框架，以及搭建本产品的其他框架</a:t>
            </a:r>
            <a:endParaRPr lang="en-US" altLang="zh-CN" sz="1400" dirty="0">
              <a:solidFill>
                <a:schemeClr val="accent2"/>
              </a:solidFill>
            </a:endParaRPr>
          </a:p>
        </p:txBody>
      </p:sp>
      <p:sp>
        <p:nvSpPr>
          <p:cNvPr id="4" name="文本框 3"/>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02</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spTree>
    <p:extLst>
      <p:ext uri="{BB962C8B-B14F-4D97-AF65-F5344CB8AC3E}">
        <p14:creationId xmlns:p14="http://schemas.microsoft.com/office/powerpoint/2010/main" val="410683324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500"/>
                            </p:stCondLst>
                            <p:childTnLst>
                              <p:par>
                                <p:cTn id="15" presetID="12"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down)">
                                      <p:cBhvr>
                                        <p:cTn id="18" dur="500"/>
                                        <p:tgtEl>
                                          <p:spTgt spid="2"/>
                                        </p:tgtEl>
                                      </p:cBhvr>
                                    </p:animEffect>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a:extLst>
              <a:ext uri="{FF2B5EF4-FFF2-40B4-BE49-F238E27FC236}">
                <a16:creationId xmlns:a16="http://schemas.microsoft.com/office/drawing/2014/main" id="{F9AD5464-51D4-4AF4-A069-2EBC816580F6}"/>
              </a:ext>
            </a:extLst>
          </p:cNvPr>
          <p:cNvGrpSpPr/>
          <p:nvPr/>
        </p:nvGrpSpPr>
        <p:grpSpPr>
          <a:xfrm>
            <a:off x="174410" y="144902"/>
            <a:ext cx="2611805" cy="485415"/>
            <a:chOff x="174410" y="144902"/>
            <a:chExt cx="2611805" cy="485415"/>
          </a:xfrm>
        </p:grpSpPr>
        <p:grpSp>
          <p:nvGrpSpPr>
            <p:cNvPr id="47" name="组合 46">
              <a:extLst>
                <a:ext uri="{FF2B5EF4-FFF2-40B4-BE49-F238E27FC236}">
                  <a16:creationId xmlns:a16="http://schemas.microsoft.com/office/drawing/2014/main" id="{4C92CEE5-1E16-4296-B618-C883A00C43F4}"/>
                </a:ext>
              </a:extLst>
            </p:cNvPr>
            <p:cNvGrpSpPr/>
            <p:nvPr/>
          </p:nvGrpSpPr>
          <p:grpSpPr>
            <a:xfrm>
              <a:off x="174410" y="144902"/>
              <a:ext cx="775800" cy="485415"/>
              <a:chOff x="174410" y="144902"/>
              <a:chExt cx="775800" cy="485415"/>
            </a:xfrm>
          </p:grpSpPr>
          <p:sp>
            <p:nvSpPr>
              <p:cNvPr id="49" name="等腰三角形 48">
                <a:extLst>
                  <a:ext uri="{FF2B5EF4-FFF2-40B4-BE49-F238E27FC236}">
                    <a16:creationId xmlns:a16="http://schemas.microsoft.com/office/drawing/2014/main" id="{FAF37BC6-748C-4B38-A18B-00A1B157916C}"/>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28E006D2-CD16-4D61-8A2A-165B7A75DD50}"/>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文本框 47">
              <a:extLst>
                <a:ext uri="{FF2B5EF4-FFF2-40B4-BE49-F238E27FC236}">
                  <a16:creationId xmlns:a16="http://schemas.microsoft.com/office/drawing/2014/main" id="{24479288-9816-4E14-914A-3F799EE1D7B2}"/>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项目主要技术</a:t>
              </a:r>
            </a:p>
          </p:txBody>
        </p:sp>
      </p:grpSp>
      <p:grpSp>
        <p:nvGrpSpPr>
          <p:cNvPr id="15" name="组合 14">
            <a:extLst>
              <a:ext uri="{FF2B5EF4-FFF2-40B4-BE49-F238E27FC236}">
                <a16:creationId xmlns:a16="http://schemas.microsoft.com/office/drawing/2014/main" id="{35BF50A8-BD25-4106-AFB1-55DC69D11FA0}"/>
              </a:ext>
            </a:extLst>
          </p:cNvPr>
          <p:cNvGrpSpPr/>
          <p:nvPr/>
        </p:nvGrpSpPr>
        <p:grpSpPr>
          <a:xfrm>
            <a:off x="1485826" y="1612335"/>
            <a:ext cx="2449035" cy="4236864"/>
            <a:chOff x="1561697" y="1612335"/>
            <a:chExt cx="2449035" cy="4236864"/>
          </a:xfrm>
        </p:grpSpPr>
        <p:grpSp>
          <p:nvGrpSpPr>
            <p:cNvPr id="50" name="组合 49"/>
            <p:cNvGrpSpPr/>
            <p:nvPr/>
          </p:nvGrpSpPr>
          <p:grpSpPr>
            <a:xfrm>
              <a:off x="1561697" y="3603053"/>
              <a:ext cx="2449035" cy="2246146"/>
              <a:chOff x="6692237" y="2180773"/>
              <a:chExt cx="2449035" cy="2246146"/>
            </a:xfrm>
          </p:grpSpPr>
          <p:sp>
            <p:nvSpPr>
              <p:cNvPr id="51" name="TextBox 11"/>
              <p:cNvSpPr txBox="1"/>
              <p:nvPr/>
            </p:nvSpPr>
            <p:spPr>
              <a:xfrm>
                <a:off x="6736921" y="2520884"/>
                <a:ext cx="2359668" cy="1906035"/>
              </a:xfrm>
              <a:prstGeom prst="rect">
                <a:avLst/>
              </a:prstGeom>
              <a:noFill/>
            </p:spPr>
            <p:txBody>
              <a:bodyPr wrap="square" lIns="0" tIns="0" rIns="0" bIns="0" rtlCol="0">
                <a:spAutoFit/>
                <a:scene3d>
                  <a:camera prst="orthographicFront"/>
                  <a:lightRig rig="threePt" dir="t"/>
                </a:scene3d>
                <a:sp3d contourW="12700"/>
              </a:bodyPr>
              <a:lstStyle/>
              <a:p>
                <a:pPr algn="just">
                  <a:lnSpc>
                    <a:spcPct val="150000"/>
                  </a:lnSpc>
                </a:pPr>
                <a:r>
                  <a:rPr lang="en-US" altLang="zh-CN" sz="1200" b="0" i="0" dirty="0">
                    <a:solidFill>
                      <a:srgbClr val="333333"/>
                    </a:solidFill>
                    <a:effectLst/>
                    <a:latin typeface="+mn-ea"/>
                  </a:rPr>
                  <a:t>2017</a:t>
                </a:r>
                <a:r>
                  <a:rPr lang="zh-CN" altLang="en-US" sz="1200" b="0" i="0" dirty="0">
                    <a:solidFill>
                      <a:srgbClr val="333333"/>
                    </a:solidFill>
                    <a:effectLst/>
                    <a:latin typeface="+mn-ea"/>
                  </a:rPr>
                  <a:t>年</a:t>
                </a:r>
                <a:r>
                  <a:rPr lang="en-US" altLang="zh-CN" sz="1200" b="0" i="0" dirty="0">
                    <a:solidFill>
                      <a:srgbClr val="333333"/>
                    </a:solidFill>
                    <a:effectLst/>
                    <a:latin typeface="+mn-ea"/>
                  </a:rPr>
                  <a:t>1</a:t>
                </a:r>
                <a:r>
                  <a:rPr lang="zh-CN" altLang="en-US" sz="1200" b="0" i="0" dirty="0">
                    <a:solidFill>
                      <a:srgbClr val="333333"/>
                    </a:solidFill>
                    <a:effectLst/>
                    <a:latin typeface="+mn-ea"/>
                  </a:rPr>
                  <a:t>月，由</a:t>
                </a:r>
                <a:r>
                  <a:rPr lang="en-US" altLang="zh-CN" sz="1200" b="0" i="0" u="none" strike="noStrike" dirty="0">
                    <a:solidFill>
                      <a:srgbClr val="136EC2"/>
                    </a:solidFill>
                    <a:effectLst/>
                    <a:latin typeface="+mn-ea"/>
                    <a:hlinkClick r:id="rId3"/>
                  </a:rPr>
                  <a:t>Facebook</a:t>
                </a:r>
                <a:r>
                  <a:rPr lang="zh-CN" altLang="en-US" sz="1200" b="0" i="0" u="none" strike="noStrike" dirty="0">
                    <a:solidFill>
                      <a:srgbClr val="136EC2"/>
                    </a:solidFill>
                    <a:effectLst/>
                    <a:latin typeface="+mn-ea"/>
                    <a:hlinkClick r:id="rId4"/>
                  </a:rPr>
                  <a:t>人工智能</a:t>
                </a:r>
                <a:r>
                  <a:rPr lang="zh-CN" altLang="en-US" sz="1200" b="0" i="0" dirty="0">
                    <a:solidFill>
                      <a:srgbClr val="333333"/>
                    </a:solidFill>
                    <a:effectLst/>
                    <a:latin typeface="+mn-ea"/>
                  </a:rPr>
                  <a:t>研究院（</a:t>
                </a:r>
                <a:r>
                  <a:rPr lang="en-US" altLang="zh-CN" sz="1200" b="0" i="0" dirty="0">
                    <a:solidFill>
                      <a:srgbClr val="333333"/>
                    </a:solidFill>
                    <a:effectLst/>
                    <a:latin typeface="+mn-ea"/>
                  </a:rPr>
                  <a:t>FAIR</a:t>
                </a:r>
                <a:r>
                  <a:rPr lang="zh-CN" altLang="en-US" sz="1200" b="0" i="0" dirty="0">
                    <a:solidFill>
                      <a:srgbClr val="333333"/>
                    </a:solidFill>
                    <a:effectLst/>
                    <a:latin typeface="+mn-ea"/>
                  </a:rPr>
                  <a:t>）基于</a:t>
                </a:r>
                <a:r>
                  <a:rPr lang="en-US" altLang="zh-CN" sz="1200" b="0" i="0" dirty="0">
                    <a:solidFill>
                      <a:srgbClr val="333333"/>
                    </a:solidFill>
                    <a:effectLst/>
                    <a:latin typeface="+mn-ea"/>
                  </a:rPr>
                  <a:t>Torch</a:t>
                </a:r>
                <a:r>
                  <a:rPr lang="zh-CN" altLang="en-US" sz="1200" b="0" i="0" dirty="0">
                    <a:solidFill>
                      <a:srgbClr val="333333"/>
                    </a:solidFill>
                    <a:effectLst/>
                    <a:latin typeface="+mn-ea"/>
                  </a:rPr>
                  <a:t>推出了</a:t>
                </a:r>
                <a:r>
                  <a:rPr lang="en-US" altLang="zh-CN" sz="1200" b="0" i="0" dirty="0">
                    <a:solidFill>
                      <a:srgbClr val="333333"/>
                    </a:solidFill>
                    <a:effectLst/>
                    <a:latin typeface="+mn-ea"/>
                  </a:rPr>
                  <a:t>PyTorch</a:t>
                </a:r>
                <a:r>
                  <a:rPr lang="zh-CN" altLang="en-US" sz="1200" b="0" i="0" dirty="0">
                    <a:solidFill>
                      <a:srgbClr val="333333"/>
                    </a:solidFill>
                    <a:effectLst/>
                    <a:latin typeface="+mn-ea"/>
                  </a:rPr>
                  <a:t>。它是一个基于</a:t>
                </a:r>
                <a:r>
                  <a:rPr lang="en-US" altLang="zh-CN" sz="1200" b="0" i="0" dirty="0">
                    <a:solidFill>
                      <a:srgbClr val="333333"/>
                    </a:solidFill>
                    <a:effectLst/>
                    <a:latin typeface="+mn-ea"/>
                  </a:rPr>
                  <a:t>Python</a:t>
                </a:r>
                <a:r>
                  <a:rPr lang="zh-CN" altLang="en-US" sz="1200" b="0" i="0" dirty="0">
                    <a:solidFill>
                      <a:srgbClr val="333333"/>
                    </a:solidFill>
                    <a:effectLst/>
                    <a:latin typeface="+mn-ea"/>
                  </a:rPr>
                  <a:t>的可续计算包，提供两个高级功能：</a:t>
                </a:r>
                <a:r>
                  <a:rPr lang="en-US" altLang="zh-CN" sz="1200" b="0" i="0" dirty="0">
                    <a:solidFill>
                      <a:srgbClr val="333333"/>
                    </a:solidFill>
                    <a:effectLst/>
                    <a:latin typeface="+mn-ea"/>
                  </a:rPr>
                  <a:t>1</a:t>
                </a:r>
                <a:r>
                  <a:rPr lang="zh-CN" altLang="en-US" sz="1200" b="0" i="0" dirty="0">
                    <a:solidFill>
                      <a:srgbClr val="333333"/>
                    </a:solidFill>
                    <a:effectLst/>
                    <a:latin typeface="+mn-ea"/>
                  </a:rPr>
                  <a:t>、具有强大的</a:t>
                </a:r>
                <a:r>
                  <a:rPr lang="en-US" altLang="zh-CN" sz="1200" b="0" i="0" dirty="0">
                    <a:solidFill>
                      <a:srgbClr val="333333"/>
                    </a:solidFill>
                    <a:effectLst/>
                    <a:latin typeface="+mn-ea"/>
                  </a:rPr>
                  <a:t>GPU</a:t>
                </a:r>
                <a:r>
                  <a:rPr lang="zh-CN" altLang="en-US" sz="1200" b="0" i="0" dirty="0">
                    <a:solidFill>
                      <a:srgbClr val="333333"/>
                    </a:solidFill>
                    <a:effectLst/>
                    <a:latin typeface="+mn-ea"/>
                  </a:rPr>
                  <a:t>加速的张量计算（如</a:t>
                </a:r>
                <a:r>
                  <a:rPr lang="en-US" altLang="zh-CN" sz="1200" b="0" i="0" dirty="0">
                    <a:solidFill>
                      <a:srgbClr val="333333"/>
                    </a:solidFill>
                    <a:effectLst/>
                    <a:latin typeface="+mn-ea"/>
                  </a:rPr>
                  <a:t>NumPy</a:t>
                </a:r>
                <a:r>
                  <a:rPr lang="zh-CN" altLang="en-US" sz="1200" b="0" i="0" dirty="0">
                    <a:solidFill>
                      <a:srgbClr val="333333"/>
                    </a:solidFill>
                    <a:effectLst/>
                    <a:latin typeface="+mn-ea"/>
                  </a:rPr>
                  <a:t>）。</a:t>
                </a:r>
                <a:r>
                  <a:rPr lang="en-US" altLang="zh-CN" sz="1200" b="0" i="0" dirty="0">
                    <a:solidFill>
                      <a:srgbClr val="333333"/>
                    </a:solidFill>
                    <a:effectLst/>
                    <a:latin typeface="+mn-ea"/>
                  </a:rPr>
                  <a:t>2</a:t>
                </a:r>
                <a:r>
                  <a:rPr lang="zh-CN" altLang="en-US" sz="1200" b="0" i="0" dirty="0">
                    <a:solidFill>
                      <a:srgbClr val="333333"/>
                    </a:solidFill>
                    <a:effectLst/>
                    <a:latin typeface="+mn-ea"/>
                  </a:rPr>
                  <a:t>、包含自动求导系统的深度神经网络。</a:t>
                </a:r>
                <a:endParaRPr lang="zh-CN" altLang="en-US" sz="1200" dirty="0">
                  <a:solidFill>
                    <a:schemeClr val="tx1">
                      <a:lumMod val="65000"/>
                      <a:lumOff val="35000"/>
                    </a:schemeClr>
                  </a:solidFill>
                  <a:latin typeface="+mn-ea"/>
                </a:endParaRPr>
              </a:p>
            </p:txBody>
          </p:sp>
          <p:sp>
            <p:nvSpPr>
              <p:cNvPr id="52" name="TextBox 11"/>
              <p:cNvSpPr txBox="1"/>
              <p:nvPr/>
            </p:nvSpPr>
            <p:spPr>
              <a:xfrm>
                <a:off x="6692237" y="2180773"/>
                <a:ext cx="2449035" cy="276999"/>
              </a:xfrm>
              <a:prstGeom prst="rect">
                <a:avLst/>
              </a:prstGeom>
              <a:noFill/>
            </p:spPr>
            <p:txBody>
              <a:bodyPr wrap="square" lIns="0" tIns="0" rIns="0" bIns="0" rtlCol="0">
                <a:spAutoFit/>
                <a:scene3d>
                  <a:camera prst="orthographicFront"/>
                  <a:lightRig rig="threePt" dir="t"/>
                </a:scene3d>
                <a:sp3d contourW="12700"/>
              </a:bodyPr>
              <a:lstStyle/>
              <a:p>
                <a:pPr algn="ctr"/>
                <a:r>
                  <a:rPr lang="en-US" altLang="zh-CN" dirty="0">
                    <a:solidFill>
                      <a:schemeClr val="tx1">
                        <a:lumMod val="65000"/>
                        <a:lumOff val="35000"/>
                      </a:schemeClr>
                    </a:solidFill>
                  </a:rPr>
                  <a:t>Pytorch</a:t>
                </a:r>
                <a:endParaRPr lang="en-US" dirty="0">
                  <a:solidFill>
                    <a:schemeClr val="tx1">
                      <a:lumMod val="65000"/>
                      <a:lumOff val="35000"/>
                    </a:schemeClr>
                  </a:solidFill>
                </a:endParaRPr>
              </a:p>
            </p:txBody>
          </p:sp>
        </p:grpSp>
        <p:pic>
          <p:nvPicPr>
            <p:cNvPr id="12" name="图形 11">
              <a:extLst>
                <a:ext uri="{FF2B5EF4-FFF2-40B4-BE49-F238E27FC236}">
                  <a16:creationId xmlns:a16="http://schemas.microsoft.com/office/drawing/2014/main" id="{5B55DD42-304E-481B-8B7C-A2B0CE05BC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60575" y="1612335"/>
              <a:ext cx="1122891" cy="1359946"/>
            </a:xfrm>
            <a:prstGeom prst="rect">
              <a:avLst/>
            </a:prstGeom>
            <a:effectLst>
              <a:outerShdw blurRad="50800" dist="38100" dir="2700000" algn="tl" rotWithShape="0">
                <a:prstClr val="black">
                  <a:alpha val="40000"/>
                </a:prstClr>
              </a:outerShdw>
            </a:effectLst>
          </p:spPr>
        </p:pic>
      </p:grpSp>
      <p:grpSp>
        <p:nvGrpSpPr>
          <p:cNvPr id="16" name="组合 15">
            <a:extLst>
              <a:ext uri="{FF2B5EF4-FFF2-40B4-BE49-F238E27FC236}">
                <a16:creationId xmlns:a16="http://schemas.microsoft.com/office/drawing/2014/main" id="{BA54520D-261B-46C8-9034-A3DDA1842078}"/>
              </a:ext>
            </a:extLst>
          </p:cNvPr>
          <p:cNvGrpSpPr/>
          <p:nvPr/>
        </p:nvGrpSpPr>
        <p:grpSpPr>
          <a:xfrm>
            <a:off x="4871482" y="1551849"/>
            <a:ext cx="2449035" cy="4532016"/>
            <a:chOff x="5108043" y="1594182"/>
            <a:chExt cx="2449035" cy="4532016"/>
          </a:xfrm>
        </p:grpSpPr>
        <p:pic>
          <p:nvPicPr>
            <p:cNvPr id="10" name="图片 9">
              <a:extLst>
                <a:ext uri="{FF2B5EF4-FFF2-40B4-BE49-F238E27FC236}">
                  <a16:creationId xmlns:a16="http://schemas.microsoft.com/office/drawing/2014/main" id="{8DC786B7-24C7-4FBA-9715-C6E3B54C14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4436" y="1594182"/>
              <a:ext cx="1396251" cy="1396251"/>
            </a:xfrm>
            <a:prstGeom prst="rect">
              <a:avLst/>
            </a:prstGeom>
            <a:effectLst>
              <a:outerShdw blurRad="50800" dist="38100" dir="2700000" algn="tl" rotWithShape="0">
                <a:prstClr val="black">
                  <a:alpha val="40000"/>
                </a:prstClr>
              </a:outerShdw>
            </a:effectLst>
          </p:spPr>
        </p:pic>
        <p:grpSp>
          <p:nvGrpSpPr>
            <p:cNvPr id="57" name="组合 56">
              <a:extLst>
                <a:ext uri="{FF2B5EF4-FFF2-40B4-BE49-F238E27FC236}">
                  <a16:creationId xmlns:a16="http://schemas.microsoft.com/office/drawing/2014/main" id="{2BB97795-78F0-45A5-9265-D377C4981626}"/>
                </a:ext>
              </a:extLst>
            </p:cNvPr>
            <p:cNvGrpSpPr/>
            <p:nvPr/>
          </p:nvGrpSpPr>
          <p:grpSpPr>
            <a:xfrm>
              <a:off x="5108043" y="3603053"/>
              <a:ext cx="2449035" cy="2523145"/>
              <a:chOff x="6692237" y="2180773"/>
              <a:chExt cx="2449035" cy="2523145"/>
            </a:xfrm>
          </p:grpSpPr>
          <p:sp>
            <p:nvSpPr>
              <p:cNvPr id="58" name="TextBox 11">
                <a:extLst>
                  <a:ext uri="{FF2B5EF4-FFF2-40B4-BE49-F238E27FC236}">
                    <a16:creationId xmlns:a16="http://schemas.microsoft.com/office/drawing/2014/main" id="{E7AC1B28-A6CD-4175-A890-D57E6EB8AB3D}"/>
                  </a:ext>
                </a:extLst>
              </p:cNvPr>
              <p:cNvSpPr txBox="1"/>
              <p:nvPr/>
            </p:nvSpPr>
            <p:spPr>
              <a:xfrm>
                <a:off x="6692238" y="2520884"/>
                <a:ext cx="2449034" cy="2183034"/>
              </a:xfrm>
              <a:prstGeom prst="rect">
                <a:avLst/>
              </a:prstGeom>
              <a:noFill/>
            </p:spPr>
            <p:txBody>
              <a:bodyPr wrap="square" lIns="0" tIns="0" rIns="0" bIns="0" rtlCol="0">
                <a:spAutoFit/>
                <a:scene3d>
                  <a:camera prst="orthographicFront"/>
                  <a:lightRig rig="threePt" dir="t"/>
                </a:scene3d>
                <a:sp3d contourW="12700"/>
              </a:bodyPr>
              <a:lstStyle/>
              <a:p>
                <a:pPr algn="just">
                  <a:lnSpc>
                    <a:spcPct val="150000"/>
                  </a:lnSpc>
                </a:pPr>
                <a:r>
                  <a:rPr lang="en-US" altLang="zh-CN" sz="1200" dirty="0">
                    <a:solidFill>
                      <a:schemeClr val="tx1">
                        <a:lumMod val="65000"/>
                        <a:lumOff val="35000"/>
                      </a:schemeClr>
                    </a:solidFill>
                  </a:rPr>
                  <a:t>Flask</a:t>
                </a:r>
                <a:r>
                  <a:rPr lang="zh-CN" altLang="en-US" sz="1200" dirty="0">
                    <a:solidFill>
                      <a:schemeClr val="tx1">
                        <a:lumMod val="65000"/>
                        <a:lumOff val="35000"/>
                      </a:schemeClr>
                    </a:solidFill>
                  </a:rPr>
                  <a:t>是一个使用 </a:t>
                </a:r>
                <a:r>
                  <a:rPr lang="en-US" altLang="zh-CN" sz="1200" dirty="0">
                    <a:solidFill>
                      <a:schemeClr val="tx1">
                        <a:lumMod val="65000"/>
                        <a:lumOff val="35000"/>
                      </a:schemeClr>
                    </a:solidFill>
                  </a:rPr>
                  <a:t>Python </a:t>
                </a:r>
                <a:r>
                  <a:rPr lang="zh-CN" altLang="en-US" sz="1200" dirty="0">
                    <a:solidFill>
                      <a:schemeClr val="tx1">
                        <a:lumMod val="65000"/>
                        <a:lumOff val="35000"/>
                      </a:schemeClr>
                    </a:solidFill>
                  </a:rPr>
                  <a:t>编写的轻量级 </a:t>
                </a:r>
                <a:r>
                  <a:rPr lang="en-US" altLang="zh-CN" sz="1200" dirty="0">
                    <a:solidFill>
                      <a:schemeClr val="tx1">
                        <a:lumMod val="65000"/>
                        <a:lumOff val="35000"/>
                      </a:schemeClr>
                    </a:solidFill>
                  </a:rPr>
                  <a:t>Web </a:t>
                </a:r>
                <a:r>
                  <a:rPr lang="zh-CN" altLang="en-US" sz="1200" dirty="0">
                    <a:solidFill>
                      <a:schemeClr val="tx1">
                        <a:lumMod val="65000"/>
                        <a:lumOff val="35000"/>
                      </a:schemeClr>
                    </a:solidFill>
                  </a:rPr>
                  <a:t>应用框架。其 </a:t>
                </a:r>
                <a:r>
                  <a:rPr lang="en-US" altLang="zh-CN" sz="1200" dirty="0">
                    <a:solidFill>
                      <a:schemeClr val="tx1">
                        <a:lumMod val="65000"/>
                        <a:lumOff val="35000"/>
                      </a:schemeClr>
                    </a:solidFill>
                  </a:rPr>
                  <a:t>WSGI </a:t>
                </a:r>
                <a:r>
                  <a:rPr lang="zh-CN" altLang="en-US" sz="1200" dirty="0">
                    <a:solidFill>
                      <a:schemeClr val="tx1">
                        <a:lumMod val="65000"/>
                        <a:lumOff val="35000"/>
                      </a:schemeClr>
                    </a:solidFill>
                  </a:rPr>
                  <a:t>工具箱采用 </a:t>
                </a:r>
                <a:r>
                  <a:rPr lang="en-US" altLang="zh-CN" sz="1200" dirty="0">
                    <a:solidFill>
                      <a:schemeClr val="tx1">
                        <a:lumMod val="65000"/>
                        <a:lumOff val="35000"/>
                      </a:schemeClr>
                    </a:solidFill>
                  </a:rPr>
                  <a:t>Werkzeug </a:t>
                </a:r>
                <a:r>
                  <a:rPr lang="zh-CN" altLang="en-US" sz="1200" dirty="0">
                    <a:solidFill>
                      <a:schemeClr val="tx1">
                        <a:lumMod val="65000"/>
                        <a:lumOff val="35000"/>
                      </a:schemeClr>
                    </a:solidFill>
                  </a:rPr>
                  <a:t>，模板引擎则使用 </a:t>
                </a:r>
                <a:r>
                  <a:rPr lang="en-US" altLang="zh-CN" sz="1200" dirty="0">
                    <a:solidFill>
                      <a:schemeClr val="tx1">
                        <a:lumMod val="65000"/>
                        <a:lumOff val="35000"/>
                      </a:schemeClr>
                    </a:solidFill>
                  </a:rPr>
                  <a:t>Jinja2 </a:t>
                </a:r>
                <a:r>
                  <a:rPr lang="zh-CN" altLang="en-US" sz="1200" dirty="0">
                    <a:solidFill>
                      <a:schemeClr val="tx1">
                        <a:lumMod val="65000"/>
                        <a:lumOff val="35000"/>
                      </a:schemeClr>
                    </a:solidFill>
                  </a:rPr>
                  <a:t>。</a:t>
                </a:r>
                <a:r>
                  <a:rPr lang="en-US" altLang="zh-CN" sz="1200" dirty="0">
                    <a:solidFill>
                      <a:schemeClr val="tx1">
                        <a:lumMod val="65000"/>
                        <a:lumOff val="35000"/>
                      </a:schemeClr>
                    </a:solidFill>
                  </a:rPr>
                  <a:t>Flask</a:t>
                </a:r>
                <a:r>
                  <a:rPr lang="zh-CN" altLang="en-US" sz="1200" dirty="0">
                    <a:solidFill>
                      <a:schemeClr val="tx1">
                        <a:lumMod val="65000"/>
                        <a:lumOff val="35000"/>
                      </a:schemeClr>
                    </a:solidFill>
                  </a:rPr>
                  <a:t>使用 </a:t>
                </a:r>
                <a:r>
                  <a:rPr lang="en-US" altLang="zh-CN" sz="1200" dirty="0">
                    <a:solidFill>
                      <a:schemeClr val="tx1">
                        <a:lumMod val="65000"/>
                        <a:lumOff val="35000"/>
                      </a:schemeClr>
                    </a:solidFill>
                  </a:rPr>
                  <a:t>BSD </a:t>
                </a:r>
                <a:r>
                  <a:rPr lang="zh-CN" altLang="en-US" sz="1200" dirty="0">
                    <a:solidFill>
                      <a:schemeClr val="tx1">
                        <a:lumMod val="65000"/>
                        <a:lumOff val="35000"/>
                      </a:schemeClr>
                    </a:solidFill>
                  </a:rPr>
                  <a:t>授权。</a:t>
                </a:r>
              </a:p>
              <a:p>
                <a:pPr algn="just">
                  <a:lnSpc>
                    <a:spcPct val="150000"/>
                  </a:lnSpc>
                </a:pPr>
                <a:r>
                  <a:rPr lang="en-US" altLang="zh-CN" sz="1200" dirty="0">
                    <a:solidFill>
                      <a:schemeClr val="tx1">
                        <a:lumMod val="65000"/>
                        <a:lumOff val="35000"/>
                      </a:schemeClr>
                    </a:solidFill>
                  </a:rPr>
                  <a:t>Flask</a:t>
                </a:r>
                <a:r>
                  <a:rPr lang="zh-CN" altLang="en-US" sz="1200" dirty="0">
                    <a:solidFill>
                      <a:schemeClr val="tx1">
                        <a:lumMod val="65000"/>
                        <a:lumOff val="35000"/>
                      </a:schemeClr>
                    </a:solidFill>
                  </a:rPr>
                  <a:t>也被称为 “</a:t>
                </a:r>
                <a:r>
                  <a:rPr lang="en-US" altLang="zh-CN" sz="1200" dirty="0">
                    <a:solidFill>
                      <a:schemeClr val="tx1">
                        <a:lumMod val="65000"/>
                        <a:lumOff val="35000"/>
                      </a:schemeClr>
                    </a:solidFill>
                  </a:rPr>
                  <a:t>microframework” </a:t>
                </a:r>
                <a:r>
                  <a:rPr lang="zh-CN" altLang="en-US" sz="1200" dirty="0">
                    <a:solidFill>
                      <a:schemeClr val="tx1">
                        <a:lumMod val="65000"/>
                        <a:lumOff val="35000"/>
                      </a:schemeClr>
                    </a:solidFill>
                  </a:rPr>
                  <a:t>，因为它使用简单的核心，用 </a:t>
                </a:r>
                <a:r>
                  <a:rPr lang="en-US" altLang="zh-CN" sz="1200" dirty="0">
                    <a:solidFill>
                      <a:schemeClr val="tx1">
                        <a:lumMod val="65000"/>
                        <a:lumOff val="35000"/>
                      </a:schemeClr>
                    </a:solidFill>
                  </a:rPr>
                  <a:t>extension </a:t>
                </a:r>
                <a:r>
                  <a:rPr lang="zh-CN" altLang="en-US" sz="1200" dirty="0">
                    <a:solidFill>
                      <a:schemeClr val="tx1">
                        <a:lumMod val="65000"/>
                        <a:lumOff val="35000"/>
                      </a:schemeClr>
                    </a:solidFill>
                  </a:rPr>
                  <a:t>增加其他功能。</a:t>
                </a:r>
                <a:r>
                  <a:rPr lang="en-US" altLang="zh-CN" sz="1200" dirty="0">
                    <a:solidFill>
                      <a:schemeClr val="tx1">
                        <a:lumMod val="65000"/>
                        <a:lumOff val="35000"/>
                      </a:schemeClr>
                    </a:solidFill>
                  </a:rPr>
                  <a:t>Flask</a:t>
                </a:r>
                <a:r>
                  <a:rPr lang="zh-CN" altLang="en-US" sz="1200" dirty="0">
                    <a:solidFill>
                      <a:schemeClr val="tx1">
                        <a:lumMod val="65000"/>
                        <a:lumOff val="35000"/>
                      </a:schemeClr>
                    </a:solidFill>
                  </a:rPr>
                  <a:t>没有默认使用的数据库、窗体验证工具。</a:t>
                </a:r>
              </a:p>
            </p:txBody>
          </p:sp>
          <p:sp>
            <p:nvSpPr>
              <p:cNvPr id="65" name="TextBox 11">
                <a:extLst>
                  <a:ext uri="{FF2B5EF4-FFF2-40B4-BE49-F238E27FC236}">
                    <a16:creationId xmlns:a16="http://schemas.microsoft.com/office/drawing/2014/main" id="{FE2A69ED-44B9-4DEC-826A-D161D4B244D2}"/>
                  </a:ext>
                </a:extLst>
              </p:cNvPr>
              <p:cNvSpPr txBox="1"/>
              <p:nvPr/>
            </p:nvSpPr>
            <p:spPr>
              <a:xfrm>
                <a:off x="6692237" y="2180773"/>
                <a:ext cx="2449035" cy="276999"/>
              </a:xfrm>
              <a:prstGeom prst="rect">
                <a:avLst/>
              </a:prstGeom>
              <a:noFill/>
            </p:spPr>
            <p:txBody>
              <a:bodyPr wrap="square" lIns="0" tIns="0" rIns="0" bIns="0" rtlCol="0">
                <a:spAutoFit/>
                <a:scene3d>
                  <a:camera prst="orthographicFront"/>
                  <a:lightRig rig="threePt" dir="t"/>
                </a:scene3d>
                <a:sp3d contourW="12700"/>
              </a:bodyPr>
              <a:lstStyle/>
              <a:p>
                <a:pPr algn="ctr"/>
                <a:r>
                  <a:rPr lang="en-US" altLang="zh-CN" dirty="0">
                    <a:solidFill>
                      <a:schemeClr val="tx1">
                        <a:lumMod val="65000"/>
                        <a:lumOff val="35000"/>
                      </a:schemeClr>
                    </a:solidFill>
                  </a:rPr>
                  <a:t>Flask</a:t>
                </a:r>
                <a:endParaRPr lang="en-US" dirty="0">
                  <a:solidFill>
                    <a:schemeClr val="tx1">
                      <a:lumMod val="65000"/>
                      <a:lumOff val="35000"/>
                    </a:schemeClr>
                  </a:solidFill>
                </a:endParaRPr>
              </a:p>
            </p:txBody>
          </p:sp>
        </p:grpSp>
      </p:grpSp>
      <p:grpSp>
        <p:nvGrpSpPr>
          <p:cNvPr id="17" name="组合 16">
            <a:extLst>
              <a:ext uri="{FF2B5EF4-FFF2-40B4-BE49-F238E27FC236}">
                <a16:creationId xmlns:a16="http://schemas.microsoft.com/office/drawing/2014/main" id="{D174DFA9-A2F9-410A-A889-A968083069D7}"/>
              </a:ext>
            </a:extLst>
          </p:cNvPr>
          <p:cNvGrpSpPr/>
          <p:nvPr/>
        </p:nvGrpSpPr>
        <p:grpSpPr>
          <a:xfrm>
            <a:off x="8546438" y="1623120"/>
            <a:ext cx="2449035" cy="4236864"/>
            <a:chOff x="9062905" y="1612335"/>
            <a:chExt cx="2449035" cy="4236864"/>
          </a:xfrm>
        </p:grpSpPr>
        <p:pic>
          <p:nvPicPr>
            <p:cNvPr id="14" name="图形 13">
              <a:extLst>
                <a:ext uri="{FF2B5EF4-FFF2-40B4-BE49-F238E27FC236}">
                  <a16:creationId xmlns:a16="http://schemas.microsoft.com/office/drawing/2014/main" id="{55471A53-FC91-4FB6-BE56-30091CF4B3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81657" y="1612335"/>
              <a:ext cx="1611532" cy="1396251"/>
            </a:xfrm>
            <a:prstGeom prst="rect">
              <a:avLst/>
            </a:prstGeom>
            <a:effectLst>
              <a:outerShdw blurRad="50800" dist="38100" dir="2700000" algn="tl" rotWithShape="0">
                <a:prstClr val="black">
                  <a:alpha val="40000"/>
                </a:prstClr>
              </a:outerShdw>
            </a:effectLst>
          </p:spPr>
        </p:pic>
        <p:grpSp>
          <p:nvGrpSpPr>
            <p:cNvPr id="66" name="组合 65">
              <a:extLst>
                <a:ext uri="{FF2B5EF4-FFF2-40B4-BE49-F238E27FC236}">
                  <a16:creationId xmlns:a16="http://schemas.microsoft.com/office/drawing/2014/main" id="{2E5C5B16-2E3C-4EBC-8999-05D10A817625}"/>
                </a:ext>
              </a:extLst>
            </p:cNvPr>
            <p:cNvGrpSpPr/>
            <p:nvPr/>
          </p:nvGrpSpPr>
          <p:grpSpPr>
            <a:xfrm>
              <a:off x="9062905" y="3603053"/>
              <a:ext cx="2449035" cy="2246146"/>
              <a:chOff x="6692237" y="2180773"/>
              <a:chExt cx="2449035" cy="2246146"/>
            </a:xfrm>
          </p:grpSpPr>
          <p:sp>
            <p:nvSpPr>
              <p:cNvPr id="67" name="TextBox 11">
                <a:extLst>
                  <a:ext uri="{FF2B5EF4-FFF2-40B4-BE49-F238E27FC236}">
                    <a16:creationId xmlns:a16="http://schemas.microsoft.com/office/drawing/2014/main" id="{8A5C6F04-692C-469B-A6F2-9EB1613BCF02}"/>
                  </a:ext>
                </a:extLst>
              </p:cNvPr>
              <p:cNvSpPr txBox="1"/>
              <p:nvPr/>
            </p:nvSpPr>
            <p:spPr>
              <a:xfrm>
                <a:off x="6736921" y="2520884"/>
                <a:ext cx="2359668" cy="1906035"/>
              </a:xfrm>
              <a:prstGeom prst="rect">
                <a:avLst/>
              </a:prstGeom>
              <a:noFill/>
            </p:spPr>
            <p:txBody>
              <a:bodyPr wrap="square" lIns="0" tIns="0" rIns="0" bIns="0" rtlCol="0">
                <a:spAutoFit/>
                <a:scene3d>
                  <a:camera prst="orthographicFront"/>
                  <a:lightRig rig="threePt" dir="t"/>
                </a:scene3d>
                <a:sp3d contourW="12700"/>
              </a:bodyPr>
              <a:lstStyle/>
              <a:p>
                <a:pPr algn="just">
                  <a:lnSpc>
                    <a:spcPct val="150000"/>
                  </a:lnSpc>
                </a:pPr>
                <a:r>
                  <a:rPr lang="en-US" altLang="zh-CN" sz="1200" dirty="0">
                    <a:solidFill>
                      <a:schemeClr val="tx1">
                        <a:lumMod val="65000"/>
                        <a:lumOff val="35000"/>
                      </a:schemeClr>
                    </a:solidFill>
                  </a:rPr>
                  <a:t>Vue (</a:t>
                </a:r>
                <a:r>
                  <a:rPr lang="zh-CN" altLang="en-US" sz="1200" dirty="0">
                    <a:solidFill>
                      <a:schemeClr val="tx1">
                        <a:lumMod val="65000"/>
                        <a:lumOff val="35000"/>
                      </a:schemeClr>
                    </a:solidFill>
                  </a:rPr>
                  <a:t>读音 </a:t>
                </a:r>
                <a:r>
                  <a:rPr lang="en-US" altLang="zh-CN" sz="1200" dirty="0">
                    <a:solidFill>
                      <a:schemeClr val="tx1">
                        <a:lumMod val="65000"/>
                        <a:lumOff val="35000"/>
                      </a:schemeClr>
                    </a:solidFill>
                  </a:rPr>
                  <a:t>/vjuː/</a:t>
                </a:r>
                <a:r>
                  <a:rPr lang="zh-CN" altLang="en-US" sz="1200" dirty="0">
                    <a:solidFill>
                      <a:schemeClr val="tx1">
                        <a:lumMod val="65000"/>
                        <a:lumOff val="35000"/>
                      </a:schemeClr>
                    </a:solidFill>
                  </a:rPr>
                  <a:t>，类似于 </a:t>
                </a:r>
                <a:r>
                  <a:rPr lang="en-US" altLang="zh-CN" sz="1200" dirty="0">
                    <a:solidFill>
                      <a:schemeClr val="tx1">
                        <a:lumMod val="65000"/>
                        <a:lumOff val="35000"/>
                      </a:schemeClr>
                    </a:solidFill>
                  </a:rPr>
                  <a:t>view) </a:t>
                </a:r>
                <a:r>
                  <a:rPr lang="zh-CN" altLang="en-US" sz="1200" dirty="0">
                    <a:solidFill>
                      <a:schemeClr val="tx1">
                        <a:lumMod val="65000"/>
                        <a:lumOff val="35000"/>
                      </a:schemeClr>
                    </a:solidFill>
                  </a:rPr>
                  <a:t>是一套用于构建用户界面的渐进式框架。与其它大型框架不同的是，</a:t>
                </a:r>
                <a:r>
                  <a:rPr lang="en-US" altLang="zh-CN" sz="1200" dirty="0">
                    <a:solidFill>
                      <a:schemeClr val="tx1">
                        <a:lumMod val="65000"/>
                        <a:lumOff val="35000"/>
                      </a:schemeClr>
                    </a:solidFill>
                  </a:rPr>
                  <a:t>Vue </a:t>
                </a:r>
                <a:r>
                  <a:rPr lang="zh-CN" altLang="en-US" sz="1200" dirty="0">
                    <a:solidFill>
                      <a:schemeClr val="tx1">
                        <a:lumMod val="65000"/>
                        <a:lumOff val="35000"/>
                      </a:schemeClr>
                    </a:solidFill>
                  </a:rPr>
                  <a:t>被设计为可以自底向上逐层应用。</a:t>
                </a:r>
                <a:r>
                  <a:rPr lang="en-US" altLang="zh-CN" sz="1200" dirty="0">
                    <a:solidFill>
                      <a:schemeClr val="tx1">
                        <a:lumMod val="65000"/>
                        <a:lumOff val="35000"/>
                      </a:schemeClr>
                    </a:solidFill>
                  </a:rPr>
                  <a:t>Vue </a:t>
                </a:r>
                <a:r>
                  <a:rPr lang="zh-CN" altLang="en-US" sz="1200" dirty="0">
                    <a:solidFill>
                      <a:schemeClr val="tx1">
                        <a:lumMod val="65000"/>
                        <a:lumOff val="35000"/>
                      </a:schemeClr>
                    </a:solidFill>
                  </a:rPr>
                  <a:t>的核心库只关注视图层，不仅易于上手，还便于与第三方库或既有项目整合。。</a:t>
                </a:r>
              </a:p>
            </p:txBody>
          </p:sp>
          <p:sp>
            <p:nvSpPr>
              <p:cNvPr id="68" name="TextBox 11">
                <a:extLst>
                  <a:ext uri="{FF2B5EF4-FFF2-40B4-BE49-F238E27FC236}">
                    <a16:creationId xmlns:a16="http://schemas.microsoft.com/office/drawing/2014/main" id="{555B31AD-97C7-42D1-860F-69204D2A6527}"/>
                  </a:ext>
                </a:extLst>
              </p:cNvPr>
              <p:cNvSpPr txBox="1"/>
              <p:nvPr/>
            </p:nvSpPr>
            <p:spPr>
              <a:xfrm>
                <a:off x="6692237" y="2180773"/>
                <a:ext cx="2449035" cy="276999"/>
              </a:xfrm>
              <a:prstGeom prst="rect">
                <a:avLst/>
              </a:prstGeom>
              <a:noFill/>
            </p:spPr>
            <p:txBody>
              <a:bodyPr wrap="square" lIns="0" tIns="0" rIns="0" bIns="0" rtlCol="0">
                <a:spAutoFit/>
                <a:scene3d>
                  <a:camera prst="orthographicFront"/>
                  <a:lightRig rig="threePt" dir="t"/>
                </a:scene3d>
                <a:sp3d contourW="12700"/>
              </a:bodyPr>
              <a:lstStyle/>
              <a:p>
                <a:pPr algn="ctr"/>
                <a:r>
                  <a:rPr lang="en-US" altLang="zh-CN" dirty="0">
                    <a:solidFill>
                      <a:schemeClr val="tx1">
                        <a:lumMod val="65000"/>
                        <a:lumOff val="35000"/>
                      </a:schemeClr>
                    </a:solidFill>
                  </a:rPr>
                  <a:t>Vue</a:t>
                </a:r>
                <a:endParaRPr lang="en-US" dirty="0">
                  <a:solidFill>
                    <a:schemeClr val="tx1">
                      <a:lumMod val="65000"/>
                      <a:lumOff val="35000"/>
                    </a:schemeClr>
                  </a:solidFill>
                </a:endParaRPr>
              </a:p>
            </p:txBody>
          </p:sp>
        </p:grpSp>
      </p:grpSp>
    </p:spTree>
    <p:extLst>
      <p:ext uri="{BB962C8B-B14F-4D97-AF65-F5344CB8AC3E}">
        <p14:creationId xmlns:p14="http://schemas.microsoft.com/office/powerpoint/2010/main" val="224479648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2031325" cy="646331"/>
          </a:xfrm>
          <a:prstGeom prst="rect">
            <a:avLst/>
          </a:prstGeom>
          <a:noFill/>
        </p:spPr>
        <p:txBody>
          <a:bodyPr wrap="none" rtlCol="0">
            <a:spAutoFit/>
            <a:scene3d>
              <a:camera prst="orthographicFront"/>
              <a:lightRig rig="threePt" dir="t"/>
            </a:scene3d>
            <a:sp3d contourW="12700"/>
          </a:bodyPr>
          <a:lstStyle/>
          <a:p>
            <a:r>
              <a:rPr lang="zh-CN" altLang="en-US" sz="3600" dirty="0">
                <a:solidFill>
                  <a:schemeClr val="accent2"/>
                </a:solidFill>
              </a:rPr>
              <a:t>项目框架</a:t>
            </a:r>
            <a:endParaRPr lang="en-US" altLang="zh-CN" sz="3600" dirty="0">
              <a:solidFill>
                <a:schemeClr val="accent2"/>
              </a:solidFill>
            </a:endParaRPr>
          </a:p>
        </p:txBody>
      </p:sp>
      <p:sp>
        <p:nvSpPr>
          <p:cNvPr id="3" name="文本框 2"/>
          <p:cNvSpPr txBox="1"/>
          <p:nvPr/>
        </p:nvSpPr>
        <p:spPr>
          <a:xfrm>
            <a:off x="874713" y="4079066"/>
            <a:ext cx="4535487" cy="307777"/>
          </a:xfrm>
          <a:prstGeom prst="rect">
            <a:avLst/>
          </a:prstGeom>
          <a:noFill/>
        </p:spPr>
        <p:txBody>
          <a:bodyPr wrap="square" rtlCol="0">
            <a:spAutoFit/>
            <a:scene3d>
              <a:camera prst="orthographicFront"/>
              <a:lightRig rig="threePt" dir="t"/>
            </a:scene3d>
            <a:sp3d contourW="12700"/>
          </a:bodyPr>
          <a:lstStyle/>
          <a:p>
            <a:r>
              <a:rPr lang="zh-CN" altLang="en-US" sz="1400" dirty="0">
                <a:solidFill>
                  <a:schemeClr val="accent2"/>
                </a:solidFill>
              </a:rPr>
              <a:t>阐述本产品的整体框架、通信逻辑、接口逻辑等</a:t>
            </a:r>
            <a:endParaRPr lang="en-US" altLang="zh-CN" sz="1400" dirty="0">
              <a:solidFill>
                <a:schemeClr val="accent2"/>
              </a:solidFill>
            </a:endParaRPr>
          </a:p>
        </p:txBody>
      </p:sp>
      <p:sp>
        <p:nvSpPr>
          <p:cNvPr id="4" name="文本框 3"/>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03</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spTree>
    <p:extLst>
      <p:ext uri="{BB962C8B-B14F-4D97-AF65-F5344CB8AC3E}">
        <p14:creationId xmlns:p14="http://schemas.microsoft.com/office/powerpoint/2010/main" val="244356824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500"/>
                            </p:stCondLst>
                            <p:childTnLst>
                              <p:par>
                                <p:cTn id="15" presetID="12"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down)">
                                      <p:cBhvr>
                                        <p:cTn id="18" dur="500"/>
                                        <p:tgtEl>
                                          <p:spTgt spid="2"/>
                                        </p:tgtEl>
                                      </p:cBhvr>
                                    </p:animEffect>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a:extLst>
              <a:ext uri="{FF2B5EF4-FFF2-40B4-BE49-F238E27FC236}">
                <a16:creationId xmlns:a16="http://schemas.microsoft.com/office/drawing/2014/main" id="{F9AD5464-51D4-4AF4-A069-2EBC816580F6}"/>
              </a:ext>
            </a:extLst>
          </p:cNvPr>
          <p:cNvGrpSpPr/>
          <p:nvPr/>
        </p:nvGrpSpPr>
        <p:grpSpPr>
          <a:xfrm>
            <a:off x="174410" y="144902"/>
            <a:ext cx="2611805" cy="485415"/>
            <a:chOff x="174410" y="144902"/>
            <a:chExt cx="2611805" cy="485415"/>
          </a:xfrm>
        </p:grpSpPr>
        <p:grpSp>
          <p:nvGrpSpPr>
            <p:cNvPr id="47" name="组合 46">
              <a:extLst>
                <a:ext uri="{FF2B5EF4-FFF2-40B4-BE49-F238E27FC236}">
                  <a16:creationId xmlns:a16="http://schemas.microsoft.com/office/drawing/2014/main" id="{4C92CEE5-1E16-4296-B618-C883A00C43F4}"/>
                </a:ext>
              </a:extLst>
            </p:cNvPr>
            <p:cNvGrpSpPr/>
            <p:nvPr/>
          </p:nvGrpSpPr>
          <p:grpSpPr>
            <a:xfrm>
              <a:off x="174410" y="144902"/>
              <a:ext cx="775800" cy="485415"/>
              <a:chOff x="174410" y="144902"/>
              <a:chExt cx="775800" cy="485415"/>
            </a:xfrm>
          </p:grpSpPr>
          <p:sp>
            <p:nvSpPr>
              <p:cNvPr id="49" name="等腰三角形 48">
                <a:extLst>
                  <a:ext uri="{FF2B5EF4-FFF2-40B4-BE49-F238E27FC236}">
                    <a16:creationId xmlns:a16="http://schemas.microsoft.com/office/drawing/2014/main" id="{FAF37BC6-748C-4B38-A18B-00A1B157916C}"/>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28E006D2-CD16-4D61-8A2A-165B7A75DD50}"/>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文本框 47">
              <a:extLst>
                <a:ext uri="{FF2B5EF4-FFF2-40B4-BE49-F238E27FC236}">
                  <a16:creationId xmlns:a16="http://schemas.microsoft.com/office/drawing/2014/main" id="{24479288-9816-4E14-914A-3F799EE1D7B2}"/>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项目主要技术</a:t>
              </a:r>
            </a:p>
          </p:txBody>
        </p:sp>
      </p:grpSp>
      <p:grpSp>
        <p:nvGrpSpPr>
          <p:cNvPr id="44" name="组合 43">
            <a:extLst>
              <a:ext uri="{FF2B5EF4-FFF2-40B4-BE49-F238E27FC236}">
                <a16:creationId xmlns:a16="http://schemas.microsoft.com/office/drawing/2014/main" id="{D44EB808-C137-48AE-AC9D-98B6CBD34721}"/>
              </a:ext>
            </a:extLst>
          </p:cNvPr>
          <p:cNvGrpSpPr/>
          <p:nvPr/>
        </p:nvGrpSpPr>
        <p:grpSpPr>
          <a:xfrm>
            <a:off x="1429406" y="2398513"/>
            <a:ext cx="9316199" cy="2024775"/>
            <a:chOff x="1429406" y="2398513"/>
            <a:chExt cx="9316199" cy="2024775"/>
          </a:xfrm>
        </p:grpSpPr>
        <p:pic>
          <p:nvPicPr>
            <p:cNvPr id="45" name="图形 44">
              <a:extLst>
                <a:ext uri="{FF2B5EF4-FFF2-40B4-BE49-F238E27FC236}">
                  <a16:creationId xmlns:a16="http://schemas.microsoft.com/office/drawing/2014/main" id="{1F767886-54D5-46E3-BB11-87C6CFBA53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85224" y="2398513"/>
              <a:ext cx="1188991" cy="1440000"/>
            </a:xfrm>
            <a:prstGeom prst="rect">
              <a:avLst/>
            </a:prstGeom>
            <a:effectLst>
              <a:outerShdw blurRad="50800" dist="38100" dir="8100000" algn="tr" rotWithShape="0">
                <a:prstClr val="black">
                  <a:alpha val="40000"/>
                </a:prstClr>
              </a:outerShdw>
            </a:effectLst>
          </p:spPr>
        </p:pic>
        <p:pic>
          <p:nvPicPr>
            <p:cNvPr id="53" name="图片 52">
              <a:extLst>
                <a:ext uri="{FF2B5EF4-FFF2-40B4-BE49-F238E27FC236}">
                  <a16:creationId xmlns:a16="http://schemas.microsoft.com/office/drawing/2014/main" id="{66A85EA0-2923-497D-8A4E-78465B3BB0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3960" y="2398513"/>
              <a:ext cx="1440000" cy="1440000"/>
            </a:xfrm>
            <a:prstGeom prst="rect">
              <a:avLst/>
            </a:prstGeom>
            <a:effectLst>
              <a:outerShdw blurRad="50800" dist="38100" dir="8100000" algn="tr" rotWithShape="0">
                <a:prstClr val="black">
                  <a:alpha val="40000"/>
                </a:prstClr>
              </a:outerShdw>
            </a:effectLst>
          </p:spPr>
        </p:pic>
        <p:pic>
          <p:nvPicPr>
            <p:cNvPr id="54" name="图形 53">
              <a:extLst>
                <a:ext uri="{FF2B5EF4-FFF2-40B4-BE49-F238E27FC236}">
                  <a16:creationId xmlns:a16="http://schemas.microsoft.com/office/drawing/2014/main" id="{096B75CF-F10D-4E86-82CE-B7794D1AC3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40670" y="2398513"/>
              <a:ext cx="1662026" cy="1440000"/>
            </a:xfrm>
            <a:prstGeom prst="rect">
              <a:avLst/>
            </a:prstGeom>
            <a:effectLst>
              <a:outerShdw blurRad="50800" dist="38100" dir="8100000" algn="tr" rotWithShape="0">
                <a:prstClr val="black">
                  <a:alpha val="40000"/>
                </a:prstClr>
              </a:outerShdw>
            </a:effectLst>
          </p:spPr>
        </p:pic>
        <p:pic>
          <p:nvPicPr>
            <p:cNvPr id="55" name="图形 54">
              <a:extLst>
                <a:ext uri="{FF2B5EF4-FFF2-40B4-BE49-F238E27FC236}">
                  <a16:creationId xmlns:a16="http://schemas.microsoft.com/office/drawing/2014/main" id="{9E032E4C-5EB4-4D84-9978-B522544ACF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29406" y="2398513"/>
              <a:ext cx="1440000" cy="1440000"/>
            </a:xfrm>
            <a:prstGeom prst="rect">
              <a:avLst/>
            </a:prstGeom>
            <a:effectLst>
              <a:outerShdw blurRad="50800" dist="38100" dir="8100000" algn="tr" rotWithShape="0">
                <a:prstClr val="black">
                  <a:alpha val="40000"/>
                </a:prstClr>
              </a:outerShdw>
            </a:effectLst>
          </p:spPr>
        </p:pic>
        <p:cxnSp>
          <p:nvCxnSpPr>
            <p:cNvPr id="59" name="直接连接符 58">
              <a:extLst>
                <a:ext uri="{FF2B5EF4-FFF2-40B4-BE49-F238E27FC236}">
                  <a16:creationId xmlns:a16="http://schemas.microsoft.com/office/drawing/2014/main" id="{135BD61A-3150-4449-AF56-60C6D1A48A7A}"/>
                </a:ext>
              </a:extLst>
            </p:cNvPr>
            <p:cNvCxnSpPr>
              <a:stCxn id="55" idx="3"/>
              <a:endCxn id="54" idx="1"/>
            </p:cNvCxnSpPr>
            <p:nvPr/>
          </p:nvCxnSpPr>
          <p:spPr>
            <a:xfrm>
              <a:off x="2869406" y="3118513"/>
              <a:ext cx="1171264" cy="0"/>
            </a:xfrm>
            <a:prstGeom prst="line">
              <a:avLst/>
            </a:prstGeom>
          </p:spPr>
          <p:style>
            <a:lnRef idx="3">
              <a:schemeClr val="dk1"/>
            </a:lnRef>
            <a:fillRef idx="0">
              <a:schemeClr val="dk1"/>
            </a:fillRef>
            <a:effectRef idx="2">
              <a:schemeClr val="dk1"/>
            </a:effectRef>
            <a:fontRef idx="minor">
              <a:schemeClr val="tx1"/>
            </a:fontRef>
          </p:style>
        </p:cxnSp>
        <p:cxnSp>
          <p:nvCxnSpPr>
            <p:cNvPr id="60" name="直接连接符 59">
              <a:extLst>
                <a:ext uri="{FF2B5EF4-FFF2-40B4-BE49-F238E27FC236}">
                  <a16:creationId xmlns:a16="http://schemas.microsoft.com/office/drawing/2014/main" id="{4C70E632-2718-4810-B7DE-956CA400D040}"/>
                </a:ext>
              </a:extLst>
            </p:cNvPr>
            <p:cNvCxnSpPr>
              <a:cxnSpLocks/>
              <a:stCxn id="54" idx="3"/>
              <a:endCxn id="53" idx="1"/>
            </p:cNvCxnSpPr>
            <p:nvPr/>
          </p:nvCxnSpPr>
          <p:spPr>
            <a:xfrm>
              <a:off x="5702696" y="3118513"/>
              <a:ext cx="1171264" cy="0"/>
            </a:xfrm>
            <a:prstGeom prst="line">
              <a:avLst/>
            </a:prstGeom>
          </p:spPr>
          <p:style>
            <a:lnRef idx="3">
              <a:schemeClr val="dk1"/>
            </a:lnRef>
            <a:fillRef idx="0">
              <a:schemeClr val="dk1"/>
            </a:fillRef>
            <a:effectRef idx="2">
              <a:schemeClr val="dk1"/>
            </a:effectRef>
            <a:fontRef idx="minor">
              <a:schemeClr val="tx1"/>
            </a:fontRef>
          </p:style>
        </p:cxnSp>
        <p:cxnSp>
          <p:nvCxnSpPr>
            <p:cNvPr id="61" name="直接连接符 60">
              <a:extLst>
                <a:ext uri="{FF2B5EF4-FFF2-40B4-BE49-F238E27FC236}">
                  <a16:creationId xmlns:a16="http://schemas.microsoft.com/office/drawing/2014/main" id="{4DBD2877-6092-4FB8-96E3-83B8D0CC95E1}"/>
                </a:ext>
              </a:extLst>
            </p:cNvPr>
            <p:cNvCxnSpPr>
              <a:cxnSpLocks/>
              <a:stCxn id="53" idx="3"/>
              <a:endCxn id="45" idx="1"/>
            </p:cNvCxnSpPr>
            <p:nvPr/>
          </p:nvCxnSpPr>
          <p:spPr>
            <a:xfrm>
              <a:off x="8313960" y="3118513"/>
              <a:ext cx="1171264" cy="0"/>
            </a:xfrm>
            <a:prstGeom prst="line">
              <a:avLst/>
            </a:prstGeom>
          </p:spPr>
          <p:style>
            <a:lnRef idx="3">
              <a:schemeClr val="dk1"/>
            </a:lnRef>
            <a:fillRef idx="0">
              <a:schemeClr val="dk1"/>
            </a:fillRef>
            <a:effectRef idx="2">
              <a:schemeClr val="dk1"/>
            </a:effectRef>
            <a:fontRef idx="minor">
              <a:schemeClr val="tx1"/>
            </a:fontRef>
          </p:style>
        </p:cxnSp>
        <p:sp>
          <p:nvSpPr>
            <p:cNvPr id="62" name="文本框 61">
              <a:extLst>
                <a:ext uri="{FF2B5EF4-FFF2-40B4-BE49-F238E27FC236}">
                  <a16:creationId xmlns:a16="http://schemas.microsoft.com/office/drawing/2014/main" id="{02C88C10-CD70-4D10-B73A-3E97E17F07E2}"/>
                </a:ext>
              </a:extLst>
            </p:cNvPr>
            <p:cNvSpPr txBox="1"/>
            <p:nvPr/>
          </p:nvSpPr>
          <p:spPr>
            <a:xfrm>
              <a:off x="1781106" y="3838513"/>
              <a:ext cx="736600" cy="338554"/>
            </a:xfrm>
            <a:prstGeom prst="rect">
              <a:avLst/>
            </a:prstGeom>
            <a:noFill/>
          </p:spPr>
          <p:txBody>
            <a:bodyPr wrap="square" rtlCol="0">
              <a:spAutoFit/>
            </a:bodyPr>
            <a:lstStyle/>
            <a:p>
              <a:pPr algn="ctr"/>
              <a:r>
                <a:rPr lang="zh-CN" altLang="en-US" sz="1600" dirty="0"/>
                <a:t>用户</a:t>
              </a:r>
            </a:p>
          </p:txBody>
        </p:sp>
        <p:sp>
          <p:nvSpPr>
            <p:cNvPr id="63" name="文本框 62">
              <a:extLst>
                <a:ext uri="{FF2B5EF4-FFF2-40B4-BE49-F238E27FC236}">
                  <a16:creationId xmlns:a16="http://schemas.microsoft.com/office/drawing/2014/main" id="{6EE4C74C-EF28-44C2-95A6-01349C3D10AC}"/>
                </a:ext>
              </a:extLst>
            </p:cNvPr>
            <p:cNvSpPr txBox="1"/>
            <p:nvPr/>
          </p:nvSpPr>
          <p:spPr>
            <a:xfrm>
              <a:off x="4359670" y="3838513"/>
              <a:ext cx="1024025" cy="584775"/>
            </a:xfrm>
            <a:prstGeom prst="rect">
              <a:avLst/>
            </a:prstGeom>
            <a:noFill/>
          </p:spPr>
          <p:txBody>
            <a:bodyPr wrap="square" rtlCol="0">
              <a:spAutoFit/>
            </a:bodyPr>
            <a:lstStyle/>
            <a:p>
              <a:pPr algn="ctr"/>
              <a:r>
                <a:rPr lang="en-US" altLang="zh-CN" sz="1600" dirty="0"/>
                <a:t>Vue</a:t>
              </a:r>
              <a:r>
                <a:rPr lang="zh-CN" altLang="en-US" sz="1600" dirty="0"/>
                <a:t>前端</a:t>
              </a:r>
              <a:endParaRPr lang="en-US" altLang="zh-CN" sz="1600" dirty="0"/>
            </a:p>
            <a:p>
              <a:pPr algn="ctr"/>
              <a:r>
                <a:rPr lang="zh-CN" altLang="en-US" sz="1600" dirty="0"/>
                <a:t>赵倩锐</a:t>
              </a:r>
            </a:p>
          </p:txBody>
        </p:sp>
        <p:sp>
          <p:nvSpPr>
            <p:cNvPr id="64" name="文本框 63">
              <a:extLst>
                <a:ext uri="{FF2B5EF4-FFF2-40B4-BE49-F238E27FC236}">
                  <a16:creationId xmlns:a16="http://schemas.microsoft.com/office/drawing/2014/main" id="{F2727BC2-66AB-466B-AABA-A7312E4C013E}"/>
                </a:ext>
              </a:extLst>
            </p:cNvPr>
            <p:cNvSpPr txBox="1"/>
            <p:nvPr/>
          </p:nvSpPr>
          <p:spPr>
            <a:xfrm>
              <a:off x="7045202" y="3838513"/>
              <a:ext cx="1097515" cy="584775"/>
            </a:xfrm>
            <a:prstGeom prst="rect">
              <a:avLst/>
            </a:prstGeom>
            <a:noFill/>
          </p:spPr>
          <p:txBody>
            <a:bodyPr wrap="square" rtlCol="0">
              <a:spAutoFit/>
            </a:bodyPr>
            <a:lstStyle/>
            <a:p>
              <a:pPr algn="ctr"/>
              <a:r>
                <a:rPr lang="en-US" altLang="zh-CN" sz="1600" dirty="0"/>
                <a:t>Flask</a:t>
              </a:r>
              <a:r>
                <a:rPr lang="zh-CN" altLang="en-US" sz="1600" dirty="0"/>
                <a:t>后端</a:t>
              </a:r>
              <a:endParaRPr lang="en-US" altLang="zh-CN" sz="1600" dirty="0"/>
            </a:p>
            <a:p>
              <a:pPr algn="ctr"/>
              <a:r>
                <a:rPr lang="zh-CN" altLang="en-US" sz="1600" dirty="0"/>
                <a:t>王沛然</a:t>
              </a:r>
            </a:p>
          </p:txBody>
        </p:sp>
        <p:sp>
          <p:nvSpPr>
            <p:cNvPr id="69" name="文本框 68">
              <a:extLst>
                <a:ext uri="{FF2B5EF4-FFF2-40B4-BE49-F238E27FC236}">
                  <a16:creationId xmlns:a16="http://schemas.microsoft.com/office/drawing/2014/main" id="{A428D845-4CE3-45F6-A62F-2877316E8CEC}"/>
                </a:ext>
              </a:extLst>
            </p:cNvPr>
            <p:cNvSpPr txBox="1"/>
            <p:nvPr/>
          </p:nvSpPr>
          <p:spPr>
            <a:xfrm>
              <a:off x="9413833" y="3838513"/>
              <a:ext cx="1331772" cy="584775"/>
            </a:xfrm>
            <a:prstGeom prst="rect">
              <a:avLst/>
            </a:prstGeom>
            <a:noFill/>
          </p:spPr>
          <p:txBody>
            <a:bodyPr wrap="square" rtlCol="0">
              <a:spAutoFit/>
            </a:bodyPr>
            <a:lstStyle/>
            <a:p>
              <a:pPr algn="ctr"/>
              <a:r>
                <a:rPr lang="en-US" altLang="zh-CN" sz="1600" dirty="0"/>
                <a:t>PyTorch</a:t>
              </a:r>
              <a:r>
                <a:rPr lang="zh-CN" altLang="en-US" sz="1600" dirty="0"/>
                <a:t>模型</a:t>
              </a:r>
              <a:endParaRPr lang="en-US" altLang="zh-CN" sz="1600" dirty="0"/>
            </a:p>
            <a:p>
              <a:pPr algn="ctr"/>
              <a:r>
                <a:rPr lang="zh-CN" altLang="en-US" sz="1600" dirty="0"/>
                <a:t>陆铮</a:t>
              </a:r>
            </a:p>
          </p:txBody>
        </p:sp>
      </p:grpSp>
    </p:spTree>
    <p:extLst>
      <p:ext uri="{BB962C8B-B14F-4D97-AF65-F5344CB8AC3E}">
        <p14:creationId xmlns:p14="http://schemas.microsoft.com/office/powerpoint/2010/main" val="357666160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a:extLst>
              <a:ext uri="{FF2B5EF4-FFF2-40B4-BE49-F238E27FC236}">
                <a16:creationId xmlns:a16="http://schemas.microsoft.com/office/drawing/2014/main" id="{F9AD5464-51D4-4AF4-A069-2EBC816580F6}"/>
              </a:ext>
            </a:extLst>
          </p:cNvPr>
          <p:cNvGrpSpPr/>
          <p:nvPr/>
        </p:nvGrpSpPr>
        <p:grpSpPr>
          <a:xfrm>
            <a:off x="174410" y="144902"/>
            <a:ext cx="2611805" cy="485415"/>
            <a:chOff x="174410" y="144902"/>
            <a:chExt cx="2611805" cy="485415"/>
          </a:xfrm>
        </p:grpSpPr>
        <p:grpSp>
          <p:nvGrpSpPr>
            <p:cNvPr id="47" name="组合 46">
              <a:extLst>
                <a:ext uri="{FF2B5EF4-FFF2-40B4-BE49-F238E27FC236}">
                  <a16:creationId xmlns:a16="http://schemas.microsoft.com/office/drawing/2014/main" id="{4C92CEE5-1E16-4296-B618-C883A00C43F4}"/>
                </a:ext>
              </a:extLst>
            </p:cNvPr>
            <p:cNvGrpSpPr/>
            <p:nvPr/>
          </p:nvGrpSpPr>
          <p:grpSpPr>
            <a:xfrm>
              <a:off x="174410" y="144902"/>
              <a:ext cx="775800" cy="485415"/>
              <a:chOff x="174410" y="144902"/>
              <a:chExt cx="775800" cy="485415"/>
            </a:xfrm>
          </p:grpSpPr>
          <p:sp>
            <p:nvSpPr>
              <p:cNvPr id="49" name="等腰三角形 48">
                <a:extLst>
                  <a:ext uri="{FF2B5EF4-FFF2-40B4-BE49-F238E27FC236}">
                    <a16:creationId xmlns:a16="http://schemas.microsoft.com/office/drawing/2014/main" id="{FAF37BC6-748C-4B38-A18B-00A1B157916C}"/>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28E006D2-CD16-4D61-8A2A-165B7A75DD50}"/>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文本框 47">
              <a:extLst>
                <a:ext uri="{FF2B5EF4-FFF2-40B4-BE49-F238E27FC236}">
                  <a16:creationId xmlns:a16="http://schemas.microsoft.com/office/drawing/2014/main" id="{24479288-9816-4E14-914A-3F799EE1D7B2}"/>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项目主要技术</a:t>
              </a:r>
            </a:p>
          </p:txBody>
        </p:sp>
      </p:grpSp>
      <p:grpSp>
        <p:nvGrpSpPr>
          <p:cNvPr id="50" name="组合 49">
            <a:extLst>
              <a:ext uri="{FF2B5EF4-FFF2-40B4-BE49-F238E27FC236}">
                <a16:creationId xmlns:a16="http://schemas.microsoft.com/office/drawing/2014/main" id="{5EBDAD41-33E9-48F1-98EF-B876D1E9D41F}"/>
              </a:ext>
            </a:extLst>
          </p:cNvPr>
          <p:cNvGrpSpPr/>
          <p:nvPr/>
        </p:nvGrpSpPr>
        <p:grpSpPr>
          <a:xfrm>
            <a:off x="1600732" y="1007064"/>
            <a:ext cx="8990536" cy="4306703"/>
            <a:chOff x="883710" y="922398"/>
            <a:chExt cx="8990536" cy="4306703"/>
          </a:xfrm>
        </p:grpSpPr>
        <p:pic>
          <p:nvPicPr>
            <p:cNvPr id="51" name="图形 50" descr="用户">
              <a:extLst>
                <a:ext uri="{FF2B5EF4-FFF2-40B4-BE49-F238E27FC236}">
                  <a16:creationId xmlns:a16="http://schemas.microsoft.com/office/drawing/2014/main" id="{39E1A841-0687-4080-B696-1414C69B07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3710" y="1341966"/>
              <a:ext cx="914400" cy="914400"/>
            </a:xfrm>
            <a:prstGeom prst="rect">
              <a:avLst/>
            </a:prstGeom>
            <a:effectLst>
              <a:outerShdw blurRad="50800" dist="38100" dir="8100000" algn="tr" rotWithShape="0">
                <a:prstClr val="black">
                  <a:alpha val="40000"/>
                </a:prstClr>
              </a:outerShdw>
            </a:effectLst>
          </p:spPr>
        </p:pic>
        <p:sp>
          <p:nvSpPr>
            <p:cNvPr id="52" name="矩形 51">
              <a:extLst>
                <a:ext uri="{FF2B5EF4-FFF2-40B4-BE49-F238E27FC236}">
                  <a16:creationId xmlns:a16="http://schemas.microsoft.com/office/drawing/2014/main" id="{F5725ADB-C1F2-41D9-840A-F423DA4D905C}"/>
                </a:ext>
              </a:extLst>
            </p:cNvPr>
            <p:cNvSpPr/>
            <p:nvPr/>
          </p:nvSpPr>
          <p:spPr>
            <a:xfrm>
              <a:off x="2982384" y="1253067"/>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DAD4B83C-2FB3-446E-B70A-A2C6DD9EBD5E}"/>
                </a:ext>
              </a:extLst>
            </p:cNvPr>
            <p:cNvSpPr/>
            <p:nvPr/>
          </p:nvSpPr>
          <p:spPr>
            <a:xfrm>
              <a:off x="5062007" y="1253066"/>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023DA37B-F52E-42B3-B1CA-1CCB14BC7321}"/>
                </a:ext>
              </a:extLst>
            </p:cNvPr>
            <p:cNvSpPr/>
            <p:nvPr/>
          </p:nvSpPr>
          <p:spPr>
            <a:xfrm>
              <a:off x="7136342" y="1253066"/>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F0075898-78E8-4C69-BC5B-30B4F760957B}"/>
                </a:ext>
              </a:extLst>
            </p:cNvPr>
            <p:cNvSpPr/>
            <p:nvPr/>
          </p:nvSpPr>
          <p:spPr>
            <a:xfrm>
              <a:off x="9211730" y="1253066"/>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8E0A8B1B-AFD4-42C2-946B-4CEB01328A23}"/>
                </a:ext>
              </a:extLst>
            </p:cNvPr>
            <p:cNvSpPr txBox="1"/>
            <p:nvPr/>
          </p:nvSpPr>
          <p:spPr>
            <a:xfrm>
              <a:off x="972610" y="925378"/>
              <a:ext cx="736600" cy="307777"/>
            </a:xfrm>
            <a:prstGeom prst="rect">
              <a:avLst/>
            </a:prstGeom>
            <a:noFill/>
          </p:spPr>
          <p:txBody>
            <a:bodyPr wrap="square" rtlCol="0">
              <a:spAutoFit/>
            </a:bodyPr>
            <a:lstStyle/>
            <a:p>
              <a:pPr algn="ctr"/>
              <a:r>
                <a:rPr lang="zh-CN" altLang="en-US" sz="1400" dirty="0"/>
                <a:t>用户</a:t>
              </a:r>
            </a:p>
          </p:txBody>
        </p:sp>
        <p:sp>
          <p:nvSpPr>
            <p:cNvPr id="67" name="文本框 66">
              <a:extLst>
                <a:ext uri="{FF2B5EF4-FFF2-40B4-BE49-F238E27FC236}">
                  <a16:creationId xmlns:a16="http://schemas.microsoft.com/office/drawing/2014/main" id="{CB148099-3FAB-452F-A796-357265CE71E6}"/>
                </a:ext>
              </a:extLst>
            </p:cNvPr>
            <p:cNvSpPr txBox="1"/>
            <p:nvPr/>
          </p:nvSpPr>
          <p:spPr>
            <a:xfrm>
              <a:off x="2571750" y="945288"/>
              <a:ext cx="914400" cy="307777"/>
            </a:xfrm>
            <a:prstGeom prst="rect">
              <a:avLst/>
            </a:prstGeom>
            <a:noFill/>
          </p:spPr>
          <p:txBody>
            <a:bodyPr wrap="square" rtlCol="0">
              <a:spAutoFit/>
            </a:bodyPr>
            <a:lstStyle/>
            <a:p>
              <a:pPr algn="ctr"/>
              <a:r>
                <a:rPr lang="en-US" altLang="zh-CN" sz="1400" dirty="0"/>
                <a:t>Vue</a:t>
              </a:r>
              <a:r>
                <a:rPr lang="zh-CN" altLang="en-US" sz="1400" dirty="0"/>
                <a:t>前端</a:t>
              </a:r>
            </a:p>
          </p:txBody>
        </p:sp>
        <p:sp>
          <p:nvSpPr>
            <p:cNvPr id="68" name="文本框 67">
              <a:extLst>
                <a:ext uri="{FF2B5EF4-FFF2-40B4-BE49-F238E27FC236}">
                  <a16:creationId xmlns:a16="http://schemas.microsoft.com/office/drawing/2014/main" id="{9FD1BAE8-4DC8-416E-B682-CCBF61015C3D}"/>
                </a:ext>
              </a:extLst>
            </p:cNvPr>
            <p:cNvSpPr txBox="1"/>
            <p:nvPr/>
          </p:nvSpPr>
          <p:spPr>
            <a:xfrm>
              <a:off x="4068762" y="947799"/>
              <a:ext cx="2074335" cy="307777"/>
            </a:xfrm>
            <a:prstGeom prst="rect">
              <a:avLst/>
            </a:prstGeom>
            <a:noFill/>
          </p:spPr>
          <p:txBody>
            <a:bodyPr wrap="square" rtlCol="0">
              <a:spAutoFit/>
            </a:bodyPr>
            <a:lstStyle/>
            <a:p>
              <a:pPr algn="ctr"/>
              <a:r>
                <a:rPr lang="en-US" altLang="zh-CN" sz="1400" dirty="0"/>
                <a:t>uploadCsv/uploadJson</a:t>
              </a:r>
              <a:endParaRPr lang="zh-CN" altLang="en-US" sz="1400" dirty="0"/>
            </a:p>
          </p:txBody>
        </p:sp>
        <p:sp>
          <p:nvSpPr>
            <p:cNvPr id="72" name="文本框 71">
              <a:extLst>
                <a:ext uri="{FF2B5EF4-FFF2-40B4-BE49-F238E27FC236}">
                  <a16:creationId xmlns:a16="http://schemas.microsoft.com/office/drawing/2014/main" id="{4880D84B-A38C-4ECC-960A-D184C18E8FDA}"/>
                </a:ext>
              </a:extLst>
            </p:cNvPr>
            <p:cNvSpPr txBox="1"/>
            <p:nvPr/>
          </p:nvSpPr>
          <p:spPr>
            <a:xfrm>
              <a:off x="6566957" y="925377"/>
              <a:ext cx="1231901" cy="307777"/>
            </a:xfrm>
            <a:prstGeom prst="rect">
              <a:avLst/>
            </a:prstGeom>
            <a:noFill/>
          </p:spPr>
          <p:txBody>
            <a:bodyPr wrap="square" rtlCol="0">
              <a:spAutoFit/>
            </a:bodyPr>
            <a:lstStyle/>
            <a:p>
              <a:pPr algn="ctr"/>
              <a:r>
                <a:rPr lang="en-US" altLang="zh-CN" sz="1400" dirty="0"/>
                <a:t>getPrediction</a:t>
              </a:r>
              <a:endParaRPr lang="zh-CN" altLang="en-US" sz="1400" dirty="0"/>
            </a:p>
          </p:txBody>
        </p:sp>
        <p:sp>
          <p:nvSpPr>
            <p:cNvPr id="73" name="文本框 72">
              <a:extLst>
                <a:ext uri="{FF2B5EF4-FFF2-40B4-BE49-F238E27FC236}">
                  <a16:creationId xmlns:a16="http://schemas.microsoft.com/office/drawing/2014/main" id="{C8488E04-9D76-486B-B36C-70A454E727DA}"/>
                </a:ext>
              </a:extLst>
            </p:cNvPr>
            <p:cNvSpPr txBox="1"/>
            <p:nvPr/>
          </p:nvSpPr>
          <p:spPr>
            <a:xfrm>
              <a:off x="8642345" y="922398"/>
              <a:ext cx="1231901" cy="307777"/>
            </a:xfrm>
            <a:prstGeom prst="rect">
              <a:avLst/>
            </a:prstGeom>
            <a:noFill/>
          </p:spPr>
          <p:txBody>
            <a:bodyPr wrap="square" rtlCol="0">
              <a:spAutoFit/>
            </a:bodyPr>
            <a:lstStyle/>
            <a:p>
              <a:pPr algn="ctr"/>
              <a:r>
                <a:rPr lang="zh-CN" altLang="en-US" sz="1400" dirty="0"/>
                <a:t>预测模型</a:t>
              </a:r>
            </a:p>
          </p:txBody>
        </p:sp>
        <p:pic>
          <p:nvPicPr>
            <p:cNvPr id="74" name="图形 73" descr="用户">
              <a:extLst>
                <a:ext uri="{FF2B5EF4-FFF2-40B4-BE49-F238E27FC236}">
                  <a16:creationId xmlns:a16="http://schemas.microsoft.com/office/drawing/2014/main" id="{094AF081-60D1-4D15-8A0E-F44664230C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3710" y="2739433"/>
              <a:ext cx="914400" cy="914400"/>
            </a:xfrm>
            <a:prstGeom prst="rect">
              <a:avLst/>
            </a:prstGeom>
            <a:effectLst>
              <a:outerShdw blurRad="50800" dist="38100" dir="8100000" algn="tr" rotWithShape="0">
                <a:prstClr val="black">
                  <a:alpha val="40000"/>
                </a:prstClr>
              </a:outerShdw>
            </a:effectLst>
          </p:spPr>
        </p:pic>
        <p:sp>
          <p:nvSpPr>
            <p:cNvPr id="75" name="矩形 74">
              <a:extLst>
                <a:ext uri="{FF2B5EF4-FFF2-40B4-BE49-F238E27FC236}">
                  <a16:creationId xmlns:a16="http://schemas.microsoft.com/office/drawing/2014/main" id="{D72DFC4E-2139-480D-A2C1-9B83D3FBB0E3}"/>
                </a:ext>
              </a:extLst>
            </p:cNvPr>
            <p:cNvSpPr/>
            <p:nvPr/>
          </p:nvSpPr>
          <p:spPr>
            <a:xfrm>
              <a:off x="2982384" y="2650534"/>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110A5AEE-9E7C-4C40-9778-5B0441DA5E12}"/>
                </a:ext>
              </a:extLst>
            </p:cNvPr>
            <p:cNvSpPr/>
            <p:nvPr/>
          </p:nvSpPr>
          <p:spPr>
            <a:xfrm>
              <a:off x="5062007" y="2650533"/>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9ED98B55-0BA5-48B3-AE59-220370F00787}"/>
                </a:ext>
              </a:extLst>
            </p:cNvPr>
            <p:cNvSpPr/>
            <p:nvPr/>
          </p:nvSpPr>
          <p:spPr>
            <a:xfrm>
              <a:off x="7136342" y="2650533"/>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8290C998-508D-4298-B595-201D4DF5C7A1}"/>
                </a:ext>
              </a:extLst>
            </p:cNvPr>
            <p:cNvSpPr/>
            <p:nvPr/>
          </p:nvSpPr>
          <p:spPr>
            <a:xfrm>
              <a:off x="9211730" y="2650533"/>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79" name="图形 78" descr="用户">
              <a:extLst>
                <a:ext uri="{FF2B5EF4-FFF2-40B4-BE49-F238E27FC236}">
                  <a16:creationId xmlns:a16="http://schemas.microsoft.com/office/drawing/2014/main" id="{101D4EC3-BAC8-4375-A7A6-2ABFA25390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3710" y="4225800"/>
              <a:ext cx="914400" cy="914400"/>
            </a:xfrm>
            <a:prstGeom prst="rect">
              <a:avLst/>
            </a:prstGeom>
            <a:effectLst>
              <a:outerShdw blurRad="50800" dist="38100" dir="8100000" algn="tr" rotWithShape="0">
                <a:prstClr val="black">
                  <a:alpha val="40000"/>
                </a:prstClr>
              </a:outerShdw>
            </a:effectLst>
          </p:spPr>
        </p:pic>
        <p:sp>
          <p:nvSpPr>
            <p:cNvPr id="80" name="矩形 79">
              <a:extLst>
                <a:ext uri="{FF2B5EF4-FFF2-40B4-BE49-F238E27FC236}">
                  <a16:creationId xmlns:a16="http://schemas.microsoft.com/office/drawing/2014/main" id="{3BD2A93D-56B2-4F2B-B021-C0ED4FB7AC01}"/>
                </a:ext>
              </a:extLst>
            </p:cNvPr>
            <p:cNvSpPr/>
            <p:nvPr/>
          </p:nvSpPr>
          <p:spPr>
            <a:xfrm>
              <a:off x="2982384" y="4136901"/>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7A0436D9-DBCA-4AB3-92D8-5041746B54E7}"/>
                </a:ext>
              </a:extLst>
            </p:cNvPr>
            <p:cNvSpPr/>
            <p:nvPr/>
          </p:nvSpPr>
          <p:spPr>
            <a:xfrm>
              <a:off x="5062007" y="4136900"/>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C3BE8B19-0A5D-48C3-9D51-97EBA0CDDCE7}"/>
                </a:ext>
              </a:extLst>
            </p:cNvPr>
            <p:cNvSpPr/>
            <p:nvPr/>
          </p:nvSpPr>
          <p:spPr>
            <a:xfrm>
              <a:off x="7136342" y="4136900"/>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0405FBD3-D4DF-492A-8109-A9270DF1F42D}"/>
                </a:ext>
              </a:extLst>
            </p:cNvPr>
            <p:cNvSpPr/>
            <p:nvPr/>
          </p:nvSpPr>
          <p:spPr>
            <a:xfrm>
              <a:off x="9211730" y="4136900"/>
              <a:ext cx="93133" cy="1092200"/>
            </a:xfrm>
            <a:prstGeom prst="rect">
              <a:avLst/>
            </a:prstGeom>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cxnSp>
          <p:nvCxnSpPr>
            <p:cNvPr id="84" name="直接箭头连接符 83">
              <a:extLst>
                <a:ext uri="{FF2B5EF4-FFF2-40B4-BE49-F238E27FC236}">
                  <a16:creationId xmlns:a16="http://schemas.microsoft.com/office/drawing/2014/main" id="{30B0D5FE-7036-4701-B066-60CFFD3C604F}"/>
                </a:ext>
              </a:extLst>
            </p:cNvPr>
            <p:cNvCxnSpPr>
              <a:stCxn id="51" idx="3"/>
              <a:endCxn id="52" idx="1"/>
            </p:cNvCxnSpPr>
            <p:nvPr/>
          </p:nvCxnSpPr>
          <p:spPr>
            <a:xfrm>
              <a:off x="1798110" y="1799166"/>
              <a:ext cx="118427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5" name="直接箭头连接符 84">
              <a:extLst>
                <a:ext uri="{FF2B5EF4-FFF2-40B4-BE49-F238E27FC236}">
                  <a16:creationId xmlns:a16="http://schemas.microsoft.com/office/drawing/2014/main" id="{24C3625C-2081-4A52-A60C-F405BA20F46C}"/>
                </a:ext>
              </a:extLst>
            </p:cNvPr>
            <p:cNvCxnSpPr>
              <a:cxnSpLocks/>
            </p:cNvCxnSpPr>
            <p:nvPr/>
          </p:nvCxnSpPr>
          <p:spPr>
            <a:xfrm>
              <a:off x="3070758" y="3196633"/>
              <a:ext cx="1990720" cy="125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6" name="直接箭头连接符 85">
              <a:extLst>
                <a:ext uri="{FF2B5EF4-FFF2-40B4-BE49-F238E27FC236}">
                  <a16:creationId xmlns:a16="http://schemas.microsoft.com/office/drawing/2014/main" id="{4CA0B87B-4CFB-466F-845F-1185D1388EE4}"/>
                </a:ext>
              </a:extLst>
            </p:cNvPr>
            <p:cNvCxnSpPr>
              <a:cxnSpLocks/>
            </p:cNvCxnSpPr>
            <p:nvPr/>
          </p:nvCxnSpPr>
          <p:spPr>
            <a:xfrm>
              <a:off x="7254870" y="3196633"/>
              <a:ext cx="1990720" cy="125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7" name="直接箭头连接符 86">
              <a:extLst>
                <a:ext uri="{FF2B5EF4-FFF2-40B4-BE49-F238E27FC236}">
                  <a16:creationId xmlns:a16="http://schemas.microsoft.com/office/drawing/2014/main" id="{1800525B-CB04-43C0-BA49-BADC0262E1F1}"/>
                </a:ext>
              </a:extLst>
            </p:cNvPr>
            <p:cNvCxnSpPr>
              <a:cxnSpLocks/>
            </p:cNvCxnSpPr>
            <p:nvPr/>
          </p:nvCxnSpPr>
          <p:spPr>
            <a:xfrm>
              <a:off x="5155140" y="3196633"/>
              <a:ext cx="198120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8" name="直接箭头连接符 87">
              <a:extLst>
                <a:ext uri="{FF2B5EF4-FFF2-40B4-BE49-F238E27FC236}">
                  <a16:creationId xmlns:a16="http://schemas.microsoft.com/office/drawing/2014/main" id="{59261C2E-391C-49DA-BC8B-AA0492F15704}"/>
                </a:ext>
              </a:extLst>
            </p:cNvPr>
            <p:cNvCxnSpPr>
              <a:cxnSpLocks/>
              <a:stCxn id="83" idx="1"/>
              <a:endCxn id="82" idx="3"/>
            </p:cNvCxnSpPr>
            <p:nvPr/>
          </p:nvCxnSpPr>
          <p:spPr>
            <a:xfrm flipH="1">
              <a:off x="7229475" y="4683000"/>
              <a:ext cx="198225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9" name="直接箭头连接符 88">
              <a:extLst>
                <a:ext uri="{FF2B5EF4-FFF2-40B4-BE49-F238E27FC236}">
                  <a16:creationId xmlns:a16="http://schemas.microsoft.com/office/drawing/2014/main" id="{3B6008D0-E630-42CD-B82E-A5912B67F763}"/>
                </a:ext>
              </a:extLst>
            </p:cNvPr>
            <p:cNvCxnSpPr>
              <a:cxnSpLocks/>
            </p:cNvCxnSpPr>
            <p:nvPr/>
          </p:nvCxnSpPr>
          <p:spPr>
            <a:xfrm flipH="1">
              <a:off x="5155140" y="4683000"/>
              <a:ext cx="198225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0" name="直接箭头连接符 89">
              <a:extLst>
                <a:ext uri="{FF2B5EF4-FFF2-40B4-BE49-F238E27FC236}">
                  <a16:creationId xmlns:a16="http://schemas.microsoft.com/office/drawing/2014/main" id="{3A5A1849-630C-4D8D-BDAB-6140A027BDBD}"/>
                </a:ext>
              </a:extLst>
            </p:cNvPr>
            <p:cNvCxnSpPr>
              <a:cxnSpLocks/>
            </p:cNvCxnSpPr>
            <p:nvPr/>
          </p:nvCxnSpPr>
          <p:spPr>
            <a:xfrm flipH="1">
              <a:off x="3079223" y="4683000"/>
              <a:ext cx="198225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1" name="直接箭头连接符 90">
              <a:extLst>
                <a:ext uri="{FF2B5EF4-FFF2-40B4-BE49-F238E27FC236}">
                  <a16:creationId xmlns:a16="http://schemas.microsoft.com/office/drawing/2014/main" id="{B4629E32-BBA1-4484-9721-93A94228538A}"/>
                </a:ext>
              </a:extLst>
            </p:cNvPr>
            <p:cNvCxnSpPr>
              <a:cxnSpLocks/>
              <a:stCxn id="80" idx="1"/>
              <a:endCxn id="79" idx="3"/>
            </p:cNvCxnSpPr>
            <p:nvPr/>
          </p:nvCxnSpPr>
          <p:spPr>
            <a:xfrm flipH="1" flipV="1">
              <a:off x="1798110" y="4683000"/>
              <a:ext cx="118427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2" name="文本框 91">
              <a:extLst>
                <a:ext uri="{FF2B5EF4-FFF2-40B4-BE49-F238E27FC236}">
                  <a16:creationId xmlns:a16="http://schemas.microsoft.com/office/drawing/2014/main" id="{C3D3A07E-22DE-4180-8C09-14E193B56D0E}"/>
                </a:ext>
              </a:extLst>
            </p:cNvPr>
            <p:cNvSpPr txBox="1"/>
            <p:nvPr/>
          </p:nvSpPr>
          <p:spPr>
            <a:xfrm>
              <a:off x="1838855" y="1280177"/>
              <a:ext cx="1102784" cy="523220"/>
            </a:xfrm>
            <a:prstGeom prst="rect">
              <a:avLst/>
            </a:prstGeom>
            <a:noFill/>
          </p:spPr>
          <p:txBody>
            <a:bodyPr wrap="square" rtlCol="0">
              <a:spAutoFit/>
            </a:bodyPr>
            <a:lstStyle/>
            <a:p>
              <a:pPr algn="just"/>
              <a:r>
                <a:rPr lang="zh-CN" altLang="en-US" sz="1400" dirty="0"/>
                <a:t>在前端输入新闻文本</a:t>
              </a:r>
            </a:p>
          </p:txBody>
        </p:sp>
        <p:sp>
          <p:nvSpPr>
            <p:cNvPr id="93" name="文本框 92">
              <a:extLst>
                <a:ext uri="{FF2B5EF4-FFF2-40B4-BE49-F238E27FC236}">
                  <a16:creationId xmlns:a16="http://schemas.microsoft.com/office/drawing/2014/main" id="{F02192BE-FE4D-4A66-86AF-09A24FD24747}"/>
                </a:ext>
              </a:extLst>
            </p:cNvPr>
            <p:cNvSpPr txBox="1"/>
            <p:nvPr/>
          </p:nvSpPr>
          <p:spPr>
            <a:xfrm>
              <a:off x="3486150" y="2661973"/>
              <a:ext cx="1102784" cy="523220"/>
            </a:xfrm>
            <a:prstGeom prst="rect">
              <a:avLst/>
            </a:prstGeom>
            <a:noFill/>
          </p:spPr>
          <p:txBody>
            <a:bodyPr wrap="square" rtlCol="0">
              <a:spAutoFit/>
            </a:bodyPr>
            <a:lstStyle/>
            <a:p>
              <a:pPr algn="just"/>
              <a:r>
                <a:rPr lang="zh-CN" altLang="en-US" sz="1400" dirty="0"/>
                <a:t>调用上传接口上传</a:t>
              </a:r>
            </a:p>
          </p:txBody>
        </p:sp>
        <p:sp>
          <p:nvSpPr>
            <p:cNvPr id="94" name="文本框 93">
              <a:extLst>
                <a:ext uri="{FF2B5EF4-FFF2-40B4-BE49-F238E27FC236}">
                  <a16:creationId xmlns:a16="http://schemas.microsoft.com/office/drawing/2014/main" id="{02377521-9368-44B2-8799-76B52963F541}"/>
                </a:ext>
              </a:extLst>
            </p:cNvPr>
            <p:cNvSpPr txBox="1"/>
            <p:nvPr/>
          </p:nvSpPr>
          <p:spPr>
            <a:xfrm>
              <a:off x="5628213" y="2641900"/>
              <a:ext cx="1102784" cy="523220"/>
            </a:xfrm>
            <a:prstGeom prst="rect">
              <a:avLst/>
            </a:prstGeom>
            <a:noFill/>
          </p:spPr>
          <p:txBody>
            <a:bodyPr wrap="square" rtlCol="0">
              <a:spAutoFit/>
            </a:bodyPr>
            <a:lstStyle/>
            <a:p>
              <a:pPr algn="just"/>
              <a:r>
                <a:rPr lang="zh-CN" altLang="en-US" sz="1400" dirty="0"/>
                <a:t>调用预测函数接口</a:t>
              </a:r>
            </a:p>
          </p:txBody>
        </p:sp>
        <p:sp>
          <p:nvSpPr>
            <p:cNvPr id="95" name="文本框 94">
              <a:extLst>
                <a:ext uri="{FF2B5EF4-FFF2-40B4-BE49-F238E27FC236}">
                  <a16:creationId xmlns:a16="http://schemas.microsoft.com/office/drawing/2014/main" id="{64B92D36-1916-4580-8AE3-CB4BF8996890}"/>
                </a:ext>
              </a:extLst>
            </p:cNvPr>
            <p:cNvSpPr txBox="1"/>
            <p:nvPr/>
          </p:nvSpPr>
          <p:spPr>
            <a:xfrm>
              <a:off x="7698838" y="2669185"/>
              <a:ext cx="1102784" cy="523220"/>
            </a:xfrm>
            <a:prstGeom prst="rect">
              <a:avLst/>
            </a:prstGeom>
            <a:noFill/>
          </p:spPr>
          <p:txBody>
            <a:bodyPr wrap="square" rtlCol="0">
              <a:spAutoFit/>
            </a:bodyPr>
            <a:lstStyle/>
            <a:p>
              <a:pPr algn="just"/>
              <a:r>
                <a:rPr lang="zh-CN" altLang="en-US" sz="1400" dirty="0"/>
                <a:t>调用预测模型进行预测</a:t>
              </a:r>
            </a:p>
          </p:txBody>
        </p:sp>
        <p:sp>
          <p:nvSpPr>
            <p:cNvPr id="96" name="文本框 95">
              <a:extLst>
                <a:ext uri="{FF2B5EF4-FFF2-40B4-BE49-F238E27FC236}">
                  <a16:creationId xmlns:a16="http://schemas.microsoft.com/office/drawing/2014/main" id="{EC3CD67C-71D8-4C40-A5BB-A0381DB503DB}"/>
                </a:ext>
              </a:extLst>
            </p:cNvPr>
            <p:cNvSpPr txBox="1"/>
            <p:nvPr/>
          </p:nvSpPr>
          <p:spPr>
            <a:xfrm>
              <a:off x="7579513" y="4369738"/>
              <a:ext cx="1282179" cy="307777"/>
            </a:xfrm>
            <a:prstGeom prst="rect">
              <a:avLst/>
            </a:prstGeom>
            <a:noFill/>
          </p:spPr>
          <p:txBody>
            <a:bodyPr wrap="square" rtlCol="0">
              <a:spAutoFit/>
            </a:bodyPr>
            <a:lstStyle/>
            <a:p>
              <a:pPr algn="just"/>
              <a:r>
                <a:rPr lang="zh-CN" altLang="en-US" sz="1400" dirty="0"/>
                <a:t>返回预测结果</a:t>
              </a:r>
            </a:p>
          </p:txBody>
        </p:sp>
        <p:sp>
          <p:nvSpPr>
            <p:cNvPr id="97" name="文本框 96">
              <a:extLst>
                <a:ext uri="{FF2B5EF4-FFF2-40B4-BE49-F238E27FC236}">
                  <a16:creationId xmlns:a16="http://schemas.microsoft.com/office/drawing/2014/main" id="{3FE62735-BD6F-4642-9F34-1C1776DABFDB}"/>
                </a:ext>
              </a:extLst>
            </p:cNvPr>
            <p:cNvSpPr txBox="1"/>
            <p:nvPr/>
          </p:nvSpPr>
          <p:spPr>
            <a:xfrm>
              <a:off x="5504766" y="4371535"/>
              <a:ext cx="1282179" cy="307777"/>
            </a:xfrm>
            <a:prstGeom prst="rect">
              <a:avLst/>
            </a:prstGeom>
            <a:noFill/>
          </p:spPr>
          <p:txBody>
            <a:bodyPr wrap="square" rtlCol="0">
              <a:spAutoFit/>
            </a:bodyPr>
            <a:lstStyle/>
            <a:p>
              <a:pPr algn="just"/>
              <a:r>
                <a:rPr lang="zh-CN" altLang="en-US" sz="1400" dirty="0"/>
                <a:t>返回预测结果</a:t>
              </a:r>
            </a:p>
          </p:txBody>
        </p:sp>
        <p:sp>
          <p:nvSpPr>
            <p:cNvPr id="98" name="文本框 97">
              <a:extLst>
                <a:ext uri="{FF2B5EF4-FFF2-40B4-BE49-F238E27FC236}">
                  <a16:creationId xmlns:a16="http://schemas.microsoft.com/office/drawing/2014/main" id="{C31B7FEF-66E4-4EA7-B432-74DFDE87615B}"/>
                </a:ext>
              </a:extLst>
            </p:cNvPr>
            <p:cNvSpPr txBox="1"/>
            <p:nvPr/>
          </p:nvSpPr>
          <p:spPr>
            <a:xfrm>
              <a:off x="3394572" y="4362526"/>
              <a:ext cx="1282179" cy="307777"/>
            </a:xfrm>
            <a:prstGeom prst="rect">
              <a:avLst/>
            </a:prstGeom>
            <a:noFill/>
          </p:spPr>
          <p:txBody>
            <a:bodyPr wrap="square" rtlCol="0">
              <a:spAutoFit/>
            </a:bodyPr>
            <a:lstStyle/>
            <a:p>
              <a:pPr algn="just"/>
              <a:r>
                <a:rPr lang="zh-CN" altLang="en-US" sz="1400" dirty="0"/>
                <a:t>返回预测结果</a:t>
              </a:r>
            </a:p>
          </p:txBody>
        </p:sp>
        <p:sp>
          <p:nvSpPr>
            <p:cNvPr id="99" name="文本框 98">
              <a:extLst>
                <a:ext uri="{FF2B5EF4-FFF2-40B4-BE49-F238E27FC236}">
                  <a16:creationId xmlns:a16="http://schemas.microsoft.com/office/drawing/2014/main" id="{95E986EA-2C01-417C-B59F-A7485F70A66B}"/>
                </a:ext>
              </a:extLst>
            </p:cNvPr>
            <p:cNvSpPr txBox="1"/>
            <p:nvPr/>
          </p:nvSpPr>
          <p:spPr>
            <a:xfrm>
              <a:off x="1760238" y="4369738"/>
              <a:ext cx="1282179" cy="307777"/>
            </a:xfrm>
            <a:prstGeom prst="rect">
              <a:avLst/>
            </a:prstGeom>
            <a:noFill/>
          </p:spPr>
          <p:txBody>
            <a:bodyPr wrap="square" rtlCol="0">
              <a:spAutoFit/>
            </a:bodyPr>
            <a:lstStyle/>
            <a:p>
              <a:pPr algn="just"/>
              <a:r>
                <a:rPr lang="zh-CN" altLang="en-US" sz="1400" dirty="0"/>
                <a:t>返回预测结果</a:t>
              </a:r>
            </a:p>
          </p:txBody>
        </p:sp>
      </p:grpSp>
    </p:spTree>
    <p:extLst>
      <p:ext uri="{BB962C8B-B14F-4D97-AF65-F5344CB8AC3E}">
        <p14:creationId xmlns:p14="http://schemas.microsoft.com/office/powerpoint/2010/main" val="20811722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019红蓝通用个人年终总结PPT模板"/>
</p:tagLst>
</file>

<file path=ppt/theme/theme1.xml><?xml version="1.0" encoding="utf-8"?>
<a:theme xmlns:a="http://schemas.openxmlformats.org/drawingml/2006/main" name="千库网">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69</TotalTime>
  <Words>647</Words>
  <Application>Microsoft Office PowerPoint</Application>
  <PresentationFormat>宽屏</PresentationFormat>
  <Paragraphs>92</Paragraphs>
  <Slides>11</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微软雅黑</vt:lpstr>
      <vt:lpstr>Arial</vt:lpstr>
      <vt:lpstr>Arial</vt:lpstr>
      <vt:lpstr>Calibri</vt:lpstr>
      <vt:lpstr>千库网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2019红蓝通用个人年终总结PPT模板</dc:title>
  <dc:creator>Arthas</dc:creator>
  <cp:lastModifiedBy>王 沛然</cp:lastModifiedBy>
  <cp:revision>114</cp:revision>
  <dcterms:created xsi:type="dcterms:W3CDTF">2017-09-22T08:16:00Z</dcterms:created>
  <dcterms:modified xsi:type="dcterms:W3CDTF">2021-07-14T02:02:35Z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E39FEAAA457647278C1425A2B2ED849A</vt:lpwstr>
  </property>
  <property fmtid="{D5CDD505-2E9C-101B-9397-08002B2CF9AE}" pid="3" name="KSOProductBuildVer">
    <vt:lpwstr>2052-11.1.0.10578</vt:lpwstr>
  </property>
</Properties>
</file>