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09" r:id="rId2"/>
    <p:sldId id="340" r:id="rId3"/>
    <p:sldId id="341" r:id="rId4"/>
    <p:sldId id="274" r:id="rId5"/>
    <p:sldId id="339" r:id="rId6"/>
    <p:sldId id="338" r:id="rId7"/>
    <p:sldId id="334"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E50"/>
    <a:srgbClr val="DF213B"/>
    <a:srgbClr val="FB4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2" autoAdjust="0"/>
    <p:restoredTop sz="94660"/>
  </p:normalViewPr>
  <p:slideViewPr>
    <p:cSldViewPr snapToGrid="0">
      <p:cViewPr varScale="1">
        <p:scale>
          <a:sx n="70" d="100"/>
          <a:sy n="70" d="100"/>
        </p:scale>
        <p:origin x="1068" y="7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2021-07-14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文本分类作为文本信息处理中最关键的技术之一，目前主要应用于信息检索、信息监管和知识挖掘等领域上。目前应用在文本分类主要有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临邻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(K-NearestNeighbor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）算法、朴素贝叶斯、支持向量机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(SVM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BP (Back Propagation)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神经网络等分类模型，并且均取得了良好的效果。当然为了能够让文本分类的效果比原来更好，有些学者对这些传统的文本分类算法做了进一步改进。但相对文本分类的任务来说，这些分类方法都无法解决以下的问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类算法容易出现局部最优；分类模型中数据的维数太大造成模型计算复杂度过高，从而导致模型崩溃；模型无法获取数据的关键特征导致出现过拟合现象；模型无法学习到足够的特征从而导致其在多分类任务上无法具有较好的泛化性。</a:t>
            </a:r>
          </a:p>
          <a:p>
            <a:endParaRPr lang="zh-CN" altLang="en-US" dirty="0"/>
          </a:p>
        </p:txBody>
      </p:sp>
      <p:sp>
        <p:nvSpPr>
          <p:cNvPr id="4" name="灯片编号占位符 3"/>
          <p:cNvSpPr>
            <a:spLocks noGrp="1"/>
          </p:cNvSpPr>
          <p:nvPr>
            <p:ph type="sldNum" sz="quarter" idx="10"/>
          </p:nvPr>
        </p:nvSpPr>
        <p:spPr/>
        <p:txBody>
          <a:bodyPr/>
          <a:lstStyle/>
          <a:p>
            <a:fld id="{A4E33503-B4A9-4273-8D5C-F1CAFA6293E2}" type="slidenum">
              <a:rPr lang="zh-CN" altLang="en-US" smtClean="0"/>
              <a:t>2</a:t>
            </a:fld>
            <a:endParaRPr lang="zh-CN" altLang="en-US"/>
          </a:p>
        </p:txBody>
      </p:sp>
    </p:spTree>
    <p:extLst>
      <p:ext uri="{BB962C8B-B14F-4D97-AF65-F5344CB8AC3E}">
        <p14:creationId xmlns:p14="http://schemas.microsoft.com/office/powerpoint/2010/main" val="330343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2800" b="0" i="0" dirty="0">
                <a:solidFill>
                  <a:srgbClr val="121212"/>
                </a:solidFill>
                <a:effectLst/>
                <a:latin typeface="-apple-system"/>
              </a:rPr>
              <a:t>清华大学等研究者提出一种名为「通过多信息实体增强语言表征（</a:t>
            </a:r>
            <a:r>
              <a:rPr lang="en-US" altLang="zh-CN" sz="2800" b="0" i="0" dirty="0">
                <a:solidFill>
                  <a:srgbClr val="121212"/>
                </a:solidFill>
                <a:effectLst/>
                <a:latin typeface="-apple-system"/>
              </a:rPr>
              <a:t>ERNIE</a:t>
            </a:r>
            <a:r>
              <a:rPr lang="zh-CN" altLang="en-US" sz="2800" b="0" i="0" dirty="0">
                <a:solidFill>
                  <a:srgbClr val="121212"/>
                </a:solidFill>
                <a:effectLst/>
                <a:latin typeface="-apple-system"/>
              </a:rPr>
              <a:t>）」的模型。重要的是，</a:t>
            </a:r>
            <a:r>
              <a:rPr lang="en-US" altLang="zh-CN" sz="2800" b="0" i="0" dirty="0">
                <a:solidFill>
                  <a:srgbClr val="121212"/>
                </a:solidFill>
                <a:effectLst/>
                <a:latin typeface="-apple-system"/>
              </a:rPr>
              <a:t>ERNIE </a:t>
            </a:r>
            <a:r>
              <a:rPr lang="zh-CN" altLang="en-US" sz="2800" b="0" i="0" dirty="0">
                <a:solidFill>
                  <a:srgbClr val="121212"/>
                </a:solidFill>
                <a:effectLst/>
                <a:latin typeface="-apple-system"/>
              </a:rPr>
              <a:t>能同时在大规模文本语料库和知识图谱上预训练语言模型。总体而言，</a:t>
            </a:r>
            <a:r>
              <a:rPr lang="en-US" altLang="zh-CN" sz="2800" b="0" i="0" dirty="0">
                <a:solidFill>
                  <a:srgbClr val="121212"/>
                </a:solidFill>
                <a:effectLst/>
                <a:latin typeface="-apple-system"/>
              </a:rPr>
              <a:t>ERNIE </a:t>
            </a:r>
            <a:r>
              <a:rPr lang="zh-CN" altLang="en-US" sz="2800" b="0" i="0" dirty="0">
                <a:solidFill>
                  <a:srgbClr val="121212"/>
                </a:solidFill>
                <a:effectLst/>
                <a:latin typeface="-apple-system"/>
              </a:rPr>
              <a:t>分为抽取知识信息与训练语言模型两大步骤，下面将简述 </a:t>
            </a:r>
            <a:r>
              <a:rPr lang="en-US" altLang="zh-CN" sz="2800" b="0" i="0" dirty="0">
                <a:solidFill>
                  <a:srgbClr val="121212"/>
                </a:solidFill>
                <a:effectLst/>
                <a:latin typeface="-apple-system"/>
              </a:rPr>
              <a:t>ERNIE </a:t>
            </a:r>
            <a:r>
              <a:rPr lang="zh-CN" altLang="en-US" sz="2800" b="0" i="0" dirty="0">
                <a:solidFill>
                  <a:srgbClr val="121212"/>
                </a:solidFill>
                <a:effectLst/>
                <a:latin typeface="-apple-system"/>
              </a:rPr>
              <a:t>到底是怎样构建的。</a:t>
            </a:r>
          </a:p>
          <a:p>
            <a:pPr algn="l"/>
            <a:r>
              <a:rPr lang="en-US" altLang="zh-CN" sz="2800" b="0" i="0" dirty="0">
                <a:solidFill>
                  <a:srgbClr val="121212"/>
                </a:solidFill>
                <a:effectLst/>
                <a:latin typeface="-apple-system"/>
              </a:rPr>
              <a:t>1) </a:t>
            </a:r>
            <a:r>
              <a:rPr lang="zh-CN" altLang="en-US" sz="2800" b="0" i="0" dirty="0">
                <a:solidFill>
                  <a:srgbClr val="121212"/>
                </a:solidFill>
                <a:effectLst/>
                <a:latin typeface="-apple-system"/>
              </a:rPr>
              <a:t>对于抽取并编码的知识信息，研究者首先识别文本中的命名实体，然后将这些提到的实体与知识图谱中的实体进行匹配。</a:t>
            </a:r>
          </a:p>
          <a:p>
            <a:pPr algn="l"/>
            <a:r>
              <a:rPr lang="zh-CN" altLang="en-US" sz="2800" b="0" i="0" dirty="0">
                <a:solidFill>
                  <a:srgbClr val="121212"/>
                </a:solidFill>
                <a:effectLst/>
                <a:latin typeface="-apple-system"/>
              </a:rPr>
              <a:t>研究者并不直接使用 </a:t>
            </a:r>
            <a:r>
              <a:rPr lang="en-US" altLang="zh-CN" sz="2800" b="0" i="0" dirty="0">
                <a:solidFill>
                  <a:srgbClr val="121212"/>
                </a:solidFill>
                <a:effectLst/>
                <a:latin typeface="-apple-system"/>
              </a:rPr>
              <a:t>KG </a:t>
            </a:r>
            <a:r>
              <a:rPr lang="zh-CN" altLang="en-US" sz="2800" b="0" i="0" dirty="0">
                <a:solidFill>
                  <a:srgbClr val="121212"/>
                </a:solidFill>
                <a:effectLst/>
                <a:latin typeface="-apple-system"/>
              </a:rPr>
              <a:t>中基于图的事实，相反他们通过知识嵌入算法（例如 </a:t>
            </a:r>
            <a:r>
              <a:rPr lang="en-US" altLang="zh-CN" sz="2800" b="0" i="0" dirty="0">
                <a:solidFill>
                  <a:srgbClr val="121212"/>
                </a:solidFill>
                <a:effectLst/>
                <a:latin typeface="-apple-system"/>
              </a:rPr>
              <a:t>TransE</a:t>
            </a:r>
            <a:r>
              <a:rPr lang="zh-CN" altLang="en-US" sz="2800" b="0" i="0" dirty="0">
                <a:solidFill>
                  <a:srgbClr val="121212"/>
                </a:solidFill>
                <a:effectLst/>
                <a:latin typeface="-apple-system"/>
              </a:rPr>
              <a:t>）编码 </a:t>
            </a:r>
            <a:r>
              <a:rPr lang="en-US" altLang="zh-CN" sz="2800" b="0" i="0" dirty="0">
                <a:solidFill>
                  <a:srgbClr val="121212"/>
                </a:solidFill>
                <a:effectLst/>
                <a:latin typeface="-apple-system"/>
              </a:rPr>
              <a:t>KG </a:t>
            </a:r>
            <a:r>
              <a:rPr lang="zh-CN" altLang="en-US" sz="2800" b="0" i="0" dirty="0">
                <a:solidFill>
                  <a:srgbClr val="121212"/>
                </a:solidFill>
                <a:effectLst/>
                <a:latin typeface="-apple-system"/>
              </a:rPr>
              <a:t>的图结构，并将多信息实体嵌入作为 </a:t>
            </a:r>
            <a:r>
              <a:rPr lang="en-US" altLang="zh-CN" sz="2800" b="0" i="0" dirty="0">
                <a:solidFill>
                  <a:srgbClr val="121212"/>
                </a:solidFill>
                <a:effectLst/>
                <a:latin typeface="-apple-system"/>
              </a:rPr>
              <a:t>ERNIE </a:t>
            </a:r>
            <a:r>
              <a:rPr lang="zh-CN" altLang="en-US" sz="2800" b="0" i="0" dirty="0">
                <a:solidFill>
                  <a:srgbClr val="121212"/>
                </a:solidFill>
                <a:effectLst/>
                <a:latin typeface="-apple-system"/>
              </a:rPr>
              <a:t>的输入。基于文本和知识图谱的对齐，</a:t>
            </a:r>
            <a:r>
              <a:rPr lang="en-US" altLang="zh-CN" sz="2800" b="0" i="0" dirty="0">
                <a:solidFill>
                  <a:srgbClr val="121212"/>
                </a:solidFill>
                <a:effectLst/>
                <a:latin typeface="-apple-system"/>
              </a:rPr>
              <a:t>ERNIE </a:t>
            </a:r>
            <a:r>
              <a:rPr lang="zh-CN" altLang="en-US" sz="2800" b="0" i="0" dirty="0">
                <a:solidFill>
                  <a:srgbClr val="121212"/>
                </a:solidFill>
                <a:effectLst/>
                <a:latin typeface="-apple-system"/>
              </a:rPr>
              <a:t>将知识模块的实体表征整合到语义模块的隐藏层中。</a:t>
            </a:r>
          </a:p>
          <a:p>
            <a:pPr algn="l"/>
            <a:r>
              <a:rPr lang="en-US" altLang="zh-CN" sz="2800" b="0" i="0" dirty="0">
                <a:solidFill>
                  <a:srgbClr val="121212"/>
                </a:solidFill>
                <a:effectLst/>
                <a:latin typeface="-apple-system"/>
              </a:rPr>
              <a:t>2) </a:t>
            </a:r>
            <a:r>
              <a:rPr lang="zh-CN" altLang="en-US" sz="2800" b="0" i="0" dirty="0">
                <a:solidFill>
                  <a:srgbClr val="121212"/>
                </a:solidFill>
                <a:effectLst/>
                <a:latin typeface="-apple-system"/>
              </a:rPr>
              <a:t>与 </a:t>
            </a:r>
            <a:r>
              <a:rPr lang="en-US" altLang="zh-CN" sz="2800" b="0" i="0" dirty="0">
                <a:solidFill>
                  <a:srgbClr val="121212"/>
                </a:solidFill>
                <a:effectLst/>
                <a:latin typeface="-apple-system"/>
              </a:rPr>
              <a:t>BERT </a:t>
            </a:r>
            <a:r>
              <a:rPr lang="zh-CN" altLang="en-US" sz="2800" b="0" i="0" dirty="0">
                <a:solidFill>
                  <a:srgbClr val="121212"/>
                </a:solidFill>
                <a:effectLst/>
                <a:latin typeface="-apple-system"/>
              </a:rPr>
              <a:t>类似，研究者采用了带 </a:t>
            </a:r>
            <a:r>
              <a:rPr lang="en-US" altLang="zh-CN" sz="2800" b="0" i="0" dirty="0">
                <a:solidFill>
                  <a:srgbClr val="121212"/>
                </a:solidFill>
                <a:effectLst/>
                <a:latin typeface="-apple-system"/>
              </a:rPr>
              <a:t>Mask </a:t>
            </a:r>
            <a:r>
              <a:rPr lang="zh-CN" altLang="en-US" sz="2800" b="0" i="0" dirty="0">
                <a:solidFill>
                  <a:srgbClr val="121212"/>
                </a:solidFill>
                <a:effectLst/>
                <a:latin typeface="-apple-system"/>
              </a:rPr>
              <a:t>的语言模型，以及预测下一句文本作为预训练目标。除此之外，为了更好地融合文本和知识特征，研究者设计了一种新型预训练目标，即随机 </a:t>
            </a:r>
            <a:r>
              <a:rPr lang="en-US" altLang="zh-CN" sz="2800" b="0" i="0" dirty="0">
                <a:solidFill>
                  <a:srgbClr val="121212"/>
                </a:solidFill>
                <a:effectLst/>
                <a:latin typeface="-apple-system"/>
              </a:rPr>
              <a:t>Mask </a:t>
            </a:r>
            <a:r>
              <a:rPr lang="zh-CN" altLang="en-US" sz="2800" b="0" i="0" dirty="0">
                <a:solidFill>
                  <a:srgbClr val="121212"/>
                </a:solidFill>
                <a:effectLst/>
                <a:latin typeface="-apple-system"/>
              </a:rPr>
              <a:t>掉一些对齐了输入文本的命名实体，并要求模型从知识图谱中选择合适的实体以完成对齐。</a:t>
            </a:r>
          </a:p>
          <a:p>
            <a:pPr algn="l"/>
            <a:r>
              <a:rPr lang="zh-CN" altLang="en-US" sz="2800" b="0" i="0" dirty="0">
                <a:solidFill>
                  <a:srgbClr val="121212"/>
                </a:solidFill>
                <a:effectLst/>
                <a:latin typeface="-apple-system"/>
              </a:rPr>
              <a:t>现存的预训练语言表征模型只利用局部上下文预测 </a:t>
            </a:r>
            <a:r>
              <a:rPr lang="en-US" altLang="zh-CN" sz="2800" b="0" i="0" dirty="0">
                <a:solidFill>
                  <a:srgbClr val="121212"/>
                </a:solidFill>
                <a:effectLst/>
                <a:latin typeface="-apple-system"/>
              </a:rPr>
              <a:t>Token</a:t>
            </a:r>
            <a:r>
              <a:rPr lang="zh-CN" altLang="en-US" sz="2800" b="0" i="0" dirty="0">
                <a:solidFill>
                  <a:srgbClr val="121212"/>
                </a:solidFill>
                <a:effectLst/>
                <a:latin typeface="-apple-system"/>
              </a:rPr>
              <a:t>，但 </a:t>
            </a:r>
            <a:r>
              <a:rPr lang="en-US" altLang="zh-CN" sz="2800" b="0" i="0" dirty="0">
                <a:solidFill>
                  <a:srgbClr val="121212"/>
                </a:solidFill>
                <a:effectLst/>
                <a:latin typeface="-apple-system"/>
              </a:rPr>
              <a:t>ERNIE </a:t>
            </a:r>
            <a:r>
              <a:rPr lang="zh-CN" altLang="en-US" sz="2800" b="0" i="0" dirty="0">
                <a:solidFill>
                  <a:srgbClr val="121212"/>
                </a:solidFill>
                <a:effectLst/>
                <a:latin typeface="-apple-system"/>
              </a:rPr>
              <a:t>的新目标要求模型同时聚合上下文和知识事实的信息，并同时预测 </a:t>
            </a:r>
            <a:r>
              <a:rPr lang="en-US" altLang="zh-CN" sz="2800" b="0" i="0" dirty="0">
                <a:solidFill>
                  <a:srgbClr val="121212"/>
                </a:solidFill>
                <a:effectLst/>
                <a:latin typeface="-apple-system"/>
              </a:rPr>
              <a:t>Token </a:t>
            </a:r>
            <a:r>
              <a:rPr lang="zh-CN" altLang="en-US" sz="2800" b="0" i="0" dirty="0">
                <a:solidFill>
                  <a:srgbClr val="121212"/>
                </a:solidFill>
                <a:effectLst/>
                <a:latin typeface="-apple-system"/>
              </a:rPr>
              <a:t>和实体，从而构建一种知识化的语言表征模型。</a:t>
            </a:r>
          </a:p>
          <a:p>
            <a:pPr algn="l"/>
            <a:r>
              <a:rPr lang="zh-CN" altLang="en-US" sz="2800" b="0" i="0" dirty="0">
                <a:solidFill>
                  <a:srgbClr val="121212"/>
                </a:solidFill>
                <a:effectLst/>
                <a:latin typeface="-apple-system"/>
              </a:rPr>
              <a:t>最后，研究者针对两种知识驱动型 </a:t>
            </a:r>
            <a:r>
              <a:rPr lang="en-US" altLang="zh-CN" sz="2800" b="0" i="0" dirty="0">
                <a:solidFill>
                  <a:srgbClr val="121212"/>
                </a:solidFill>
                <a:effectLst/>
                <a:latin typeface="-apple-system"/>
              </a:rPr>
              <a:t>NLP </a:t>
            </a:r>
            <a:r>
              <a:rPr lang="zh-CN" altLang="en-US" sz="2800" b="0" i="0" dirty="0">
                <a:solidFill>
                  <a:srgbClr val="121212"/>
                </a:solidFill>
                <a:effectLst/>
                <a:latin typeface="-apple-system"/>
              </a:rPr>
              <a:t>任务进行了实验，即实体分型（</a:t>
            </a:r>
            <a:r>
              <a:rPr lang="en-US" altLang="zh-CN" sz="2800" b="0" i="0" dirty="0">
                <a:solidFill>
                  <a:srgbClr val="121212"/>
                </a:solidFill>
                <a:effectLst/>
                <a:latin typeface="-apple-system"/>
              </a:rPr>
              <a:t>entity typing</a:t>
            </a:r>
            <a:r>
              <a:rPr lang="zh-CN" altLang="en-US" sz="2800" b="0" i="0" dirty="0">
                <a:solidFill>
                  <a:srgbClr val="121212"/>
                </a:solidFill>
                <a:effectLst/>
                <a:latin typeface="-apple-system"/>
              </a:rPr>
              <a:t>）和关系分类。实验结果表明，</a:t>
            </a:r>
            <a:r>
              <a:rPr lang="en-US" altLang="zh-CN" sz="2800" b="0" i="0" dirty="0">
                <a:solidFill>
                  <a:srgbClr val="121212"/>
                </a:solidFill>
                <a:effectLst/>
                <a:latin typeface="-apple-system"/>
              </a:rPr>
              <a:t>ERNIE </a:t>
            </a:r>
            <a:r>
              <a:rPr lang="zh-CN" altLang="en-US" sz="2800" b="0" i="0" dirty="0">
                <a:solidFill>
                  <a:srgbClr val="121212"/>
                </a:solidFill>
                <a:effectLst/>
                <a:latin typeface="-apple-system"/>
              </a:rPr>
              <a:t>在知识驱动型任务中效果显著超过当前最佳的 </a:t>
            </a:r>
            <a:r>
              <a:rPr lang="en-US" altLang="zh-CN" sz="2800" b="0" i="0" dirty="0">
                <a:solidFill>
                  <a:srgbClr val="121212"/>
                </a:solidFill>
                <a:effectLst/>
                <a:latin typeface="-apple-system"/>
              </a:rPr>
              <a:t>BERT</a:t>
            </a:r>
            <a:r>
              <a:rPr lang="zh-CN" altLang="en-US" sz="2800" b="0" i="0" dirty="0">
                <a:solidFill>
                  <a:srgbClr val="121212"/>
                </a:solidFill>
                <a:effectLst/>
                <a:latin typeface="-apple-system"/>
              </a:rPr>
              <a:t>，因此 </a:t>
            </a:r>
            <a:r>
              <a:rPr lang="en-US" altLang="zh-CN" sz="2800" b="0" i="0" dirty="0">
                <a:solidFill>
                  <a:srgbClr val="121212"/>
                </a:solidFill>
                <a:effectLst/>
                <a:latin typeface="-apple-system"/>
              </a:rPr>
              <a:t>ERNIE </a:t>
            </a:r>
            <a:r>
              <a:rPr lang="zh-CN" altLang="en-US" sz="2800" b="0" i="0" dirty="0">
                <a:solidFill>
                  <a:srgbClr val="121212"/>
                </a:solidFill>
                <a:effectLst/>
                <a:latin typeface="-apple-system"/>
              </a:rPr>
              <a:t>能完整利用词汇、句法和知识信息的优势。研究者同时在其它一般 </a:t>
            </a:r>
            <a:r>
              <a:rPr lang="en-US" altLang="zh-CN" sz="2800" b="0" i="0" dirty="0">
                <a:solidFill>
                  <a:srgbClr val="121212"/>
                </a:solidFill>
                <a:effectLst/>
                <a:latin typeface="-apple-system"/>
              </a:rPr>
              <a:t>NLP </a:t>
            </a:r>
            <a:r>
              <a:rPr lang="zh-CN" altLang="en-US" sz="2800" b="0" i="0" dirty="0">
                <a:solidFill>
                  <a:srgbClr val="121212"/>
                </a:solidFill>
                <a:effectLst/>
                <a:latin typeface="-apple-system"/>
              </a:rPr>
              <a:t>任务中测试 </a:t>
            </a:r>
            <a:r>
              <a:rPr lang="en-US" altLang="zh-CN" sz="2800" b="0" i="0" dirty="0">
                <a:solidFill>
                  <a:srgbClr val="121212"/>
                </a:solidFill>
                <a:effectLst/>
                <a:latin typeface="-apple-system"/>
              </a:rPr>
              <a:t>ERNIE</a:t>
            </a:r>
            <a:r>
              <a:rPr lang="zh-CN" altLang="en-US" sz="2800" b="0" i="0" dirty="0">
                <a:solidFill>
                  <a:srgbClr val="121212"/>
                </a:solidFill>
                <a:effectLst/>
                <a:latin typeface="-apple-system"/>
              </a:rPr>
              <a:t>，并发现它能获得与 </a:t>
            </a:r>
            <a:r>
              <a:rPr lang="en-US" altLang="zh-CN" sz="2800" b="0" i="0" dirty="0">
                <a:solidFill>
                  <a:srgbClr val="121212"/>
                </a:solidFill>
                <a:effectLst/>
                <a:latin typeface="-apple-system"/>
              </a:rPr>
              <a:t>BERT </a:t>
            </a:r>
            <a:r>
              <a:rPr lang="zh-CN" altLang="en-US" sz="2800" b="0" i="0" dirty="0">
                <a:solidFill>
                  <a:srgbClr val="121212"/>
                </a:solidFill>
                <a:effectLst/>
                <a:latin typeface="-apple-system"/>
              </a:rPr>
              <a:t>相媲美的性能。</a:t>
            </a:r>
          </a:p>
        </p:txBody>
      </p:sp>
      <p:sp>
        <p:nvSpPr>
          <p:cNvPr id="4" name="灯片编号占位符 3"/>
          <p:cNvSpPr>
            <a:spLocks noGrp="1"/>
          </p:cNvSpPr>
          <p:nvPr>
            <p:ph type="sldNum" sz="quarter" idx="10"/>
          </p:nvPr>
        </p:nvSpPr>
        <p:spPr/>
        <p:txBody>
          <a:bodyPr/>
          <a:lstStyle/>
          <a:p>
            <a:fld id="{A4E33503-B4A9-4273-8D5C-F1CAFA6293E2}" type="slidenum">
              <a:rPr lang="zh-CN" altLang="en-US" smtClean="0"/>
              <a:t>3</a:t>
            </a:fld>
            <a:endParaRPr lang="zh-CN" altLang="en-US"/>
          </a:p>
        </p:txBody>
      </p:sp>
    </p:spTree>
    <p:extLst>
      <p:ext uri="{BB962C8B-B14F-4D97-AF65-F5344CB8AC3E}">
        <p14:creationId xmlns:p14="http://schemas.microsoft.com/office/powerpoint/2010/main" val="769349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4</a:t>
            </a:fld>
            <a:endParaRPr lang="zh-CN" altLang="en-US"/>
          </a:p>
        </p:txBody>
      </p:sp>
    </p:spTree>
    <p:extLst>
      <p:ext uri="{BB962C8B-B14F-4D97-AF65-F5344CB8AC3E}">
        <p14:creationId xmlns:p14="http://schemas.microsoft.com/office/powerpoint/2010/main" val="18375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5</a:t>
            </a:fld>
            <a:endParaRPr lang="zh-CN" altLang="en-US"/>
          </a:p>
        </p:txBody>
      </p:sp>
    </p:spTree>
    <p:extLst>
      <p:ext uri="{BB962C8B-B14F-4D97-AF65-F5344CB8AC3E}">
        <p14:creationId xmlns:p14="http://schemas.microsoft.com/office/powerpoint/2010/main" val="165665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6</a:t>
            </a:fld>
            <a:endParaRPr lang="zh-CN" altLang="en-US"/>
          </a:p>
        </p:txBody>
      </p:sp>
    </p:spTree>
    <p:extLst>
      <p:ext uri="{BB962C8B-B14F-4D97-AF65-F5344CB8AC3E}">
        <p14:creationId xmlns:p14="http://schemas.microsoft.com/office/powerpoint/2010/main" val="417868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baike.baidu.com/item/Facebook/7449587" TargetMode="Externa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https://baike.baidu.com/item/%E4%BA%BA%E5%B7%A5%E6%99%BA%E8%83%BD/9180" TargetMode="External"/><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15749"/>
          <a:stretch>
            <a:fillRect/>
          </a:stretch>
        </p:blipFill>
        <p:spPr>
          <a:xfrm>
            <a:off x="4419600" y="940460"/>
            <a:ext cx="7772400" cy="5917540"/>
          </a:xfrm>
          <a:prstGeom prst="rect">
            <a:avLst/>
          </a:prstGeom>
        </p:spPr>
      </p:pic>
      <p:sp>
        <p:nvSpPr>
          <p:cNvPr id="36" name="文本框 35"/>
          <p:cNvSpPr txBox="1"/>
          <p:nvPr/>
        </p:nvSpPr>
        <p:spPr>
          <a:xfrm>
            <a:off x="-18415" y="3129280"/>
            <a:ext cx="7368540" cy="829945"/>
          </a:xfrm>
          <a:prstGeom prst="rect">
            <a:avLst/>
          </a:prstGeom>
          <a:noFill/>
        </p:spPr>
        <p:txBody>
          <a:bodyPr wrap="square" rtlCol="0">
            <a:spAutoFit/>
            <a:scene3d>
              <a:camera prst="orthographicFront"/>
              <a:lightRig rig="threePt" dir="t"/>
            </a:scene3d>
            <a:sp3d contourW="12700"/>
          </a:bodyPr>
          <a:lstStyle/>
          <a:p>
            <a:pPr algn="ctr"/>
            <a:r>
              <a:rPr sz="4800" b="1" dirty="0">
                <a:solidFill>
                  <a:schemeClr val="tx1">
                    <a:lumMod val="75000"/>
                    <a:lumOff val="25000"/>
                  </a:schemeClr>
                </a:solidFill>
                <a:latin typeface="+mj-ea"/>
                <a:ea typeface="+mj-ea"/>
              </a:rPr>
              <a:t>新闻文本分类</a:t>
            </a:r>
            <a:r>
              <a:rPr lang="zh-CN" altLang="en-US" sz="4800" b="1" dirty="0">
                <a:solidFill>
                  <a:schemeClr val="tx1">
                    <a:lumMod val="75000"/>
                    <a:lumOff val="25000"/>
                  </a:schemeClr>
                </a:solidFill>
                <a:latin typeface="+mj-ea"/>
                <a:ea typeface="+mj-ea"/>
              </a:rPr>
              <a:t>项目汇报</a:t>
            </a:r>
          </a:p>
        </p:txBody>
      </p:sp>
      <p:sp>
        <p:nvSpPr>
          <p:cNvPr id="37" name="文本框 36"/>
          <p:cNvSpPr txBox="1"/>
          <p:nvPr/>
        </p:nvSpPr>
        <p:spPr>
          <a:xfrm>
            <a:off x="921847" y="3996430"/>
            <a:ext cx="5487987" cy="275590"/>
          </a:xfrm>
          <a:prstGeom prst="rect">
            <a:avLst/>
          </a:prstGeom>
          <a:noFill/>
        </p:spPr>
        <p:txBody>
          <a:bodyPr wrap="square" rtlCol="0">
            <a:spAutoFit/>
            <a:scene3d>
              <a:camera prst="orthographicFront"/>
              <a:lightRig rig="threePt" dir="t"/>
            </a:scene3d>
            <a:sp3d contourW="12700"/>
          </a:bodyPr>
          <a:lstStyle/>
          <a:p>
            <a:pPr algn="ctr"/>
            <a:r>
              <a:rPr lang="zh-CN" altLang="en-US" sz="1200" dirty="0">
                <a:solidFill>
                  <a:schemeClr val="bg1">
                    <a:lumMod val="65000"/>
                  </a:schemeClr>
                </a:solidFill>
                <a:ea typeface="时尚中黑简体" panose="01010104010101010101" pitchFamily="2" charset="-122"/>
              </a:rPr>
              <a:t>四川大学</a:t>
            </a:r>
            <a:r>
              <a:rPr lang="en-US" altLang="zh-CN" sz="1200" dirty="0">
                <a:solidFill>
                  <a:schemeClr val="bg1">
                    <a:lumMod val="65000"/>
                  </a:schemeClr>
                </a:solidFill>
                <a:ea typeface="时尚中黑简体" panose="01010104010101010101" pitchFamily="2" charset="-122"/>
              </a:rPr>
              <a:t>-SCUNET</a:t>
            </a:r>
          </a:p>
        </p:txBody>
      </p:sp>
      <p:grpSp>
        <p:nvGrpSpPr>
          <p:cNvPr id="38" name="组合 37"/>
          <p:cNvGrpSpPr/>
          <p:nvPr/>
        </p:nvGrpSpPr>
        <p:grpSpPr>
          <a:xfrm>
            <a:off x="1009406" y="4824891"/>
            <a:ext cx="416937" cy="416934"/>
            <a:chOff x="891974" y="4415843"/>
            <a:chExt cx="450443" cy="450443"/>
          </a:xfrm>
        </p:grpSpPr>
        <p:sp>
          <p:nvSpPr>
            <p:cNvPr id="39" name="椭圆 38"/>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40"/>
          <p:cNvSpPr txBox="1"/>
          <p:nvPr/>
        </p:nvSpPr>
        <p:spPr>
          <a:xfrm>
            <a:off x="1480213" y="4892170"/>
            <a:ext cx="1121410" cy="953135"/>
          </a:xfrm>
          <a:prstGeom prst="rect">
            <a:avLst/>
          </a:prstGeom>
          <a:noFill/>
        </p:spPr>
        <p:txBody>
          <a:bodyPr wrap="none" rtlCol="0">
            <a:spAutoFit/>
            <a:scene3d>
              <a:camera prst="orthographicFront"/>
              <a:lightRig rig="threePt" dir="t"/>
            </a:scene3d>
            <a:sp3d contourW="12700"/>
          </a:bodyPr>
          <a:lstStyle/>
          <a:p>
            <a:pPr algn="l"/>
            <a:r>
              <a:rPr lang="zh-CN" altLang="en-US" sz="1400" dirty="0">
                <a:solidFill>
                  <a:schemeClr val="tx1">
                    <a:lumMod val="50000"/>
                    <a:lumOff val="50000"/>
                  </a:schemeClr>
                </a:solidFill>
                <a:latin typeface="+mj-lt"/>
                <a:ea typeface="+mj-ea"/>
              </a:rPr>
              <a:t>汇报人：</a:t>
            </a:r>
          </a:p>
          <a:p>
            <a:pPr algn="l"/>
            <a:r>
              <a:rPr lang="zh-CN" altLang="en-US" sz="1400" dirty="0">
                <a:solidFill>
                  <a:schemeClr val="tx1">
                    <a:lumMod val="50000"/>
                    <a:lumOff val="50000"/>
                  </a:schemeClr>
                </a:solidFill>
                <a:latin typeface="+mj-lt"/>
                <a:ea typeface="+mj-ea"/>
              </a:rPr>
              <a:t>队长</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陆铮</a:t>
            </a:r>
          </a:p>
          <a:p>
            <a:pPr algn="l"/>
            <a:r>
              <a:rPr lang="zh-CN" altLang="en-US" sz="1400" dirty="0">
                <a:solidFill>
                  <a:schemeClr val="tx1">
                    <a:lumMod val="50000"/>
                    <a:lumOff val="50000"/>
                  </a:schemeClr>
                </a:solidFill>
                <a:latin typeface="+mj-lt"/>
                <a:ea typeface="+mj-ea"/>
              </a:rPr>
              <a:t>队员</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赵倩锐</a:t>
            </a:r>
          </a:p>
          <a:p>
            <a:pPr algn="l"/>
            <a:r>
              <a:rPr lang="zh-CN" altLang="en-US" sz="1400" dirty="0">
                <a:solidFill>
                  <a:schemeClr val="tx1">
                    <a:lumMod val="50000"/>
                    <a:lumOff val="50000"/>
                  </a:schemeClr>
                </a:solidFill>
                <a:latin typeface="+mj-lt"/>
                <a:ea typeface="+mj-ea"/>
              </a:rPr>
              <a:t>队员</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王沛然</a:t>
            </a:r>
          </a:p>
        </p:txBody>
      </p:sp>
      <p:grpSp>
        <p:nvGrpSpPr>
          <p:cNvPr id="42" name="组合 41"/>
          <p:cNvGrpSpPr/>
          <p:nvPr/>
        </p:nvGrpSpPr>
        <p:grpSpPr>
          <a:xfrm>
            <a:off x="3591976" y="4812191"/>
            <a:ext cx="416937" cy="416934"/>
            <a:chOff x="891974" y="4415843"/>
            <a:chExt cx="450443" cy="450443"/>
          </a:xfrm>
        </p:grpSpPr>
        <p:sp>
          <p:nvSpPr>
            <p:cNvPr id="43" name="椭圆 42"/>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5" name="文本框 44"/>
          <p:cNvSpPr txBox="1"/>
          <p:nvPr/>
        </p:nvSpPr>
        <p:spPr>
          <a:xfrm>
            <a:off x="4062783" y="4879470"/>
            <a:ext cx="1943100" cy="306705"/>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2021</a:t>
            </a:r>
            <a:r>
              <a:rPr lang="zh-CN" altLang="en-US" sz="1400" dirty="0">
                <a:solidFill>
                  <a:schemeClr val="tx1">
                    <a:lumMod val="50000"/>
                    <a:lumOff val="50000"/>
                  </a:schemeClr>
                </a:solidFill>
                <a:latin typeface="+mj-lt"/>
                <a:ea typeface="+mj-ea"/>
              </a:rPr>
              <a:t>年</a:t>
            </a:r>
            <a:r>
              <a:rPr lang="en-US" altLang="zh-CN" sz="1400" dirty="0">
                <a:solidFill>
                  <a:schemeClr val="tx1">
                    <a:lumMod val="50000"/>
                    <a:lumOff val="50000"/>
                  </a:schemeClr>
                </a:solidFill>
                <a:latin typeface="+mj-lt"/>
                <a:ea typeface="+mj-ea"/>
              </a:rPr>
              <a:t>6</a:t>
            </a:r>
            <a:r>
              <a:rPr lang="zh-CN" altLang="en-US" sz="1400" dirty="0">
                <a:solidFill>
                  <a:schemeClr val="tx1">
                    <a:lumMod val="50000"/>
                    <a:lumOff val="50000"/>
                  </a:schemeClr>
                </a:solidFill>
                <a:latin typeface="+mj-lt"/>
                <a:ea typeface="+mj-ea"/>
              </a:rPr>
              <a:t>月</a:t>
            </a:r>
            <a:r>
              <a:rPr lang="en-US" altLang="zh-CN" sz="1400" dirty="0">
                <a:solidFill>
                  <a:schemeClr val="tx1">
                    <a:lumMod val="50000"/>
                    <a:lumOff val="50000"/>
                  </a:schemeClr>
                </a:solidFill>
                <a:latin typeface="+mj-lt"/>
                <a:ea typeface="+mj-ea"/>
              </a:rPr>
              <a:t>26</a:t>
            </a:r>
            <a:r>
              <a:rPr lang="zh-CN" altLang="en-US" sz="1400" dirty="0">
                <a:solidFill>
                  <a:schemeClr val="tx1">
                    <a:lumMod val="50000"/>
                    <a:lumOff val="50000"/>
                  </a:schemeClr>
                </a:solidFill>
                <a:latin typeface="+mj-lt"/>
                <a:ea typeface="+mj-ea"/>
              </a:rPr>
              <a:t>日</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177" y="414613"/>
            <a:ext cx="1869095" cy="18617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p:tgtEl>
                                          <p:spTgt spid="37"/>
                                        </p:tgtEl>
                                        <p:attrNameLst>
                                          <p:attrName>ppt_x</p:attrName>
                                        </p:attrNameLst>
                                      </p:cBhvr>
                                      <p:tavLst>
                                        <p:tav tm="0">
                                          <p:val>
                                            <p:strVal val="#ppt_x-#ppt_w*1.125000"/>
                                          </p:val>
                                        </p:tav>
                                        <p:tav tm="100000">
                                          <p:val>
                                            <p:strVal val="#ppt_x"/>
                                          </p:val>
                                        </p:tav>
                                      </p:tavLst>
                                    </p:anim>
                                    <p:animEffect transition="in" filter="wipe(right)">
                                      <p:cBhvr>
                                        <p:cTn id="13" dur="500"/>
                                        <p:tgtEl>
                                          <p:spTgt spid="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1"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项目主要技术</a:t>
              </a:r>
            </a:p>
          </p:txBody>
        </p:sp>
      </p:grpSp>
      <p:pic>
        <p:nvPicPr>
          <p:cNvPr id="1026" name="Picture 2">
            <a:extLst>
              <a:ext uri="{FF2B5EF4-FFF2-40B4-BE49-F238E27FC236}">
                <a16:creationId xmlns:a16="http://schemas.microsoft.com/office/drawing/2014/main" id="{BDA08715-3573-4F58-A172-28B0EB8D2A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713" y="1524681"/>
            <a:ext cx="2601913" cy="23505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支持向量机（SVM）——原理篇">
            <a:extLst>
              <a:ext uri="{FF2B5EF4-FFF2-40B4-BE49-F238E27FC236}">
                <a16:creationId xmlns:a16="http://schemas.microsoft.com/office/drawing/2014/main" id="{5DAF3B10-D204-4E22-84AF-CE70F2BEAF9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66" y="1492051"/>
            <a:ext cx="2742935" cy="24157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一文看懂朴素贝叶斯NBC（附：5个优点+4个缺点）">
            <a:extLst>
              <a:ext uri="{FF2B5EF4-FFF2-40B4-BE49-F238E27FC236}">
                <a16:creationId xmlns:a16="http://schemas.microsoft.com/office/drawing/2014/main" id="{03EEA44C-7609-40F0-9AFD-0E7DCD4A045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0333" y="1466439"/>
            <a:ext cx="3918167" cy="240877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11">
            <a:extLst>
              <a:ext uri="{FF2B5EF4-FFF2-40B4-BE49-F238E27FC236}">
                <a16:creationId xmlns:a16="http://schemas.microsoft.com/office/drawing/2014/main" id="{AE2E109A-00D0-45F9-96B1-55F00D9D69CA}"/>
              </a:ext>
            </a:extLst>
          </p:cNvPr>
          <p:cNvSpPr txBox="1"/>
          <p:nvPr/>
        </p:nvSpPr>
        <p:spPr>
          <a:xfrm>
            <a:off x="1139151" y="4381987"/>
            <a:ext cx="2449035" cy="830997"/>
          </a:xfrm>
          <a:prstGeom prst="rect">
            <a:avLst/>
          </a:prstGeom>
          <a:noFill/>
        </p:spPr>
        <p:txBody>
          <a:bodyPr wrap="square" lIns="0" tIns="0" rIns="0" bIns="0" rtlCol="0">
            <a:spAutoFit/>
            <a:scene3d>
              <a:camera prst="orthographicFront"/>
              <a:lightRig rig="threePt" dir="t"/>
            </a:scene3d>
            <a:sp3d contourW="12700"/>
          </a:bodyPr>
          <a:lstStyle/>
          <a:p>
            <a:pPr algn="ctr"/>
            <a:r>
              <a:rPr lang="en-US" altLang="zh-CN" dirty="0"/>
              <a:t>K</a:t>
            </a:r>
            <a:r>
              <a:rPr lang="zh-CN" altLang="en-US" dirty="0"/>
              <a:t>近邻算法</a:t>
            </a:r>
            <a:endParaRPr lang="en-US" altLang="zh-CN" dirty="0"/>
          </a:p>
          <a:p>
            <a:pPr algn="ctr"/>
            <a:r>
              <a:rPr lang="en-US" altLang="zh-CN" b="0" i="0" dirty="0">
                <a:effectLst/>
                <a:latin typeface="arial" panose="020B0604020202020204" pitchFamily="34" charset="0"/>
              </a:rPr>
              <a:t>k-Nearest Neighbor</a:t>
            </a:r>
            <a:endParaRPr lang="en-US" altLang="zh-CN" dirty="0">
              <a:latin typeface="arial" panose="020B0604020202020204" pitchFamily="34" charset="0"/>
            </a:endParaRPr>
          </a:p>
          <a:p>
            <a:pPr algn="ctr"/>
            <a:r>
              <a:rPr lang="en-US" altLang="zh-CN" b="0" i="0" dirty="0">
                <a:effectLst/>
                <a:latin typeface="arial" panose="020B0604020202020204" pitchFamily="34" charset="0"/>
              </a:rPr>
              <a:t>KNN</a:t>
            </a:r>
            <a:endParaRPr lang="en-US" dirty="0"/>
          </a:p>
        </p:txBody>
      </p:sp>
      <p:sp>
        <p:nvSpPr>
          <p:cNvPr id="27" name="TextBox 11">
            <a:extLst>
              <a:ext uri="{FF2B5EF4-FFF2-40B4-BE49-F238E27FC236}">
                <a16:creationId xmlns:a16="http://schemas.microsoft.com/office/drawing/2014/main" id="{1F39A517-1C68-4A40-9F3B-42E46CD3B7AB}"/>
              </a:ext>
            </a:extLst>
          </p:cNvPr>
          <p:cNvSpPr txBox="1"/>
          <p:nvPr/>
        </p:nvSpPr>
        <p:spPr>
          <a:xfrm>
            <a:off x="4594740" y="4381273"/>
            <a:ext cx="2985585" cy="830997"/>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a:t>支持向量机</a:t>
            </a:r>
            <a:endParaRPr lang="en-US" altLang="zh-CN" dirty="0"/>
          </a:p>
          <a:p>
            <a:pPr algn="ctr"/>
            <a:r>
              <a:rPr lang="en-US" altLang="zh-CN" b="0" i="0" dirty="0">
                <a:effectLst/>
              </a:rPr>
              <a:t>support vector machines</a:t>
            </a:r>
          </a:p>
          <a:p>
            <a:pPr algn="ctr"/>
            <a:r>
              <a:rPr lang="en-US" altLang="zh-CN" b="0" i="0" dirty="0">
                <a:effectLst/>
              </a:rPr>
              <a:t>SVM</a:t>
            </a:r>
            <a:endParaRPr lang="en-US" dirty="0"/>
          </a:p>
        </p:txBody>
      </p:sp>
      <p:sp>
        <p:nvSpPr>
          <p:cNvPr id="28" name="TextBox 11">
            <a:extLst>
              <a:ext uri="{FF2B5EF4-FFF2-40B4-BE49-F238E27FC236}">
                <a16:creationId xmlns:a16="http://schemas.microsoft.com/office/drawing/2014/main" id="{FFDDBECB-DF60-4432-A986-A6D2AAA39057}"/>
              </a:ext>
            </a:extLst>
          </p:cNvPr>
          <p:cNvSpPr txBox="1"/>
          <p:nvPr/>
        </p:nvSpPr>
        <p:spPr>
          <a:xfrm>
            <a:off x="8729315" y="4381272"/>
            <a:ext cx="2800202" cy="830997"/>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a:t>朴素贝叶斯</a:t>
            </a:r>
            <a:endParaRPr lang="en-US" altLang="zh-CN" dirty="0"/>
          </a:p>
          <a:p>
            <a:pPr algn="ctr"/>
            <a:r>
              <a:rPr lang="en-US" altLang="zh-CN" b="0" i="0" dirty="0">
                <a:effectLst/>
                <a:latin typeface="arial" panose="020B0604020202020204" pitchFamily="34" charset="0"/>
              </a:rPr>
              <a:t>Naive Bayesian Model</a:t>
            </a:r>
            <a:endParaRPr lang="en-US" altLang="zh-CN" dirty="0">
              <a:latin typeface="arial" panose="020B0604020202020204" pitchFamily="34" charset="0"/>
            </a:endParaRPr>
          </a:p>
          <a:p>
            <a:pPr algn="ctr"/>
            <a:r>
              <a:rPr lang="en-US" altLang="zh-CN" b="0" i="0" dirty="0">
                <a:effectLst/>
                <a:latin typeface="arial" panose="020B0604020202020204" pitchFamily="34" charset="0"/>
              </a:rPr>
              <a:t>NBM</a:t>
            </a:r>
            <a:endParaRPr lang="en-US" dirty="0"/>
          </a:p>
        </p:txBody>
      </p:sp>
    </p:spTree>
    <p:extLst>
      <p:ext uri="{BB962C8B-B14F-4D97-AF65-F5344CB8AC3E}">
        <p14:creationId xmlns:p14="http://schemas.microsoft.com/office/powerpoint/2010/main" val="20478093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项目主要技术</a:t>
              </a:r>
            </a:p>
          </p:txBody>
        </p:sp>
      </p:grpSp>
      <p:pic>
        <p:nvPicPr>
          <p:cNvPr id="3" name="图片 2">
            <a:extLst>
              <a:ext uri="{FF2B5EF4-FFF2-40B4-BE49-F238E27FC236}">
                <a16:creationId xmlns:a16="http://schemas.microsoft.com/office/drawing/2014/main" id="{BCC6620A-7BA6-431E-8BCB-EB5D31A72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311" y="908050"/>
            <a:ext cx="8963378" cy="5041900"/>
          </a:xfrm>
          <a:prstGeom prst="rect">
            <a:avLst/>
          </a:prstGeom>
        </p:spPr>
      </p:pic>
    </p:spTree>
    <p:extLst>
      <p:ext uri="{BB962C8B-B14F-4D97-AF65-F5344CB8AC3E}">
        <p14:creationId xmlns:p14="http://schemas.microsoft.com/office/powerpoint/2010/main" val="19376693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项目主要技术</a:t>
              </a:r>
            </a:p>
          </p:txBody>
        </p:sp>
      </p:grpSp>
      <p:grpSp>
        <p:nvGrpSpPr>
          <p:cNvPr id="15" name="组合 14">
            <a:extLst>
              <a:ext uri="{FF2B5EF4-FFF2-40B4-BE49-F238E27FC236}">
                <a16:creationId xmlns:a16="http://schemas.microsoft.com/office/drawing/2014/main" id="{35BF50A8-BD25-4106-AFB1-55DC69D11FA0}"/>
              </a:ext>
            </a:extLst>
          </p:cNvPr>
          <p:cNvGrpSpPr/>
          <p:nvPr/>
        </p:nvGrpSpPr>
        <p:grpSpPr>
          <a:xfrm>
            <a:off x="1485826" y="1612335"/>
            <a:ext cx="2449035" cy="4236864"/>
            <a:chOff x="1561697" y="1612335"/>
            <a:chExt cx="2449035" cy="4236864"/>
          </a:xfrm>
        </p:grpSpPr>
        <p:grpSp>
          <p:nvGrpSpPr>
            <p:cNvPr id="50" name="组合 49"/>
            <p:cNvGrpSpPr/>
            <p:nvPr/>
          </p:nvGrpSpPr>
          <p:grpSpPr>
            <a:xfrm>
              <a:off x="1561697" y="3603053"/>
              <a:ext cx="2449035" cy="2246146"/>
              <a:chOff x="6692237" y="2180773"/>
              <a:chExt cx="2449035" cy="2246146"/>
            </a:xfrm>
          </p:grpSpPr>
          <p:sp>
            <p:nvSpPr>
              <p:cNvPr id="51" name="TextBox 11"/>
              <p:cNvSpPr txBox="1"/>
              <p:nvPr/>
            </p:nvSpPr>
            <p:spPr>
              <a:xfrm>
                <a:off x="6736921" y="2520884"/>
                <a:ext cx="2359668" cy="1906035"/>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en-US" altLang="zh-CN" sz="1200" b="0" i="0" dirty="0">
                    <a:solidFill>
                      <a:srgbClr val="333333"/>
                    </a:solidFill>
                    <a:effectLst/>
                    <a:latin typeface="+mn-ea"/>
                  </a:rPr>
                  <a:t>2017</a:t>
                </a:r>
                <a:r>
                  <a:rPr lang="zh-CN" altLang="en-US" sz="1200" b="0" i="0" dirty="0">
                    <a:solidFill>
                      <a:srgbClr val="333333"/>
                    </a:solidFill>
                    <a:effectLst/>
                    <a:latin typeface="+mn-ea"/>
                  </a:rPr>
                  <a:t>年</a:t>
                </a:r>
                <a:r>
                  <a:rPr lang="en-US" altLang="zh-CN" sz="1200" b="0" i="0" dirty="0">
                    <a:solidFill>
                      <a:srgbClr val="333333"/>
                    </a:solidFill>
                    <a:effectLst/>
                    <a:latin typeface="+mn-ea"/>
                  </a:rPr>
                  <a:t>1</a:t>
                </a:r>
                <a:r>
                  <a:rPr lang="zh-CN" altLang="en-US" sz="1200" b="0" i="0" dirty="0">
                    <a:solidFill>
                      <a:srgbClr val="333333"/>
                    </a:solidFill>
                    <a:effectLst/>
                    <a:latin typeface="+mn-ea"/>
                  </a:rPr>
                  <a:t>月，由</a:t>
                </a:r>
                <a:r>
                  <a:rPr lang="en-US" altLang="zh-CN" sz="1200" b="0" i="0" u="none" strike="noStrike" dirty="0">
                    <a:solidFill>
                      <a:srgbClr val="136EC2"/>
                    </a:solidFill>
                    <a:effectLst/>
                    <a:latin typeface="+mn-ea"/>
                    <a:hlinkClick r:id="rId3"/>
                  </a:rPr>
                  <a:t>Facebook</a:t>
                </a:r>
                <a:r>
                  <a:rPr lang="zh-CN" altLang="en-US" sz="1200" b="0" i="0" u="none" strike="noStrike" dirty="0">
                    <a:solidFill>
                      <a:srgbClr val="136EC2"/>
                    </a:solidFill>
                    <a:effectLst/>
                    <a:latin typeface="+mn-ea"/>
                    <a:hlinkClick r:id="rId4"/>
                  </a:rPr>
                  <a:t>人工智能</a:t>
                </a:r>
                <a:r>
                  <a:rPr lang="zh-CN" altLang="en-US" sz="1200" b="0" i="0" dirty="0">
                    <a:solidFill>
                      <a:srgbClr val="333333"/>
                    </a:solidFill>
                    <a:effectLst/>
                    <a:latin typeface="+mn-ea"/>
                  </a:rPr>
                  <a:t>研究院（</a:t>
                </a:r>
                <a:r>
                  <a:rPr lang="en-US" altLang="zh-CN" sz="1200" b="0" i="0" dirty="0">
                    <a:solidFill>
                      <a:srgbClr val="333333"/>
                    </a:solidFill>
                    <a:effectLst/>
                    <a:latin typeface="+mn-ea"/>
                  </a:rPr>
                  <a:t>FAIR</a:t>
                </a:r>
                <a:r>
                  <a:rPr lang="zh-CN" altLang="en-US" sz="1200" b="0" i="0" dirty="0">
                    <a:solidFill>
                      <a:srgbClr val="333333"/>
                    </a:solidFill>
                    <a:effectLst/>
                    <a:latin typeface="+mn-ea"/>
                  </a:rPr>
                  <a:t>）基于</a:t>
                </a:r>
                <a:r>
                  <a:rPr lang="en-US" altLang="zh-CN" sz="1200" b="0" i="0" dirty="0">
                    <a:solidFill>
                      <a:srgbClr val="333333"/>
                    </a:solidFill>
                    <a:effectLst/>
                    <a:latin typeface="+mn-ea"/>
                  </a:rPr>
                  <a:t>Torch</a:t>
                </a:r>
                <a:r>
                  <a:rPr lang="zh-CN" altLang="en-US" sz="1200" b="0" i="0" dirty="0">
                    <a:solidFill>
                      <a:srgbClr val="333333"/>
                    </a:solidFill>
                    <a:effectLst/>
                    <a:latin typeface="+mn-ea"/>
                  </a:rPr>
                  <a:t>推出了</a:t>
                </a:r>
                <a:r>
                  <a:rPr lang="en-US" altLang="zh-CN" sz="1200" b="0" i="0" dirty="0">
                    <a:solidFill>
                      <a:srgbClr val="333333"/>
                    </a:solidFill>
                    <a:effectLst/>
                    <a:latin typeface="+mn-ea"/>
                  </a:rPr>
                  <a:t>PyTorch</a:t>
                </a:r>
                <a:r>
                  <a:rPr lang="zh-CN" altLang="en-US" sz="1200" b="0" i="0" dirty="0">
                    <a:solidFill>
                      <a:srgbClr val="333333"/>
                    </a:solidFill>
                    <a:effectLst/>
                    <a:latin typeface="+mn-ea"/>
                  </a:rPr>
                  <a:t>。它是一个基于</a:t>
                </a:r>
                <a:r>
                  <a:rPr lang="en-US" altLang="zh-CN" sz="1200" b="0" i="0" dirty="0">
                    <a:solidFill>
                      <a:srgbClr val="333333"/>
                    </a:solidFill>
                    <a:effectLst/>
                    <a:latin typeface="+mn-ea"/>
                  </a:rPr>
                  <a:t>Python</a:t>
                </a:r>
                <a:r>
                  <a:rPr lang="zh-CN" altLang="en-US" sz="1200" b="0" i="0" dirty="0">
                    <a:solidFill>
                      <a:srgbClr val="333333"/>
                    </a:solidFill>
                    <a:effectLst/>
                    <a:latin typeface="+mn-ea"/>
                  </a:rPr>
                  <a:t>的可续计算包，提供两个高级功能：</a:t>
                </a:r>
                <a:r>
                  <a:rPr lang="en-US" altLang="zh-CN" sz="1200" b="0" i="0" dirty="0">
                    <a:solidFill>
                      <a:srgbClr val="333333"/>
                    </a:solidFill>
                    <a:effectLst/>
                    <a:latin typeface="+mn-ea"/>
                  </a:rPr>
                  <a:t>1</a:t>
                </a:r>
                <a:r>
                  <a:rPr lang="zh-CN" altLang="en-US" sz="1200" b="0" i="0" dirty="0">
                    <a:solidFill>
                      <a:srgbClr val="333333"/>
                    </a:solidFill>
                    <a:effectLst/>
                    <a:latin typeface="+mn-ea"/>
                  </a:rPr>
                  <a:t>、具有强大的</a:t>
                </a:r>
                <a:r>
                  <a:rPr lang="en-US" altLang="zh-CN" sz="1200" b="0" i="0" dirty="0">
                    <a:solidFill>
                      <a:srgbClr val="333333"/>
                    </a:solidFill>
                    <a:effectLst/>
                    <a:latin typeface="+mn-ea"/>
                  </a:rPr>
                  <a:t>GPU</a:t>
                </a:r>
                <a:r>
                  <a:rPr lang="zh-CN" altLang="en-US" sz="1200" b="0" i="0" dirty="0">
                    <a:solidFill>
                      <a:srgbClr val="333333"/>
                    </a:solidFill>
                    <a:effectLst/>
                    <a:latin typeface="+mn-ea"/>
                  </a:rPr>
                  <a:t>加速的张量计算（如</a:t>
                </a:r>
                <a:r>
                  <a:rPr lang="en-US" altLang="zh-CN" sz="1200" b="0" i="0" dirty="0">
                    <a:solidFill>
                      <a:srgbClr val="333333"/>
                    </a:solidFill>
                    <a:effectLst/>
                    <a:latin typeface="+mn-ea"/>
                  </a:rPr>
                  <a:t>NumPy</a:t>
                </a:r>
                <a:r>
                  <a:rPr lang="zh-CN" altLang="en-US" sz="1200" b="0" i="0" dirty="0">
                    <a:solidFill>
                      <a:srgbClr val="333333"/>
                    </a:solidFill>
                    <a:effectLst/>
                    <a:latin typeface="+mn-ea"/>
                  </a:rPr>
                  <a:t>）。</a:t>
                </a:r>
                <a:r>
                  <a:rPr lang="en-US" altLang="zh-CN" sz="1200" b="0" i="0" dirty="0">
                    <a:solidFill>
                      <a:srgbClr val="333333"/>
                    </a:solidFill>
                    <a:effectLst/>
                    <a:latin typeface="+mn-ea"/>
                  </a:rPr>
                  <a:t>2</a:t>
                </a:r>
                <a:r>
                  <a:rPr lang="zh-CN" altLang="en-US" sz="1200" b="0" i="0" dirty="0">
                    <a:solidFill>
                      <a:srgbClr val="333333"/>
                    </a:solidFill>
                    <a:effectLst/>
                    <a:latin typeface="+mn-ea"/>
                  </a:rPr>
                  <a:t>、包含自动求导系统的深度神经网络。</a:t>
                </a:r>
                <a:endParaRPr lang="zh-CN" altLang="en-US" sz="1200" dirty="0">
                  <a:solidFill>
                    <a:schemeClr val="tx1">
                      <a:lumMod val="65000"/>
                      <a:lumOff val="35000"/>
                    </a:schemeClr>
                  </a:solidFill>
                  <a:latin typeface="+mn-ea"/>
                </a:endParaRPr>
              </a:p>
            </p:txBody>
          </p:sp>
          <p:sp>
            <p:nvSpPr>
              <p:cNvPr id="52" name="TextBox 11"/>
              <p:cNvSpPr txBox="1"/>
              <p:nvPr/>
            </p:nvSpPr>
            <p:spPr>
              <a:xfrm>
                <a:off x="6692237" y="2180773"/>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altLang="zh-CN" dirty="0">
                    <a:solidFill>
                      <a:schemeClr val="tx1">
                        <a:lumMod val="65000"/>
                        <a:lumOff val="35000"/>
                      </a:schemeClr>
                    </a:solidFill>
                  </a:rPr>
                  <a:t>Pytorch</a:t>
                </a:r>
                <a:endParaRPr lang="en-US" dirty="0">
                  <a:solidFill>
                    <a:schemeClr val="tx1">
                      <a:lumMod val="65000"/>
                      <a:lumOff val="35000"/>
                    </a:schemeClr>
                  </a:solidFill>
                </a:endParaRPr>
              </a:p>
            </p:txBody>
          </p:sp>
        </p:grpSp>
        <p:pic>
          <p:nvPicPr>
            <p:cNvPr id="12" name="图形 11">
              <a:extLst>
                <a:ext uri="{FF2B5EF4-FFF2-40B4-BE49-F238E27FC236}">
                  <a16:creationId xmlns:a16="http://schemas.microsoft.com/office/drawing/2014/main" id="{5B55DD42-304E-481B-8B7C-A2B0CE05BC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0575" y="1612335"/>
              <a:ext cx="1122891" cy="1359946"/>
            </a:xfrm>
            <a:prstGeom prst="rect">
              <a:avLst/>
            </a:prstGeom>
            <a:effectLst>
              <a:outerShdw blurRad="50800" dist="38100" dir="2700000" algn="tl" rotWithShape="0">
                <a:prstClr val="black">
                  <a:alpha val="40000"/>
                </a:prstClr>
              </a:outerShdw>
            </a:effectLst>
          </p:spPr>
        </p:pic>
      </p:grpSp>
      <p:grpSp>
        <p:nvGrpSpPr>
          <p:cNvPr id="16" name="组合 15">
            <a:extLst>
              <a:ext uri="{FF2B5EF4-FFF2-40B4-BE49-F238E27FC236}">
                <a16:creationId xmlns:a16="http://schemas.microsoft.com/office/drawing/2014/main" id="{BA54520D-261B-46C8-9034-A3DDA1842078}"/>
              </a:ext>
            </a:extLst>
          </p:cNvPr>
          <p:cNvGrpSpPr/>
          <p:nvPr/>
        </p:nvGrpSpPr>
        <p:grpSpPr>
          <a:xfrm>
            <a:off x="4871482" y="1551849"/>
            <a:ext cx="2449035" cy="4532016"/>
            <a:chOff x="5108043" y="1594182"/>
            <a:chExt cx="2449035" cy="4532016"/>
          </a:xfrm>
        </p:grpSpPr>
        <p:pic>
          <p:nvPicPr>
            <p:cNvPr id="10" name="图片 9">
              <a:extLst>
                <a:ext uri="{FF2B5EF4-FFF2-40B4-BE49-F238E27FC236}">
                  <a16:creationId xmlns:a16="http://schemas.microsoft.com/office/drawing/2014/main" id="{8DC786B7-24C7-4FBA-9715-C6E3B54C14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4436" y="1594182"/>
              <a:ext cx="1396251" cy="1396251"/>
            </a:xfrm>
            <a:prstGeom prst="rect">
              <a:avLst/>
            </a:prstGeom>
            <a:effectLst>
              <a:outerShdw blurRad="50800" dist="38100" dir="2700000" algn="tl" rotWithShape="0">
                <a:prstClr val="black">
                  <a:alpha val="40000"/>
                </a:prstClr>
              </a:outerShdw>
            </a:effectLst>
          </p:spPr>
        </p:pic>
        <p:grpSp>
          <p:nvGrpSpPr>
            <p:cNvPr id="57" name="组合 56">
              <a:extLst>
                <a:ext uri="{FF2B5EF4-FFF2-40B4-BE49-F238E27FC236}">
                  <a16:creationId xmlns:a16="http://schemas.microsoft.com/office/drawing/2014/main" id="{2BB97795-78F0-45A5-9265-D377C4981626}"/>
                </a:ext>
              </a:extLst>
            </p:cNvPr>
            <p:cNvGrpSpPr/>
            <p:nvPr/>
          </p:nvGrpSpPr>
          <p:grpSpPr>
            <a:xfrm>
              <a:off x="5108043" y="3603053"/>
              <a:ext cx="2449035" cy="2523145"/>
              <a:chOff x="6692237" y="2180773"/>
              <a:chExt cx="2449035" cy="2523145"/>
            </a:xfrm>
          </p:grpSpPr>
          <p:sp>
            <p:nvSpPr>
              <p:cNvPr id="58" name="TextBox 11">
                <a:extLst>
                  <a:ext uri="{FF2B5EF4-FFF2-40B4-BE49-F238E27FC236}">
                    <a16:creationId xmlns:a16="http://schemas.microsoft.com/office/drawing/2014/main" id="{E7AC1B28-A6CD-4175-A890-D57E6EB8AB3D}"/>
                  </a:ext>
                </a:extLst>
              </p:cNvPr>
              <p:cNvSpPr txBox="1"/>
              <p:nvPr/>
            </p:nvSpPr>
            <p:spPr>
              <a:xfrm>
                <a:off x="6692238" y="2520884"/>
                <a:ext cx="2449034" cy="2183034"/>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en-US" altLang="zh-CN" sz="1200" dirty="0">
                    <a:solidFill>
                      <a:schemeClr val="tx1">
                        <a:lumMod val="65000"/>
                        <a:lumOff val="35000"/>
                      </a:schemeClr>
                    </a:solidFill>
                  </a:rPr>
                  <a:t>Flask</a:t>
                </a:r>
                <a:r>
                  <a:rPr lang="zh-CN" altLang="en-US" sz="1200" dirty="0">
                    <a:solidFill>
                      <a:schemeClr val="tx1">
                        <a:lumMod val="65000"/>
                        <a:lumOff val="35000"/>
                      </a:schemeClr>
                    </a:solidFill>
                  </a:rPr>
                  <a:t>是一个使用 </a:t>
                </a:r>
                <a:r>
                  <a:rPr lang="en-US" altLang="zh-CN" sz="1200" dirty="0">
                    <a:solidFill>
                      <a:schemeClr val="tx1">
                        <a:lumMod val="65000"/>
                        <a:lumOff val="35000"/>
                      </a:schemeClr>
                    </a:solidFill>
                  </a:rPr>
                  <a:t>Python </a:t>
                </a:r>
                <a:r>
                  <a:rPr lang="zh-CN" altLang="en-US" sz="1200" dirty="0">
                    <a:solidFill>
                      <a:schemeClr val="tx1">
                        <a:lumMod val="65000"/>
                        <a:lumOff val="35000"/>
                      </a:schemeClr>
                    </a:solidFill>
                  </a:rPr>
                  <a:t>编写的轻量级 </a:t>
                </a:r>
                <a:r>
                  <a:rPr lang="en-US" altLang="zh-CN" sz="1200" dirty="0">
                    <a:solidFill>
                      <a:schemeClr val="tx1">
                        <a:lumMod val="65000"/>
                        <a:lumOff val="35000"/>
                      </a:schemeClr>
                    </a:solidFill>
                  </a:rPr>
                  <a:t>Web </a:t>
                </a:r>
                <a:r>
                  <a:rPr lang="zh-CN" altLang="en-US" sz="1200" dirty="0">
                    <a:solidFill>
                      <a:schemeClr val="tx1">
                        <a:lumMod val="65000"/>
                        <a:lumOff val="35000"/>
                      </a:schemeClr>
                    </a:solidFill>
                  </a:rPr>
                  <a:t>应用框架。其 </a:t>
                </a:r>
                <a:r>
                  <a:rPr lang="en-US" altLang="zh-CN" sz="1200" dirty="0">
                    <a:solidFill>
                      <a:schemeClr val="tx1">
                        <a:lumMod val="65000"/>
                        <a:lumOff val="35000"/>
                      </a:schemeClr>
                    </a:solidFill>
                  </a:rPr>
                  <a:t>WSGI </a:t>
                </a:r>
                <a:r>
                  <a:rPr lang="zh-CN" altLang="en-US" sz="1200" dirty="0">
                    <a:solidFill>
                      <a:schemeClr val="tx1">
                        <a:lumMod val="65000"/>
                        <a:lumOff val="35000"/>
                      </a:schemeClr>
                    </a:solidFill>
                  </a:rPr>
                  <a:t>工具箱采用 </a:t>
                </a:r>
                <a:r>
                  <a:rPr lang="en-US" altLang="zh-CN" sz="1200" dirty="0">
                    <a:solidFill>
                      <a:schemeClr val="tx1">
                        <a:lumMod val="65000"/>
                        <a:lumOff val="35000"/>
                      </a:schemeClr>
                    </a:solidFill>
                  </a:rPr>
                  <a:t>Werkzeug </a:t>
                </a:r>
                <a:r>
                  <a:rPr lang="zh-CN" altLang="en-US" sz="1200" dirty="0">
                    <a:solidFill>
                      <a:schemeClr val="tx1">
                        <a:lumMod val="65000"/>
                        <a:lumOff val="35000"/>
                      </a:schemeClr>
                    </a:solidFill>
                  </a:rPr>
                  <a:t>，模板引擎则使用 </a:t>
                </a:r>
                <a:r>
                  <a:rPr lang="en-US" altLang="zh-CN" sz="1200" dirty="0">
                    <a:solidFill>
                      <a:schemeClr val="tx1">
                        <a:lumMod val="65000"/>
                        <a:lumOff val="35000"/>
                      </a:schemeClr>
                    </a:solidFill>
                  </a:rPr>
                  <a:t>Jinja2 </a:t>
                </a:r>
                <a:r>
                  <a:rPr lang="zh-CN" altLang="en-US" sz="1200" dirty="0">
                    <a:solidFill>
                      <a:schemeClr val="tx1">
                        <a:lumMod val="65000"/>
                        <a:lumOff val="35000"/>
                      </a:schemeClr>
                    </a:solidFill>
                  </a:rPr>
                  <a:t>。</a:t>
                </a:r>
                <a:r>
                  <a:rPr lang="en-US" altLang="zh-CN" sz="1200" dirty="0">
                    <a:solidFill>
                      <a:schemeClr val="tx1">
                        <a:lumMod val="65000"/>
                        <a:lumOff val="35000"/>
                      </a:schemeClr>
                    </a:solidFill>
                  </a:rPr>
                  <a:t>Flask</a:t>
                </a:r>
                <a:r>
                  <a:rPr lang="zh-CN" altLang="en-US" sz="1200" dirty="0">
                    <a:solidFill>
                      <a:schemeClr val="tx1">
                        <a:lumMod val="65000"/>
                        <a:lumOff val="35000"/>
                      </a:schemeClr>
                    </a:solidFill>
                  </a:rPr>
                  <a:t>使用 </a:t>
                </a:r>
                <a:r>
                  <a:rPr lang="en-US" altLang="zh-CN" sz="1200" dirty="0">
                    <a:solidFill>
                      <a:schemeClr val="tx1">
                        <a:lumMod val="65000"/>
                        <a:lumOff val="35000"/>
                      </a:schemeClr>
                    </a:solidFill>
                  </a:rPr>
                  <a:t>BSD </a:t>
                </a:r>
                <a:r>
                  <a:rPr lang="zh-CN" altLang="en-US" sz="1200" dirty="0">
                    <a:solidFill>
                      <a:schemeClr val="tx1">
                        <a:lumMod val="65000"/>
                        <a:lumOff val="35000"/>
                      </a:schemeClr>
                    </a:solidFill>
                  </a:rPr>
                  <a:t>授权。</a:t>
                </a:r>
              </a:p>
              <a:p>
                <a:pPr algn="just">
                  <a:lnSpc>
                    <a:spcPct val="150000"/>
                  </a:lnSpc>
                </a:pPr>
                <a:r>
                  <a:rPr lang="en-US" altLang="zh-CN" sz="1200" dirty="0">
                    <a:solidFill>
                      <a:schemeClr val="tx1">
                        <a:lumMod val="65000"/>
                        <a:lumOff val="35000"/>
                      </a:schemeClr>
                    </a:solidFill>
                  </a:rPr>
                  <a:t>Flask</a:t>
                </a:r>
                <a:r>
                  <a:rPr lang="zh-CN" altLang="en-US" sz="1200" dirty="0">
                    <a:solidFill>
                      <a:schemeClr val="tx1">
                        <a:lumMod val="65000"/>
                        <a:lumOff val="35000"/>
                      </a:schemeClr>
                    </a:solidFill>
                  </a:rPr>
                  <a:t>也被称为 “</a:t>
                </a:r>
                <a:r>
                  <a:rPr lang="en-US" altLang="zh-CN" sz="1200" dirty="0">
                    <a:solidFill>
                      <a:schemeClr val="tx1">
                        <a:lumMod val="65000"/>
                        <a:lumOff val="35000"/>
                      </a:schemeClr>
                    </a:solidFill>
                  </a:rPr>
                  <a:t>microframework” </a:t>
                </a:r>
                <a:r>
                  <a:rPr lang="zh-CN" altLang="en-US" sz="1200" dirty="0">
                    <a:solidFill>
                      <a:schemeClr val="tx1">
                        <a:lumMod val="65000"/>
                        <a:lumOff val="35000"/>
                      </a:schemeClr>
                    </a:solidFill>
                  </a:rPr>
                  <a:t>，因为它使用简单的核心，用 </a:t>
                </a:r>
                <a:r>
                  <a:rPr lang="en-US" altLang="zh-CN" sz="1200" dirty="0">
                    <a:solidFill>
                      <a:schemeClr val="tx1">
                        <a:lumMod val="65000"/>
                        <a:lumOff val="35000"/>
                      </a:schemeClr>
                    </a:solidFill>
                  </a:rPr>
                  <a:t>extension </a:t>
                </a:r>
                <a:r>
                  <a:rPr lang="zh-CN" altLang="en-US" sz="1200" dirty="0">
                    <a:solidFill>
                      <a:schemeClr val="tx1">
                        <a:lumMod val="65000"/>
                        <a:lumOff val="35000"/>
                      </a:schemeClr>
                    </a:solidFill>
                  </a:rPr>
                  <a:t>增加其他功能。</a:t>
                </a:r>
                <a:r>
                  <a:rPr lang="en-US" altLang="zh-CN" sz="1200" dirty="0">
                    <a:solidFill>
                      <a:schemeClr val="tx1">
                        <a:lumMod val="65000"/>
                        <a:lumOff val="35000"/>
                      </a:schemeClr>
                    </a:solidFill>
                  </a:rPr>
                  <a:t>Flask</a:t>
                </a:r>
                <a:r>
                  <a:rPr lang="zh-CN" altLang="en-US" sz="1200" dirty="0">
                    <a:solidFill>
                      <a:schemeClr val="tx1">
                        <a:lumMod val="65000"/>
                        <a:lumOff val="35000"/>
                      </a:schemeClr>
                    </a:solidFill>
                  </a:rPr>
                  <a:t>没有默认使用的数据库、窗体验证工具。</a:t>
                </a:r>
              </a:p>
            </p:txBody>
          </p:sp>
          <p:sp>
            <p:nvSpPr>
              <p:cNvPr id="65" name="TextBox 11">
                <a:extLst>
                  <a:ext uri="{FF2B5EF4-FFF2-40B4-BE49-F238E27FC236}">
                    <a16:creationId xmlns:a16="http://schemas.microsoft.com/office/drawing/2014/main" id="{FE2A69ED-44B9-4DEC-826A-D161D4B244D2}"/>
                  </a:ext>
                </a:extLst>
              </p:cNvPr>
              <p:cNvSpPr txBox="1"/>
              <p:nvPr/>
            </p:nvSpPr>
            <p:spPr>
              <a:xfrm>
                <a:off x="6692237" y="2180773"/>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altLang="zh-CN" dirty="0">
                    <a:solidFill>
                      <a:schemeClr val="tx1">
                        <a:lumMod val="65000"/>
                        <a:lumOff val="35000"/>
                      </a:schemeClr>
                    </a:solidFill>
                  </a:rPr>
                  <a:t>Flask</a:t>
                </a:r>
                <a:endParaRPr lang="en-US" dirty="0">
                  <a:solidFill>
                    <a:schemeClr val="tx1">
                      <a:lumMod val="65000"/>
                      <a:lumOff val="35000"/>
                    </a:schemeClr>
                  </a:solidFill>
                </a:endParaRPr>
              </a:p>
            </p:txBody>
          </p:sp>
        </p:grpSp>
      </p:grpSp>
      <p:grpSp>
        <p:nvGrpSpPr>
          <p:cNvPr id="17" name="组合 16">
            <a:extLst>
              <a:ext uri="{FF2B5EF4-FFF2-40B4-BE49-F238E27FC236}">
                <a16:creationId xmlns:a16="http://schemas.microsoft.com/office/drawing/2014/main" id="{D174DFA9-A2F9-410A-A889-A968083069D7}"/>
              </a:ext>
            </a:extLst>
          </p:cNvPr>
          <p:cNvGrpSpPr/>
          <p:nvPr/>
        </p:nvGrpSpPr>
        <p:grpSpPr>
          <a:xfrm>
            <a:off x="8546438" y="1623120"/>
            <a:ext cx="2449035" cy="4236864"/>
            <a:chOff x="9062905" y="1612335"/>
            <a:chExt cx="2449035" cy="4236864"/>
          </a:xfrm>
        </p:grpSpPr>
        <p:pic>
          <p:nvPicPr>
            <p:cNvPr id="14" name="图形 13">
              <a:extLst>
                <a:ext uri="{FF2B5EF4-FFF2-40B4-BE49-F238E27FC236}">
                  <a16:creationId xmlns:a16="http://schemas.microsoft.com/office/drawing/2014/main" id="{55471A53-FC91-4FB6-BE56-30091CF4B3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81657" y="1612335"/>
              <a:ext cx="1611532" cy="1396251"/>
            </a:xfrm>
            <a:prstGeom prst="rect">
              <a:avLst/>
            </a:prstGeom>
            <a:effectLst>
              <a:outerShdw blurRad="50800" dist="38100" dir="2700000" algn="tl" rotWithShape="0">
                <a:prstClr val="black">
                  <a:alpha val="40000"/>
                </a:prstClr>
              </a:outerShdw>
            </a:effectLst>
          </p:spPr>
        </p:pic>
        <p:grpSp>
          <p:nvGrpSpPr>
            <p:cNvPr id="66" name="组合 65">
              <a:extLst>
                <a:ext uri="{FF2B5EF4-FFF2-40B4-BE49-F238E27FC236}">
                  <a16:creationId xmlns:a16="http://schemas.microsoft.com/office/drawing/2014/main" id="{2E5C5B16-2E3C-4EBC-8999-05D10A817625}"/>
                </a:ext>
              </a:extLst>
            </p:cNvPr>
            <p:cNvGrpSpPr/>
            <p:nvPr/>
          </p:nvGrpSpPr>
          <p:grpSpPr>
            <a:xfrm>
              <a:off x="9062905" y="3603053"/>
              <a:ext cx="2449035" cy="2246146"/>
              <a:chOff x="6692237" y="2180773"/>
              <a:chExt cx="2449035" cy="2246146"/>
            </a:xfrm>
          </p:grpSpPr>
          <p:sp>
            <p:nvSpPr>
              <p:cNvPr id="67" name="TextBox 11">
                <a:extLst>
                  <a:ext uri="{FF2B5EF4-FFF2-40B4-BE49-F238E27FC236}">
                    <a16:creationId xmlns:a16="http://schemas.microsoft.com/office/drawing/2014/main" id="{8A5C6F04-692C-469B-A6F2-9EB1613BCF02}"/>
                  </a:ext>
                </a:extLst>
              </p:cNvPr>
              <p:cNvSpPr txBox="1"/>
              <p:nvPr/>
            </p:nvSpPr>
            <p:spPr>
              <a:xfrm>
                <a:off x="6736921" y="2520884"/>
                <a:ext cx="2359668" cy="1906035"/>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en-US" altLang="zh-CN" sz="1200" dirty="0">
                    <a:solidFill>
                      <a:schemeClr val="tx1">
                        <a:lumMod val="65000"/>
                        <a:lumOff val="35000"/>
                      </a:schemeClr>
                    </a:solidFill>
                  </a:rPr>
                  <a:t>Vue (</a:t>
                </a:r>
                <a:r>
                  <a:rPr lang="zh-CN" altLang="en-US" sz="1200" dirty="0">
                    <a:solidFill>
                      <a:schemeClr val="tx1">
                        <a:lumMod val="65000"/>
                        <a:lumOff val="35000"/>
                      </a:schemeClr>
                    </a:solidFill>
                  </a:rPr>
                  <a:t>读音 </a:t>
                </a:r>
                <a:r>
                  <a:rPr lang="en-US" altLang="zh-CN" sz="1200" dirty="0">
                    <a:solidFill>
                      <a:schemeClr val="tx1">
                        <a:lumMod val="65000"/>
                        <a:lumOff val="35000"/>
                      </a:schemeClr>
                    </a:solidFill>
                  </a:rPr>
                  <a:t>/vjuː/</a:t>
                </a:r>
                <a:r>
                  <a:rPr lang="zh-CN" altLang="en-US" sz="1200" dirty="0">
                    <a:solidFill>
                      <a:schemeClr val="tx1">
                        <a:lumMod val="65000"/>
                        <a:lumOff val="35000"/>
                      </a:schemeClr>
                    </a:solidFill>
                  </a:rPr>
                  <a:t>，类似于 </a:t>
                </a:r>
                <a:r>
                  <a:rPr lang="en-US" altLang="zh-CN" sz="1200" dirty="0">
                    <a:solidFill>
                      <a:schemeClr val="tx1">
                        <a:lumMod val="65000"/>
                        <a:lumOff val="35000"/>
                      </a:schemeClr>
                    </a:solidFill>
                  </a:rPr>
                  <a:t>view) </a:t>
                </a:r>
                <a:r>
                  <a:rPr lang="zh-CN" altLang="en-US" sz="1200" dirty="0">
                    <a:solidFill>
                      <a:schemeClr val="tx1">
                        <a:lumMod val="65000"/>
                        <a:lumOff val="35000"/>
                      </a:schemeClr>
                    </a:solidFill>
                  </a:rPr>
                  <a:t>是一套用于构建用户界面的渐进式框架。与其它大型框架不同的是，</a:t>
                </a:r>
                <a:r>
                  <a:rPr lang="en-US" altLang="zh-CN" sz="1200" dirty="0">
                    <a:solidFill>
                      <a:schemeClr val="tx1">
                        <a:lumMod val="65000"/>
                        <a:lumOff val="35000"/>
                      </a:schemeClr>
                    </a:solidFill>
                  </a:rPr>
                  <a:t>Vue </a:t>
                </a:r>
                <a:r>
                  <a:rPr lang="zh-CN" altLang="en-US" sz="1200" dirty="0">
                    <a:solidFill>
                      <a:schemeClr val="tx1">
                        <a:lumMod val="65000"/>
                        <a:lumOff val="35000"/>
                      </a:schemeClr>
                    </a:solidFill>
                  </a:rPr>
                  <a:t>被设计为可以自底向上逐层应用。</a:t>
                </a:r>
                <a:r>
                  <a:rPr lang="en-US" altLang="zh-CN" sz="1200" dirty="0">
                    <a:solidFill>
                      <a:schemeClr val="tx1">
                        <a:lumMod val="65000"/>
                        <a:lumOff val="35000"/>
                      </a:schemeClr>
                    </a:solidFill>
                  </a:rPr>
                  <a:t>Vue </a:t>
                </a:r>
                <a:r>
                  <a:rPr lang="zh-CN" altLang="en-US" sz="1200" dirty="0">
                    <a:solidFill>
                      <a:schemeClr val="tx1">
                        <a:lumMod val="65000"/>
                        <a:lumOff val="35000"/>
                      </a:schemeClr>
                    </a:solidFill>
                  </a:rPr>
                  <a:t>的核心库只关注视图层，不仅易于上手，还便于与第三方库或既有项目整合。。</a:t>
                </a:r>
              </a:p>
            </p:txBody>
          </p:sp>
          <p:sp>
            <p:nvSpPr>
              <p:cNvPr id="68" name="TextBox 11">
                <a:extLst>
                  <a:ext uri="{FF2B5EF4-FFF2-40B4-BE49-F238E27FC236}">
                    <a16:creationId xmlns:a16="http://schemas.microsoft.com/office/drawing/2014/main" id="{555B31AD-97C7-42D1-860F-69204D2A6527}"/>
                  </a:ext>
                </a:extLst>
              </p:cNvPr>
              <p:cNvSpPr txBox="1"/>
              <p:nvPr/>
            </p:nvSpPr>
            <p:spPr>
              <a:xfrm>
                <a:off x="6692237" y="2180773"/>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altLang="zh-CN" dirty="0">
                    <a:solidFill>
                      <a:schemeClr val="tx1">
                        <a:lumMod val="65000"/>
                        <a:lumOff val="35000"/>
                      </a:schemeClr>
                    </a:solidFill>
                  </a:rPr>
                  <a:t>Vue</a:t>
                </a:r>
                <a:endParaRPr lang="en-US" dirty="0">
                  <a:solidFill>
                    <a:schemeClr val="tx1">
                      <a:lumMod val="65000"/>
                      <a:lumOff val="35000"/>
                    </a:schemeClr>
                  </a:solidFill>
                </a:endParaRPr>
              </a:p>
            </p:txBody>
          </p:sp>
        </p:grpSp>
      </p:grpSp>
    </p:spTree>
    <p:extLst>
      <p:ext uri="{BB962C8B-B14F-4D97-AF65-F5344CB8AC3E}">
        <p14:creationId xmlns:p14="http://schemas.microsoft.com/office/powerpoint/2010/main" val="22447964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项目主要技术</a:t>
              </a:r>
            </a:p>
          </p:txBody>
        </p:sp>
      </p:grpSp>
      <p:grpSp>
        <p:nvGrpSpPr>
          <p:cNvPr id="44" name="组合 43">
            <a:extLst>
              <a:ext uri="{FF2B5EF4-FFF2-40B4-BE49-F238E27FC236}">
                <a16:creationId xmlns:a16="http://schemas.microsoft.com/office/drawing/2014/main" id="{D44EB808-C137-48AE-AC9D-98B6CBD34721}"/>
              </a:ext>
            </a:extLst>
          </p:cNvPr>
          <p:cNvGrpSpPr/>
          <p:nvPr/>
        </p:nvGrpSpPr>
        <p:grpSpPr>
          <a:xfrm>
            <a:off x="1429406" y="2398513"/>
            <a:ext cx="9316199" cy="2024775"/>
            <a:chOff x="1429406" y="2398513"/>
            <a:chExt cx="9316199" cy="2024775"/>
          </a:xfrm>
        </p:grpSpPr>
        <p:pic>
          <p:nvPicPr>
            <p:cNvPr id="45" name="图形 44">
              <a:extLst>
                <a:ext uri="{FF2B5EF4-FFF2-40B4-BE49-F238E27FC236}">
                  <a16:creationId xmlns:a16="http://schemas.microsoft.com/office/drawing/2014/main" id="{1F767886-54D5-46E3-BB11-87C6CFBA53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5224" y="2398513"/>
              <a:ext cx="1188991" cy="1440000"/>
            </a:xfrm>
            <a:prstGeom prst="rect">
              <a:avLst/>
            </a:prstGeom>
            <a:effectLst>
              <a:outerShdw blurRad="50800" dist="38100" dir="8100000" algn="tr" rotWithShape="0">
                <a:prstClr val="black">
                  <a:alpha val="40000"/>
                </a:prstClr>
              </a:outerShdw>
            </a:effectLst>
          </p:spPr>
        </p:pic>
        <p:pic>
          <p:nvPicPr>
            <p:cNvPr id="53" name="图片 52">
              <a:extLst>
                <a:ext uri="{FF2B5EF4-FFF2-40B4-BE49-F238E27FC236}">
                  <a16:creationId xmlns:a16="http://schemas.microsoft.com/office/drawing/2014/main" id="{66A85EA0-2923-497D-8A4E-78465B3BB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3960" y="2398513"/>
              <a:ext cx="1440000" cy="1440000"/>
            </a:xfrm>
            <a:prstGeom prst="rect">
              <a:avLst/>
            </a:prstGeom>
            <a:effectLst>
              <a:outerShdw blurRad="50800" dist="38100" dir="8100000" algn="tr" rotWithShape="0">
                <a:prstClr val="black">
                  <a:alpha val="40000"/>
                </a:prstClr>
              </a:outerShdw>
            </a:effectLst>
          </p:spPr>
        </p:pic>
        <p:pic>
          <p:nvPicPr>
            <p:cNvPr id="54" name="图形 53">
              <a:extLst>
                <a:ext uri="{FF2B5EF4-FFF2-40B4-BE49-F238E27FC236}">
                  <a16:creationId xmlns:a16="http://schemas.microsoft.com/office/drawing/2014/main" id="{096B75CF-F10D-4E86-82CE-B7794D1AC3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40670" y="2398513"/>
              <a:ext cx="1662026" cy="1440000"/>
            </a:xfrm>
            <a:prstGeom prst="rect">
              <a:avLst/>
            </a:prstGeom>
            <a:effectLst>
              <a:outerShdw blurRad="50800" dist="38100" dir="8100000" algn="tr" rotWithShape="0">
                <a:prstClr val="black">
                  <a:alpha val="40000"/>
                </a:prstClr>
              </a:outerShdw>
            </a:effectLst>
          </p:spPr>
        </p:pic>
        <p:pic>
          <p:nvPicPr>
            <p:cNvPr id="55" name="图形 54">
              <a:extLst>
                <a:ext uri="{FF2B5EF4-FFF2-40B4-BE49-F238E27FC236}">
                  <a16:creationId xmlns:a16="http://schemas.microsoft.com/office/drawing/2014/main" id="{9E032E4C-5EB4-4D84-9978-B522544ACF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29406" y="2398513"/>
              <a:ext cx="1440000" cy="1440000"/>
            </a:xfrm>
            <a:prstGeom prst="rect">
              <a:avLst/>
            </a:prstGeom>
            <a:effectLst>
              <a:outerShdw blurRad="50800" dist="38100" dir="8100000" algn="tr" rotWithShape="0">
                <a:prstClr val="black">
                  <a:alpha val="40000"/>
                </a:prstClr>
              </a:outerShdw>
            </a:effectLst>
          </p:spPr>
        </p:pic>
        <p:cxnSp>
          <p:nvCxnSpPr>
            <p:cNvPr id="59" name="直接连接符 58">
              <a:extLst>
                <a:ext uri="{FF2B5EF4-FFF2-40B4-BE49-F238E27FC236}">
                  <a16:creationId xmlns:a16="http://schemas.microsoft.com/office/drawing/2014/main" id="{135BD61A-3150-4449-AF56-60C6D1A48A7A}"/>
                </a:ext>
              </a:extLst>
            </p:cNvPr>
            <p:cNvCxnSpPr>
              <a:stCxn id="55" idx="3"/>
              <a:endCxn id="54" idx="1"/>
            </p:cNvCxnSpPr>
            <p:nvPr/>
          </p:nvCxnSpPr>
          <p:spPr>
            <a:xfrm>
              <a:off x="2869406" y="3118513"/>
              <a:ext cx="1171264" cy="0"/>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a:extLst>
                <a:ext uri="{FF2B5EF4-FFF2-40B4-BE49-F238E27FC236}">
                  <a16:creationId xmlns:a16="http://schemas.microsoft.com/office/drawing/2014/main" id="{4C70E632-2718-4810-B7DE-956CA400D040}"/>
                </a:ext>
              </a:extLst>
            </p:cNvPr>
            <p:cNvCxnSpPr>
              <a:cxnSpLocks/>
              <a:stCxn id="54" idx="3"/>
              <a:endCxn id="53" idx="1"/>
            </p:cNvCxnSpPr>
            <p:nvPr/>
          </p:nvCxnSpPr>
          <p:spPr>
            <a:xfrm>
              <a:off x="5702696" y="3118513"/>
              <a:ext cx="1171264" cy="0"/>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a:extLst>
                <a:ext uri="{FF2B5EF4-FFF2-40B4-BE49-F238E27FC236}">
                  <a16:creationId xmlns:a16="http://schemas.microsoft.com/office/drawing/2014/main" id="{4DBD2877-6092-4FB8-96E3-83B8D0CC95E1}"/>
                </a:ext>
              </a:extLst>
            </p:cNvPr>
            <p:cNvCxnSpPr>
              <a:cxnSpLocks/>
              <a:stCxn id="53" idx="3"/>
              <a:endCxn id="45" idx="1"/>
            </p:cNvCxnSpPr>
            <p:nvPr/>
          </p:nvCxnSpPr>
          <p:spPr>
            <a:xfrm>
              <a:off x="8313960" y="3118513"/>
              <a:ext cx="1171264" cy="0"/>
            </a:xfrm>
            <a:prstGeom prst="line">
              <a:avLst/>
            </a:prstGeom>
          </p:spPr>
          <p:style>
            <a:lnRef idx="3">
              <a:schemeClr val="dk1"/>
            </a:lnRef>
            <a:fillRef idx="0">
              <a:schemeClr val="dk1"/>
            </a:fillRef>
            <a:effectRef idx="2">
              <a:schemeClr val="dk1"/>
            </a:effectRef>
            <a:fontRef idx="minor">
              <a:schemeClr val="tx1"/>
            </a:fontRef>
          </p:style>
        </p:cxnSp>
        <p:sp>
          <p:nvSpPr>
            <p:cNvPr id="62" name="文本框 61">
              <a:extLst>
                <a:ext uri="{FF2B5EF4-FFF2-40B4-BE49-F238E27FC236}">
                  <a16:creationId xmlns:a16="http://schemas.microsoft.com/office/drawing/2014/main" id="{02C88C10-CD70-4D10-B73A-3E97E17F07E2}"/>
                </a:ext>
              </a:extLst>
            </p:cNvPr>
            <p:cNvSpPr txBox="1"/>
            <p:nvPr/>
          </p:nvSpPr>
          <p:spPr>
            <a:xfrm>
              <a:off x="1781106" y="3838513"/>
              <a:ext cx="736600" cy="338554"/>
            </a:xfrm>
            <a:prstGeom prst="rect">
              <a:avLst/>
            </a:prstGeom>
            <a:noFill/>
          </p:spPr>
          <p:txBody>
            <a:bodyPr wrap="square" rtlCol="0">
              <a:spAutoFit/>
            </a:bodyPr>
            <a:lstStyle/>
            <a:p>
              <a:pPr algn="ctr"/>
              <a:r>
                <a:rPr lang="zh-CN" altLang="en-US" sz="1600" dirty="0"/>
                <a:t>用户</a:t>
              </a:r>
            </a:p>
          </p:txBody>
        </p:sp>
        <p:sp>
          <p:nvSpPr>
            <p:cNvPr id="63" name="文本框 62">
              <a:extLst>
                <a:ext uri="{FF2B5EF4-FFF2-40B4-BE49-F238E27FC236}">
                  <a16:creationId xmlns:a16="http://schemas.microsoft.com/office/drawing/2014/main" id="{6EE4C74C-EF28-44C2-95A6-01349C3D10AC}"/>
                </a:ext>
              </a:extLst>
            </p:cNvPr>
            <p:cNvSpPr txBox="1"/>
            <p:nvPr/>
          </p:nvSpPr>
          <p:spPr>
            <a:xfrm>
              <a:off x="4359670" y="3838513"/>
              <a:ext cx="1024025" cy="584775"/>
            </a:xfrm>
            <a:prstGeom prst="rect">
              <a:avLst/>
            </a:prstGeom>
            <a:noFill/>
          </p:spPr>
          <p:txBody>
            <a:bodyPr wrap="square" rtlCol="0">
              <a:spAutoFit/>
            </a:bodyPr>
            <a:lstStyle/>
            <a:p>
              <a:pPr algn="ctr"/>
              <a:r>
                <a:rPr lang="en-US" altLang="zh-CN" sz="1600" dirty="0"/>
                <a:t>Vue</a:t>
              </a:r>
              <a:r>
                <a:rPr lang="zh-CN" altLang="en-US" sz="1600" dirty="0"/>
                <a:t>前端</a:t>
              </a:r>
              <a:endParaRPr lang="en-US" altLang="zh-CN" sz="1600" dirty="0"/>
            </a:p>
            <a:p>
              <a:pPr algn="ctr"/>
              <a:r>
                <a:rPr lang="zh-CN" altLang="en-US" sz="1600" dirty="0"/>
                <a:t>赵倩锐</a:t>
              </a:r>
            </a:p>
          </p:txBody>
        </p:sp>
        <p:sp>
          <p:nvSpPr>
            <p:cNvPr id="64" name="文本框 63">
              <a:extLst>
                <a:ext uri="{FF2B5EF4-FFF2-40B4-BE49-F238E27FC236}">
                  <a16:creationId xmlns:a16="http://schemas.microsoft.com/office/drawing/2014/main" id="{F2727BC2-66AB-466B-AABA-A7312E4C013E}"/>
                </a:ext>
              </a:extLst>
            </p:cNvPr>
            <p:cNvSpPr txBox="1"/>
            <p:nvPr/>
          </p:nvSpPr>
          <p:spPr>
            <a:xfrm>
              <a:off x="7045202" y="3838513"/>
              <a:ext cx="1097515" cy="584775"/>
            </a:xfrm>
            <a:prstGeom prst="rect">
              <a:avLst/>
            </a:prstGeom>
            <a:noFill/>
          </p:spPr>
          <p:txBody>
            <a:bodyPr wrap="square" rtlCol="0">
              <a:spAutoFit/>
            </a:bodyPr>
            <a:lstStyle/>
            <a:p>
              <a:pPr algn="ctr"/>
              <a:r>
                <a:rPr lang="en-US" altLang="zh-CN" sz="1600" dirty="0"/>
                <a:t>Flask</a:t>
              </a:r>
              <a:r>
                <a:rPr lang="zh-CN" altLang="en-US" sz="1600" dirty="0"/>
                <a:t>后端</a:t>
              </a:r>
              <a:endParaRPr lang="en-US" altLang="zh-CN" sz="1600" dirty="0"/>
            </a:p>
            <a:p>
              <a:pPr algn="ctr"/>
              <a:r>
                <a:rPr lang="zh-CN" altLang="en-US" sz="1600" dirty="0"/>
                <a:t>王沛然</a:t>
              </a:r>
            </a:p>
          </p:txBody>
        </p:sp>
        <p:sp>
          <p:nvSpPr>
            <p:cNvPr id="69" name="文本框 68">
              <a:extLst>
                <a:ext uri="{FF2B5EF4-FFF2-40B4-BE49-F238E27FC236}">
                  <a16:creationId xmlns:a16="http://schemas.microsoft.com/office/drawing/2014/main" id="{A428D845-4CE3-45F6-A62F-2877316E8CEC}"/>
                </a:ext>
              </a:extLst>
            </p:cNvPr>
            <p:cNvSpPr txBox="1"/>
            <p:nvPr/>
          </p:nvSpPr>
          <p:spPr>
            <a:xfrm>
              <a:off x="9413833" y="3838513"/>
              <a:ext cx="1331772" cy="584775"/>
            </a:xfrm>
            <a:prstGeom prst="rect">
              <a:avLst/>
            </a:prstGeom>
            <a:noFill/>
          </p:spPr>
          <p:txBody>
            <a:bodyPr wrap="square" rtlCol="0">
              <a:spAutoFit/>
            </a:bodyPr>
            <a:lstStyle/>
            <a:p>
              <a:pPr algn="ctr"/>
              <a:r>
                <a:rPr lang="en-US" altLang="zh-CN" sz="1600" dirty="0"/>
                <a:t>PyTorch</a:t>
              </a:r>
              <a:r>
                <a:rPr lang="zh-CN" altLang="en-US" sz="1600" dirty="0"/>
                <a:t>模型</a:t>
              </a:r>
              <a:endParaRPr lang="en-US" altLang="zh-CN" sz="1600" dirty="0"/>
            </a:p>
            <a:p>
              <a:pPr algn="ctr"/>
              <a:r>
                <a:rPr lang="zh-CN" altLang="en-US" sz="1600" dirty="0"/>
                <a:t>陆铮</a:t>
              </a:r>
            </a:p>
          </p:txBody>
        </p:sp>
      </p:grpSp>
    </p:spTree>
    <p:extLst>
      <p:ext uri="{BB962C8B-B14F-4D97-AF65-F5344CB8AC3E}">
        <p14:creationId xmlns:p14="http://schemas.microsoft.com/office/powerpoint/2010/main" val="35766616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项目主要技术</a:t>
              </a:r>
            </a:p>
          </p:txBody>
        </p:sp>
      </p:grpSp>
      <p:grpSp>
        <p:nvGrpSpPr>
          <p:cNvPr id="50" name="组合 49">
            <a:extLst>
              <a:ext uri="{FF2B5EF4-FFF2-40B4-BE49-F238E27FC236}">
                <a16:creationId xmlns:a16="http://schemas.microsoft.com/office/drawing/2014/main" id="{5EBDAD41-33E9-48F1-98EF-B876D1E9D41F}"/>
              </a:ext>
            </a:extLst>
          </p:cNvPr>
          <p:cNvGrpSpPr/>
          <p:nvPr/>
        </p:nvGrpSpPr>
        <p:grpSpPr>
          <a:xfrm>
            <a:off x="1600732" y="1007064"/>
            <a:ext cx="8990536" cy="4306703"/>
            <a:chOff x="883710" y="922398"/>
            <a:chExt cx="8990536" cy="4306703"/>
          </a:xfrm>
        </p:grpSpPr>
        <p:pic>
          <p:nvPicPr>
            <p:cNvPr id="51" name="图形 50" descr="用户">
              <a:extLst>
                <a:ext uri="{FF2B5EF4-FFF2-40B4-BE49-F238E27FC236}">
                  <a16:creationId xmlns:a16="http://schemas.microsoft.com/office/drawing/2014/main" id="{39E1A841-0687-4080-B696-1414C69B0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710" y="1341966"/>
              <a:ext cx="914400" cy="914400"/>
            </a:xfrm>
            <a:prstGeom prst="rect">
              <a:avLst/>
            </a:prstGeom>
            <a:effectLst>
              <a:outerShdw blurRad="50800" dist="38100" dir="8100000" algn="tr" rotWithShape="0">
                <a:prstClr val="black">
                  <a:alpha val="40000"/>
                </a:prstClr>
              </a:outerShdw>
            </a:effectLst>
          </p:spPr>
        </p:pic>
        <p:sp>
          <p:nvSpPr>
            <p:cNvPr id="52" name="矩形 51">
              <a:extLst>
                <a:ext uri="{FF2B5EF4-FFF2-40B4-BE49-F238E27FC236}">
                  <a16:creationId xmlns:a16="http://schemas.microsoft.com/office/drawing/2014/main" id="{F5725ADB-C1F2-41D9-840A-F423DA4D905C}"/>
                </a:ext>
              </a:extLst>
            </p:cNvPr>
            <p:cNvSpPr/>
            <p:nvPr/>
          </p:nvSpPr>
          <p:spPr>
            <a:xfrm>
              <a:off x="2982384" y="1253067"/>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DAD4B83C-2FB3-446E-B70A-A2C6DD9EBD5E}"/>
                </a:ext>
              </a:extLst>
            </p:cNvPr>
            <p:cNvSpPr/>
            <p:nvPr/>
          </p:nvSpPr>
          <p:spPr>
            <a:xfrm>
              <a:off x="5062007" y="1253066"/>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023DA37B-F52E-42B3-B1CA-1CCB14BC7321}"/>
                </a:ext>
              </a:extLst>
            </p:cNvPr>
            <p:cNvSpPr/>
            <p:nvPr/>
          </p:nvSpPr>
          <p:spPr>
            <a:xfrm>
              <a:off x="7136342" y="1253066"/>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F0075898-78E8-4C69-BC5B-30B4F760957B}"/>
                </a:ext>
              </a:extLst>
            </p:cNvPr>
            <p:cNvSpPr/>
            <p:nvPr/>
          </p:nvSpPr>
          <p:spPr>
            <a:xfrm>
              <a:off x="9211730" y="1253066"/>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8E0A8B1B-AFD4-42C2-946B-4CEB01328A23}"/>
                </a:ext>
              </a:extLst>
            </p:cNvPr>
            <p:cNvSpPr txBox="1"/>
            <p:nvPr/>
          </p:nvSpPr>
          <p:spPr>
            <a:xfrm>
              <a:off x="972610" y="925378"/>
              <a:ext cx="736600" cy="307777"/>
            </a:xfrm>
            <a:prstGeom prst="rect">
              <a:avLst/>
            </a:prstGeom>
            <a:noFill/>
          </p:spPr>
          <p:txBody>
            <a:bodyPr wrap="square" rtlCol="0">
              <a:spAutoFit/>
            </a:bodyPr>
            <a:lstStyle/>
            <a:p>
              <a:pPr algn="ctr"/>
              <a:r>
                <a:rPr lang="zh-CN" altLang="en-US" sz="1400" dirty="0"/>
                <a:t>用户</a:t>
              </a:r>
            </a:p>
          </p:txBody>
        </p:sp>
        <p:sp>
          <p:nvSpPr>
            <p:cNvPr id="67" name="文本框 66">
              <a:extLst>
                <a:ext uri="{FF2B5EF4-FFF2-40B4-BE49-F238E27FC236}">
                  <a16:creationId xmlns:a16="http://schemas.microsoft.com/office/drawing/2014/main" id="{CB148099-3FAB-452F-A796-357265CE71E6}"/>
                </a:ext>
              </a:extLst>
            </p:cNvPr>
            <p:cNvSpPr txBox="1"/>
            <p:nvPr/>
          </p:nvSpPr>
          <p:spPr>
            <a:xfrm>
              <a:off x="2571750" y="945288"/>
              <a:ext cx="914400" cy="307777"/>
            </a:xfrm>
            <a:prstGeom prst="rect">
              <a:avLst/>
            </a:prstGeom>
            <a:noFill/>
          </p:spPr>
          <p:txBody>
            <a:bodyPr wrap="square" rtlCol="0">
              <a:spAutoFit/>
            </a:bodyPr>
            <a:lstStyle/>
            <a:p>
              <a:pPr algn="ctr"/>
              <a:r>
                <a:rPr lang="en-US" altLang="zh-CN" sz="1400" dirty="0"/>
                <a:t>Vue</a:t>
              </a:r>
              <a:r>
                <a:rPr lang="zh-CN" altLang="en-US" sz="1400" dirty="0"/>
                <a:t>前端</a:t>
              </a:r>
            </a:p>
          </p:txBody>
        </p:sp>
        <p:sp>
          <p:nvSpPr>
            <p:cNvPr id="68" name="文本框 67">
              <a:extLst>
                <a:ext uri="{FF2B5EF4-FFF2-40B4-BE49-F238E27FC236}">
                  <a16:creationId xmlns:a16="http://schemas.microsoft.com/office/drawing/2014/main" id="{9FD1BAE8-4DC8-416E-B682-CCBF61015C3D}"/>
                </a:ext>
              </a:extLst>
            </p:cNvPr>
            <p:cNvSpPr txBox="1"/>
            <p:nvPr/>
          </p:nvSpPr>
          <p:spPr>
            <a:xfrm>
              <a:off x="4068762" y="947799"/>
              <a:ext cx="2074335" cy="307777"/>
            </a:xfrm>
            <a:prstGeom prst="rect">
              <a:avLst/>
            </a:prstGeom>
            <a:noFill/>
          </p:spPr>
          <p:txBody>
            <a:bodyPr wrap="square" rtlCol="0">
              <a:spAutoFit/>
            </a:bodyPr>
            <a:lstStyle/>
            <a:p>
              <a:pPr algn="ctr"/>
              <a:r>
                <a:rPr lang="en-US" altLang="zh-CN" sz="1400" dirty="0"/>
                <a:t>uploadCsv/uploadJson</a:t>
              </a:r>
              <a:endParaRPr lang="zh-CN" altLang="en-US" sz="1400" dirty="0"/>
            </a:p>
          </p:txBody>
        </p:sp>
        <p:sp>
          <p:nvSpPr>
            <p:cNvPr id="72" name="文本框 71">
              <a:extLst>
                <a:ext uri="{FF2B5EF4-FFF2-40B4-BE49-F238E27FC236}">
                  <a16:creationId xmlns:a16="http://schemas.microsoft.com/office/drawing/2014/main" id="{4880D84B-A38C-4ECC-960A-D184C18E8FDA}"/>
                </a:ext>
              </a:extLst>
            </p:cNvPr>
            <p:cNvSpPr txBox="1"/>
            <p:nvPr/>
          </p:nvSpPr>
          <p:spPr>
            <a:xfrm>
              <a:off x="6566957" y="925377"/>
              <a:ext cx="1231901" cy="307777"/>
            </a:xfrm>
            <a:prstGeom prst="rect">
              <a:avLst/>
            </a:prstGeom>
            <a:noFill/>
          </p:spPr>
          <p:txBody>
            <a:bodyPr wrap="square" rtlCol="0">
              <a:spAutoFit/>
            </a:bodyPr>
            <a:lstStyle/>
            <a:p>
              <a:pPr algn="ctr"/>
              <a:r>
                <a:rPr lang="en-US" altLang="zh-CN" sz="1400" dirty="0"/>
                <a:t>getPrediction</a:t>
              </a:r>
              <a:endParaRPr lang="zh-CN" altLang="en-US" sz="1400" dirty="0"/>
            </a:p>
          </p:txBody>
        </p:sp>
        <p:sp>
          <p:nvSpPr>
            <p:cNvPr id="73" name="文本框 72">
              <a:extLst>
                <a:ext uri="{FF2B5EF4-FFF2-40B4-BE49-F238E27FC236}">
                  <a16:creationId xmlns:a16="http://schemas.microsoft.com/office/drawing/2014/main" id="{C8488E04-9D76-486B-B36C-70A454E727DA}"/>
                </a:ext>
              </a:extLst>
            </p:cNvPr>
            <p:cNvSpPr txBox="1"/>
            <p:nvPr/>
          </p:nvSpPr>
          <p:spPr>
            <a:xfrm>
              <a:off x="8642345" y="922398"/>
              <a:ext cx="1231901" cy="307777"/>
            </a:xfrm>
            <a:prstGeom prst="rect">
              <a:avLst/>
            </a:prstGeom>
            <a:noFill/>
          </p:spPr>
          <p:txBody>
            <a:bodyPr wrap="square" rtlCol="0">
              <a:spAutoFit/>
            </a:bodyPr>
            <a:lstStyle/>
            <a:p>
              <a:pPr algn="ctr"/>
              <a:r>
                <a:rPr lang="zh-CN" altLang="en-US" sz="1400" dirty="0"/>
                <a:t>预测模型</a:t>
              </a:r>
            </a:p>
          </p:txBody>
        </p:sp>
        <p:pic>
          <p:nvPicPr>
            <p:cNvPr id="74" name="图形 73" descr="用户">
              <a:extLst>
                <a:ext uri="{FF2B5EF4-FFF2-40B4-BE49-F238E27FC236}">
                  <a16:creationId xmlns:a16="http://schemas.microsoft.com/office/drawing/2014/main" id="{094AF081-60D1-4D15-8A0E-F44664230C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710" y="2739433"/>
              <a:ext cx="914400" cy="914400"/>
            </a:xfrm>
            <a:prstGeom prst="rect">
              <a:avLst/>
            </a:prstGeom>
            <a:effectLst>
              <a:outerShdw blurRad="50800" dist="38100" dir="8100000" algn="tr" rotWithShape="0">
                <a:prstClr val="black">
                  <a:alpha val="40000"/>
                </a:prstClr>
              </a:outerShdw>
            </a:effectLst>
          </p:spPr>
        </p:pic>
        <p:sp>
          <p:nvSpPr>
            <p:cNvPr id="75" name="矩形 74">
              <a:extLst>
                <a:ext uri="{FF2B5EF4-FFF2-40B4-BE49-F238E27FC236}">
                  <a16:creationId xmlns:a16="http://schemas.microsoft.com/office/drawing/2014/main" id="{D72DFC4E-2139-480D-A2C1-9B83D3FBB0E3}"/>
                </a:ext>
              </a:extLst>
            </p:cNvPr>
            <p:cNvSpPr/>
            <p:nvPr/>
          </p:nvSpPr>
          <p:spPr>
            <a:xfrm>
              <a:off x="2982384" y="2650534"/>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110A5AEE-9E7C-4C40-9778-5B0441DA5E12}"/>
                </a:ext>
              </a:extLst>
            </p:cNvPr>
            <p:cNvSpPr/>
            <p:nvPr/>
          </p:nvSpPr>
          <p:spPr>
            <a:xfrm>
              <a:off x="5062007" y="2650533"/>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9ED98B55-0BA5-48B3-AE59-220370F00787}"/>
                </a:ext>
              </a:extLst>
            </p:cNvPr>
            <p:cNvSpPr/>
            <p:nvPr/>
          </p:nvSpPr>
          <p:spPr>
            <a:xfrm>
              <a:off x="7136342" y="2650533"/>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8290C998-508D-4298-B595-201D4DF5C7A1}"/>
                </a:ext>
              </a:extLst>
            </p:cNvPr>
            <p:cNvSpPr/>
            <p:nvPr/>
          </p:nvSpPr>
          <p:spPr>
            <a:xfrm>
              <a:off x="9211730" y="2650533"/>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79" name="图形 78" descr="用户">
              <a:extLst>
                <a:ext uri="{FF2B5EF4-FFF2-40B4-BE49-F238E27FC236}">
                  <a16:creationId xmlns:a16="http://schemas.microsoft.com/office/drawing/2014/main" id="{101D4EC3-BAC8-4375-A7A6-2ABFA25390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710" y="4225800"/>
              <a:ext cx="914400" cy="914400"/>
            </a:xfrm>
            <a:prstGeom prst="rect">
              <a:avLst/>
            </a:prstGeom>
            <a:effectLst>
              <a:outerShdw blurRad="50800" dist="38100" dir="8100000" algn="tr" rotWithShape="0">
                <a:prstClr val="black">
                  <a:alpha val="40000"/>
                </a:prstClr>
              </a:outerShdw>
            </a:effectLst>
          </p:spPr>
        </p:pic>
        <p:sp>
          <p:nvSpPr>
            <p:cNvPr id="80" name="矩形 79">
              <a:extLst>
                <a:ext uri="{FF2B5EF4-FFF2-40B4-BE49-F238E27FC236}">
                  <a16:creationId xmlns:a16="http://schemas.microsoft.com/office/drawing/2014/main" id="{3BD2A93D-56B2-4F2B-B021-C0ED4FB7AC01}"/>
                </a:ext>
              </a:extLst>
            </p:cNvPr>
            <p:cNvSpPr/>
            <p:nvPr/>
          </p:nvSpPr>
          <p:spPr>
            <a:xfrm>
              <a:off x="2982384" y="4136901"/>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7A0436D9-DBCA-4AB3-92D8-5041746B54E7}"/>
                </a:ext>
              </a:extLst>
            </p:cNvPr>
            <p:cNvSpPr/>
            <p:nvPr/>
          </p:nvSpPr>
          <p:spPr>
            <a:xfrm>
              <a:off x="5062007" y="4136900"/>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C3BE8B19-0A5D-48C3-9D51-97EBA0CDDCE7}"/>
                </a:ext>
              </a:extLst>
            </p:cNvPr>
            <p:cNvSpPr/>
            <p:nvPr/>
          </p:nvSpPr>
          <p:spPr>
            <a:xfrm>
              <a:off x="7136342" y="4136900"/>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0405FBD3-D4DF-492A-8109-A9270DF1F42D}"/>
                </a:ext>
              </a:extLst>
            </p:cNvPr>
            <p:cNvSpPr/>
            <p:nvPr/>
          </p:nvSpPr>
          <p:spPr>
            <a:xfrm>
              <a:off x="9211730" y="4136900"/>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84" name="直接箭头连接符 83">
              <a:extLst>
                <a:ext uri="{FF2B5EF4-FFF2-40B4-BE49-F238E27FC236}">
                  <a16:creationId xmlns:a16="http://schemas.microsoft.com/office/drawing/2014/main" id="{30B0D5FE-7036-4701-B066-60CFFD3C604F}"/>
                </a:ext>
              </a:extLst>
            </p:cNvPr>
            <p:cNvCxnSpPr>
              <a:stCxn id="51" idx="3"/>
              <a:endCxn id="52" idx="1"/>
            </p:cNvCxnSpPr>
            <p:nvPr/>
          </p:nvCxnSpPr>
          <p:spPr>
            <a:xfrm>
              <a:off x="1798110" y="1799166"/>
              <a:ext cx="118427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直接箭头连接符 84">
              <a:extLst>
                <a:ext uri="{FF2B5EF4-FFF2-40B4-BE49-F238E27FC236}">
                  <a16:creationId xmlns:a16="http://schemas.microsoft.com/office/drawing/2014/main" id="{24C3625C-2081-4A52-A60C-F405BA20F46C}"/>
                </a:ext>
              </a:extLst>
            </p:cNvPr>
            <p:cNvCxnSpPr>
              <a:cxnSpLocks/>
            </p:cNvCxnSpPr>
            <p:nvPr/>
          </p:nvCxnSpPr>
          <p:spPr>
            <a:xfrm>
              <a:off x="3070758" y="3196633"/>
              <a:ext cx="1990720" cy="12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直接箭头连接符 85">
              <a:extLst>
                <a:ext uri="{FF2B5EF4-FFF2-40B4-BE49-F238E27FC236}">
                  <a16:creationId xmlns:a16="http://schemas.microsoft.com/office/drawing/2014/main" id="{4CA0B87B-4CFB-466F-845F-1185D1388EE4}"/>
                </a:ext>
              </a:extLst>
            </p:cNvPr>
            <p:cNvCxnSpPr>
              <a:cxnSpLocks/>
            </p:cNvCxnSpPr>
            <p:nvPr/>
          </p:nvCxnSpPr>
          <p:spPr>
            <a:xfrm>
              <a:off x="7254870" y="3196633"/>
              <a:ext cx="1990720" cy="12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7" name="直接箭头连接符 86">
              <a:extLst>
                <a:ext uri="{FF2B5EF4-FFF2-40B4-BE49-F238E27FC236}">
                  <a16:creationId xmlns:a16="http://schemas.microsoft.com/office/drawing/2014/main" id="{1800525B-CB04-43C0-BA49-BADC0262E1F1}"/>
                </a:ext>
              </a:extLst>
            </p:cNvPr>
            <p:cNvCxnSpPr>
              <a:cxnSpLocks/>
            </p:cNvCxnSpPr>
            <p:nvPr/>
          </p:nvCxnSpPr>
          <p:spPr>
            <a:xfrm>
              <a:off x="5155140" y="3196633"/>
              <a:ext cx="198120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8" name="直接箭头连接符 87">
              <a:extLst>
                <a:ext uri="{FF2B5EF4-FFF2-40B4-BE49-F238E27FC236}">
                  <a16:creationId xmlns:a16="http://schemas.microsoft.com/office/drawing/2014/main" id="{59261C2E-391C-49DA-BC8B-AA0492F15704}"/>
                </a:ext>
              </a:extLst>
            </p:cNvPr>
            <p:cNvCxnSpPr>
              <a:cxnSpLocks/>
              <a:stCxn id="83" idx="1"/>
              <a:endCxn id="82" idx="3"/>
            </p:cNvCxnSpPr>
            <p:nvPr/>
          </p:nvCxnSpPr>
          <p:spPr>
            <a:xfrm flipH="1">
              <a:off x="7229475" y="4683000"/>
              <a:ext cx="19822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直接箭头连接符 88">
              <a:extLst>
                <a:ext uri="{FF2B5EF4-FFF2-40B4-BE49-F238E27FC236}">
                  <a16:creationId xmlns:a16="http://schemas.microsoft.com/office/drawing/2014/main" id="{3B6008D0-E630-42CD-B82E-A5912B67F763}"/>
                </a:ext>
              </a:extLst>
            </p:cNvPr>
            <p:cNvCxnSpPr>
              <a:cxnSpLocks/>
            </p:cNvCxnSpPr>
            <p:nvPr/>
          </p:nvCxnSpPr>
          <p:spPr>
            <a:xfrm flipH="1">
              <a:off x="5155140" y="4683000"/>
              <a:ext cx="19822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0" name="直接箭头连接符 89">
              <a:extLst>
                <a:ext uri="{FF2B5EF4-FFF2-40B4-BE49-F238E27FC236}">
                  <a16:creationId xmlns:a16="http://schemas.microsoft.com/office/drawing/2014/main" id="{3A5A1849-630C-4D8D-BDAB-6140A027BDBD}"/>
                </a:ext>
              </a:extLst>
            </p:cNvPr>
            <p:cNvCxnSpPr>
              <a:cxnSpLocks/>
            </p:cNvCxnSpPr>
            <p:nvPr/>
          </p:nvCxnSpPr>
          <p:spPr>
            <a:xfrm flipH="1">
              <a:off x="3079223" y="4683000"/>
              <a:ext cx="19822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直接箭头连接符 90">
              <a:extLst>
                <a:ext uri="{FF2B5EF4-FFF2-40B4-BE49-F238E27FC236}">
                  <a16:creationId xmlns:a16="http://schemas.microsoft.com/office/drawing/2014/main" id="{B4629E32-BBA1-4484-9721-93A94228538A}"/>
                </a:ext>
              </a:extLst>
            </p:cNvPr>
            <p:cNvCxnSpPr>
              <a:cxnSpLocks/>
              <a:stCxn id="80" idx="1"/>
              <a:endCxn id="79" idx="3"/>
            </p:cNvCxnSpPr>
            <p:nvPr/>
          </p:nvCxnSpPr>
          <p:spPr>
            <a:xfrm flipH="1" flipV="1">
              <a:off x="1798110" y="4683000"/>
              <a:ext cx="118427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2" name="文本框 91">
              <a:extLst>
                <a:ext uri="{FF2B5EF4-FFF2-40B4-BE49-F238E27FC236}">
                  <a16:creationId xmlns:a16="http://schemas.microsoft.com/office/drawing/2014/main" id="{C3D3A07E-22DE-4180-8C09-14E193B56D0E}"/>
                </a:ext>
              </a:extLst>
            </p:cNvPr>
            <p:cNvSpPr txBox="1"/>
            <p:nvPr/>
          </p:nvSpPr>
          <p:spPr>
            <a:xfrm>
              <a:off x="1838855" y="1280177"/>
              <a:ext cx="1102784" cy="523220"/>
            </a:xfrm>
            <a:prstGeom prst="rect">
              <a:avLst/>
            </a:prstGeom>
            <a:noFill/>
          </p:spPr>
          <p:txBody>
            <a:bodyPr wrap="square" rtlCol="0">
              <a:spAutoFit/>
            </a:bodyPr>
            <a:lstStyle/>
            <a:p>
              <a:pPr algn="just"/>
              <a:r>
                <a:rPr lang="zh-CN" altLang="en-US" sz="1400" dirty="0"/>
                <a:t>在前端输入新闻文本</a:t>
              </a:r>
            </a:p>
          </p:txBody>
        </p:sp>
        <p:sp>
          <p:nvSpPr>
            <p:cNvPr id="93" name="文本框 92">
              <a:extLst>
                <a:ext uri="{FF2B5EF4-FFF2-40B4-BE49-F238E27FC236}">
                  <a16:creationId xmlns:a16="http://schemas.microsoft.com/office/drawing/2014/main" id="{F02192BE-FE4D-4A66-86AF-09A24FD24747}"/>
                </a:ext>
              </a:extLst>
            </p:cNvPr>
            <p:cNvSpPr txBox="1"/>
            <p:nvPr/>
          </p:nvSpPr>
          <p:spPr>
            <a:xfrm>
              <a:off x="3486150" y="2661973"/>
              <a:ext cx="1102784" cy="523220"/>
            </a:xfrm>
            <a:prstGeom prst="rect">
              <a:avLst/>
            </a:prstGeom>
            <a:noFill/>
          </p:spPr>
          <p:txBody>
            <a:bodyPr wrap="square" rtlCol="0">
              <a:spAutoFit/>
            </a:bodyPr>
            <a:lstStyle/>
            <a:p>
              <a:pPr algn="just"/>
              <a:r>
                <a:rPr lang="zh-CN" altLang="en-US" sz="1400" dirty="0"/>
                <a:t>调用上传接口上传</a:t>
              </a:r>
            </a:p>
          </p:txBody>
        </p:sp>
        <p:sp>
          <p:nvSpPr>
            <p:cNvPr id="94" name="文本框 93">
              <a:extLst>
                <a:ext uri="{FF2B5EF4-FFF2-40B4-BE49-F238E27FC236}">
                  <a16:creationId xmlns:a16="http://schemas.microsoft.com/office/drawing/2014/main" id="{02377521-9368-44B2-8799-76B52963F541}"/>
                </a:ext>
              </a:extLst>
            </p:cNvPr>
            <p:cNvSpPr txBox="1"/>
            <p:nvPr/>
          </p:nvSpPr>
          <p:spPr>
            <a:xfrm>
              <a:off x="5628213" y="2641900"/>
              <a:ext cx="1102784" cy="523220"/>
            </a:xfrm>
            <a:prstGeom prst="rect">
              <a:avLst/>
            </a:prstGeom>
            <a:noFill/>
          </p:spPr>
          <p:txBody>
            <a:bodyPr wrap="square" rtlCol="0">
              <a:spAutoFit/>
            </a:bodyPr>
            <a:lstStyle/>
            <a:p>
              <a:pPr algn="just"/>
              <a:r>
                <a:rPr lang="zh-CN" altLang="en-US" sz="1400" dirty="0"/>
                <a:t>调用预测函数接口</a:t>
              </a:r>
            </a:p>
          </p:txBody>
        </p:sp>
        <p:sp>
          <p:nvSpPr>
            <p:cNvPr id="95" name="文本框 94">
              <a:extLst>
                <a:ext uri="{FF2B5EF4-FFF2-40B4-BE49-F238E27FC236}">
                  <a16:creationId xmlns:a16="http://schemas.microsoft.com/office/drawing/2014/main" id="{64B92D36-1916-4580-8AE3-CB4BF8996890}"/>
                </a:ext>
              </a:extLst>
            </p:cNvPr>
            <p:cNvSpPr txBox="1"/>
            <p:nvPr/>
          </p:nvSpPr>
          <p:spPr>
            <a:xfrm>
              <a:off x="7698838" y="2669185"/>
              <a:ext cx="1102784" cy="523220"/>
            </a:xfrm>
            <a:prstGeom prst="rect">
              <a:avLst/>
            </a:prstGeom>
            <a:noFill/>
          </p:spPr>
          <p:txBody>
            <a:bodyPr wrap="square" rtlCol="0">
              <a:spAutoFit/>
            </a:bodyPr>
            <a:lstStyle/>
            <a:p>
              <a:pPr algn="just"/>
              <a:r>
                <a:rPr lang="zh-CN" altLang="en-US" sz="1400" dirty="0"/>
                <a:t>调用预测模型进行预测</a:t>
              </a:r>
            </a:p>
          </p:txBody>
        </p:sp>
        <p:sp>
          <p:nvSpPr>
            <p:cNvPr id="96" name="文本框 95">
              <a:extLst>
                <a:ext uri="{FF2B5EF4-FFF2-40B4-BE49-F238E27FC236}">
                  <a16:creationId xmlns:a16="http://schemas.microsoft.com/office/drawing/2014/main" id="{EC3CD67C-71D8-4C40-A5BB-A0381DB503DB}"/>
                </a:ext>
              </a:extLst>
            </p:cNvPr>
            <p:cNvSpPr txBox="1"/>
            <p:nvPr/>
          </p:nvSpPr>
          <p:spPr>
            <a:xfrm>
              <a:off x="7579513" y="4369738"/>
              <a:ext cx="1282179" cy="307777"/>
            </a:xfrm>
            <a:prstGeom prst="rect">
              <a:avLst/>
            </a:prstGeom>
            <a:noFill/>
          </p:spPr>
          <p:txBody>
            <a:bodyPr wrap="square" rtlCol="0">
              <a:spAutoFit/>
            </a:bodyPr>
            <a:lstStyle/>
            <a:p>
              <a:pPr algn="just"/>
              <a:r>
                <a:rPr lang="zh-CN" altLang="en-US" sz="1400" dirty="0"/>
                <a:t>返回预测结果</a:t>
              </a:r>
            </a:p>
          </p:txBody>
        </p:sp>
        <p:sp>
          <p:nvSpPr>
            <p:cNvPr id="97" name="文本框 96">
              <a:extLst>
                <a:ext uri="{FF2B5EF4-FFF2-40B4-BE49-F238E27FC236}">
                  <a16:creationId xmlns:a16="http://schemas.microsoft.com/office/drawing/2014/main" id="{3FE62735-BD6F-4642-9F34-1C1776DABFDB}"/>
                </a:ext>
              </a:extLst>
            </p:cNvPr>
            <p:cNvSpPr txBox="1"/>
            <p:nvPr/>
          </p:nvSpPr>
          <p:spPr>
            <a:xfrm>
              <a:off x="5504766" y="4371535"/>
              <a:ext cx="1282179" cy="307777"/>
            </a:xfrm>
            <a:prstGeom prst="rect">
              <a:avLst/>
            </a:prstGeom>
            <a:noFill/>
          </p:spPr>
          <p:txBody>
            <a:bodyPr wrap="square" rtlCol="0">
              <a:spAutoFit/>
            </a:bodyPr>
            <a:lstStyle/>
            <a:p>
              <a:pPr algn="just"/>
              <a:r>
                <a:rPr lang="zh-CN" altLang="en-US" sz="1400" dirty="0"/>
                <a:t>返回预测结果</a:t>
              </a:r>
            </a:p>
          </p:txBody>
        </p:sp>
        <p:sp>
          <p:nvSpPr>
            <p:cNvPr id="98" name="文本框 97">
              <a:extLst>
                <a:ext uri="{FF2B5EF4-FFF2-40B4-BE49-F238E27FC236}">
                  <a16:creationId xmlns:a16="http://schemas.microsoft.com/office/drawing/2014/main" id="{C31B7FEF-66E4-4EA7-B432-74DFDE87615B}"/>
                </a:ext>
              </a:extLst>
            </p:cNvPr>
            <p:cNvSpPr txBox="1"/>
            <p:nvPr/>
          </p:nvSpPr>
          <p:spPr>
            <a:xfrm>
              <a:off x="3394572" y="4362526"/>
              <a:ext cx="1282179" cy="307777"/>
            </a:xfrm>
            <a:prstGeom prst="rect">
              <a:avLst/>
            </a:prstGeom>
            <a:noFill/>
          </p:spPr>
          <p:txBody>
            <a:bodyPr wrap="square" rtlCol="0">
              <a:spAutoFit/>
            </a:bodyPr>
            <a:lstStyle/>
            <a:p>
              <a:pPr algn="just"/>
              <a:r>
                <a:rPr lang="zh-CN" altLang="en-US" sz="1400" dirty="0"/>
                <a:t>返回预测结果</a:t>
              </a:r>
            </a:p>
          </p:txBody>
        </p:sp>
        <p:sp>
          <p:nvSpPr>
            <p:cNvPr id="99" name="文本框 98">
              <a:extLst>
                <a:ext uri="{FF2B5EF4-FFF2-40B4-BE49-F238E27FC236}">
                  <a16:creationId xmlns:a16="http://schemas.microsoft.com/office/drawing/2014/main" id="{95E986EA-2C01-417C-B59F-A7485F70A66B}"/>
                </a:ext>
              </a:extLst>
            </p:cNvPr>
            <p:cNvSpPr txBox="1"/>
            <p:nvPr/>
          </p:nvSpPr>
          <p:spPr>
            <a:xfrm>
              <a:off x="1760238" y="4369738"/>
              <a:ext cx="1282179" cy="307777"/>
            </a:xfrm>
            <a:prstGeom prst="rect">
              <a:avLst/>
            </a:prstGeom>
            <a:noFill/>
          </p:spPr>
          <p:txBody>
            <a:bodyPr wrap="square" rtlCol="0">
              <a:spAutoFit/>
            </a:bodyPr>
            <a:lstStyle/>
            <a:p>
              <a:pPr algn="just"/>
              <a:r>
                <a:rPr lang="zh-CN" altLang="en-US" sz="1400" dirty="0"/>
                <a:t>返回预测结果</a:t>
              </a:r>
            </a:p>
          </p:txBody>
        </p:sp>
      </p:grpSp>
    </p:spTree>
    <p:extLst>
      <p:ext uri="{BB962C8B-B14F-4D97-AF65-F5344CB8AC3E}">
        <p14:creationId xmlns:p14="http://schemas.microsoft.com/office/powerpoint/2010/main" val="2081172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15749"/>
          <a:stretch>
            <a:fillRect/>
          </a:stretch>
        </p:blipFill>
        <p:spPr>
          <a:xfrm>
            <a:off x="4419600" y="940460"/>
            <a:ext cx="7772400" cy="5917540"/>
          </a:xfrm>
          <a:prstGeom prst="rect">
            <a:avLst/>
          </a:prstGeom>
        </p:spPr>
      </p:pic>
      <p:sp>
        <p:nvSpPr>
          <p:cNvPr id="36" name="文本框 35"/>
          <p:cNvSpPr txBox="1"/>
          <p:nvPr/>
        </p:nvSpPr>
        <p:spPr>
          <a:xfrm>
            <a:off x="-18415" y="3129280"/>
            <a:ext cx="7368540" cy="829945"/>
          </a:xfrm>
          <a:prstGeom prst="rect">
            <a:avLst/>
          </a:prstGeom>
          <a:noFill/>
        </p:spPr>
        <p:txBody>
          <a:bodyPr wrap="square" rtlCol="0">
            <a:spAutoFit/>
            <a:scene3d>
              <a:camera prst="orthographicFront"/>
              <a:lightRig rig="threePt" dir="t"/>
            </a:scene3d>
            <a:sp3d contourW="12700"/>
          </a:bodyPr>
          <a:lstStyle/>
          <a:p>
            <a:pPr algn="ctr"/>
            <a:r>
              <a:rPr lang="zh-CN" sz="4800" b="1" dirty="0">
                <a:solidFill>
                  <a:schemeClr val="tx1">
                    <a:lumMod val="75000"/>
                    <a:lumOff val="25000"/>
                  </a:schemeClr>
                </a:solidFill>
                <a:latin typeface="+mj-ea"/>
                <a:ea typeface="+mj-ea"/>
              </a:rPr>
              <a:t>谢谢各位评委老师！</a:t>
            </a:r>
          </a:p>
        </p:txBody>
      </p:sp>
      <p:sp>
        <p:nvSpPr>
          <p:cNvPr id="37" name="文本框 36"/>
          <p:cNvSpPr txBox="1"/>
          <p:nvPr/>
        </p:nvSpPr>
        <p:spPr>
          <a:xfrm>
            <a:off x="921847" y="3996430"/>
            <a:ext cx="5487987" cy="275590"/>
          </a:xfrm>
          <a:prstGeom prst="rect">
            <a:avLst/>
          </a:prstGeom>
          <a:noFill/>
        </p:spPr>
        <p:txBody>
          <a:bodyPr wrap="square" rtlCol="0">
            <a:spAutoFit/>
            <a:scene3d>
              <a:camera prst="orthographicFront"/>
              <a:lightRig rig="threePt" dir="t"/>
            </a:scene3d>
            <a:sp3d contourW="12700"/>
          </a:bodyPr>
          <a:lstStyle/>
          <a:p>
            <a:pPr algn="ctr"/>
            <a:r>
              <a:rPr lang="zh-CN" altLang="en-US" sz="1200" dirty="0">
                <a:solidFill>
                  <a:schemeClr val="bg1">
                    <a:lumMod val="65000"/>
                  </a:schemeClr>
                </a:solidFill>
                <a:ea typeface="时尚中黑简体" panose="01010104010101010101" pitchFamily="2" charset="-122"/>
              </a:rPr>
              <a:t>四川大学</a:t>
            </a:r>
            <a:r>
              <a:rPr lang="en-US" altLang="zh-CN" sz="1200" dirty="0">
                <a:solidFill>
                  <a:schemeClr val="bg1">
                    <a:lumMod val="65000"/>
                  </a:schemeClr>
                </a:solidFill>
                <a:ea typeface="时尚中黑简体" panose="01010104010101010101" pitchFamily="2" charset="-122"/>
              </a:rPr>
              <a:t>-SCUNET</a:t>
            </a:r>
          </a:p>
        </p:txBody>
      </p:sp>
      <p:grpSp>
        <p:nvGrpSpPr>
          <p:cNvPr id="38" name="组合 37"/>
          <p:cNvGrpSpPr/>
          <p:nvPr/>
        </p:nvGrpSpPr>
        <p:grpSpPr>
          <a:xfrm>
            <a:off x="1009406" y="4824891"/>
            <a:ext cx="416937" cy="416934"/>
            <a:chOff x="891974" y="4415843"/>
            <a:chExt cx="450443" cy="450443"/>
          </a:xfrm>
        </p:grpSpPr>
        <p:sp>
          <p:nvSpPr>
            <p:cNvPr id="39" name="椭圆 38"/>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40"/>
          <p:cNvSpPr txBox="1"/>
          <p:nvPr/>
        </p:nvSpPr>
        <p:spPr>
          <a:xfrm>
            <a:off x="1480213" y="4892170"/>
            <a:ext cx="1121410" cy="953135"/>
          </a:xfrm>
          <a:prstGeom prst="rect">
            <a:avLst/>
          </a:prstGeom>
          <a:noFill/>
        </p:spPr>
        <p:txBody>
          <a:bodyPr wrap="none" rtlCol="0">
            <a:spAutoFit/>
            <a:scene3d>
              <a:camera prst="orthographicFront"/>
              <a:lightRig rig="threePt" dir="t"/>
            </a:scene3d>
            <a:sp3d contourW="12700"/>
          </a:bodyPr>
          <a:lstStyle/>
          <a:p>
            <a:pPr algn="l"/>
            <a:r>
              <a:rPr lang="zh-CN" altLang="en-US" sz="1400" dirty="0">
                <a:solidFill>
                  <a:schemeClr val="tx1">
                    <a:lumMod val="50000"/>
                    <a:lumOff val="50000"/>
                  </a:schemeClr>
                </a:solidFill>
                <a:latin typeface="+mj-lt"/>
                <a:ea typeface="+mj-ea"/>
              </a:rPr>
              <a:t>汇报人：</a:t>
            </a:r>
          </a:p>
          <a:p>
            <a:pPr algn="l"/>
            <a:r>
              <a:rPr lang="zh-CN" altLang="en-US" sz="1400" dirty="0">
                <a:solidFill>
                  <a:schemeClr val="tx1">
                    <a:lumMod val="50000"/>
                    <a:lumOff val="50000"/>
                  </a:schemeClr>
                </a:solidFill>
                <a:latin typeface="+mj-lt"/>
                <a:ea typeface="+mj-ea"/>
              </a:rPr>
              <a:t>队长</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陆铮</a:t>
            </a:r>
          </a:p>
          <a:p>
            <a:pPr algn="l"/>
            <a:r>
              <a:rPr lang="zh-CN" altLang="en-US" sz="1400" dirty="0">
                <a:solidFill>
                  <a:schemeClr val="tx1">
                    <a:lumMod val="50000"/>
                    <a:lumOff val="50000"/>
                  </a:schemeClr>
                </a:solidFill>
                <a:latin typeface="+mj-lt"/>
                <a:ea typeface="+mj-ea"/>
              </a:rPr>
              <a:t>队员</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赵倩锐</a:t>
            </a:r>
          </a:p>
          <a:p>
            <a:pPr algn="l"/>
            <a:r>
              <a:rPr lang="zh-CN" altLang="en-US" sz="1400" dirty="0">
                <a:solidFill>
                  <a:schemeClr val="tx1">
                    <a:lumMod val="50000"/>
                    <a:lumOff val="50000"/>
                  </a:schemeClr>
                </a:solidFill>
                <a:latin typeface="+mj-lt"/>
                <a:ea typeface="+mj-ea"/>
              </a:rPr>
              <a:t>队员</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王沛然</a:t>
            </a:r>
          </a:p>
        </p:txBody>
      </p:sp>
      <p:grpSp>
        <p:nvGrpSpPr>
          <p:cNvPr id="42" name="组合 41"/>
          <p:cNvGrpSpPr/>
          <p:nvPr/>
        </p:nvGrpSpPr>
        <p:grpSpPr>
          <a:xfrm>
            <a:off x="3591976" y="4812191"/>
            <a:ext cx="416937" cy="416934"/>
            <a:chOff x="891974" y="4415843"/>
            <a:chExt cx="450443" cy="450443"/>
          </a:xfrm>
        </p:grpSpPr>
        <p:sp>
          <p:nvSpPr>
            <p:cNvPr id="43" name="椭圆 42"/>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5" name="文本框 44"/>
          <p:cNvSpPr txBox="1"/>
          <p:nvPr/>
        </p:nvSpPr>
        <p:spPr>
          <a:xfrm>
            <a:off x="4062783" y="4879470"/>
            <a:ext cx="1943100" cy="306705"/>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2021</a:t>
            </a:r>
            <a:r>
              <a:rPr lang="zh-CN" altLang="en-US" sz="1400" dirty="0">
                <a:solidFill>
                  <a:schemeClr val="tx1">
                    <a:lumMod val="50000"/>
                    <a:lumOff val="50000"/>
                  </a:schemeClr>
                </a:solidFill>
                <a:latin typeface="+mj-lt"/>
                <a:ea typeface="+mj-ea"/>
              </a:rPr>
              <a:t>年</a:t>
            </a:r>
            <a:r>
              <a:rPr lang="en-US" altLang="zh-CN" sz="1400" dirty="0">
                <a:solidFill>
                  <a:schemeClr val="tx1">
                    <a:lumMod val="50000"/>
                    <a:lumOff val="50000"/>
                  </a:schemeClr>
                </a:solidFill>
                <a:latin typeface="+mj-lt"/>
                <a:ea typeface="+mj-ea"/>
              </a:rPr>
              <a:t>6</a:t>
            </a:r>
            <a:r>
              <a:rPr lang="zh-CN" altLang="en-US" sz="1400" dirty="0">
                <a:solidFill>
                  <a:schemeClr val="tx1">
                    <a:lumMod val="50000"/>
                    <a:lumOff val="50000"/>
                  </a:schemeClr>
                </a:solidFill>
                <a:latin typeface="+mj-lt"/>
                <a:ea typeface="+mj-ea"/>
              </a:rPr>
              <a:t>月</a:t>
            </a:r>
            <a:r>
              <a:rPr lang="en-US" altLang="zh-CN" sz="1400" dirty="0">
                <a:solidFill>
                  <a:schemeClr val="tx1">
                    <a:lumMod val="50000"/>
                    <a:lumOff val="50000"/>
                  </a:schemeClr>
                </a:solidFill>
                <a:latin typeface="+mj-lt"/>
                <a:ea typeface="+mj-ea"/>
              </a:rPr>
              <a:t>26</a:t>
            </a:r>
            <a:r>
              <a:rPr lang="zh-CN" altLang="en-US" sz="1400" dirty="0">
                <a:solidFill>
                  <a:schemeClr val="tx1">
                    <a:lumMod val="50000"/>
                    <a:lumOff val="50000"/>
                  </a:schemeClr>
                </a:solidFill>
                <a:latin typeface="+mj-lt"/>
                <a:ea typeface="+mj-ea"/>
              </a:rPr>
              <a:t>日</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177" y="414613"/>
            <a:ext cx="1869095" cy="18617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p:tgtEl>
                                          <p:spTgt spid="37"/>
                                        </p:tgtEl>
                                        <p:attrNameLst>
                                          <p:attrName>ppt_x</p:attrName>
                                        </p:attrNameLst>
                                      </p:cBhvr>
                                      <p:tavLst>
                                        <p:tav tm="0">
                                          <p:val>
                                            <p:strVal val="#ppt_x-#ppt_w*1.125000"/>
                                          </p:val>
                                        </p:tav>
                                        <p:tav tm="100000">
                                          <p:val>
                                            <p:strVal val="#ppt_x"/>
                                          </p:val>
                                        </p:tav>
                                      </p:tavLst>
                                    </p:anim>
                                    <p:animEffect transition="in" filter="wipe(right)">
                                      <p:cBhvr>
                                        <p:cTn id="13" dur="500"/>
                                        <p:tgtEl>
                                          <p:spTgt spid="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1" grpId="0"/>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9红蓝通用个人年终总结PPT模板"/>
</p:tagLst>
</file>

<file path=ppt/theme/theme1.xml><?xml version="1.0" encoding="utf-8"?>
<a:theme xmlns:a="http://schemas.openxmlformats.org/drawingml/2006/main" name="千库网">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91</TotalTime>
  <Words>874</Words>
  <Application>Microsoft Office PowerPoint</Application>
  <PresentationFormat>宽屏</PresentationFormat>
  <Paragraphs>69</Paragraphs>
  <Slides>7</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-apple-system</vt:lpstr>
      <vt:lpstr>等线</vt:lpstr>
      <vt:lpstr>微软雅黑</vt:lpstr>
      <vt:lpstr>Arial</vt:lpstr>
      <vt:lpstr>Arial</vt:lpstr>
      <vt:lpstr>Calibri</vt:lpstr>
      <vt:lpstr>千库网</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2019红蓝通用个人年终总结PPT模板</dc:title>
  <dc:creator>Arthas</dc:creator>
  <cp:lastModifiedBy>王 沛然</cp:lastModifiedBy>
  <cp:revision>119</cp:revision>
  <dcterms:created xsi:type="dcterms:W3CDTF">2017-09-22T08:16:00Z</dcterms:created>
  <dcterms:modified xsi:type="dcterms:W3CDTF">2021-07-14T02:24:32Z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E39FEAAA457647278C1425A2B2ED849A</vt:lpwstr>
  </property>
  <property fmtid="{D5CDD505-2E9C-101B-9397-08002B2CF9AE}" pid="3" name="KSOProductBuildVer">
    <vt:lpwstr>2052-11.1.0.10578</vt:lpwstr>
  </property>
</Properties>
</file>