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0C475-E504-484C-9EE9-EECC3DBE4099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6CB5-BE7C-4840-B1AC-4AB42A88F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1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4D85-B28E-425C-82D5-D1EDAF8F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C848D-1050-40DA-8C68-7E1CFF96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C191-35E4-4DE2-BBFE-BB82426F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E0078-3279-4859-99E8-12751B5A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F2CA-E651-4E80-BEC8-5D4770C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8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0632-30B9-4060-BB8E-59D393E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B65A2-E054-4D66-8327-6A00D611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262D-E63B-4442-9382-86B63F17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B43E8-9915-4A9B-ACCA-569779E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514BB-3A92-4546-9B74-5EB9B46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6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B434F-03E5-4A9F-B0CF-DFBCBBBD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992444-E466-40D5-B2BB-D08E9A0E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EEA0-CD5B-408D-B83D-BC371ED3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A96E1-B675-4E3D-BB2A-98E7D37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F47DE-6009-40E1-9905-01E90E3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9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9704-164B-45E4-8C9A-DAAD316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124BA-2804-40CB-9A65-B772EDA7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49E58-5120-4345-9583-26EAA1AC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A3EDD-6EC7-4794-A8FE-7E9FA7FB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DB38B-E637-4B36-99DD-CB1FBEC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1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E9EC-FEC5-43A4-84ED-B5B6546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FC675-9950-439F-B6DB-38A7B222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3E7C0-3B85-4FBB-BFBA-AEB5EB1D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A0344-BFB8-4516-9432-A0FFDB2D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6E02C-69D8-44CC-B476-49CFE94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7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9DC50-E875-4CBC-834E-B2177096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CED0E-87F2-46CE-AD5E-F59D3F9B3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A015C-AD98-4C82-AB3E-A554EC1D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4C16F-4368-40A6-91A2-6074F78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AD85F-3085-4097-912F-7FF295B5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4906B-08E3-4433-B402-15BBF4D8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6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23785-606D-4BD2-9E89-5D59FB53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EB00B-3E63-47E3-A4E4-47A91663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14D6B-CE5B-4ED3-94D5-E0610131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FC36DF-5156-4912-A3DC-8B60949D7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B588F-54F2-44AB-B907-4E67B251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498B32-AA19-48F8-BA02-A6032BB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D6B62-F28C-4869-9565-FAF0201B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93D3F-D845-494B-ABC9-4B5E28AC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68D7-CB6D-4766-A6D9-B9939947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20A694-6817-4E14-979B-070CFEEE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6A645-87F5-4777-B5E7-A40FCAFA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914550-DB07-49C6-AC7D-C6242AE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A177A-C629-4D2B-BF48-085F4791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0E76F-7E23-44CB-93ED-7949C8C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5805F-0906-4D8E-A287-1F127FDA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882F-B411-4CFE-9EAE-4365A10A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51D2E-EFAA-4BD6-A7E4-0869F135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D3FD6-BD7A-417F-A8AD-5134D257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EA5DA-A941-43A0-B525-8D99A04B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AF17E-0719-4E76-A18A-4BC4D54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C7623-AA2C-428D-BF49-ADEDEF01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26F12-468C-4FBD-825F-CD71047B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C534F5-EC2B-4160-8DBD-1C4E62AC2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470E1-5A62-4D6B-873F-C47A3F27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D4A59-2E17-4E93-8597-C9F354E6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1E79-91E3-44EF-8FA8-D29F6A2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59E76-B504-47AC-8134-134033B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DC4D3-F2E5-4696-BC51-C07C9DC9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480E7-5409-478B-BCD8-5D4AD217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8D2C4-2E36-45DB-867B-020E194E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B30F-8E7D-44F2-98AC-FFF8D7C1C416}" type="datetimeFigureOut">
              <a:rPr lang="zh-CN" altLang="en-US" smtClean="0"/>
              <a:t>2021-07-14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EB7D-A5D1-4A64-A464-F0D3A283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B9024-DE30-43B6-86B7-6C7CFA30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D037-2AA9-489B-9568-E4373CD75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baike.baidu.com/item/Facebook/7449587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baike.baidu.com/item/%E4%BA%BA%E5%B7%A5%E6%99%BA%E8%83%BD/9180" TargetMode="Externa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0F7A248-6E14-4AED-AA11-12A33E341D26}"/>
              </a:ext>
            </a:extLst>
          </p:cNvPr>
          <p:cNvGrpSpPr/>
          <p:nvPr/>
        </p:nvGrpSpPr>
        <p:grpSpPr>
          <a:xfrm>
            <a:off x="883710" y="922398"/>
            <a:ext cx="8990536" cy="4306703"/>
            <a:chOff x="883710" y="922398"/>
            <a:chExt cx="8990536" cy="4306703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2FEEBC23-B9BD-44F2-8F84-D424F38D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3710" y="1341966"/>
              <a:ext cx="914400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1CD01B9-42F4-4BBA-80BC-C7D88A67866F}"/>
                </a:ext>
              </a:extLst>
            </p:cNvPr>
            <p:cNvSpPr/>
            <p:nvPr/>
          </p:nvSpPr>
          <p:spPr>
            <a:xfrm>
              <a:off x="2982384" y="1253067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54FEDC-75D1-4D15-9F05-1FD67A0BEDD9}"/>
                </a:ext>
              </a:extLst>
            </p:cNvPr>
            <p:cNvSpPr/>
            <p:nvPr/>
          </p:nvSpPr>
          <p:spPr>
            <a:xfrm>
              <a:off x="5062007" y="1253066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5BB502-EC58-40C9-A67B-2B2B5680DE7A}"/>
                </a:ext>
              </a:extLst>
            </p:cNvPr>
            <p:cNvSpPr/>
            <p:nvPr/>
          </p:nvSpPr>
          <p:spPr>
            <a:xfrm>
              <a:off x="7136342" y="1253066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72DACE-A8EA-434A-B637-8559916A8D8A}"/>
                </a:ext>
              </a:extLst>
            </p:cNvPr>
            <p:cNvSpPr/>
            <p:nvPr/>
          </p:nvSpPr>
          <p:spPr>
            <a:xfrm>
              <a:off x="9211730" y="1253066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B1AD19-DFA8-4B1C-B6B5-54B6888F1AB0}"/>
                </a:ext>
              </a:extLst>
            </p:cNvPr>
            <p:cNvSpPr txBox="1"/>
            <p:nvPr/>
          </p:nvSpPr>
          <p:spPr>
            <a:xfrm>
              <a:off x="972610" y="925378"/>
              <a:ext cx="736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用户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E30421-AE91-48A8-985F-8849E05624D5}"/>
                </a:ext>
              </a:extLst>
            </p:cNvPr>
            <p:cNvSpPr txBox="1"/>
            <p:nvPr/>
          </p:nvSpPr>
          <p:spPr>
            <a:xfrm>
              <a:off x="2571750" y="94528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Vue</a:t>
              </a:r>
              <a:r>
                <a:rPr lang="zh-CN" altLang="en-US" sz="1400" dirty="0"/>
                <a:t>前端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5235B3-64E8-4135-B33B-BADEF07FE467}"/>
                </a:ext>
              </a:extLst>
            </p:cNvPr>
            <p:cNvSpPr txBox="1"/>
            <p:nvPr/>
          </p:nvSpPr>
          <p:spPr>
            <a:xfrm>
              <a:off x="4068762" y="947799"/>
              <a:ext cx="20743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uploadCsv/uploadJson</a:t>
              </a:r>
              <a:endParaRPr lang="zh-CN" altLang="en-US" sz="1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A17D43-83BA-4E81-861A-B689F738332F}"/>
                </a:ext>
              </a:extLst>
            </p:cNvPr>
            <p:cNvSpPr txBox="1"/>
            <p:nvPr/>
          </p:nvSpPr>
          <p:spPr>
            <a:xfrm>
              <a:off x="6566957" y="925377"/>
              <a:ext cx="1231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getPrediction</a:t>
              </a:r>
              <a:endParaRPr lang="zh-CN" altLang="en-US" sz="1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FC143E-D665-49C9-BDB0-9D4F9A9D6C22}"/>
                </a:ext>
              </a:extLst>
            </p:cNvPr>
            <p:cNvSpPr txBox="1"/>
            <p:nvPr/>
          </p:nvSpPr>
          <p:spPr>
            <a:xfrm>
              <a:off x="8642345" y="922398"/>
              <a:ext cx="1231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预测模型</a:t>
              </a:r>
            </a:p>
          </p:txBody>
        </p:sp>
        <p:pic>
          <p:nvPicPr>
            <p:cNvPr id="16" name="图形 15" descr="用户">
              <a:extLst>
                <a:ext uri="{FF2B5EF4-FFF2-40B4-BE49-F238E27FC236}">
                  <a16:creationId xmlns:a16="http://schemas.microsoft.com/office/drawing/2014/main" id="{BC7B8FAF-6474-4A51-956B-5C7618301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3710" y="2739433"/>
              <a:ext cx="914400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1E639E-0940-43AA-B231-8FC472E48178}"/>
                </a:ext>
              </a:extLst>
            </p:cNvPr>
            <p:cNvSpPr/>
            <p:nvPr/>
          </p:nvSpPr>
          <p:spPr>
            <a:xfrm>
              <a:off x="2982384" y="2650534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36B876-AFB8-4CE8-AFF2-DD2A47BF6F39}"/>
                </a:ext>
              </a:extLst>
            </p:cNvPr>
            <p:cNvSpPr/>
            <p:nvPr/>
          </p:nvSpPr>
          <p:spPr>
            <a:xfrm>
              <a:off x="5062007" y="2650533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8686045-2523-4E3E-BA46-1BAD299BBE04}"/>
                </a:ext>
              </a:extLst>
            </p:cNvPr>
            <p:cNvSpPr/>
            <p:nvPr/>
          </p:nvSpPr>
          <p:spPr>
            <a:xfrm>
              <a:off x="7136342" y="2650533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2C1DED-B1AA-4E0E-922B-6BCE5AC2EC1D}"/>
                </a:ext>
              </a:extLst>
            </p:cNvPr>
            <p:cNvSpPr/>
            <p:nvPr/>
          </p:nvSpPr>
          <p:spPr>
            <a:xfrm>
              <a:off x="9211730" y="2650533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形 20" descr="用户">
              <a:extLst>
                <a:ext uri="{FF2B5EF4-FFF2-40B4-BE49-F238E27FC236}">
                  <a16:creationId xmlns:a16="http://schemas.microsoft.com/office/drawing/2014/main" id="{CFBC9ED3-C6FB-4B1F-BBCE-2111EB92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3710" y="4225800"/>
              <a:ext cx="914400" cy="9144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6DB9817-F359-4FD2-8E35-A74D382EECC9}"/>
                </a:ext>
              </a:extLst>
            </p:cNvPr>
            <p:cNvSpPr/>
            <p:nvPr/>
          </p:nvSpPr>
          <p:spPr>
            <a:xfrm>
              <a:off x="2982384" y="4136901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20E2F8A-C3EE-4195-B7C6-C93A963C7EBF}"/>
                </a:ext>
              </a:extLst>
            </p:cNvPr>
            <p:cNvSpPr/>
            <p:nvPr/>
          </p:nvSpPr>
          <p:spPr>
            <a:xfrm>
              <a:off x="5062007" y="4136900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5EC41E-EB2E-4FFA-AF7B-86AEBA472FBF}"/>
                </a:ext>
              </a:extLst>
            </p:cNvPr>
            <p:cNvSpPr/>
            <p:nvPr/>
          </p:nvSpPr>
          <p:spPr>
            <a:xfrm>
              <a:off x="7136342" y="4136900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F7BAAE-B7AD-4914-A620-51743A1EA916}"/>
                </a:ext>
              </a:extLst>
            </p:cNvPr>
            <p:cNvSpPr/>
            <p:nvPr/>
          </p:nvSpPr>
          <p:spPr>
            <a:xfrm>
              <a:off x="9211730" y="4136900"/>
              <a:ext cx="93133" cy="1092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46F4849-6868-45E8-8E6B-F2AB650971A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98110" y="1799166"/>
              <a:ext cx="11842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DF1D1FC-4BF9-41A9-B98C-4102BBF65141}"/>
                </a:ext>
              </a:extLst>
            </p:cNvPr>
            <p:cNvCxnSpPr>
              <a:cxnSpLocks/>
            </p:cNvCxnSpPr>
            <p:nvPr/>
          </p:nvCxnSpPr>
          <p:spPr>
            <a:xfrm>
              <a:off x="3070758" y="3196633"/>
              <a:ext cx="1990720" cy="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E36BA3C-5298-4E32-8841-75A7EA21DEB2}"/>
                </a:ext>
              </a:extLst>
            </p:cNvPr>
            <p:cNvCxnSpPr>
              <a:cxnSpLocks/>
            </p:cNvCxnSpPr>
            <p:nvPr/>
          </p:nvCxnSpPr>
          <p:spPr>
            <a:xfrm>
              <a:off x="7254870" y="3196633"/>
              <a:ext cx="1990720" cy="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A7C0CF9-60D4-48E7-8126-F863EBA150F3}"/>
                </a:ext>
              </a:extLst>
            </p:cNvPr>
            <p:cNvCxnSpPr>
              <a:cxnSpLocks/>
            </p:cNvCxnSpPr>
            <p:nvPr/>
          </p:nvCxnSpPr>
          <p:spPr>
            <a:xfrm>
              <a:off x="5155140" y="3196633"/>
              <a:ext cx="1981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15A1153-071D-45AB-BAC6-3DF7A65EEC18}"/>
                </a:ext>
              </a:extLst>
            </p:cNvPr>
            <p:cNvCxnSpPr>
              <a:cxnSpLocks/>
              <a:stCxn id="25" idx="1"/>
              <a:endCxn id="24" idx="3"/>
            </p:cNvCxnSpPr>
            <p:nvPr/>
          </p:nvCxnSpPr>
          <p:spPr>
            <a:xfrm flipH="1">
              <a:off x="7229475" y="4683000"/>
              <a:ext cx="19822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2607420-BBF5-4563-8E53-23F7C71A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5140" y="4683000"/>
              <a:ext cx="19822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A79F5B6-D14A-449C-A297-0F5723527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223" y="4683000"/>
              <a:ext cx="19822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315D84C-7114-4A17-93FB-BA2C886B9F69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 flipV="1">
              <a:off x="1798110" y="4683000"/>
              <a:ext cx="11842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B41C7E2-3A10-4055-B6C2-51E62EA744B7}"/>
                </a:ext>
              </a:extLst>
            </p:cNvPr>
            <p:cNvSpPr txBox="1"/>
            <p:nvPr/>
          </p:nvSpPr>
          <p:spPr>
            <a:xfrm>
              <a:off x="1838855" y="1280177"/>
              <a:ext cx="110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在前端输入新闻文本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441DFD2-4C88-4ECC-8194-9613430DA398}"/>
                </a:ext>
              </a:extLst>
            </p:cNvPr>
            <p:cNvSpPr txBox="1"/>
            <p:nvPr/>
          </p:nvSpPr>
          <p:spPr>
            <a:xfrm>
              <a:off x="3486150" y="2661973"/>
              <a:ext cx="110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调用上传接口上传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0C5E3C-3282-46CF-BB08-5B483B6894D6}"/>
                </a:ext>
              </a:extLst>
            </p:cNvPr>
            <p:cNvSpPr txBox="1"/>
            <p:nvPr/>
          </p:nvSpPr>
          <p:spPr>
            <a:xfrm>
              <a:off x="5628213" y="2641900"/>
              <a:ext cx="110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调用预测函数接口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7E214C2-3F10-4FBC-8F16-A1137F33DB82}"/>
                </a:ext>
              </a:extLst>
            </p:cNvPr>
            <p:cNvSpPr txBox="1"/>
            <p:nvPr/>
          </p:nvSpPr>
          <p:spPr>
            <a:xfrm>
              <a:off x="7698838" y="2669185"/>
              <a:ext cx="110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调用预测模型进行预测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051F20-20C9-4E8A-B040-FE8F75DCAF0F}"/>
                </a:ext>
              </a:extLst>
            </p:cNvPr>
            <p:cNvSpPr txBox="1"/>
            <p:nvPr/>
          </p:nvSpPr>
          <p:spPr>
            <a:xfrm>
              <a:off x="7579513" y="4369738"/>
              <a:ext cx="12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返回预测结果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916E8-B162-47AF-AA82-0D742BFEC706}"/>
                </a:ext>
              </a:extLst>
            </p:cNvPr>
            <p:cNvSpPr txBox="1"/>
            <p:nvPr/>
          </p:nvSpPr>
          <p:spPr>
            <a:xfrm>
              <a:off x="5504766" y="4371535"/>
              <a:ext cx="12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返回预测结果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23571E-CD8F-481D-BD3C-C8B667158E80}"/>
                </a:ext>
              </a:extLst>
            </p:cNvPr>
            <p:cNvSpPr txBox="1"/>
            <p:nvPr/>
          </p:nvSpPr>
          <p:spPr>
            <a:xfrm>
              <a:off x="3394572" y="4362526"/>
              <a:ext cx="12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返回预测结果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BA7AD6C-640D-4B3F-9EF4-E16046CAEF5D}"/>
                </a:ext>
              </a:extLst>
            </p:cNvPr>
            <p:cNvSpPr txBox="1"/>
            <p:nvPr/>
          </p:nvSpPr>
          <p:spPr>
            <a:xfrm>
              <a:off x="1760238" y="4369738"/>
              <a:ext cx="1282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返回预测结果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23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57BDC17-ACE0-4CFD-AEDC-F03652A10E96}"/>
              </a:ext>
            </a:extLst>
          </p:cNvPr>
          <p:cNvGrpSpPr/>
          <p:nvPr/>
        </p:nvGrpSpPr>
        <p:grpSpPr>
          <a:xfrm>
            <a:off x="1429406" y="2398513"/>
            <a:ext cx="9316199" cy="1778554"/>
            <a:chOff x="1429406" y="2398513"/>
            <a:chExt cx="9316199" cy="1778554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6D3922FF-4813-4C2A-8FF6-9A370A67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5224" y="2398513"/>
              <a:ext cx="1188991" cy="1440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540B8E-AEC1-4B49-B3BC-11450A1C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960" y="2398513"/>
              <a:ext cx="1440000" cy="1440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74D3849E-F4EC-4576-A7C5-1A39DC43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40670" y="2398513"/>
              <a:ext cx="1662026" cy="1440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E011E4F-1E4E-42D8-BA09-BA49CC64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29406" y="2398513"/>
              <a:ext cx="1440000" cy="1440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EE052B-2FCE-4D3A-8B9F-97CE7A1E4827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2869406" y="3118513"/>
              <a:ext cx="11712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DB06F7-B049-4FE8-B226-513F3B43CA02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702696" y="3118513"/>
              <a:ext cx="11712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4B7158-303E-455E-A2A1-35D1A437AD14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8313960" y="3118513"/>
              <a:ext cx="11712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07BF363-FCB5-4FF7-B3D4-2BC87329DAC8}"/>
                </a:ext>
              </a:extLst>
            </p:cNvPr>
            <p:cNvSpPr txBox="1"/>
            <p:nvPr/>
          </p:nvSpPr>
          <p:spPr>
            <a:xfrm>
              <a:off x="1781106" y="3838513"/>
              <a:ext cx="73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用户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79DAB8-6ADF-4CA8-B777-4F32A36710AD}"/>
                </a:ext>
              </a:extLst>
            </p:cNvPr>
            <p:cNvSpPr txBox="1"/>
            <p:nvPr/>
          </p:nvSpPr>
          <p:spPr>
            <a:xfrm>
              <a:off x="4401341" y="3838513"/>
              <a:ext cx="940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Vue</a:t>
              </a:r>
              <a:r>
                <a:rPr lang="zh-CN" altLang="en-US" sz="1600" dirty="0"/>
                <a:t>前端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F7D448-855B-4619-BA7A-68F0CC193303}"/>
                </a:ext>
              </a:extLst>
            </p:cNvPr>
            <p:cNvSpPr txBox="1"/>
            <p:nvPr/>
          </p:nvSpPr>
          <p:spPr>
            <a:xfrm>
              <a:off x="7045202" y="3838513"/>
              <a:ext cx="1097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Flask</a:t>
              </a:r>
              <a:r>
                <a:rPr lang="zh-CN" altLang="en-US" sz="1600" dirty="0"/>
                <a:t>后端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7226E42-2B0F-48C3-B256-89B3545DAD46}"/>
                </a:ext>
              </a:extLst>
            </p:cNvPr>
            <p:cNvSpPr txBox="1"/>
            <p:nvPr/>
          </p:nvSpPr>
          <p:spPr>
            <a:xfrm>
              <a:off x="9413833" y="3838513"/>
              <a:ext cx="1331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PyTorch</a:t>
              </a:r>
              <a:r>
                <a:rPr lang="zh-CN" altLang="en-US" sz="1600" dirty="0"/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77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F9AD5464-51D4-4AF4-A069-2EBC816580F6}"/>
              </a:ext>
            </a:extLst>
          </p:cNvPr>
          <p:cNvGrpSpPr/>
          <p:nvPr/>
        </p:nvGrpSpPr>
        <p:grpSpPr>
          <a:xfrm>
            <a:off x="174410" y="144902"/>
            <a:ext cx="2611805" cy="485415"/>
            <a:chOff x="174410" y="144902"/>
            <a:chExt cx="2611805" cy="48541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C92CEE5-1E16-4296-B618-C883A00C43F4}"/>
                </a:ext>
              </a:extLst>
            </p:cNvPr>
            <p:cNvGrpSpPr/>
            <p:nvPr/>
          </p:nvGrpSpPr>
          <p:grpSpPr>
            <a:xfrm>
              <a:off x="174410" y="144902"/>
              <a:ext cx="775800" cy="485415"/>
              <a:chOff x="174410" y="144902"/>
              <a:chExt cx="775800" cy="485415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FAF37BC6-748C-4B38-A18B-00A1B157916C}"/>
                  </a:ext>
                </a:extLst>
              </p:cNvPr>
              <p:cNvSpPr/>
              <p:nvPr/>
            </p:nvSpPr>
            <p:spPr>
              <a:xfrm rot="16200000">
                <a:off x="148664" y="226696"/>
                <a:ext cx="373318" cy="321826"/>
              </a:xfrm>
              <a:prstGeom prst="triangle">
                <a:avLst/>
              </a:prstGeom>
              <a:solidFill>
                <a:srgbClr val="2C3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28E006D2-CD16-4D61-8A2A-165B7A75DD50}"/>
                  </a:ext>
                </a:extLst>
              </p:cNvPr>
              <p:cNvSpPr/>
              <p:nvPr/>
            </p:nvSpPr>
            <p:spPr>
              <a:xfrm rot="5400000">
                <a:off x="498272" y="178379"/>
                <a:ext cx="485415" cy="41846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4479288-9816-4E14-914A-3F799EE1D7B2}"/>
                </a:ext>
              </a:extLst>
            </p:cNvPr>
            <p:cNvSpPr txBox="1"/>
            <p:nvPr/>
          </p:nvSpPr>
          <p:spPr>
            <a:xfrm>
              <a:off x="985722" y="2174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项目主要技术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485826" y="3603053"/>
            <a:ext cx="2449035" cy="2246146"/>
            <a:chOff x="6692237" y="2180773"/>
            <a:chExt cx="2449035" cy="2246146"/>
          </a:xfrm>
        </p:grpSpPr>
        <p:sp>
          <p:nvSpPr>
            <p:cNvPr id="51" name="TextBox 11"/>
            <p:cNvSpPr txBox="1"/>
            <p:nvPr/>
          </p:nvSpPr>
          <p:spPr>
            <a:xfrm>
              <a:off x="6736921" y="2520884"/>
              <a:ext cx="2359668" cy="1906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2017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年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1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月，由</a:t>
              </a:r>
              <a:r>
                <a:rPr lang="en-US" altLang="zh-CN" sz="1200" b="0" i="0" u="none" strike="noStrike" dirty="0">
                  <a:solidFill>
                    <a:srgbClr val="136EC2"/>
                  </a:solidFill>
                  <a:effectLst/>
                  <a:latin typeface="+mn-ea"/>
                  <a:hlinkClick r:id="rId3"/>
                </a:rPr>
                <a:t>Facebook</a:t>
              </a:r>
              <a:r>
                <a:rPr lang="zh-CN" altLang="en-US" sz="1200" b="0" i="0" u="none" strike="noStrike" dirty="0">
                  <a:solidFill>
                    <a:srgbClr val="136EC2"/>
                  </a:solidFill>
                  <a:effectLst/>
                  <a:latin typeface="+mn-ea"/>
                  <a:hlinkClick r:id="rId4"/>
                </a:rPr>
                <a:t>人工智能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研究院（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FAIR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）基于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Torch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推出了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PyTorch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。它是一个基于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Python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的可续计算包，提供两个高级功能：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1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、具有强大的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GPU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加速的张量计算（如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NumPy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）。</a:t>
              </a:r>
              <a:r>
                <a:rPr lang="en-US" altLang="zh-CN" sz="1200" b="0" i="0" dirty="0">
                  <a:solidFill>
                    <a:srgbClr val="333333"/>
                  </a:solidFill>
                  <a:effectLst/>
                  <a:latin typeface="+mn-ea"/>
                </a:rPr>
                <a:t>2</a:t>
              </a: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+mn-ea"/>
                </a:rPr>
                <a:t>、包含自动求导系统的深度神经网络。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6692237" y="2180773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Pytorch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图形 11">
            <a:extLst>
              <a:ext uri="{FF2B5EF4-FFF2-40B4-BE49-F238E27FC236}">
                <a16:creationId xmlns:a16="http://schemas.microsoft.com/office/drawing/2014/main" id="{5B55DD42-304E-481B-8B7C-A2B0CE05B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4704" y="1612335"/>
            <a:ext cx="1122891" cy="13599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C786B7-24C7-4FBA-9715-C6E3B54C1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75" y="1551849"/>
            <a:ext cx="1396251" cy="1396251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2BB97795-78F0-45A5-9265-D377C4981626}"/>
              </a:ext>
            </a:extLst>
          </p:cNvPr>
          <p:cNvGrpSpPr/>
          <p:nvPr/>
        </p:nvGrpSpPr>
        <p:grpSpPr>
          <a:xfrm>
            <a:off x="4871482" y="3560720"/>
            <a:ext cx="2449035" cy="2523145"/>
            <a:chOff x="6692237" y="2180773"/>
            <a:chExt cx="2449035" cy="2523145"/>
          </a:xfrm>
        </p:grpSpPr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E7AC1B28-A6CD-4175-A890-D57E6EB8AB3D}"/>
                </a:ext>
              </a:extLst>
            </p:cNvPr>
            <p:cNvSpPr txBox="1"/>
            <p:nvPr/>
          </p:nvSpPr>
          <p:spPr>
            <a:xfrm>
              <a:off x="6692238" y="2520884"/>
              <a:ext cx="2449034" cy="2183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是一个使用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编写的轻量级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应用框架。其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WSGI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工具箱采用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Werkzeug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，模板引擎则使用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Jinja2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。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BSD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授权。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也被称为 “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microframework”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，因为它使用简单的核心，用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extension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增加其他功能。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没有默认使用的数据库、窗体验证工具。</a:t>
              </a:r>
            </a:p>
          </p:txBody>
        </p:sp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FE2A69ED-44B9-4DEC-826A-D161D4B244D2}"/>
                </a:ext>
              </a:extLst>
            </p:cNvPr>
            <p:cNvSpPr txBox="1"/>
            <p:nvPr/>
          </p:nvSpPr>
          <p:spPr>
            <a:xfrm>
              <a:off x="6692237" y="2180773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471A53-FC91-4FB6-BE56-30091CF4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5190" y="1623120"/>
            <a:ext cx="1611532" cy="1396251"/>
          </a:xfrm>
          <a:prstGeom prst="rect">
            <a:avLst/>
          </a:prstGeom>
        </p:spPr>
      </p:pic>
      <p:grpSp>
        <p:nvGrpSpPr>
          <p:cNvPr id="66" name="组合 65">
            <a:extLst>
              <a:ext uri="{FF2B5EF4-FFF2-40B4-BE49-F238E27FC236}">
                <a16:creationId xmlns:a16="http://schemas.microsoft.com/office/drawing/2014/main" id="{2E5C5B16-2E3C-4EBC-8999-05D10A817625}"/>
              </a:ext>
            </a:extLst>
          </p:cNvPr>
          <p:cNvGrpSpPr/>
          <p:nvPr/>
        </p:nvGrpSpPr>
        <p:grpSpPr>
          <a:xfrm>
            <a:off x="8546438" y="3613838"/>
            <a:ext cx="2449035" cy="2246146"/>
            <a:chOff x="6692237" y="2180773"/>
            <a:chExt cx="2449035" cy="2246146"/>
          </a:xfrm>
        </p:grpSpPr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8A5C6F04-692C-469B-A6F2-9EB1613BCF02}"/>
                </a:ext>
              </a:extLst>
            </p:cNvPr>
            <p:cNvSpPr txBox="1"/>
            <p:nvPr/>
          </p:nvSpPr>
          <p:spPr>
            <a:xfrm>
              <a:off x="6736921" y="2520884"/>
              <a:ext cx="2359668" cy="1906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Vue (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读音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/vjuː/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，类似于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view)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是一套用于构建用户界面的渐进式框架。与其它大型框架不同的是，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Vue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被设计为可以自底向上逐层应用。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Vue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的核心库只关注视图层，不仅易于上手，还便于与第三方库或既有项目整合。。</a:t>
              </a:r>
            </a:p>
          </p:txBody>
        </p:sp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555B31AD-97C7-42D1-860F-69204D2A6527}"/>
                </a:ext>
              </a:extLst>
            </p:cNvPr>
            <p:cNvSpPr txBox="1"/>
            <p:nvPr/>
          </p:nvSpPr>
          <p:spPr>
            <a:xfrm>
              <a:off x="6692237" y="2180773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Vue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238</Words>
  <Application>Microsoft Office PowerPoint</Application>
  <PresentationFormat>宽屏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30</cp:revision>
  <dcterms:created xsi:type="dcterms:W3CDTF">2021-07-13T13:50:51Z</dcterms:created>
  <dcterms:modified xsi:type="dcterms:W3CDTF">2021-07-14T01:48:13Z</dcterms:modified>
</cp:coreProperties>
</file>