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2" r:id="rId2"/>
    <p:sldId id="257" r:id="rId3"/>
    <p:sldId id="258" r:id="rId4"/>
    <p:sldId id="259" r:id="rId5"/>
    <p:sldId id="501" r:id="rId6"/>
    <p:sldId id="264" r:id="rId7"/>
    <p:sldId id="490" r:id="rId8"/>
    <p:sldId id="522" r:id="rId9"/>
    <p:sldId id="502" r:id="rId10"/>
    <p:sldId id="503" r:id="rId11"/>
    <p:sldId id="523" r:id="rId12"/>
    <p:sldId id="524" r:id="rId13"/>
    <p:sldId id="504" r:id="rId14"/>
    <p:sldId id="530" r:id="rId15"/>
    <p:sldId id="525" r:id="rId16"/>
    <p:sldId id="526" r:id="rId17"/>
    <p:sldId id="527" r:id="rId18"/>
    <p:sldId id="528" r:id="rId19"/>
    <p:sldId id="529" r:id="rId20"/>
    <p:sldId id="531" r:id="rId21"/>
    <p:sldId id="532" r:id="rId22"/>
    <p:sldId id="533" r:id="rId23"/>
    <p:sldId id="272" r:id="rId24"/>
    <p:sldId id="505" r:id="rId25"/>
    <p:sldId id="534" r:id="rId26"/>
    <p:sldId id="53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DFE"/>
    <a:srgbClr val="FFFFFF"/>
    <a:srgbClr val="188BAA"/>
    <a:srgbClr val="F9FAFC"/>
    <a:srgbClr val="295CAB"/>
    <a:srgbClr val="FDFBFC"/>
    <a:srgbClr val="FB5AB8"/>
    <a:srgbClr val="F9BBED"/>
    <a:srgbClr val="191D21"/>
    <a:srgbClr val="7878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419" autoAdjust="0"/>
  </p:normalViewPr>
  <p:slideViewPr>
    <p:cSldViewPr snapToGrid="0">
      <p:cViewPr>
        <p:scale>
          <a:sx n="150" d="100"/>
          <a:sy n="150" d="100"/>
        </p:scale>
        <p:origin x="108" y="-1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E5B74-2354-42A2-B29D-62DA3457F835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6F5D9-EC53-4FD4-B6DC-3B2178189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6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B6F5D9-EC53-4FD4-B6DC-3B21781899A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16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8E0A96-CB20-993E-9AAA-16D4363955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EF9FF4"/>
              </a:gs>
              <a:gs pos="5000">
                <a:srgbClr val="707F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4A67E-A98F-C2B4-4B57-ACE47D76DAEF}"/>
              </a:ext>
            </a:extLst>
          </p:cNvPr>
          <p:cNvSpPr txBox="1"/>
          <p:nvPr userDrawn="1"/>
        </p:nvSpPr>
        <p:spPr>
          <a:xfrm>
            <a:off x="977900" y="3287580"/>
            <a:ext cx="2108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Ver.01-01     2</a:t>
            </a:r>
            <a:r>
              <a:rPr kumimoji="1" lang="en-US" altLang="ko-KR" sz="1200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024-06-03</a:t>
            </a:r>
            <a:endParaRPr kumimoji="1" lang="ko-Kore-KR" altLang="en-US" sz="1200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3B47D-4011-3ECE-0C6F-F329B31A8E82}"/>
              </a:ext>
            </a:extLst>
          </p:cNvPr>
          <p:cNvSpPr txBox="1"/>
          <p:nvPr userDrawn="1"/>
        </p:nvSpPr>
        <p:spPr>
          <a:xfrm>
            <a:off x="889000" y="1879608"/>
            <a:ext cx="6410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bg1"/>
                </a:solidFill>
                <a:effectLst/>
                <a:latin typeface="원신한 Bold" panose="020B0803000000000000" pitchFamily="50" charset="-127"/>
                <a:ea typeface="원신한 Bold" panose="020B0803000000000000" pitchFamily="50" charset="-127"/>
              </a:rPr>
              <a:t>헤이영캠퍼스</a:t>
            </a:r>
            <a:r>
              <a:rPr lang="ko-KR" altLang="en-US" sz="2800" dirty="0">
                <a:solidFill>
                  <a:schemeClr val="bg1"/>
                </a:solidFill>
                <a:effectLst/>
                <a:latin typeface="원신한 Bold" panose="020B0803000000000000" pitchFamily="50" charset="-127"/>
                <a:ea typeface="원신한 Bold" panose="020B0803000000000000" pitchFamily="50" charset="-127"/>
              </a:rPr>
              <a:t> </a:t>
            </a:r>
            <a:r>
              <a:rPr lang="ko-KR" altLang="en-US" sz="2800" dirty="0" err="1">
                <a:solidFill>
                  <a:schemeClr val="bg1"/>
                </a:solidFill>
                <a:effectLst/>
                <a:latin typeface="원신한 Bold" panose="020B0803000000000000" pitchFamily="50" charset="-127"/>
                <a:ea typeface="원신한 Bold" panose="020B0803000000000000" pitchFamily="50" charset="-127"/>
              </a:rPr>
              <a:t>전자출결</a:t>
            </a:r>
            <a:r>
              <a:rPr lang="ko-KR" altLang="en-US" sz="2800" dirty="0">
                <a:solidFill>
                  <a:schemeClr val="bg1"/>
                </a:solidFill>
                <a:effectLst/>
                <a:latin typeface="원신한 Bold" panose="020B0803000000000000" pitchFamily="50" charset="-127"/>
                <a:ea typeface="원신한 Bold" panose="020B0803000000000000" pitchFamily="50" charset="-127"/>
              </a:rPr>
              <a:t> 매뉴얼</a:t>
            </a:r>
            <a:r>
              <a:rPr lang="en-US" altLang="ko-KR" sz="2800" dirty="0">
                <a:solidFill>
                  <a:schemeClr val="bg1"/>
                </a:solidFill>
                <a:effectLst/>
                <a:latin typeface="원신한 Bold" panose="020B0803000000000000" pitchFamily="50" charset="-127"/>
                <a:ea typeface="원신한 Bold" panose="020B0803000000000000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effectLst/>
                <a:latin typeface="원신한 Bold" panose="020B0803000000000000" pitchFamily="50" charset="-127"/>
                <a:ea typeface="원신한 Bold" panose="020B0803000000000000" pitchFamily="50" charset="-127"/>
              </a:rPr>
              <a:t>학생용</a:t>
            </a:r>
            <a:r>
              <a:rPr lang="en-US" altLang="ko-KR" sz="2800" dirty="0">
                <a:solidFill>
                  <a:schemeClr val="bg1"/>
                </a:solidFill>
                <a:effectLst/>
                <a:latin typeface="원신한 Bold" panose="020B0803000000000000" pitchFamily="50" charset="-127"/>
                <a:ea typeface="원신한 Bold" panose="020B0803000000000000" pitchFamily="50" charset="-127"/>
              </a:rPr>
              <a:t>)</a:t>
            </a:r>
            <a:endParaRPr kumimoji="1" lang="ko-Kore-KR" altLang="en-US" sz="2800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12920-C198-1F47-38D8-751DE62ABA04}"/>
              </a:ext>
            </a:extLst>
          </p:cNvPr>
          <p:cNvSpPr txBox="1"/>
          <p:nvPr userDrawn="1"/>
        </p:nvSpPr>
        <p:spPr>
          <a:xfrm>
            <a:off x="889000" y="1474513"/>
            <a:ext cx="4352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600" dirty="0">
                <a:solidFill>
                  <a:schemeClr val="bg1"/>
                </a:solidFill>
                <a:effectLst/>
                <a:latin typeface="원신한 Bold" panose="020B0803000000000000" pitchFamily="50" charset="-127"/>
                <a:ea typeface="원신한 Bold" panose="020B0803000000000000" pitchFamily="50" charset="-127"/>
              </a:rPr>
              <a:t>Heyoung Campus </a:t>
            </a:r>
            <a:r>
              <a:rPr lang="en-US" altLang="ko-Kore-KR" sz="1600" dirty="0">
                <a:solidFill>
                  <a:schemeClr val="bg1"/>
                </a:solidFill>
                <a:effectLst/>
                <a:latin typeface="원신한 Bold" panose="020B0803000000000000" pitchFamily="50" charset="-127"/>
                <a:ea typeface="원신한 Bold" panose="020B0803000000000000" pitchFamily="50" charset="-127"/>
              </a:rPr>
              <a:t>E-Attendance</a:t>
            </a:r>
            <a:r>
              <a:rPr lang="en" altLang="ko-Kore-KR" sz="1600" dirty="0">
                <a:solidFill>
                  <a:schemeClr val="bg1"/>
                </a:solidFill>
                <a:effectLst/>
                <a:latin typeface="원신한 Bold" panose="020B0803000000000000" pitchFamily="50" charset="-127"/>
                <a:ea typeface="원신한 Bold" panose="020B0803000000000000" pitchFamily="50" charset="-127"/>
              </a:rPr>
              <a:t> Manual</a:t>
            </a:r>
            <a:endParaRPr kumimoji="1" lang="ko-Kore-KR" altLang="en-US" sz="1600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B52ED4-944A-E09A-6418-91377AAA42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00" y="528663"/>
            <a:ext cx="803876" cy="451395"/>
          </a:xfrm>
          <a:prstGeom prst="rect">
            <a:avLst/>
          </a:prstGeom>
        </p:spPr>
      </p:pic>
      <p:sp>
        <p:nvSpPr>
          <p:cNvPr id="13" name="object 99">
            <a:extLst>
              <a:ext uri="{FF2B5EF4-FFF2-40B4-BE49-F238E27FC236}">
                <a16:creationId xmlns:a16="http://schemas.microsoft.com/office/drawing/2014/main" id="{11DC370E-1B06-4C46-320B-84BA887D8A04}"/>
              </a:ext>
            </a:extLst>
          </p:cNvPr>
          <p:cNvSpPr/>
          <p:nvPr userDrawn="1"/>
        </p:nvSpPr>
        <p:spPr>
          <a:xfrm>
            <a:off x="9366422" y="3564579"/>
            <a:ext cx="2383052" cy="3000656"/>
          </a:xfrm>
          <a:prstGeom prst="rect">
            <a:avLst/>
          </a:prstGeom>
          <a:blipFill>
            <a:blip r:embed="rId3" cstate="print">
              <a:alphaModFix amt="57000"/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278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81A46A-DCCA-55CF-6FB2-BE90EF10EA5A}"/>
              </a:ext>
            </a:extLst>
          </p:cNvPr>
          <p:cNvSpPr/>
          <p:nvPr userDrawn="1"/>
        </p:nvSpPr>
        <p:spPr>
          <a:xfrm>
            <a:off x="-13334" y="0"/>
            <a:ext cx="12205334" cy="6965885"/>
          </a:xfrm>
          <a:prstGeom prst="rect">
            <a:avLst/>
          </a:prstGeom>
          <a:gradFill>
            <a:gsLst>
              <a:gs pos="100000">
                <a:srgbClr val="EF9FF4"/>
              </a:gs>
              <a:gs pos="5000">
                <a:srgbClr val="707F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72105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581DDE-2A5C-B510-1FB3-050E482ACFD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EF9FF4"/>
              </a:gs>
              <a:gs pos="5000">
                <a:srgbClr val="707FEB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2700" dirty="0"/>
          </a:p>
        </p:txBody>
      </p:sp>
    </p:spTree>
    <p:extLst>
      <p:ext uri="{BB962C8B-B14F-4D97-AF65-F5344CB8AC3E}">
        <p14:creationId xmlns:p14="http://schemas.microsoft.com/office/powerpoint/2010/main" val="18914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125407A-9B89-AE4D-4295-2A313EA0178C}"/>
              </a:ext>
            </a:extLst>
          </p:cNvPr>
          <p:cNvCxnSpPr>
            <a:cxnSpLocks/>
          </p:cNvCxnSpPr>
          <p:nvPr userDrawn="1"/>
        </p:nvCxnSpPr>
        <p:spPr>
          <a:xfrm>
            <a:off x="372533" y="6299200"/>
            <a:ext cx="1135380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3D0CAC8-599F-DDBB-4C33-6506CAD86201}"/>
              </a:ext>
            </a:extLst>
          </p:cNvPr>
          <p:cNvSpPr/>
          <p:nvPr/>
        </p:nvSpPr>
        <p:spPr>
          <a:xfrm>
            <a:off x="404925" y="-128372"/>
            <a:ext cx="643466" cy="1220048"/>
          </a:xfrm>
          <a:prstGeom prst="roundRect">
            <a:avLst/>
          </a:prstGeom>
          <a:gradFill>
            <a:gsLst>
              <a:gs pos="100000">
                <a:srgbClr val="EF9FF4"/>
              </a:gs>
              <a:gs pos="5000">
                <a:srgbClr val="707FEB"/>
              </a:gs>
            </a:gsLst>
            <a:lin ang="2700000" scaled="0"/>
          </a:gradFill>
          <a:ln>
            <a:noFill/>
          </a:ln>
          <a:effectLst>
            <a:outerShdw blurRad="213729" dist="381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4EFDCDAD-69FD-8D9C-8A29-918C71319EA5}"/>
              </a:ext>
            </a:extLst>
          </p:cNvPr>
          <p:cNvCxnSpPr>
            <a:cxnSpLocks/>
          </p:cNvCxnSpPr>
          <p:nvPr/>
        </p:nvCxnSpPr>
        <p:spPr>
          <a:xfrm flipH="1">
            <a:off x="1204105" y="618384"/>
            <a:ext cx="105833" cy="169333"/>
          </a:xfrm>
          <a:prstGeom prst="line">
            <a:avLst/>
          </a:prstGeom>
          <a:ln w="57150">
            <a:solidFill>
              <a:srgbClr val="0055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01552969-48E0-7628-85CA-5B2B94B82574}"/>
              </a:ext>
            </a:extLst>
          </p:cNvPr>
          <p:cNvCxnSpPr>
            <a:cxnSpLocks/>
          </p:cNvCxnSpPr>
          <p:nvPr/>
        </p:nvCxnSpPr>
        <p:spPr>
          <a:xfrm>
            <a:off x="1204105" y="1091682"/>
            <a:ext cx="10657695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55621CAE-FDA9-0F90-02BA-503AEA8C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986" y="599877"/>
            <a:ext cx="1325814" cy="245948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1C35574F-3C2E-7DC3-E688-EE5835C99E76}"/>
              </a:ext>
            </a:extLst>
          </p:cNvPr>
          <p:cNvSpPr/>
          <p:nvPr userDrawn="1"/>
        </p:nvSpPr>
        <p:spPr>
          <a:xfrm>
            <a:off x="10988756" y="6411221"/>
            <a:ext cx="734646" cy="31275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BB23C307-3F1D-4893-BD16-36C3EEA5D8CA}" type="slidenum">
              <a:rPr kumimoji="1" lang="ko-Kore-KR" altLang="en-US" sz="1200" smtClean="0">
                <a:latin typeface="원신한 Medium" panose="020B0603000000000000" pitchFamily="50" charset="-127"/>
                <a:ea typeface="원신한 Medium" panose="020B0603000000000000" pitchFamily="50" charset="-127"/>
              </a:rPr>
              <a:t>‹#›</a:t>
            </a:fld>
            <a:endParaRPr kumimoji="1" lang="ko-Kore-KR" altLang="en-US" sz="1200" dirty="0">
              <a:latin typeface="원신한 Medium" panose="020B0603000000000000" pitchFamily="50" charset="-127"/>
              <a:ea typeface="원신한 Medium" panose="020B06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300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17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jpeg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microsoft.com/office/2007/relationships/hdphoto" Target="../media/hdphoto1.wdp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microsoft.com/office/2007/relationships/hdphoto" Target="../media/hdphoto2.wdp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5D624-2A95-B849-6786-D99AB27C2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335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466D69DA-9283-1238-FFA7-69BAC5AA5E37}"/>
              </a:ext>
            </a:extLst>
          </p:cNvPr>
          <p:cNvGrpSpPr/>
          <p:nvPr/>
        </p:nvGrpSpPr>
        <p:grpSpPr>
          <a:xfrm>
            <a:off x="421413" y="1587454"/>
            <a:ext cx="2118530" cy="4238389"/>
            <a:chOff x="4859494" y="1658991"/>
            <a:chExt cx="2118530" cy="423838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5208F1E-1B0D-281B-7451-D270EE007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" t="6117" r="-258" b="1353"/>
            <a:stretch/>
          </p:blipFill>
          <p:spPr>
            <a:xfrm>
              <a:off x="4859494" y="1658991"/>
              <a:ext cx="2118530" cy="4238389"/>
            </a:xfrm>
            <a:prstGeom prst="rect">
              <a:avLst/>
            </a:prstGeom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E391517-6F20-CBC6-DB30-7F2991A78446}"/>
                </a:ext>
              </a:extLst>
            </p:cNvPr>
            <p:cNvSpPr/>
            <p:nvPr/>
          </p:nvSpPr>
          <p:spPr>
            <a:xfrm>
              <a:off x="5591734" y="3099023"/>
              <a:ext cx="684050" cy="166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627" b="1" dirty="0" err="1">
                  <a:solidFill>
                    <a:srgbClr val="717A84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r>
                <a:rPr lang="ko-KR" altLang="en-US" sz="627" b="1" dirty="0">
                  <a:solidFill>
                    <a:srgbClr val="717A84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교수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13C675-95A7-FECF-854F-D0E90FECFC0B}"/>
                </a:ext>
              </a:extLst>
            </p:cNvPr>
            <p:cNvSpPr/>
            <p:nvPr/>
          </p:nvSpPr>
          <p:spPr>
            <a:xfrm>
              <a:off x="4990553" y="5010939"/>
              <a:ext cx="438697" cy="166448"/>
            </a:xfrm>
            <a:prstGeom prst="rect">
              <a:avLst/>
            </a:prstGeom>
            <a:solidFill>
              <a:srgbClr val="F9FD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530" b="1" dirty="0" err="1">
                  <a:solidFill>
                    <a:srgbClr val="636D77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endPara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112E8C3-7429-E752-765E-FA1F592A684C}"/>
                </a:ext>
              </a:extLst>
            </p:cNvPr>
            <p:cNvSpPr/>
            <p:nvPr/>
          </p:nvSpPr>
          <p:spPr>
            <a:xfrm>
              <a:off x="4990552" y="5506239"/>
              <a:ext cx="438697" cy="166448"/>
            </a:xfrm>
            <a:prstGeom prst="rect">
              <a:avLst/>
            </a:prstGeom>
            <a:solidFill>
              <a:srgbClr val="F9FD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530" b="1" dirty="0" err="1">
                  <a:solidFill>
                    <a:srgbClr val="636D77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endPara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pic>
        <p:nvPicPr>
          <p:cNvPr id="68" name="그림 67">
            <a:extLst>
              <a:ext uri="{FF2B5EF4-FFF2-40B4-BE49-F238E27FC236}">
                <a16:creationId xmlns:a16="http://schemas.microsoft.com/office/drawing/2014/main" id="{9B80D0EF-3010-B70F-5A52-0042667A60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30176" r="5387" b="25323"/>
          <a:stretch/>
        </p:blipFill>
        <p:spPr>
          <a:xfrm>
            <a:off x="5321843" y="3719331"/>
            <a:ext cx="1866228" cy="2029506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C48012FA-9A51-977A-C3C5-6C321E03F6A4}"/>
              </a:ext>
            </a:extLst>
          </p:cNvPr>
          <p:cNvSpPr/>
          <p:nvPr/>
        </p:nvSpPr>
        <p:spPr>
          <a:xfrm>
            <a:off x="5326766" y="3726068"/>
            <a:ext cx="1848690" cy="2033852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484C0AC1-EA78-2E59-BCD4-9C0F790AC4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34474" r="6703" b="28445"/>
          <a:stretch/>
        </p:blipFill>
        <p:spPr>
          <a:xfrm>
            <a:off x="5289797" y="1941065"/>
            <a:ext cx="1848689" cy="1523513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1E152EC9-EBF2-1E4F-2A13-687613553976}"/>
              </a:ext>
            </a:extLst>
          </p:cNvPr>
          <p:cNvSpPr/>
          <p:nvPr/>
        </p:nvSpPr>
        <p:spPr>
          <a:xfrm>
            <a:off x="5293246" y="1947718"/>
            <a:ext cx="1828798" cy="151686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latin typeface=""/>
              </a:rPr>
              <a:t>전자출결</a:t>
            </a:r>
            <a:r>
              <a:rPr kumimoji="1" lang="ko-KR" altLang="en-US" sz="2000" b="1" dirty="0">
                <a:latin typeface=""/>
              </a:rPr>
              <a:t> </a:t>
            </a:r>
            <a:r>
              <a:rPr kumimoji="1" lang="en-US" altLang="ko-KR" sz="2000" b="1" dirty="0">
                <a:latin typeface=""/>
              </a:rPr>
              <a:t>– </a:t>
            </a:r>
            <a:r>
              <a:rPr kumimoji="1" lang="ko-KR" altLang="en-US" sz="2000" b="1" dirty="0">
                <a:latin typeface=""/>
              </a:rPr>
              <a:t>출석</a:t>
            </a:r>
            <a:r>
              <a:rPr kumimoji="1" lang="en-US" altLang="ko-KR" sz="2000" b="1" dirty="0">
                <a:latin typeface=""/>
              </a:rPr>
              <a:t>(</a:t>
            </a:r>
            <a:r>
              <a:rPr kumimoji="1" lang="ko-KR" altLang="en-US" sz="2000" b="1" dirty="0" err="1">
                <a:latin typeface=""/>
              </a:rPr>
              <a:t>비콘</a:t>
            </a:r>
            <a:r>
              <a:rPr kumimoji="1" lang="en-US" altLang="ko-KR" sz="2000" b="1" dirty="0">
                <a:latin typeface=""/>
              </a:rPr>
              <a:t>)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출석체크 선택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35945" y="3011762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출석방법 확인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425220" y="2894253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47169"/>
            <a:ext cx="3207479" cy="600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알맞은 시간에 출석체크 안내에 따라 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출석체크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중도체크 중 선택한다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</a:t>
            </a:r>
            <a:r>
              <a:rPr lang="ko-KR" altLang="en-US" sz="1000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출석</a:t>
            </a:r>
            <a:r>
              <a:rPr lang="en-US" altLang="ko-KR" sz="1000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/</a:t>
            </a:r>
            <a:r>
              <a:rPr lang="ko-KR" altLang="en-US" sz="1000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중도 </a:t>
            </a:r>
            <a:r>
              <a:rPr lang="ko-KR" altLang="en-US" sz="1000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출결방식은</a:t>
            </a:r>
            <a:r>
              <a:rPr lang="ko-KR" altLang="en-US" sz="1000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동일</a:t>
            </a:r>
            <a:endParaRPr lang="en-US" altLang="ko-KR" sz="1000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" name="Text Box 652">
            <a:extLst>
              <a:ext uri="{FF2B5EF4-FFF2-40B4-BE49-F238E27FC236}">
                <a16:creationId xmlns:a16="http://schemas.microsoft.com/office/drawing/2014/main" id="{6EEC43C4-FD09-11EB-9E65-98AA4053D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378937"/>
            <a:ext cx="3207479" cy="8128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해당 수업을 확인한 후 출석방법을 확인한다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1.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비콘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2.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휴대폰 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3.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인증키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#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비콘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장치를 이용하여 신호를 받는 방법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   #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휴대폰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인증키 방법은 다음 페이지 설명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726449-A310-4E64-AEE5-7F2E3231C8FF}"/>
              </a:ext>
            </a:extLst>
          </p:cNvPr>
          <p:cNvGrpSpPr/>
          <p:nvPr/>
        </p:nvGrpSpPr>
        <p:grpSpPr>
          <a:xfrm>
            <a:off x="7524921" y="4267455"/>
            <a:ext cx="3273311" cy="288000"/>
            <a:chOff x="6740660" y="2490212"/>
            <a:chExt cx="3121429" cy="288000"/>
          </a:xfrm>
        </p:grpSpPr>
        <p:sp>
          <p:nvSpPr>
            <p:cNvPr id="32" name="직사각형 457">
              <a:extLst>
                <a:ext uri="{FF2B5EF4-FFF2-40B4-BE49-F238E27FC236}">
                  <a16:creationId xmlns:a16="http://schemas.microsoft.com/office/drawing/2014/main" id="{993FCD57-CD56-F570-B84F-89136A2DE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출석체크 시작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33" name="자유형: 도형 123">
              <a:extLst>
                <a:ext uri="{FF2B5EF4-FFF2-40B4-BE49-F238E27FC236}">
                  <a16:creationId xmlns:a16="http://schemas.microsoft.com/office/drawing/2014/main" id="{F73314BC-9545-52D7-BED8-7A871AC9A917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93EE137C-9C70-3BE2-BFF0-80CA263C2D21}"/>
              </a:ext>
            </a:extLst>
          </p:cNvPr>
          <p:cNvSpPr/>
          <p:nvPr/>
        </p:nvSpPr>
        <p:spPr>
          <a:xfrm>
            <a:off x="7414196" y="4149946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5" name="Text Box 652">
            <a:extLst>
              <a:ext uri="{FF2B5EF4-FFF2-40B4-BE49-F238E27FC236}">
                <a16:creationId xmlns:a16="http://schemas.microsoft.com/office/drawing/2014/main" id="{0C089DCE-6B87-82D0-F4F6-914018295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4648787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출석체크 시작 버튼을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3D3DF0-509A-53C7-5BF0-E377C2F55B39}"/>
              </a:ext>
            </a:extLst>
          </p:cNvPr>
          <p:cNvGrpSpPr/>
          <p:nvPr/>
        </p:nvGrpSpPr>
        <p:grpSpPr>
          <a:xfrm>
            <a:off x="7524921" y="4940917"/>
            <a:ext cx="3273311" cy="288000"/>
            <a:chOff x="6740660" y="2490212"/>
            <a:chExt cx="3121429" cy="288000"/>
          </a:xfrm>
        </p:grpSpPr>
        <p:sp>
          <p:nvSpPr>
            <p:cNvPr id="41" name="직사각형 457">
              <a:extLst>
                <a:ext uri="{FF2B5EF4-FFF2-40B4-BE49-F238E27FC236}">
                  <a16:creationId xmlns:a16="http://schemas.microsoft.com/office/drawing/2014/main" id="{BC5C9F09-16F7-729E-2436-8FFFFC73D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출석체크 진행 팝업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42" name="자유형: 도형 123">
              <a:extLst>
                <a:ext uri="{FF2B5EF4-FFF2-40B4-BE49-F238E27FC236}">
                  <a16:creationId xmlns:a16="http://schemas.microsoft.com/office/drawing/2014/main" id="{3581F8FC-0849-CA92-17A1-409DEEB188B3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81D60A9A-A958-C018-0390-090BF84B18BD}"/>
              </a:ext>
            </a:extLst>
          </p:cNvPr>
          <p:cNvSpPr/>
          <p:nvPr/>
        </p:nvSpPr>
        <p:spPr>
          <a:xfrm>
            <a:off x="7414196" y="482340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4" name="Text Box 652">
            <a:extLst>
              <a:ext uri="{FF2B5EF4-FFF2-40B4-BE49-F238E27FC236}">
                <a16:creationId xmlns:a16="http://schemas.microsoft.com/office/drawing/2014/main" id="{297B515C-A663-1777-93C2-C06C1112C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532224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현재 출석체크가 진행 중임을 확인한다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FB780C-877E-2A25-53E0-5397D3420E3A}"/>
              </a:ext>
            </a:extLst>
          </p:cNvPr>
          <p:cNvGrpSpPr/>
          <p:nvPr/>
        </p:nvGrpSpPr>
        <p:grpSpPr>
          <a:xfrm>
            <a:off x="7524921" y="5629778"/>
            <a:ext cx="3273311" cy="288000"/>
            <a:chOff x="6740660" y="2490212"/>
            <a:chExt cx="3121429" cy="288000"/>
          </a:xfrm>
        </p:grpSpPr>
        <p:sp>
          <p:nvSpPr>
            <p:cNvPr id="46" name="직사각형 457">
              <a:extLst>
                <a:ext uri="{FF2B5EF4-FFF2-40B4-BE49-F238E27FC236}">
                  <a16:creationId xmlns:a16="http://schemas.microsoft.com/office/drawing/2014/main" id="{3865D0F8-FF25-F7DE-B888-CA9D5665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출석체크 완료 팝업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47" name="자유형: 도형 123">
              <a:extLst>
                <a:ext uri="{FF2B5EF4-FFF2-40B4-BE49-F238E27FC236}">
                  <a16:creationId xmlns:a16="http://schemas.microsoft.com/office/drawing/2014/main" id="{93D7D883-7D6A-EF84-53C4-AB3061A39E39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8581955C-6E97-B4BF-3358-61582AEF58A8}"/>
              </a:ext>
            </a:extLst>
          </p:cNvPr>
          <p:cNvSpPr/>
          <p:nvPr/>
        </p:nvSpPr>
        <p:spPr>
          <a:xfrm>
            <a:off x="7414196" y="551226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5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9" name="Text Box 652">
            <a:extLst>
              <a:ext uri="{FF2B5EF4-FFF2-40B4-BE49-F238E27FC236}">
                <a16:creationId xmlns:a16="http://schemas.microsoft.com/office/drawing/2014/main" id="{C2266A30-26C9-129D-CBCE-6D44BE4CC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6011110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정상적으로 출석처리가 완료된 것을 확인한다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4466A43C-B7E8-328E-BA77-37733A318C2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" t="7615" r="394" b="-129"/>
          <a:stretch/>
        </p:blipFill>
        <p:spPr>
          <a:xfrm>
            <a:off x="2808768" y="1679389"/>
            <a:ext cx="2118857" cy="4238389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8BEB55-ED73-BCD6-F60A-74A125287DE5}"/>
              </a:ext>
            </a:extLst>
          </p:cNvPr>
          <p:cNvSpPr/>
          <p:nvPr/>
        </p:nvSpPr>
        <p:spPr>
          <a:xfrm>
            <a:off x="3536950" y="2786155"/>
            <a:ext cx="698500" cy="166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C15610A-E30F-029A-4952-587869B9592A}"/>
              </a:ext>
            </a:extLst>
          </p:cNvPr>
          <p:cNvSpPr/>
          <p:nvPr/>
        </p:nvSpPr>
        <p:spPr>
          <a:xfrm>
            <a:off x="2934161" y="4903463"/>
            <a:ext cx="1898144" cy="309462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2D730F2-6A43-FB27-E7ED-15881B5E85C2}"/>
              </a:ext>
            </a:extLst>
          </p:cNvPr>
          <p:cNvSpPr/>
          <p:nvPr/>
        </p:nvSpPr>
        <p:spPr>
          <a:xfrm>
            <a:off x="2963550" y="5256164"/>
            <a:ext cx="1845300" cy="49267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BBFC9C8-F77F-00C7-7220-AFF0DAF7C899}"/>
              </a:ext>
            </a:extLst>
          </p:cNvPr>
          <p:cNvSpPr/>
          <p:nvPr/>
        </p:nvSpPr>
        <p:spPr>
          <a:xfrm>
            <a:off x="2712333" y="463879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1F27043C-3753-DA0A-3AB5-854A077740CE}"/>
              </a:ext>
            </a:extLst>
          </p:cNvPr>
          <p:cNvSpPr/>
          <p:nvPr/>
        </p:nvSpPr>
        <p:spPr>
          <a:xfrm>
            <a:off x="2704637" y="5256164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DF51ED6-8E5E-3919-1E57-C543EA33C23A}"/>
              </a:ext>
            </a:extLst>
          </p:cNvPr>
          <p:cNvSpPr/>
          <p:nvPr/>
        </p:nvSpPr>
        <p:spPr>
          <a:xfrm>
            <a:off x="5012381" y="1816222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5E266958-F89E-5072-16A6-044862981490}"/>
              </a:ext>
            </a:extLst>
          </p:cNvPr>
          <p:cNvSpPr/>
          <p:nvPr/>
        </p:nvSpPr>
        <p:spPr>
          <a:xfrm>
            <a:off x="5021909" y="3621201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5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B5A2FB-47BD-C565-8B0C-92F2A93B672E}"/>
              </a:ext>
            </a:extLst>
          </p:cNvPr>
          <p:cNvSpPr/>
          <p:nvPr/>
        </p:nvSpPr>
        <p:spPr>
          <a:xfrm>
            <a:off x="647699" y="3587000"/>
            <a:ext cx="1641585" cy="4969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E7833B0-02DA-24A3-D56B-86EBCB2E9753}"/>
              </a:ext>
            </a:extLst>
          </p:cNvPr>
          <p:cNvSpPr/>
          <p:nvPr/>
        </p:nvSpPr>
        <p:spPr>
          <a:xfrm>
            <a:off x="418813" y="340986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19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630D700C-2BD3-CEBC-F5FA-7EDFE9EBB9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30176" r="5387" b="25323"/>
          <a:stretch/>
        </p:blipFill>
        <p:spPr>
          <a:xfrm>
            <a:off x="5321843" y="3719331"/>
            <a:ext cx="1866228" cy="202950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6CE596-1352-38CD-E802-ABB119886AA9}"/>
              </a:ext>
            </a:extLst>
          </p:cNvPr>
          <p:cNvSpPr/>
          <p:nvPr/>
        </p:nvSpPr>
        <p:spPr>
          <a:xfrm>
            <a:off x="5326766" y="3726068"/>
            <a:ext cx="1848690" cy="2033852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8432679-DF61-7EB1-0A6C-4FAF422559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34474" r="6703" b="28445"/>
          <a:stretch/>
        </p:blipFill>
        <p:spPr>
          <a:xfrm>
            <a:off x="5289797" y="1941065"/>
            <a:ext cx="1848689" cy="1523513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7F0621-68F1-0727-7D64-EF7A9118C0A4}"/>
              </a:ext>
            </a:extLst>
          </p:cNvPr>
          <p:cNvSpPr/>
          <p:nvPr/>
        </p:nvSpPr>
        <p:spPr>
          <a:xfrm>
            <a:off x="5293246" y="1947718"/>
            <a:ext cx="1828798" cy="151686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EDD0908-1B1F-B5C1-7A4D-4817796415FD}"/>
              </a:ext>
            </a:extLst>
          </p:cNvPr>
          <p:cNvGrpSpPr/>
          <p:nvPr/>
        </p:nvGrpSpPr>
        <p:grpSpPr>
          <a:xfrm>
            <a:off x="381731" y="1609840"/>
            <a:ext cx="2118530" cy="4238389"/>
            <a:chOff x="4859494" y="1658991"/>
            <a:chExt cx="2118530" cy="423838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A7353A8-A767-24FA-EFDC-5FA8F67105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" t="6117" r="-258" b="1353"/>
            <a:stretch/>
          </p:blipFill>
          <p:spPr>
            <a:xfrm>
              <a:off x="4859494" y="1658991"/>
              <a:ext cx="2118530" cy="42383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FACDAA2-1B46-B932-9340-E0ACD00DB804}"/>
                </a:ext>
              </a:extLst>
            </p:cNvPr>
            <p:cNvSpPr/>
            <p:nvPr/>
          </p:nvSpPr>
          <p:spPr>
            <a:xfrm>
              <a:off x="5591734" y="3099023"/>
              <a:ext cx="684050" cy="166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627" b="1" dirty="0" err="1">
                  <a:solidFill>
                    <a:srgbClr val="717A84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r>
                <a:rPr lang="ko-KR" altLang="en-US" sz="627" b="1" dirty="0">
                  <a:solidFill>
                    <a:srgbClr val="717A84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교수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3F6B8B4-185D-AAE7-9295-F4177A477388}"/>
                </a:ext>
              </a:extLst>
            </p:cNvPr>
            <p:cNvSpPr/>
            <p:nvPr/>
          </p:nvSpPr>
          <p:spPr>
            <a:xfrm>
              <a:off x="4990553" y="5010939"/>
              <a:ext cx="438697" cy="166448"/>
            </a:xfrm>
            <a:prstGeom prst="rect">
              <a:avLst/>
            </a:prstGeom>
            <a:solidFill>
              <a:srgbClr val="F9FD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530" b="1" dirty="0" err="1">
                  <a:solidFill>
                    <a:srgbClr val="636D77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endPara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598766E-FE4C-9A1B-B7C8-01DC5667A88D}"/>
                </a:ext>
              </a:extLst>
            </p:cNvPr>
            <p:cNvSpPr/>
            <p:nvPr/>
          </p:nvSpPr>
          <p:spPr>
            <a:xfrm>
              <a:off x="4990552" y="5506239"/>
              <a:ext cx="438697" cy="166448"/>
            </a:xfrm>
            <a:prstGeom prst="rect">
              <a:avLst/>
            </a:prstGeom>
            <a:solidFill>
              <a:srgbClr val="F9FD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530" b="1" dirty="0" err="1">
                  <a:solidFill>
                    <a:srgbClr val="636D77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endPara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latin typeface=""/>
              </a:rPr>
              <a:t>전자출결</a:t>
            </a:r>
            <a:r>
              <a:rPr kumimoji="1" lang="ko-KR" altLang="en-US" sz="2000" b="1" dirty="0">
                <a:latin typeface=""/>
              </a:rPr>
              <a:t> </a:t>
            </a:r>
            <a:r>
              <a:rPr kumimoji="1" lang="en-US" altLang="ko-KR" sz="2000" b="1" dirty="0">
                <a:latin typeface=""/>
              </a:rPr>
              <a:t>– </a:t>
            </a:r>
            <a:r>
              <a:rPr kumimoji="1" lang="ko-KR" altLang="en-US" sz="2000" b="1" dirty="0">
                <a:latin typeface=""/>
              </a:rPr>
              <a:t>출석</a:t>
            </a:r>
            <a:r>
              <a:rPr kumimoji="1" lang="en-US" altLang="ko-KR" sz="2000" b="1" dirty="0">
                <a:latin typeface=""/>
              </a:rPr>
              <a:t>(</a:t>
            </a:r>
            <a:r>
              <a:rPr kumimoji="1" lang="ko-KR" altLang="en-US" sz="2000" b="1" dirty="0">
                <a:latin typeface=""/>
              </a:rPr>
              <a:t>휴대폰</a:t>
            </a:r>
            <a:r>
              <a:rPr kumimoji="1" lang="en-US" altLang="ko-KR" sz="2000" b="1" dirty="0">
                <a:latin typeface=""/>
              </a:rPr>
              <a:t>)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출석체크 선택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35945" y="3011762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출석방법 확인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425220" y="2894253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47169"/>
            <a:ext cx="3207479" cy="600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알맞은 시간에 출석체크 안내에 따라 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출석체크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중도체크 중 선택한다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</a:t>
            </a:r>
            <a:r>
              <a:rPr lang="ko-KR" altLang="en-US" sz="1000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출석</a:t>
            </a:r>
            <a:r>
              <a:rPr lang="en-US" altLang="ko-KR" sz="1000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/</a:t>
            </a:r>
            <a:r>
              <a:rPr lang="ko-KR" altLang="en-US" sz="1000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중도 </a:t>
            </a:r>
            <a:r>
              <a:rPr lang="ko-KR" altLang="en-US" sz="1000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출결방식은</a:t>
            </a:r>
            <a:r>
              <a:rPr lang="ko-KR" altLang="en-US" sz="1000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rgbClr val="00206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동일</a:t>
            </a:r>
            <a:endParaRPr lang="en-US" altLang="ko-KR" sz="1000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" name="Text Box 652">
            <a:extLst>
              <a:ext uri="{FF2B5EF4-FFF2-40B4-BE49-F238E27FC236}">
                <a16:creationId xmlns:a16="http://schemas.microsoft.com/office/drawing/2014/main" id="{6EEC43C4-FD09-11EB-9E65-98AA4053D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378937"/>
            <a:ext cx="3207479" cy="3891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해당 수업을 확인한 후 출석방법을 확인한다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   #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휴대폰 방법은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P2P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방식으로 신호를 받는 방법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726449-A310-4E64-AEE5-7F2E3231C8FF}"/>
              </a:ext>
            </a:extLst>
          </p:cNvPr>
          <p:cNvGrpSpPr/>
          <p:nvPr/>
        </p:nvGrpSpPr>
        <p:grpSpPr>
          <a:xfrm>
            <a:off x="7524921" y="3846544"/>
            <a:ext cx="3273311" cy="288000"/>
            <a:chOff x="6740660" y="2490212"/>
            <a:chExt cx="3121429" cy="288000"/>
          </a:xfrm>
        </p:grpSpPr>
        <p:sp>
          <p:nvSpPr>
            <p:cNvPr id="32" name="직사각형 457">
              <a:extLst>
                <a:ext uri="{FF2B5EF4-FFF2-40B4-BE49-F238E27FC236}">
                  <a16:creationId xmlns:a16="http://schemas.microsoft.com/office/drawing/2014/main" id="{993FCD57-CD56-F570-B84F-89136A2DE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출석체크 시작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33" name="자유형: 도형 123">
              <a:extLst>
                <a:ext uri="{FF2B5EF4-FFF2-40B4-BE49-F238E27FC236}">
                  <a16:creationId xmlns:a16="http://schemas.microsoft.com/office/drawing/2014/main" id="{F73314BC-9545-52D7-BED8-7A871AC9A917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93EE137C-9C70-3BE2-BFF0-80CA263C2D21}"/>
              </a:ext>
            </a:extLst>
          </p:cNvPr>
          <p:cNvSpPr/>
          <p:nvPr/>
        </p:nvSpPr>
        <p:spPr>
          <a:xfrm>
            <a:off x="7414196" y="372903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5" name="Text Box 652">
            <a:extLst>
              <a:ext uri="{FF2B5EF4-FFF2-40B4-BE49-F238E27FC236}">
                <a16:creationId xmlns:a16="http://schemas.microsoft.com/office/drawing/2014/main" id="{0C089DCE-6B87-82D0-F4F6-914018295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4227876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출석체크 시작 버튼을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3D3DF0-509A-53C7-5BF0-E377C2F55B39}"/>
              </a:ext>
            </a:extLst>
          </p:cNvPr>
          <p:cNvGrpSpPr/>
          <p:nvPr/>
        </p:nvGrpSpPr>
        <p:grpSpPr>
          <a:xfrm>
            <a:off x="7524921" y="4520006"/>
            <a:ext cx="3273311" cy="288000"/>
            <a:chOff x="6740660" y="2490212"/>
            <a:chExt cx="3121429" cy="288000"/>
          </a:xfrm>
        </p:grpSpPr>
        <p:sp>
          <p:nvSpPr>
            <p:cNvPr id="41" name="직사각형 457">
              <a:extLst>
                <a:ext uri="{FF2B5EF4-FFF2-40B4-BE49-F238E27FC236}">
                  <a16:creationId xmlns:a16="http://schemas.microsoft.com/office/drawing/2014/main" id="{BC5C9F09-16F7-729E-2436-8FFFFC73D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출석체크 진행 팝업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42" name="자유형: 도형 123">
              <a:extLst>
                <a:ext uri="{FF2B5EF4-FFF2-40B4-BE49-F238E27FC236}">
                  <a16:creationId xmlns:a16="http://schemas.microsoft.com/office/drawing/2014/main" id="{3581F8FC-0849-CA92-17A1-409DEEB188B3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81D60A9A-A958-C018-0390-090BF84B18BD}"/>
              </a:ext>
            </a:extLst>
          </p:cNvPr>
          <p:cNvSpPr/>
          <p:nvPr/>
        </p:nvSpPr>
        <p:spPr>
          <a:xfrm>
            <a:off x="7414196" y="4402497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4" name="Text Box 652">
            <a:extLst>
              <a:ext uri="{FF2B5EF4-FFF2-40B4-BE49-F238E27FC236}">
                <a16:creationId xmlns:a16="http://schemas.microsoft.com/office/drawing/2014/main" id="{297B515C-A663-1777-93C2-C06C1112C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4901338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현재 출석체크가 진행 중임을 확인한다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FB780C-877E-2A25-53E0-5397D3420E3A}"/>
              </a:ext>
            </a:extLst>
          </p:cNvPr>
          <p:cNvGrpSpPr/>
          <p:nvPr/>
        </p:nvGrpSpPr>
        <p:grpSpPr>
          <a:xfrm>
            <a:off x="7524921" y="5208867"/>
            <a:ext cx="3273311" cy="288000"/>
            <a:chOff x="6740660" y="2490212"/>
            <a:chExt cx="3121429" cy="288000"/>
          </a:xfrm>
        </p:grpSpPr>
        <p:sp>
          <p:nvSpPr>
            <p:cNvPr id="46" name="직사각형 457">
              <a:extLst>
                <a:ext uri="{FF2B5EF4-FFF2-40B4-BE49-F238E27FC236}">
                  <a16:creationId xmlns:a16="http://schemas.microsoft.com/office/drawing/2014/main" id="{3865D0F8-FF25-F7DE-B888-CA9D5665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출석체크 완료 팝업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47" name="자유형: 도형 123">
              <a:extLst>
                <a:ext uri="{FF2B5EF4-FFF2-40B4-BE49-F238E27FC236}">
                  <a16:creationId xmlns:a16="http://schemas.microsoft.com/office/drawing/2014/main" id="{93D7D883-7D6A-EF84-53C4-AB3061A39E39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8581955C-6E97-B4BF-3358-61582AEF58A8}"/>
              </a:ext>
            </a:extLst>
          </p:cNvPr>
          <p:cNvSpPr/>
          <p:nvPr/>
        </p:nvSpPr>
        <p:spPr>
          <a:xfrm>
            <a:off x="7414196" y="509135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5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9" name="Text Box 652">
            <a:extLst>
              <a:ext uri="{FF2B5EF4-FFF2-40B4-BE49-F238E27FC236}">
                <a16:creationId xmlns:a16="http://schemas.microsoft.com/office/drawing/2014/main" id="{C2266A30-26C9-129D-CBCE-6D44BE4CC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559019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정상적으로 출석처리가 완료된 것을 확인한다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F342AE5-7A8B-6F7F-FF8E-2E00921C6E7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" t="7397" r="-326" b="89"/>
          <a:stretch/>
        </p:blipFill>
        <p:spPr>
          <a:xfrm>
            <a:off x="2808768" y="1679389"/>
            <a:ext cx="2118857" cy="4238389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4BA70A-9960-E692-0032-8A8569DEEEBF}"/>
              </a:ext>
            </a:extLst>
          </p:cNvPr>
          <p:cNvSpPr/>
          <p:nvPr/>
        </p:nvSpPr>
        <p:spPr>
          <a:xfrm>
            <a:off x="3645206" y="2811029"/>
            <a:ext cx="438355" cy="166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FEF54A0-718D-1AC3-815E-30DC4B6F7F65}"/>
              </a:ext>
            </a:extLst>
          </p:cNvPr>
          <p:cNvSpPr/>
          <p:nvPr/>
        </p:nvSpPr>
        <p:spPr>
          <a:xfrm>
            <a:off x="647699" y="3614931"/>
            <a:ext cx="1641585" cy="4969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C662414F-63A9-00D1-7358-3ED7B4725E7E}"/>
              </a:ext>
            </a:extLst>
          </p:cNvPr>
          <p:cNvSpPr/>
          <p:nvPr/>
        </p:nvSpPr>
        <p:spPr>
          <a:xfrm>
            <a:off x="418813" y="3437800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568D147-B8EA-3736-FA71-059EA40EBE8A}"/>
              </a:ext>
            </a:extLst>
          </p:cNvPr>
          <p:cNvSpPr/>
          <p:nvPr/>
        </p:nvSpPr>
        <p:spPr>
          <a:xfrm>
            <a:off x="2790854" y="4964223"/>
            <a:ext cx="2079608" cy="29554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47BB32D-2900-7A7C-3D5D-9BE4E007DE0B}"/>
              </a:ext>
            </a:extLst>
          </p:cNvPr>
          <p:cNvSpPr/>
          <p:nvPr/>
        </p:nvSpPr>
        <p:spPr>
          <a:xfrm>
            <a:off x="2936351" y="5400820"/>
            <a:ext cx="1826149" cy="319631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519A6E7-4166-2734-B65A-B5FB2CA73DF5}"/>
              </a:ext>
            </a:extLst>
          </p:cNvPr>
          <p:cNvSpPr/>
          <p:nvPr/>
        </p:nvSpPr>
        <p:spPr>
          <a:xfrm>
            <a:off x="2599771" y="4746607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00063CA-ED62-FB60-7340-217F83A87391}"/>
              </a:ext>
            </a:extLst>
          </p:cNvPr>
          <p:cNvSpPr/>
          <p:nvPr/>
        </p:nvSpPr>
        <p:spPr>
          <a:xfrm>
            <a:off x="2599771" y="5305766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76A3159-CA0F-2EE1-317F-FC8BF3F1CBBA}"/>
              </a:ext>
            </a:extLst>
          </p:cNvPr>
          <p:cNvSpPr/>
          <p:nvPr/>
        </p:nvSpPr>
        <p:spPr>
          <a:xfrm>
            <a:off x="5109116" y="182618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023D3CC-EF0F-5523-1085-49CD475B436E}"/>
              </a:ext>
            </a:extLst>
          </p:cNvPr>
          <p:cNvSpPr/>
          <p:nvPr/>
        </p:nvSpPr>
        <p:spPr>
          <a:xfrm>
            <a:off x="5118644" y="3631164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5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854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그림 76">
            <a:extLst>
              <a:ext uri="{FF2B5EF4-FFF2-40B4-BE49-F238E27FC236}">
                <a16:creationId xmlns:a16="http://schemas.microsoft.com/office/drawing/2014/main" id="{FBE04EDF-E846-5F84-8E3F-02F82AE02F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6" t="30509" r="8599" b="24846"/>
          <a:stretch/>
        </p:blipFill>
        <p:spPr>
          <a:xfrm>
            <a:off x="3046305" y="3989960"/>
            <a:ext cx="1553034" cy="1810202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63BB6285-E3E7-87CA-8C1A-EFA1FC1309A3}"/>
              </a:ext>
            </a:extLst>
          </p:cNvPr>
          <p:cNvSpPr/>
          <p:nvPr/>
        </p:nvSpPr>
        <p:spPr>
          <a:xfrm>
            <a:off x="2929810" y="3947113"/>
            <a:ext cx="1770096" cy="1848935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75BF5CE-8FD6-6249-0FA6-169BCE0E13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3" t="30005" r="6456" b="31406"/>
          <a:stretch/>
        </p:blipFill>
        <p:spPr>
          <a:xfrm>
            <a:off x="2887743" y="1722621"/>
            <a:ext cx="1835150" cy="1816950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1500BF36-3966-1956-BC13-F5C9C50AA943}"/>
              </a:ext>
            </a:extLst>
          </p:cNvPr>
          <p:cNvSpPr/>
          <p:nvPr/>
        </p:nvSpPr>
        <p:spPr>
          <a:xfrm>
            <a:off x="2864756" y="1690636"/>
            <a:ext cx="1835150" cy="1848935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F228A7-BA64-76E9-42D2-0BFBEE2C925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0" t="5263" r="740" b="2223"/>
          <a:stretch/>
        </p:blipFill>
        <p:spPr>
          <a:xfrm>
            <a:off x="417993" y="1679389"/>
            <a:ext cx="2118857" cy="4238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latin typeface=""/>
              </a:rPr>
              <a:t>전자출결</a:t>
            </a:r>
            <a:r>
              <a:rPr kumimoji="1" lang="ko-KR" altLang="en-US" sz="2000" b="1" dirty="0">
                <a:latin typeface=""/>
              </a:rPr>
              <a:t> </a:t>
            </a:r>
            <a:r>
              <a:rPr kumimoji="1" lang="en-US" altLang="ko-KR" sz="2000" b="1" dirty="0">
                <a:latin typeface=""/>
              </a:rPr>
              <a:t>– </a:t>
            </a:r>
            <a:r>
              <a:rPr kumimoji="1" lang="ko-KR" altLang="en-US" sz="2000" b="1" dirty="0">
                <a:latin typeface=""/>
              </a:rPr>
              <a:t>출석</a:t>
            </a:r>
            <a:r>
              <a:rPr kumimoji="1" lang="en-US" altLang="ko-KR" sz="2000" b="1" dirty="0">
                <a:latin typeface=""/>
              </a:rPr>
              <a:t>(</a:t>
            </a:r>
            <a:r>
              <a:rPr kumimoji="1" lang="ko-KR" altLang="en-US" sz="2000" b="1" dirty="0">
                <a:latin typeface=""/>
              </a:rPr>
              <a:t>인증키</a:t>
            </a:r>
            <a:r>
              <a:rPr kumimoji="1" lang="en-US" altLang="ko-KR" sz="2000" b="1" dirty="0">
                <a:latin typeface=""/>
              </a:rPr>
              <a:t>)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참고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※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35945" y="2614434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출석방법 확인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425220" y="249692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4716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접속방법은 이전 출결 방식과 같다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sp>
        <p:nvSpPr>
          <p:cNvPr id="5" name="Text Box 652">
            <a:extLst>
              <a:ext uri="{FF2B5EF4-FFF2-40B4-BE49-F238E27FC236}">
                <a16:creationId xmlns:a16="http://schemas.microsoft.com/office/drawing/2014/main" id="{6EEC43C4-FD09-11EB-9E65-98AA4053D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98160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해당 수업을 확인 후 출석방법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[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인증키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]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확인한다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F726449-A310-4E64-AEE5-7F2E3231C8FF}"/>
              </a:ext>
            </a:extLst>
          </p:cNvPr>
          <p:cNvGrpSpPr/>
          <p:nvPr/>
        </p:nvGrpSpPr>
        <p:grpSpPr>
          <a:xfrm>
            <a:off x="7524921" y="3347618"/>
            <a:ext cx="3273311" cy="288000"/>
            <a:chOff x="6740660" y="2490212"/>
            <a:chExt cx="3121429" cy="288000"/>
          </a:xfrm>
        </p:grpSpPr>
        <p:sp>
          <p:nvSpPr>
            <p:cNvPr id="32" name="직사각형 457">
              <a:extLst>
                <a:ext uri="{FF2B5EF4-FFF2-40B4-BE49-F238E27FC236}">
                  <a16:creationId xmlns:a16="http://schemas.microsoft.com/office/drawing/2014/main" id="{993FCD57-CD56-F570-B84F-89136A2DE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인증키 팝업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33" name="자유형: 도형 123">
              <a:extLst>
                <a:ext uri="{FF2B5EF4-FFF2-40B4-BE49-F238E27FC236}">
                  <a16:creationId xmlns:a16="http://schemas.microsoft.com/office/drawing/2014/main" id="{F73314BC-9545-52D7-BED8-7A871AC9A917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93EE137C-9C70-3BE2-BFF0-80CA263C2D21}"/>
              </a:ext>
            </a:extLst>
          </p:cNvPr>
          <p:cNvSpPr/>
          <p:nvPr/>
        </p:nvSpPr>
        <p:spPr>
          <a:xfrm>
            <a:off x="7414196" y="323010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5" name="Text Box 652">
            <a:extLst>
              <a:ext uri="{FF2B5EF4-FFF2-40B4-BE49-F238E27FC236}">
                <a16:creationId xmlns:a16="http://schemas.microsoft.com/office/drawing/2014/main" id="{0C089DCE-6B87-82D0-F4F6-914018295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728950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출결체크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시작 버튼을 누르고 팝업을 확인한다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33D3DF0-509A-53C7-5BF0-E377C2F55B39}"/>
              </a:ext>
            </a:extLst>
          </p:cNvPr>
          <p:cNvGrpSpPr/>
          <p:nvPr/>
        </p:nvGrpSpPr>
        <p:grpSpPr>
          <a:xfrm>
            <a:off x="7524921" y="4064622"/>
            <a:ext cx="3273311" cy="288000"/>
            <a:chOff x="6740660" y="2490212"/>
            <a:chExt cx="3121429" cy="288000"/>
          </a:xfrm>
        </p:grpSpPr>
        <p:sp>
          <p:nvSpPr>
            <p:cNvPr id="41" name="직사각형 457">
              <a:extLst>
                <a:ext uri="{FF2B5EF4-FFF2-40B4-BE49-F238E27FC236}">
                  <a16:creationId xmlns:a16="http://schemas.microsoft.com/office/drawing/2014/main" id="{BC5C9F09-16F7-729E-2436-8FFFFC73D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인증키 입력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42" name="자유형: 도형 123">
              <a:extLst>
                <a:ext uri="{FF2B5EF4-FFF2-40B4-BE49-F238E27FC236}">
                  <a16:creationId xmlns:a16="http://schemas.microsoft.com/office/drawing/2014/main" id="{3581F8FC-0849-CA92-17A1-409DEEB188B3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43" name="타원 42">
            <a:extLst>
              <a:ext uri="{FF2B5EF4-FFF2-40B4-BE49-F238E27FC236}">
                <a16:creationId xmlns:a16="http://schemas.microsoft.com/office/drawing/2014/main" id="{81D60A9A-A958-C018-0390-090BF84B18BD}"/>
              </a:ext>
            </a:extLst>
          </p:cNvPr>
          <p:cNvSpPr/>
          <p:nvPr/>
        </p:nvSpPr>
        <p:spPr>
          <a:xfrm>
            <a:off x="7414196" y="3947113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4" name="Text Box 652">
            <a:extLst>
              <a:ext uri="{FF2B5EF4-FFF2-40B4-BE49-F238E27FC236}">
                <a16:creationId xmlns:a16="http://schemas.microsoft.com/office/drawing/2014/main" id="{297B515C-A663-1777-93C2-C06C1112C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4445954"/>
            <a:ext cx="3207479" cy="3634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교수님이 안내해주시는 인증키를 입력 후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출결시작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버튼을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CFB780C-877E-2A25-53E0-5397D3420E3A}"/>
              </a:ext>
            </a:extLst>
          </p:cNvPr>
          <p:cNvGrpSpPr/>
          <p:nvPr/>
        </p:nvGrpSpPr>
        <p:grpSpPr>
          <a:xfrm>
            <a:off x="7524921" y="4898623"/>
            <a:ext cx="3273311" cy="288000"/>
            <a:chOff x="6740660" y="2490212"/>
            <a:chExt cx="3121429" cy="288000"/>
          </a:xfrm>
        </p:grpSpPr>
        <p:sp>
          <p:nvSpPr>
            <p:cNvPr id="46" name="직사각형 457">
              <a:extLst>
                <a:ext uri="{FF2B5EF4-FFF2-40B4-BE49-F238E27FC236}">
                  <a16:creationId xmlns:a16="http://schemas.microsoft.com/office/drawing/2014/main" id="{3865D0F8-FF25-F7DE-B888-CA9D5665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출석체크 완료 팝업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47" name="자유형: 도형 123">
              <a:extLst>
                <a:ext uri="{FF2B5EF4-FFF2-40B4-BE49-F238E27FC236}">
                  <a16:creationId xmlns:a16="http://schemas.microsoft.com/office/drawing/2014/main" id="{93D7D883-7D6A-EF84-53C4-AB3061A39E39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id="{8581955C-6E97-B4BF-3358-61582AEF58A8}"/>
              </a:ext>
            </a:extLst>
          </p:cNvPr>
          <p:cNvSpPr/>
          <p:nvPr/>
        </p:nvSpPr>
        <p:spPr>
          <a:xfrm>
            <a:off x="7414196" y="4781114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9" name="Text Box 652">
            <a:extLst>
              <a:ext uri="{FF2B5EF4-FFF2-40B4-BE49-F238E27FC236}">
                <a16:creationId xmlns:a16="http://schemas.microsoft.com/office/drawing/2014/main" id="{C2266A30-26C9-129D-CBCE-6D44BE4CC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5279955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정상적으로 출석처리가 완료된 것을 확인한다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82FB4F-9520-82C0-E2D1-A5950D686235}"/>
              </a:ext>
            </a:extLst>
          </p:cNvPr>
          <p:cNvSpPr/>
          <p:nvPr/>
        </p:nvSpPr>
        <p:spPr>
          <a:xfrm>
            <a:off x="1148581" y="2877615"/>
            <a:ext cx="673869" cy="166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3776DD-81B6-FD90-46F4-438D0E2F2FEA}"/>
              </a:ext>
            </a:extLst>
          </p:cNvPr>
          <p:cNvSpPr/>
          <p:nvPr/>
        </p:nvSpPr>
        <p:spPr>
          <a:xfrm>
            <a:off x="401326" y="5001666"/>
            <a:ext cx="2079608" cy="29554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9FC755-24D5-6FAF-CA83-42731316D95A}"/>
              </a:ext>
            </a:extLst>
          </p:cNvPr>
          <p:cNvSpPr/>
          <p:nvPr/>
        </p:nvSpPr>
        <p:spPr>
          <a:xfrm>
            <a:off x="538159" y="5504615"/>
            <a:ext cx="1825169" cy="29554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D8F6685-AB46-2A86-4C96-8CC025BA96E5}"/>
              </a:ext>
            </a:extLst>
          </p:cNvPr>
          <p:cNvSpPr/>
          <p:nvPr/>
        </p:nvSpPr>
        <p:spPr>
          <a:xfrm>
            <a:off x="228697" y="461577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A640997-E7DD-F170-A5C3-55AEC1CE6F70}"/>
              </a:ext>
            </a:extLst>
          </p:cNvPr>
          <p:cNvSpPr/>
          <p:nvPr/>
        </p:nvSpPr>
        <p:spPr>
          <a:xfrm>
            <a:off x="285478" y="5368601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A141284-9BE3-8E5B-2DC7-32C3F7BA350B}"/>
              </a:ext>
            </a:extLst>
          </p:cNvPr>
          <p:cNvSpPr/>
          <p:nvPr/>
        </p:nvSpPr>
        <p:spPr>
          <a:xfrm>
            <a:off x="2736843" y="1546852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C3D90D8-B7E4-B488-2829-57A86C6157E2}"/>
              </a:ext>
            </a:extLst>
          </p:cNvPr>
          <p:cNvSpPr/>
          <p:nvPr/>
        </p:nvSpPr>
        <p:spPr>
          <a:xfrm>
            <a:off x="2683718" y="3886181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B57157-2683-276C-23CF-E6005C8FEF1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" t="30176" r="5387" b="25323"/>
          <a:stretch/>
        </p:blipFill>
        <p:spPr>
          <a:xfrm>
            <a:off x="5191472" y="2788650"/>
            <a:ext cx="1866228" cy="202950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E32EF2-5F98-7498-C212-7FA150BC3A21}"/>
              </a:ext>
            </a:extLst>
          </p:cNvPr>
          <p:cNvSpPr/>
          <p:nvPr/>
        </p:nvSpPr>
        <p:spPr>
          <a:xfrm>
            <a:off x="5199562" y="2768375"/>
            <a:ext cx="1848690" cy="2033852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6E96741C-22AC-8BD0-3C60-A562DC3DE33E}"/>
              </a:ext>
            </a:extLst>
          </p:cNvPr>
          <p:cNvSpPr/>
          <p:nvPr/>
        </p:nvSpPr>
        <p:spPr>
          <a:xfrm>
            <a:off x="5021909" y="2653461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051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D8D65C8-459C-E5F4-415F-408E9676E659}"/>
              </a:ext>
            </a:extLst>
          </p:cNvPr>
          <p:cNvGrpSpPr/>
          <p:nvPr/>
        </p:nvGrpSpPr>
        <p:grpSpPr>
          <a:xfrm>
            <a:off x="419317" y="1570477"/>
            <a:ext cx="2123564" cy="4238389"/>
            <a:chOff x="2652204" y="1632783"/>
            <a:chExt cx="2123564" cy="4238389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C37724A-9441-D666-7CE4-FC7B81716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" t="7691" r="-603"/>
            <a:stretch/>
          </p:blipFill>
          <p:spPr>
            <a:xfrm>
              <a:off x="2652204" y="1632783"/>
              <a:ext cx="2123564" cy="423838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EC2348C-D3FB-9F4D-EC75-11226721E9FC}"/>
                </a:ext>
              </a:extLst>
            </p:cNvPr>
            <p:cNvSpPr/>
            <p:nvPr/>
          </p:nvSpPr>
          <p:spPr>
            <a:xfrm>
              <a:off x="3167787" y="1925733"/>
              <a:ext cx="1066800" cy="166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ko-KR" altLang="en-US" sz="700" b="1" dirty="0" err="1">
                  <a:solidFill>
                    <a:sysClr val="windowText" lastClr="000000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나학생</a:t>
              </a:r>
              <a:r>
                <a:rPr lang="en-US" altLang="ko-KR" sz="700" b="1" dirty="0">
                  <a:solidFill>
                    <a:sysClr val="windowText" lastClr="000000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(202412345)</a:t>
              </a:r>
              <a:endParaRPr lang="ko-KR" altLang="en-US" sz="700" b="1" dirty="0">
                <a:solidFill>
                  <a:sysClr val="windowText" lastClr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"/>
              </a:rPr>
              <a:t>오늘 진행 강의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오늘 진행 강의 화면 진입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35945" y="3004142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오늘 진행 강의 목록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425220" y="2886633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8526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메뉴바를 사용해 오늘 진행 강의를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7739BA8-53CB-0A6C-423D-3D9F928E834D}"/>
              </a:ext>
            </a:extLst>
          </p:cNvPr>
          <p:cNvGrpSpPr/>
          <p:nvPr/>
        </p:nvGrpSpPr>
        <p:grpSpPr>
          <a:xfrm>
            <a:off x="7524921" y="4166586"/>
            <a:ext cx="3273311" cy="288000"/>
            <a:chOff x="6740660" y="2490212"/>
            <a:chExt cx="3121429" cy="288000"/>
          </a:xfrm>
        </p:grpSpPr>
        <p:sp>
          <p:nvSpPr>
            <p:cNvPr id="34" name="직사각형 457">
              <a:extLst>
                <a:ext uri="{FF2B5EF4-FFF2-40B4-BE49-F238E27FC236}">
                  <a16:creationId xmlns:a16="http://schemas.microsoft.com/office/drawing/2014/main" id="{46519401-B86E-7F09-702F-74EDD5E02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출결 조회 화면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35" name="자유형: 도형 123">
              <a:extLst>
                <a:ext uri="{FF2B5EF4-FFF2-40B4-BE49-F238E27FC236}">
                  <a16:creationId xmlns:a16="http://schemas.microsoft.com/office/drawing/2014/main" id="{F522E9FC-4798-442F-0325-4838E874D241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40" name="타원 39">
            <a:extLst>
              <a:ext uri="{FF2B5EF4-FFF2-40B4-BE49-F238E27FC236}">
                <a16:creationId xmlns:a16="http://schemas.microsoft.com/office/drawing/2014/main" id="{C98D0123-1673-76F6-822E-C3409AF70856}"/>
              </a:ext>
            </a:extLst>
          </p:cNvPr>
          <p:cNvSpPr/>
          <p:nvPr/>
        </p:nvSpPr>
        <p:spPr>
          <a:xfrm>
            <a:off x="7414196" y="4049077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5" name="Text Box 652">
            <a:extLst>
              <a:ext uri="{FF2B5EF4-FFF2-40B4-BE49-F238E27FC236}">
                <a16:creationId xmlns:a16="http://schemas.microsoft.com/office/drawing/2014/main" id="{FD98391B-33E3-1651-3684-D7602A4C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442873"/>
            <a:ext cx="3207479" cy="3891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오늘 진행하는 강의를 확인할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#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강의를 누르면 해당 출결 조회 화면으로 이동한다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sp>
        <p:nvSpPr>
          <p:cNvPr id="16" name="Text Box 652">
            <a:extLst>
              <a:ext uri="{FF2B5EF4-FFF2-40B4-BE49-F238E27FC236}">
                <a16:creationId xmlns:a16="http://schemas.microsoft.com/office/drawing/2014/main" id="{A9C5DECC-5C11-DC2E-13EA-70A2B60DE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4572095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선택한 해당 강의의 출결 조회 화면을 확인할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535DA6-4256-38C0-CF2F-C1688B6F68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5" b="3845"/>
          <a:stretch/>
        </p:blipFill>
        <p:spPr>
          <a:xfrm>
            <a:off x="2652204" y="1632783"/>
            <a:ext cx="2123564" cy="42383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3428C49-0703-CE7B-9BC0-8CE7EDEE7C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" t="6114" r="-564" b="1356"/>
          <a:stretch/>
        </p:blipFill>
        <p:spPr>
          <a:xfrm>
            <a:off x="4900662" y="1627200"/>
            <a:ext cx="2118530" cy="4238389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D51B7FDD-134B-19A3-CABC-0CFBFE2ED475}"/>
              </a:ext>
            </a:extLst>
          </p:cNvPr>
          <p:cNvSpPr/>
          <p:nvPr/>
        </p:nvSpPr>
        <p:spPr>
          <a:xfrm>
            <a:off x="5591627" y="2258599"/>
            <a:ext cx="736600" cy="166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7E52062-C089-5EFF-7C11-51FDAC25A684}"/>
              </a:ext>
            </a:extLst>
          </p:cNvPr>
          <p:cNvSpPr/>
          <p:nvPr/>
        </p:nvSpPr>
        <p:spPr>
          <a:xfrm>
            <a:off x="1362156" y="2658291"/>
            <a:ext cx="1003301" cy="279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1B3BD75-747F-87CF-8977-FE988BC83BF2}"/>
              </a:ext>
            </a:extLst>
          </p:cNvPr>
          <p:cNvSpPr/>
          <p:nvPr/>
        </p:nvSpPr>
        <p:spPr>
          <a:xfrm>
            <a:off x="4745931" y="147246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9BF8E65-6F20-AFBC-7D7D-D6F7EF922207}"/>
              </a:ext>
            </a:extLst>
          </p:cNvPr>
          <p:cNvSpPr/>
          <p:nvPr/>
        </p:nvSpPr>
        <p:spPr>
          <a:xfrm>
            <a:off x="1184732" y="2525920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75873B2-849F-A790-F956-C239BFB1FFB8}"/>
              </a:ext>
            </a:extLst>
          </p:cNvPr>
          <p:cNvSpPr/>
          <p:nvPr/>
        </p:nvSpPr>
        <p:spPr>
          <a:xfrm>
            <a:off x="3514387" y="2349500"/>
            <a:ext cx="549348" cy="75547"/>
          </a:xfrm>
          <a:prstGeom prst="rect">
            <a:avLst/>
          </a:prstGeom>
          <a:solidFill>
            <a:srgbClr val="F9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530" b="1" dirty="0" err="1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256800-1D42-BF58-543B-185F10F85E1E}"/>
              </a:ext>
            </a:extLst>
          </p:cNvPr>
          <p:cNvSpPr/>
          <p:nvPr/>
        </p:nvSpPr>
        <p:spPr>
          <a:xfrm>
            <a:off x="3514387" y="3067703"/>
            <a:ext cx="549348" cy="75547"/>
          </a:xfrm>
          <a:prstGeom prst="rect">
            <a:avLst/>
          </a:prstGeom>
          <a:solidFill>
            <a:srgbClr val="F9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530" b="1" dirty="0" err="1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51D2AA-81BD-248E-009C-413353D44C4A}"/>
              </a:ext>
            </a:extLst>
          </p:cNvPr>
          <p:cNvSpPr/>
          <p:nvPr/>
        </p:nvSpPr>
        <p:spPr>
          <a:xfrm>
            <a:off x="3514387" y="3829381"/>
            <a:ext cx="549348" cy="75547"/>
          </a:xfrm>
          <a:prstGeom prst="rect">
            <a:avLst/>
          </a:prstGeom>
          <a:solidFill>
            <a:srgbClr val="F9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530" b="1" dirty="0" err="1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9529D4-6D39-043E-6C4F-30D34A02AA7F}"/>
              </a:ext>
            </a:extLst>
          </p:cNvPr>
          <p:cNvSpPr/>
          <p:nvPr/>
        </p:nvSpPr>
        <p:spPr>
          <a:xfrm>
            <a:off x="3514387" y="4543529"/>
            <a:ext cx="549348" cy="75547"/>
          </a:xfrm>
          <a:prstGeom prst="rect">
            <a:avLst/>
          </a:prstGeom>
          <a:solidFill>
            <a:srgbClr val="F9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530" b="1" dirty="0" err="1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045F7A-11C0-BF87-704E-7D8543C21BAB}"/>
              </a:ext>
            </a:extLst>
          </p:cNvPr>
          <p:cNvSpPr/>
          <p:nvPr/>
        </p:nvSpPr>
        <p:spPr>
          <a:xfrm>
            <a:off x="2804980" y="1696101"/>
            <a:ext cx="1988315" cy="3882688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43C78B3-9934-4D1A-1DFE-CFC7D0B77EC4}"/>
              </a:ext>
            </a:extLst>
          </p:cNvPr>
          <p:cNvSpPr/>
          <p:nvPr/>
        </p:nvSpPr>
        <p:spPr>
          <a:xfrm>
            <a:off x="2542881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88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1C0595F4-CA2B-48E8-EA64-B18EC40FD3E4}"/>
              </a:ext>
            </a:extLst>
          </p:cNvPr>
          <p:cNvGrpSpPr/>
          <p:nvPr/>
        </p:nvGrpSpPr>
        <p:grpSpPr>
          <a:xfrm>
            <a:off x="5016836" y="1600616"/>
            <a:ext cx="2118530" cy="4238389"/>
            <a:chOff x="4900662" y="1627200"/>
            <a:chExt cx="2118530" cy="4238389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19E0F765-F8E5-7F7B-9877-ACC44D13C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" t="6114" r="-564" b="1356"/>
            <a:stretch/>
          </p:blipFill>
          <p:spPr>
            <a:xfrm>
              <a:off x="4900662" y="1627200"/>
              <a:ext cx="2118530" cy="4238389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2537AD7-9ED6-BDA2-E4BF-5465B6E0EC89}"/>
                </a:ext>
              </a:extLst>
            </p:cNvPr>
            <p:cNvSpPr/>
            <p:nvPr/>
          </p:nvSpPr>
          <p:spPr>
            <a:xfrm>
              <a:off x="5591627" y="2258599"/>
              <a:ext cx="736600" cy="166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627" b="1" dirty="0" err="1">
                  <a:solidFill>
                    <a:srgbClr val="717A84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r>
                <a:rPr lang="ko-KR" altLang="en-US" sz="627" b="1" dirty="0">
                  <a:solidFill>
                    <a:srgbClr val="717A84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교수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EB0D6A-4B6B-01AA-D730-B287981198FB}"/>
              </a:ext>
            </a:extLst>
          </p:cNvPr>
          <p:cNvGrpSpPr/>
          <p:nvPr/>
        </p:nvGrpSpPr>
        <p:grpSpPr>
          <a:xfrm>
            <a:off x="419317" y="1570477"/>
            <a:ext cx="2123564" cy="4238389"/>
            <a:chOff x="2652204" y="1632783"/>
            <a:chExt cx="2123564" cy="423838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C4D3173-50B6-9992-1022-57EB4BF65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" t="7691" r="-603"/>
            <a:stretch/>
          </p:blipFill>
          <p:spPr>
            <a:xfrm>
              <a:off x="2652204" y="1632783"/>
              <a:ext cx="2123564" cy="4238389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52749A-F9A5-E87F-3F09-4CB416CF9243}"/>
                </a:ext>
              </a:extLst>
            </p:cNvPr>
            <p:cNvSpPr/>
            <p:nvPr/>
          </p:nvSpPr>
          <p:spPr>
            <a:xfrm>
              <a:off x="3167787" y="1925733"/>
              <a:ext cx="1066800" cy="166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ko-KR" altLang="en-US" sz="700" b="1" dirty="0" err="1">
                  <a:solidFill>
                    <a:sysClr val="windowText" lastClr="000000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나학생</a:t>
              </a:r>
              <a:r>
                <a:rPr lang="en-US" altLang="ko-KR" sz="700" b="1" dirty="0">
                  <a:solidFill>
                    <a:sysClr val="windowText" lastClr="000000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(202412345)</a:t>
              </a:r>
              <a:endParaRPr lang="ko-KR" altLang="en-US" sz="700" b="1" dirty="0">
                <a:solidFill>
                  <a:sysClr val="windowText" lastClr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"/>
              </a:rPr>
              <a:t>출결 조회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출결 조회 화면 진입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35945" y="2655802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출결 조회 수강 강의 목록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425220" y="2538293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8526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메뉴바를 사용해 출결 조회를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sp>
        <p:nvSpPr>
          <p:cNvPr id="15" name="Text Box 652">
            <a:extLst>
              <a:ext uri="{FF2B5EF4-FFF2-40B4-BE49-F238E27FC236}">
                <a16:creationId xmlns:a16="http://schemas.microsoft.com/office/drawing/2014/main" id="{FD98391B-33E3-1651-3684-D7602A4C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094533"/>
            <a:ext cx="3207479" cy="3891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수강 중인 전체 강의를 확인할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강의를 클릭하면 출결 상세 화면으로 이동된다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5E1279-2F91-7708-E8CB-6032F1961BA3}"/>
              </a:ext>
            </a:extLst>
          </p:cNvPr>
          <p:cNvGrpSpPr/>
          <p:nvPr/>
        </p:nvGrpSpPr>
        <p:grpSpPr>
          <a:xfrm>
            <a:off x="7535945" y="3704571"/>
            <a:ext cx="3273311" cy="288000"/>
            <a:chOff x="6740660" y="2490212"/>
            <a:chExt cx="3121429" cy="288000"/>
          </a:xfrm>
        </p:grpSpPr>
        <p:sp>
          <p:nvSpPr>
            <p:cNvPr id="20" name="직사각형 457">
              <a:extLst>
                <a:ext uri="{FF2B5EF4-FFF2-40B4-BE49-F238E27FC236}">
                  <a16:creationId xmlns:a16="http://schemas.microsoft.com/office/drawing/2014/main" id="{A091D992-563B-DEF1-5FFB-5934A3CF8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강의명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및 출결 통계</a:t>
              </a:r>
            </a:p>
          </p:txBody>
        </p:sp>
        <p:sp>
          <p:nvSpPr>
            <p:cNvPr id="21" name="자유형: 도형 123">
              <a:extLst>
                <a:ext uri="{FF2B5EF4-FFF2-40B4-BE49-F238E27FC236}">
                  <a16:creationId xmlns:a16="http://schemas.microsoft.com/office/drawing/2014/main" id="{2272CCBC-3576-BD83-DDC1-D3F9EDDA3577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E4A7A8A5-C83C-CBAA-42F4-C4868CFEEEAD}"/>
              </a:ext>
            </a:extLst>
          </p:cNvPr>
          <p:cNvSpPr/>
          <p:nvPr/>
        </p:nvSpPr>
        <p:spPr>
          <a:xfrm>
            <a:off x="7425220" y="3587062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Text Box 652">
            <a:extLst>
              <a:ext uri="{FF2B5EF4-FFF2-40B4-BE49-F238E27FC236}">
                <a16:creationId xmlns:a16="http://schemas.microsoft.com/office/drawing/2014/main" id="{E45E7774-0F16-0500-7F90-DDB86578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4143302"/>
            <a:ext cx="3207479" cy="3891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선택한 강의 출결 통계를 확인할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#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클릭시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강의 변경이 가능하다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590A7C0-205A-B99F-7C5C-2C2D4C7FD1FD}"/>
              </a:ext>
            </a:extLst>
          </p:cNvPr>
          <p:cNvGrpSpPr/>
          <p:nvPr/>
        </p:nvGrpSpPr>
        <p:grpSpPr>
          <a:xfrm>
            <a:off x="7535945" y="4708996"/>
            <a:ext cx="3273311" cy="288000"/>
            <a:chOff x="6740660" y="2490212"/>
            <a:chExt cx="3121429" cy="288000"/>
          </a:xfrm>
        </p:grpSpPr>
        <p:sp>
          <p:nvSpPr>
            <p:cNvPr id="32" name="직사각형 457">
              <a:extLst>
                <a:ext uri="{FF2B5EF4-FFF2-40B4-BE49-F238E27FC236}">
                  <a16:creationId xmlns:a16="http://schemas.microsoft.com/office/drawing/2014/main" id="{31827AB3-37D6-D18E-0AB9-687327602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조회 기간별 출결 상태</a:t>
              </a:r>
            </a:p>
          </p:txBody>
        </p:sp>
        <p:sp>
          <p:nvSpPr>
            <p:cNvPr id="33" name="자유형: 도형 123">
              <a:extLst>
                <a:ext uri="{FF2B5EF4-FFF2-40B4-BE49-F238E27FC236}">
                  <a16:creationId xmlns:a16="http://schemas.microsoft.com/office/drawing/2014/main" id="{17B45EB4-5A3C-4E82-A2A8-F88602920F0D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8F1761D3-EE5D-59E8-BD00-4FEB250B6069}"/>
              </a:ext>
            </a:extLst>
          </p:cNvPr>
          <p:cNvSpPr/>
          <p:nvPr/>
        </p:nvSpPr>
        <p:spPr>
          <a:xfrm>
            <a:off x="7425220" y="4591487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5" name="Text Box 652">
            <a:extLst>
              <a:ext uri="{FF2B5EF4-FFF2-40B4-BE49-F238E27FC236}">
                <a16:creationId xmlns:a16="http://schemas.microsoft.com/office/drawing/2014/main" id="{DBA29D80-30A5-A012-E019-15A2AADBC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5147727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조회 기간에 따른 출결 상태를 확인할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6E90DA4-81C0-4CDD-058F-A70494293A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" t="5565" r="126" b="2125"/>
          <a:stretch/>
        </p:blipFill>
        <p:spPr>
          <a:xfrm>
            <a:off x="2652204" y="1632783"/>
            <a:ext cx="2123564" cy="423838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9BB0B278-C490-B24F-B7F3-095AA10C9920}"/>
              </a:ext>
            </a:extLst>
          </p:cNvPr>
          <p:cNvSpPr/>
          <p:nvPr/>
        </p:nvSpPr>
        <p:spPr>
          <a:xfrm>
            <a:off x="1381462" y="2984500"/>
            <a:ext cx="1003301" cy="279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BF512BD9-B1F7-283D-BCE3-36B8618F36DF}"/>
              </a:ext>
            </a:extLst>
          </p:cNvPr>
          <p:cNvSpPr/>
          <p:nvPr/>
        </p:nvSpPr>
        <p:spPr>
          <a:xfrm>
            <a:off x="1219279" y="2776724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53F0C6-7C98-D659-5461-EFB90DF4C0B9}"/>
              </a:ext>
            </a:extLst>
          </p:cNvPr>
          <p:cNvSpPr/>
          <p:nvPr/>
        </p:nvSpPr>
        <p:spPr>
          <a:xfrm>
            <a:off x="2807381" y="2972680"/>
            <a:ext cx="535462" cy="68779"/>
          </a:xfrm>
          <a:prstGeom prst="rect">
            <a:avLst/>
          </a:prstGeom>
          <a:solidFill>
            <a:srgbClr val="F9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530" b="1" dirty="0" err="1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E6A9AC-AF46-86E4-16C0-1F35A9F4B46F}"/>
              </a:ext>
            </a:extLst>
          </p:cNvPr>
          <p:cNvSpPr/>
          <p:nvPr/>
        </p:nvSpPr>
        <p:spPr>
          <a:xfrm>
            <a:off x="2815590" y="3270421"/>
            <a:ext cx="535462" cy="68779"/>
          </a:xfrm>
          <a:prstGeom prst="rect">
            <a:avLst/>
          </a:prstGeom>
          <a:solidFill>
            <a:srgbClr val="F9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530" b="1" dirty="0" err="1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B48ECF4-DFAE-615A-8179-7993922109E3}"/>
              </a:ext>
            </a:extLst>
          </p:cNvPr>
          <p:cNvSpPr/>
          <p:nvPr/>
        </p:nvSpPr>
        <p:spPr>
          <a:xfrm>
            <a:off x="2820853" y="3798418"/>
            <a:ext cx="535462" cy="68779"/>
          </a:xfrm>
          <a:prstGeom prst="rect">
            <a:avLst/>
          </a:prstGeom>
          <a:solidFill>
            <a:srgbClr val="F9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530" b="1" dirty="0" err="1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E3ADA8C-ABC9-4127-AAC7-0F89ABE042A5}"/>
              </a:ext>
            </a:extLst>
          </p:cNvPr>
          <p:cNvSpPr/>
          <p:nvPr/>
        </p:nvSpPr>
        <p:spPr>
          <a:xfrm>
            <a:off x="2807381" y="4224368"/>
            <a:ext cx="535462" cy="68779"/>
          </a:xfrm>
          <a:prstGeom prst="rect">
            <a:avLst/>
          </a:prstGeom>
          <a:solidFill>
            <a:srgbClr val="F9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530" b="1" dirty="0" err="1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9D455D-011F-E536-9180-D75DFE19111B}"/>
              </a:ext>
            </a:extLst>
          </p:cNvPr>
          <p:cNvSpPr/>
          <p:nvPr/>
        </p:nvSpPr>
        <p:spPr>
          <a:xfrm>
            <a:off x="4949962" y="3816542"/>
            <a:ext cx="2074709" cy="184880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37C1BD9-1577-A772-0821-290C22378CA4}"/>
              </a:ext>
            </a:extLst>
          </p:cNvPr>
          <p:cNvSpPr/>
          <p:nvPr/>
        </p:nvSpPr>
        <p:spPr>
          <a:xfrm>
            <a:off x="5122341" y="1946651"/>
            <a:ext cx="1864164" cy="111062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D84852B-9675-1B21-66AA-EAE977ACE975}"/>
              </a:ext>
            </a:extLst>
          </p:cNvPr>
          <p:cNvSpPr/>
          <p:nvPr/>
        </p:nvSpPr>
        <p:spPr>
          <a:xfrm>
            <a:off x="4861310" y="1719146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773914-F13E-733E-7614-2AF057E9F3C4}"/>
              </a:ext>
            </a:extLst>
          </p:cNvPr>
          <p:cNvSpPr/>
          <p:nvPr/>
        </p:nvSpPr>
        <p:spPr>
          <a:xfrm>
            <a:off x="4823865" y="3565080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DA7BAE8-BD5E-2AA9-F3B5-F4412E36D009}"/>
              </a:ext>
            </a:extLst>
          </p:cNvPr>
          <p:cNvSpPr/>
          <p:nvPr/>
        </p:nvSpPr>
        <p:spPr>
          <a:xfrm>
            <a:off x="2803329" y="3388524"/>
            <a:ext cx="535462" cy="68779"/>
          </a:xfrm>
          <a:prstGeom prst="rect">
            <a:avLst/>
          </a:prstGeom>
          <a:solidFill>
            <a:srgbClr val="F9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530" b="1" dirty="0" err="1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926DAA5-0156-BA81-DD3A-1A8A5321F260}"/>
              </a:ext>
            </a:extLst>
          </p:cNvPr>
          <p:cNvSpPr/>
          <p:nvPr/>
        </p:nvSpPr>
        <p:spPr>
          <a:xfrm>
            <a:off x="2810075" y="5045612"/>
            <a:ext cx="535462" cy="68779"/>
          </a:xfrm>
          <a:prstGeom prst="rect">
            <a:avLst/>
          </a:prstGeom>
          <a:solidFill>
            <a:srgbClr val="F9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530" b="1" dirty="0" err="1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168BF64-1CA4-2C37-AF80-C6882729FC54}"/>
              </a:ext>
            </a:extLst>
          </p:cNvPr>
          <p:cNvSpPr/>
          <p:nvPr/>
        </p:nvSpPr>
        <p:spPr>
          <a:xfrm>
            <a:off x="2810074" y="4650318"/>
            <a:ext cx="535462" cy="68779"/>
          </a:xfrm>
          <a:prstGeom prst="rect">
            <a:avLst/>
          </a:prstGeom>
          <a:solidFill>
            <a:srgbClr val="F9FD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530" b="1" dirty="0" err="1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F3EA50-5692-53B7-FD46-2E4D9F1C2238}"/>
              </a:ext>
            </a:extLst>
          </p:cNvPr>
          <p:cNvSpPr/>
          <p:nvPr/>
        </p:nvSpPr>
        <p:spPr>
          <a:xfrm>
            <a:off x="2686967" y="2395747"/>
            <a:ext cx="2156122" cy="32371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A2D6B85-17B1-E73A-E37A-95FE8FC45498}"/>
              </a:ext>
            </a:extLst>
          </p:cNvPr>
          <p:cNvSpPr/>
          <p:nvPr/>
        </p:nvSpPr>
        <p:spPr>
          <a:xfrm>
            <a:off x="2565098" y="2176686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74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68DF79B-1BE0-DCD3-CE9B-50B0B4CCFBB7}"/>
              </a:ext>
            </a:extLst>
          </p:cNvPr>
          <p:cNvGrpSpPr/>
          <p:nvPr/>
        </p:nvGrpSpPr>
        <p:grpSpPr>
          <a:xfrm>
            <a:off x="1503666" y="1550688"/>
            <a:ext cx="2118530" cy="4238389"/>
            <a:chOff x="4900662" y="1627200"/>
            <a:chExt cx="2118530" cy="423838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9957157-E663-BAB1-424B-A2AACD962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" t="6114" r="-564" b="1356"/>
            <a:stretch/>
          </p:blipFill>
          <p:spPr>
            <a:xfrm>
              <a:off x="4900662" y="1627200"/>
              <a:ext cx="2118530" cy="42383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FEC9EE2-B9F0-7038-9D82-B63E595ABB57}"/>
                </a:ext>
              </a:extLst>
            </p:cNvPr>
            <p:cNvSpPr/>
            <p:nvPr/>
          </p:nvSpPr>
          <p:spPr>
            <a:xfrm>
              <a:off x="5591627" y="2258599"/>
              <a:ext cx="736600" cy="166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627" b="1" dirty="0" err="1">
                  <a:solidFill>
                    <a:srgbClr val="717A84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r>
                <a:rPr lang="ko-KR" altLang="en-US" sz="627" b="1" dirty="0">
                  <a:solidFill>
                    <a:srgbClr val="717A84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교수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"/>
              </a:rPr>
              <a:t>출결 조회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이의신청 및  유고결석 신청 진입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5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35945" y="2655802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이의신청 및 유고결석 팝업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425220" y="2538293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6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8526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출결 상태 옆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[…] 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버튼을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sp>
        <p:nvSpPr>
          <p:cNvPr id="15" name="Text Box 652">
            <a:extLst>
              <a:ext uri="{FF2B5EF4-FFF2-40B4-BE49-F238E27FC236}">
                <a16:creationId xmlns:a16="http://schemas.microsoft.com/office/drawing/2014/main" id="{FD98391B-33E3-1651-3684-D7602A4C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094533"/>
            <a:ext cx="3207479" cy="5753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사유가 있는 지각이나 결석일 시 이의신청 및 유고결석신청을 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[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신청방법 다음 페이지 상세 설명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]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4241B539-8E07-3819-4EAC-F88127058E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" t="6372" r="524" b="452"/>
          <a:stretch/>
        </p:blipFill>
        <p:spPr>
          <a:xfrm>
            <a:off x="4339622" y="1569322"/>
            <a:ext cx="2103816" cy="4238389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065A299C-589B-B28F-77C7-B488062A6F0E}"/>
              </a:ext>
            </a:extLst>
          </p:cNvPr>
          <p:cNvSpPr/>
          <p:nvPr/>
        </p:nvSpPr>
        <p:spPr>
          <a:xfrm>
            <a:off x="4972050" y="2196836"/>
            <a:ext cx="793750" cy="16644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F6E272C-557F-5A6E-5927-9A3817B46C0E}"/>
              </a:ext>
            </a:extLst>
          </p:cNvPr>
          <p:cNvSpPr/>
          <p:nvPr/>
        </p:nvSpPr>
        <p:spPr>
          <a:xfrm>
            <a:off x="4339622" y="4647114"/>
            <a:ext cx="2103816" cy="116059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83E89C1-F45B-6033-774B-B94E51B778CB}"/>
              </a:ext>
            </a:extLst>
          </p:cNvPr>
          <p:cNvSpPr/>
          <p:nvPr/>
        </p:nvSpPr>
        <p:spPr>
          <a:xfrm>
            <a:off x="3317635" y="4376789"/>
            <a:ext cx="212536" cy="189894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92F6831-FF21-6E09-EE2F-07630BEB2D66}"/>
              </a:ext>
            </a:extLst>
          </p:cNvPr>
          <p:cNvSpPr/>
          <p:nvPr/>
        </p:nvSpPr>
        <p:spPr>
          <a:xfrm>
            <a:off x="4184891" y="4492383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6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74ADF98-BAE4-C353-33C9-1AF05F1BAB0C}"/>
              </a:ext>
            </a:extLst>
          </p:cNvPr>
          <p:cNvSpPr/>
          <p:nvPr/>
        </p:nvSpPr>
        <p:spPr>
          <a:xfrm>
            <a:off x="3049202" y="4162274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5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758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5E596F-431C-8094-695D-F3D01F96BE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" t="6372" r="524" b="452"/>
          <a:stretch/>
        </p:blipFill>
        <p:spPr>
          <a:xfrm>
            <a:off x="459765" y="1500973"/>
            <a:ext cx="2103816" cy="423838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97B4CF-3A1F-3FF7-A709-F59CDF5159E8}"/>
              </a:ext>
            </a:extLst>
          </p:cNvPr>
          <p:cNvSpPr/>
          <p:nvPr/>
        </p:nvSpPr>
        <p:spPr>
          <a:xfrm>
            <a:off x="1092193" y="2128487"/>
            <a:ext cx="793750" cy="16644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"/>
              </a:rPr>
              <a:t>출결 조회 </a:t>
            </a:r>
            <a:r>
              <a:rPr kumimoji="1" lang="en-US" altLang="ko-KR" sz="2000" b="1" dirty="0">
                <a:latin typeface=""/>
              </a:rPr>
              <a:t>- </a:t>
            </a:r>
            <a:r>
              <a:rPr kumimoji="1" lang="ko-KR" altLang="en-US" sz="2000" b="1" dirty="0">
                <a:latin typeface=""/>
              </a:rPr>
              <a:t>이의신청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이의신청 화면 진입</a:t>
              </a: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35945" y="3004144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사유 및 증빙자료 입력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425220" y="288663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85269"/>
            <a:ext cx="3207479" cy="5753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신청하고자 하는 강의와 날짜를 확인한 후 이의신청을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#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미정 상태일 시 이의신청 불가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5" name="Text Box 652">
            <a:extLst>
              <a:ext uri="{FF2B5EF4-FFF2-40B4-BE49-F238E27FC236}">
                <a16:creationId xmlns:a16="http://schemas.microsoft.com/office/drawing/2014/main" id="{FD98391B-33E3-1651-3684-D7602A4C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442875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이의신청 사유와 증빙자료를 첨부한다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615109-4C1E-EFF2-2C72-EA35C0C32D22}"/>
              </a:ext>
            </a:extLst>
          </p:cNvPr>
          <p:cNvGrpSpPr/>
          <p:nvPr/>
        </p:nvGrpSpPr>
        <p:grpSpPr>
          <a:xfrm>
            <a:off x="7535945" y="3777329"/>
            <a:ext cx="3273311" cy="288000"/>
            <a:chOff x="6740660" y="2490212"/>
            <a:chExt cx="3121429" cy="288000"/>
          </a:xfrm>
        </p:grpSpPr>
        <p:sp>
          <p:nvSpPr>
            <p:cNvPr id="20" name="직사각형 457">
              <a:extLst>
                <a:ext uri="{FF2B5EF4-FFF2-40B4-BE49-F238E27FC236}">
                  <a16:creationId xmlns:a16="http://schemas.microsoft.com/office/drawing/2014/main" id="{1B54979E-B103-435F-FB8B-B874F8FFA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이의신청 등록</a:t>
              </a:r>
            </a:p>
          </p:txBody>
        </p:sp>
        <p:sp>
          <p:nvSpPr>
            <p:cNvPr id="21" name="자유형: 도형 123">
              <a:extLst>
                <a:ext uri="{FF2B5EF4-FFF2-40B4-BE49-F238E27FC236}">
                  <a16:creationId xmlns:a16="http://schemas.microsoft.com/office/drawing/2014/main" id="{A47C1E04-D8B4-2CB2-43E2-49BD24E6799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D882074E-CE75-49C1-3295-F0F92C90FAEF}"/>
              </a:ext>
            </a:extLst>
          </p:cNvPr>
          <p:cNvSpPr/>
          <p:nvPr/>
        </p:nvSpPr>
        <p:spPr>
          <a:xfrm>
            <a:off x="7425220" y="3659820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Text Box 652">
            <a:extLst>
              <a:ext uri="{FF2B5EF4-FFF2-40B4-BE49-F238E27FC236}">
                <a16:creationId xmlns:a16="http://schemas.microsoft.com/office/drawing/2014/main" id="{F37FF4CB-CAFB-DF28-FEDC-B4C116416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4216060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이의신청 내용을 확인한 후 등록 버튼을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5AA4565-4D0D-B573-159B-455EE9DC2905}"/>
              </a:ext>
            </a:extLst>
          </p:cNvPr>
          <p:cNvGrpSpPr/>
          <p:nvPr/>
        </p:nvGrpSpPr>
        <p:grpSpPr>
          <a:xfrm>
            <a:off x="7529105" y="4521461"/>
            <a:ext cx="3273311" cy="288000"/>
            <a:chOff x="6740660" y="2490212"/>
            <a:chExt cx="3121429" cy="288000"/>
          </a:xfrm>
        </p:grpSpPr>
        <p:sp>
          <p:nvSpPr>
            <p:cNvPr id="32" name="직사각형 457">
              <a:extLst>
                <a:ext uri="{FF2B5EF4-FFF2-40B4-BE49-F238E27FC236}">
                  <a16:creationId xmlns:a16="http://schemas.microsoft.com/office/drawing/2014/main" id="{B84ED574-3790-9D54-CEB5-A72C333C2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이의신청 등록 완료</a:t>
              </a:r>
            </a:p>
          </p:txBody>
        </p:sp>
        <p:sp>
          <p:nvSpPr>
            <p:cNvPr id="33" name="자유형: 도형 123">
              <a:extLst>
                <a:ext uri="{FF2B5EF4-FFF2-40B4-BE49-F238E27FC236}">
                  <a16:creationId xmlns:a16="http://schemas.microsoft.com/office/drawing/2014/main" id="{7A1BEC3C-D449-416B-8F0D-203406DEA766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BDEB3492-7E91-6E57-A8D5-E28DDE4A884F}"/>
              </a:ext>
            </a:extLst>
          </p:cNvPr>
          <p:cNvSpPr/>
          <p:nvPr/>
        </p:nvSpPr>
        <p:spPr>
          <a:xfrm>
            <a:off x="7418380" y="4403952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5" name="Text Box 652">
            <a:extLst>
              <a:ext uri="{FF2B5EF4-FFF2-40B4-BE49-F238E27FC236}">
                <a16:creationId xmlns:a16="http://schemas.microsoft.com/office/drawing/2014/main" id="{F1C63B28-0247-8449-42F3-E3B7C5266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945" y="4960192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이의신청이 완료된 것을 확인한다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77F01DA-4D80-8A41-FE57-BF9BDF8218D0}"/>
              </a:ext>
            </a:extLst>
          </p:cNvPr>
          <p:cNvGrpSpPr/>
          <p:nvPr/>
        </p:nvGrpSpPr>
        <p:grpSpPr>
          <a:xfrm>
            <a:off x="7518081" y="5262525"/>
            <a:ext cx="3273311" cy="288000"/>
            <a:chOff x="6740660" y="2490212"/>
            <a:chExt cx="3121429" cy="288000"/>
          </a:xfrm>
        </p:grpSpPr>
        <p:sp>
          <p:nvSpPr>
            <p:cNvPr id="41" name="직사각형 457">
              <a:extLst>
                <a:ext uri="{FF2B5EF4-FFF2-40B4-BE49-F238E27FC236}">
                  <a16:creationId xmlns:a16="http://schemas.microsoft.com/office/drawing/2014/main" id="{FD0E3C4D-0BEB-CC46-0CD6-A2ECF00BD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이의신청 등록 완료 확인</a:t>
              </a:r>
            </a:p>
          </p:txBody>
        </p:sp>
        <p:sp>
          <p:nvSpPr>
            <p:cNvPr id="43" name="자유형: 도형 123">
              <a:extLst>
                <a:ext uri="{FF2B5EF4-FFF2-40B4-BE49-F238E27FC236}">
                  <a16:creationId xmlns:a16="http://schemas.microsoft.com/office/drawing/2014/main" id="{CE7F4A5B-8DF7-C72B-1FAC-5465313CCFB6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C14516D2-74F4-DE7C-C61F-FA5B80910775}"/>
              </a:ext>
            </a:extLst>
          </p:cNvPr>
          <p:cNvSpPr/>
          <p:nvPr/>
        </p:nvSpPr>
        <p:spPr>
          <a:xfrm>
            <a:off x="7407356" y="5145016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5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5" name="Text Box 652">
            <a:extLst>
              <a:ext uri="{FF2B5EF4-FFF2-40B4-BE49-F238E27FC236}">
                <a16:creationId xmlns:a16="http://schemas.microsoft.com/office/drawing/2014/main" id="{DF665A0C-1FFD-5B9A-1628-C83651A7E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921" y="5701256"/>
            <a:ext cx="3207479" cy="3634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신청했던 강의와 날짜의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[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이의신청중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]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인 것을 확인한다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EC606DF-F4DD-1948-5C93-DC9AE1F2C3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" t="6192" r="-18" b="1499"/>
          <a:stretch/>
        </p:blipFill>
        <p:spPr>
          <a:xfrm>
            <a:off x="2697218" y="1540625"/>
            <a:ext cx="2123564" cy="423838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C3B56ED9-78B8-B1E0-05AB-12306726DF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14" t="41482" r="2714" b="766"/>
          <a:stretch/>
        </p:blipFill>
        <p:spPr>
          <a:xfrm>
            <a:off x="4881974" y="3196097"/>
            <a:ext cx="2123564" cy="265171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4EF756CE-87B1-EF30-AC21-2D0CB70E9571}"/>
              </a:ext>
            </a:extLst>
          </p:cNvPr>
          <p:cNvSpPr/>
          <p:nvPr/>
        </p:nvSpPr>
        <p:spPr>
          <a:xfrm>
            <a:off x="3390900" y="2674100"/>
            <a:ext cx="793750" cy="1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A35755A-240A-7E43-E032-9A777360B9E4}"/>
              </a:ext>
            </a:extLst>
          </p:cNvPr>
          <p:cNvSpPr/>
          <p:nvPr/>
        </p:nvSpPr>
        <p:spPr>
          <a:xfrm>
            <a:off x="485112" y="5045034"/>
            <a:ext cx="1956108" cy="309462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E72B446-F2B5-7C39-957F-710FF58BFBC1}"/>
              </a:ext>
            </a:extLst>
          </p:cNvPr>
          <p:cNvSpPr/>
          <p:nvPr/>
        </p:nvSpPr>
        <p:spPr>
          <a:xfrm>
            <a:off x="304868" y="4890303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04BA7D2-1068-4B8E-3D8C-4345586F31E2}"/>
              </a:ext>
            </a:extLst>
          </p:cNvPr>
          <p:cNvSpPr/>
          <p:nvPr/>
        </p:nvSpPr>
        <p:spPr>
          <a:xfrm>
            <a:off x="2744128" y="3410161"/>
            <a:ext cx="1956108" cy="171601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ACC331F-8C5A-8590-DC0C-CA3D79FD31FE}"/>
              </a:ext>
            </a:extLst>
          </p:cNvPr>
          <p:cNvSpPr/>
          <p:nvPr/>
        </p:nvSpPr>
        <p:spPr>
          <a:xfrm>
            <a:off x="2580744" y="327426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ABC97B6-465E-9B5A-1F23-5348781ECA6E}"/>
              </a:ext>
            </a:extLst>
          </p:cNvPr>
          <p:cNvSpPr/>
          <p:nvPr/>
        </p:nvSpPr>
        <p:spPr>
          <a:xfrm>
            <a:off x="2802587" y="5331244"/>
            <a:ext cx="1867029" cy="370012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1F8B744-74A3-A8E4-4DB5-4FC8403D78A4}"/>
              </a:ext>
            </a:extLst>
          </p:cNvPr>
          <p:cNvSpPr/>
          <p:nvPr/>
        </p:nvSpPr>
        <p:spPr>
          <a:xfrm>
            <a:off x="2550632" y="5190703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1922EE2F-CFEB-54D0-E08A-7C93EA15C3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8" t="39359" r="6297" b="34829"/>
          <a:stretch/>
        </p:blipFill>
        <p:spPr>
          <a:xfrm>
            <a:off x="5059871" y="1706855"/>
            <a:ext cx="1709522" cy="1086478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2274ECD1-D1E6-6D83-DD85-2DAD11371346}"/>
              </a:ext>
            </a:extLst>
          </p:cNvPr>
          <p:cNvSpPr/>
          <p:nvPr/>
        </p:nvSpPr>
        <p:spPr>
          <a:xfrm>
            <a:off x="5011888" y="1703884"/>
            <a:ext cx="1788948" cy="118068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DA6420F-ADA1-D1E5-809A-936942C851A3}"/>
              </a:ext>
            </a:extLst>
          </p:cNvPr>
          <p:cNvSpPr/>
          <p:nvPr/>
        </p:nvSpPr>
        <p:spPr>
          <a:xfrm>
            <a:off x="5042682" y="4336629"/>
            <a:ext cx="1883949" cy="578251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689F597-324A-990E-EE84-1920067FFCD0}"/>
              </a:ext>
            </a:extLst>
          </p:cNvPr>
          <p:cNvSpPr/>
          <p:nvPr/>
        </p:nvSpPr>
        <p:spPr>
          <a:xfrm>
            <a:off x="4867281" y="1478052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5EA0601D-9643-A72F-14BE-77074DA1343E}"/>
              </a:ext>
            </a:extLst>
          </p:cNvPr>
          <p:cNvSpPr/>
          <p:nvPr/>
        </p:nvSpPr>
        <p:spPr>
          <a:xfrm>
            <a:off x="4857157" y="414997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5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85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3046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"/>
              </a:rPr>
              <a:t>출결 조회 </a:t>
            </a:r>
            <a:r>
              <a:rPr kumimoji="1" lang="en-US" altLang="ko-KR" sz="2000" b="1" dirty="0">
                <a:latin typeface=""/>
              </a:rPr>
              <a:t>- </a:t>
            </a:r>
            <a:r>
              <a:rPr kumimoji="1" lang="ko-KR" altLang="en-US" sz="2000" b="1" dirty="0">
                <a:latin typeface=""/>
              </a:rPr>
              <a:t>이의신청수정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이의신청 수정 화면 진입</a:t>
              </a: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35945" y="2670318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이의신청 수정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/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철회 팝업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425220" y="255280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8526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[...]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버튼을 클릭한다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5" name="Text Box 652">
            <a:extLst>
              <a:ext uri="{FF2B5EF4-FFF2-40B4-BE49-F238E27FC236}">
                <a16:creationId xmlns:a16="http://schemas.microsoft.com/office/drawing/2014/main" id="{FD98391B-33E3-1651-3684-D7602A4C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10904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이의신청 수정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/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철회를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615109-4C1E-EFF2-2C72-EA35C0C32D22}"/>
              </a:ext>
            </a:extLst>
          </p:cNvPr>
          <p:cNvGrpSpPr/>
          <p:nvPr/>
        </p:nvGrpSpPr>
        <p:grpSpPr>
          <a:xfrm>
            <a:off x="7535945" y="3487044"/>
            <a:ext cx="3273311" cy="288000"/>
            <a:chOff x="6740660" y="2490212"/>
            <a:chExt cx="3121429" cy="288000"/>
          </a:xfrm>
        </p:grpSpPr>
        <p:sp>
          <p:nvSpPr>
            <p:cNvPr id="20" name="직사각형 457">
              <a:extLst>
                <a:ext uri="{FF2B5EF4-FFF2-40B4-BE49-F238E27FC236}">
                  <a16:creationId xmlns:a16="http://schemas.microsoft.com/office/drawing/2014/main" id="{1B54979E-B103-435F-FB8B-B874F8FFA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이의신청 수정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/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철회</a:t>
              </a:r>
            </a:p>
          </p:txBody>
        </p:sp>
        <p:sp>
          <p:nvSpPr>
            <p:cNvPr id="21" name="자유형: 도형 123">
              <a:extLst>
                <a:ext uri="{FF2B5EF4-FFF2-40B4-BE49-F238E27FC236}">
                  <a16:creationId xmlns:a16="http://schemas.microsoft.com/office/drawing/2014/main" id="{A47C1E04-D8B4-2CB2-43E2-49BD24E6799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D882074E-CE75-49C1-3295-F0F92C90FAEF}"/>
              </a:ext>
            </a:extLst>
          </p:cNvPr>
          <p:cNvSpPr/>
          <p:nvPr/>
        </p:nvSpPr>
        <p:spPr>
          <a:xfrm>
            <a:off x="7425220" y="336953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Text Box 652">
            <a:extLst>
              <a:ext uri="{FF2B5EF4-FFF2-40B4-BE49-F238E27FC236}">
                <a16:creationId xmlns:a16="http://schemas.microsoft.com/office/drawing/2014/main" id="{F37FF4CB-CAFB-DF28-FEDC-B4C116416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925775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이의신청 진행한 내용을 수정 또는 철회할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sp>
        <p:nvSpPr>
          <p:cNvPr id="46" name="Text Box 652">
            <a:extLst>
              <a:ext uri="{FF2B5EF4-FFF2-40B4-BE49-F238E27FC236}">
                <a16:creationId xmlns:a16="http://schemas.microsoft.com/office/drawing/2014/main" id="{94D9537A-0E1E-870E-41EB-9759E6D5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921" y="5868481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marL="0" lvl="1" indent="0" algn="r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#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이후 유고결석신청도 방법 동일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AF7912F-CA81-1016-71E2-F2DD648BC5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9" t="6738" r="579" b="1138"/>
          <a:stretch/>
        </p:blipFill>
        <p:spPr>
          <a:xfrm>
            <a:off x="409444" y="1627200"/>
            <a:ext cx="2133437" cy="424955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B4F05CA-F697-BC8C-4C1D-93CB7709F6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" t="7812" r="-213" b="-121"/>
          <a:stretch/>
        </p:blipFill>
        <p:spPr>
          <a:xfrm>
            <a:off x="2652204" y="1632783"/>
            <a:ext cx="2123564" cy="423838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0FAA51C3-873A-43BF-80F9-FD5B7FC595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0" t="5660" r="330" b="1810"/>
          <a:stretch/>
        </p:blipFill>
        <p:spPr>
          <a:xfrm>
            <a:off x="4900662" y="1627200"/>
            <a:ext cx="2118530" cy="4238389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60232C-963D-DB55-D2F2-C7169B02499C}"/>
              </a:ext>
            </a:extLst>
          </p:cNvPr>
          <p:cNvSpPr/>
          <p:nvPr/>
        </p:nvSpPr>
        <p:spPr>
          <a:xfrm>
            <a:off x="1060451" y="2222755"/>
            <a:ext cx="762526" cy="1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133128E-D877-2E60-2BC8-81FA50E2E88B}"/>
              </a:ext>
            </a:extLst>
          </p:cNvPr>
          <p:cNvSpPr/>
          <p:nvPr/>
        </p:nvSpPr>
        <p:spPr>
          <a:xfrm>
            <a:off x="2210628" y="4511742"/>
            <a:ext cx="247650" cy="245678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5B401D0-EE7D-A5C0-8303-AC155F1BE7DF}"/>
              </a:ext>
            </a:extLst>
          </p:cNvPr>
          <p:cNvSpPr/>
          <p:nvPr/>
        </p:nvSpPr>
        <p:spPr>
          <a:xfrm>
            <a:off x="1991744" y="426415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8A2681C-C3EE-C752-B3FE-2F9F8326E1DE}"/>
              </a:ext>
            </a:extLst>
          </p:cNvPr>
          <p:cNvSpPr/>
          <p:nvPr/>
        </p:nvSpPr>
        <p:spPr>
          <a:xfrm>
            <a:off x="3321051" y="2177320"/>
            <a:ext cx="762000" cy="16644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chemeClr val="tx1">
                    <a:lumMod val="75000"/>
                    <a:lumOff val="2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DB06FFC-E8AA-796C-92A1-1FBD890ECE6E}"/>
              </a:ext>
            </a:extLst>
          </p:cNvPr>
          <p:cNvSpPr/>
          <p:nvPr/>
        </p:nvSpPr>
        <p:spPr>
          <a:xfrm>
            <a:off x="2736676" y="5374072"/>
            <a:ext cx="1981374" cy="302828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E11ABDB-023F-6F40-8979-7B8D3E0EC485}"/>
              </a:ext>
            </a:extLst>
          </p:cNvPr>
          <p:cNvSpPr/>
          <p:nvPr/>
        </p:nvSpPr>
        <p:spPr>
          <a:xfrm>
            <a:off x="2539709" y="5179800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FCD52B-4D51-E2D4-8AB4-22E9B01FE52F}"/>
              </a:ext>
            </a:extLst>
          </p:cNvPr>
          <p:cNvSpPr/>
          <p:nvPr/>
        </p:nvSpPr>
        <p:spPr>
          <a:xfrm>
            <a:off x="5589155" y="2814318"/>
            <a:ext cx="723900" cy="1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EF338E9-176F-D7D3-638E-56AAE44C6BB7}"/>
              </a:ext>
            </a:extLst>
          </p:cNvPr>
          <p:cNvSpPr/>
          <p:nvPr/>
        </p:nvSpPr>
        <p:spPr>
          <a:xfrm>
            <a:off x="5007261" y="5341683"/>
            <a:ext cx="1919319" cy="4190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DEEB1BF-DECE-A47D-A88D-E48B77D83096}"/>
              </a:ext>
            </a:extLst>
          </p:cNvPr>
          <p:cNvSpPr/>
          <p:nvPr/>
        </p:nvSpPr>
        <p:spPr>
          <a:xfrm>
            <a:off x="4745931" y="5179800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790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3046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"/>
              </a:rPr>
              <a:t>출결 조회 </a:t>
            </a:r>
            <a:r>
              <a:rPr kumimoji="1" lang="en-US" altLang="ko-KR" sz="2000" b="1" dirty="0">
                <a:latin typeface=""/>
              </a:rPr>
              <a:t>- </a:t>
            </a:r>
            <a:r>
              <a:rPr kumimoji="1" lang="ko-KR" altLang="en-US" sz="2000" b="1" dirty="0">
                <a:latin typeface=""/>
              </a:rPr>
              <a:t>이의신청답변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이의신청 답변완료 화면 진입</a:t>
              </a: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35945" y="2670318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답변확인 팝업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425220" y="255280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8526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[...]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버튼을 클릭한다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5" name="Text Box 652">
            <a:extLst>
              <a:ext uri="{FF2B5EF4-FFF2-40B4-BE49-F238E27FC236}">
                <a16:creationId xmlns:a16="http://schemas.microsoft.com/office/drawing/2014/main" id="{FD98391B-33E3-1651-3684-D7602A4C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10904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답변확인을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615109-4C1E-EFF2-2C72-EA35C0C32D22}"/>
              </a:ext>
            </a:extLst>
          </p:cNvPr>
          <p:cNvGrpSpPr/>
          <p:nvPr/>
        </p:nvGrpSpPr>
        <p:grpSpPr>
          <a:xfrm>
            <a:off x="7535945" y="3487044"/>
            <a:ext cx="3273311" cy="288000"/>
            <a:chOff x="6740660" y="2490212"/>
            <a:chExt cx="3121429" cy="288000"/>
          </a:xfrm>
        </p:grpSpPr>
        <p:sp>
          <p:nvSpPr>
            <p:cNvPr id="20" name="직사각형 457">
              <a:extLst>
                <a:ext uri="{FF2B5EF4-FFF2-40B4-BE49-F238E27FC236}">
                  <a16:creationId xmlns:a16="http://schemas.microsoft.com/office/drawing/2014/main" id="{1B54979E-B103-435F-FB8B-B874F8FFA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이의신청 답변완료</a:t>
              </a:r>
            </a:p>
          </p:txBody>
        </p:sp>
        <p:sp>
          <p:nvSpPr>
            <p:cNvPr id="21" name="자유형: 도형 123">
              <a:extLst>
                <a:ext uri="{FF2B5EF4-FFF2-40B4-BE49-F238E27FC236}">
                  <a16:creationId xmlns:a16="http://schemas.microsoft.com/office/drawing/2014/main" id="{A47C1E04-D8B4-2CB2-43E2-49BD24E6799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D882074E-CE75-49C1-3295-F0F92C90FAEF}"/>
              </a:ext>
            </a:extLst>
          </p:cNvPr>
          <p:cNvSpPr/>
          <p:nvPr/>
        </p:nvSpPr>
        <p:spPr>
          <a:xfrm>
            <a:off x="7425220" y="336953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Text Box 652">
            <a:extLst>
              <a:ext uri="{FF2B5EF4-FFF2-40B4-BE49-F238E27FC236}">
                <a16:creationId xmlns:a16="http://schemas.microsoft.com/office/drawing/2014/main" id="{F37FF4CB-CAFB-DF28-FEDC-B4C116416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925775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답변내용과 출석결과를 확인할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sp>
        <p:nvSpPr>
          <p:cNvPr id="46" name="Text Box 652">
            <a:extLst>
              <a:ext uri="{FF2B5EF4-FFF2-40B4-BE49-F238E27FC236}">
                <a16:creationId xmlns:a16="http://schemas.microsoft.com/office/drawing/2014/main" id="{94D9537A-0E1E-870E-41EB-9759E6D52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921" y="5868481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marL="0" lvl="1" indent="0" algn="r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#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이후 유고결석신청도 방법 동일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E4BEBFB7-5E37-8E86-A456-6E3BA7B32C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9" t="6125" r="439" b="1751"/>
          <a:stretch/>
        </p:blipFill>
        <p:spPr>
          <a:xfrm>
            <a:off x="409444" y="1627200"/>
            <a:ext cx="2133437" cy="424955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695AC41-8598-2614-46D9-343620B485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5819" r="-303" b="1872"/>
          <a:stretch/>
        </p:blipFill>
        <p:spPr>
          <a:xfrm>
            <a:off x="2652204" y="1632783"/>
            <a:ext cx="2123564" cy="423838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6F78654-C99F-F399-8CF2-A3B6A62263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3" t="6093" r="283" b="1377"/>
          <a:stretch/>
        </p:blipFill>
        <p:spPr>
          <a:xfrm>
            <a:off x="4900662" y="1627200"/>
            <a:ext cx="2118530" cy="423838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53F1D6-2AEE-FDDE-304A-C211F452256B}"/>
              </a:ext>
            </a:extLst>
          </p:cNvPr>
          <p:cNvSpPr/>
          <p:nvPr/>
        </p:nvSpPr>
        <p:spPr>
          <a:xfrm>
            <a:off x="1149350" y="2274190"/>
            <a:ext cx="736600" cy="166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506DAF-2877-845D-29B4-7B674549B209}"/>
              </a:ext>
            </a:extLst>
          </p:cNvPr>
          <p:cNvSpPr/>
          <p:nvPr/>
        </p:nvSpPr>
        <p:spPr>
          <a:xfrm>
            <a:off x="2187294" y="4520929"/>
            <a:ext cx="247650" cy="245678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07AD45B-86A7-765C-41F3-B6DBF5B62EAE}"/>
              </a:ext>
            </a:extLst>
          </p:cNvPr>
          <p:cNvSpPr/>
          <p:nvPr/>
        </p:nvSpPr>
        <p:spPr>
          <a:xfrm>
            <a:off x="1947738" y="4334306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7D56F8-4FEA-D7BC-1112-31CCC6F972F9}"/>
              </a:ext>
            </a:extLst>
          </p:cNvPr>
          <p:cNvSpPr/>
          <p:nvPr/>
        </p:nvSpPr>
        <p:spPr>
          <a:xfrm>
            <a:off x="3371851" y="2271838"/>
            <a:ext cx="711200" cy="16644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chemeClr val="tx1">
                    <a:lumMod val="75000"/>
                    <a:lumOff val="2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1A0EF5F-90AC-9B57-E1D6-A6CF72BE35AB}"/>
              </a:ext>
            </a:extLst>
          </p:cNvPr>
          <p:cNvSpPr/>
          <p:nvPr/>
        </p:nvSpPr>
        <p:spPr>
          <a:xfrm>
            <a:off x="2736676" y="5374072"/>
            <a:ext cx="1981374" cy="302828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71BA88C-0463-5F32-C1B9-AEB4396600E9}"/>
              </a:ext>
            </a:extLst>
          </p:cNvPr>
          <p:cNvSpPr/>
          <p:nvPr/>
        </p:nvSpPr>
        <p:spPr>
          <a:xfrm>
            <a:off x="2539709" y="5179800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0C982D0-1736-6BD3-C185-3B5382F96DAD}"/>
              </a:ext>
            </a:extLst>
          </p:cNvPr>
          <p:cNvSpPr/>
          <p:nvPr/>
        </p:nvSpPr>
        <p:spPr>
          <a:xfrm>
            <a:off x="5026121" y="5250357"/>
            <a:ext cx="1867612" cy="306294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3FFBC77-4359-5FB4-E91B-982BC94BA4D5}"/>
              </a:ext>
            </a:extLst>
          </p:cNvPr>
          <p:cNvSpPr/>
          <p:nvPr/>
        </p:nvSpPr>
        <p:spPr>
          <a:xfrm>
            <a:off x="4824705" y="492133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3641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6840E3B-FB9A-EE43-B8B8-A075E56160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4" t="6372" r="524" b="452"/>
          <a:stretch/>
        </p:blipFill>
        <p:spPr>
          <a:xfrm>
            <a:off x="459086" y="1561368"/>
            <a:ext cx="2103816" cy="4238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3046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"/>
              </a:rPr>
              <a:t>출결 조회 </a:t>
            </a:r>
            <a:r>
              <a:rPr kumimoji="1" lang="en-US" altLang="ko-KR" sz="2000" b="1" dirty="0">
                <a:latin typeface=""/>
              </a:rPr>
              <a:t>- </a:t>
            </a:r>
            <a:r>
              <a:rPr kumimoji="1" lang="ko-KR" altLang="en-US" sz="2000" b="1" dirty="0">
                <a:latin typeface=""/>
              </a:rPr>
              <a:t>유고결석신청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유고결석신청 화면 진입</a:t>
              </a: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35945" y="2800948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유고결석신청 사유 선택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425220" y="268343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85269"/>
            <a:ext cx="3207479" cy="3634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신청하고자 하는 강의와 날짜를 확인한 후 유고결석신청을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sp>
        <p:nvSpPr>
          <p:cNvPr id="15" name="Text Box 652">
            <a:extLst>
              <a:ext uri="{FF2B5EF4-FFF2-40B4-BE49-F238E27FC236}">
                <a16:creationId xmlns:a16="http://schemas.microsoft.com/office/drawing/2014/main" id="{FD98391B-33E3-1651-3684-D7602A4C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239679"/>
            <a:ext cx="3207479" cy="3891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유고결석신청을 제기한 결석사유를 선택한다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#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인정 기간 내에서만 신청할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4615109-4C1E-EFF2-2C72-EA35C0C32D22}"/>
              </a:ext>
            </a:extLst>
          </p:cNvPr>
          <p:cNvGrpSpPr/>
          <p:nvPr/>
        </p:nvGrpSpPr>
        <p:grpSpPr>
          <a:xfrm>
            <a:off x="7535945" y="3878930"/>
            <a:ext cx="3273311" cy="288000"/>
            <a:chOff x="6740660" y="2490212"/>
            <a:chExt cx="3121429" cy="288000"/>
          </a:xfrm>
        </p:grpSpPr>
        <p:sp>
          <p:nvSpPr>
            <p:cNvPr id="20" name="직사각형 457">
              <a:extLst>
                <a:ext uri="{FF2B5EF4-FFF2-40B4-BE49-F238E27FC236}">
                  <a16:creationId xmlns:a16="http://schemas.microsoft.com/office/drawing/2014/main" id="{1B54979E-B103-435F-FB8B-B874F8FFA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증빙자료 제출</a:t>
              </a:r>
            </a:p>
          </p:txBody>
        </p:sp>
        <p:sp>
          <p:nvSpPr>
            <p:cNvPr id="21" name="자유형: 도형 123">
              <a:extLst>
                <a:ext uri="{FF2B5EF4-FFF2-40B4-BE49-F238E27FC236}">
                  <a16:creationId xmlns:a16="http://schemas.microsoft.com/office/drawing/2014/main" id="{A47C1E04-D8B4-2CB2-43E2-49BD24E6799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D882074E-CE75-49C1-3295-F0F92C90FAEF}"/>
              </a:ext>
            </a:extLst>
          </p:cNvPr>
          <p:cNvSpPr/>
          <p:nvPr/>
        </p:nvSpPr>
        <p:spPr>
          <a:xfrm>
            <a:off x="7425220" y="3761421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Text Box 652">
            <a:extLst>
              <a:ext uri="{FF2B5EF4-FFF2-40B4-BE49-F238E27FC236}">
                <a16:creationId xmlns:a16="http://schemas.microsoft.com/office/drawing/2014/main" id="{F37FF4CB-CAFB-DF28-FEDC-B4C116416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4317661"/>
            <a:ext cx="3207479" cy="600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사유에 맞는 증빙자료를 제출한다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#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결석사유에 적합한 증빙자료가 아닐 시 승인이 되지      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solidFill>
                <a:schemeClr val="accent1">
                  <a:lumMod val="50000"/>
                </a:schemeClr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    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않을 수도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3C591240-0729-8988-E720-4091F27BE4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5401" r="285" b="2290"/>
          <a:stretch/>
        </p:blipFill>
        <p:spPr>
          <a:xfrm>
            <a:off x="2652204" y="1632783"/>
            <a:ext cx="2123564" cy="423838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E9F7BB2D-D8BC-4384-CA8F-028382B4D8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6302" r="-568" b="1168"/>
          <a:stretch/>
        </p:blipFill>
        <p:spPr>
          <a:xfrm>
            <a:off x="4900662" y="1627200"/>
            <a:ext cx="2118530" cy="4238389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B6A010-FE11-3A00-DEFD-C718E2ACE0D5}"/>
              </a:ext>
            </a:extLst>
          </p:cNvPr>
          <p:cNvSpPr/>
          <p:nvPr/>
        </p:nvSpPr>
        <p:spPr>
          <a:xfrm>
            <a:off x="3359150" y="2263952"/>
            <a:ext cx="755650" cy="166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2BACC91-D5CE-8D9E-37F5-BA73AC0B458D}"/>
              </a:ext>
            </a:extLst>
          </p:cNvPr>
          <p:cNvSpPr/>
          <p:nvPr/>
        </p:nvSpPr>
        <p:spPr>
          <a:xfrm>
            <a:off x="516278" y="5462690"/>
            <a:ext cx="1936410" cy="309462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B0BBD89-3373-68E7-23F8-520BE874D08D}"/>
              </a:ext>
            </a:extLst>
          </p:cNvPr>
          <p:cNvSpPr/>
          <p:nvPr/>
        </p:nvSpPr>
        <p:spPr>
          <a:xfrm>
            <a:off x="306886" y="530795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E42C288-8F7F-DF4D-07C1-20255290FD8A}"/>
              </a:ext>
            </a:extLst>
          </p:cNvPr>
          <p:cNvSpPr/>
          <p:nvPr/>
        </p:nvSpPr>
        <p:spPr>
          <a:xfrm>
            <a:off x="1197769" y="2170715"/>
            <a:ext cx="657225" cy="16644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chemeClr val="tx1">
                    <a:lumMod val="75000"/>
                    <a:lumOff val="2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137E84-4E25-6825-9BB6-CEA15854780F}"/>
              </a:ext>
            </a:extLst>
          </p:cNvPr>
          <p:cNvSpPr/>
          <p:nvPr/>
        </p:nvSpPr>
        <p:spPr>
          <a:xfrm>
            <a:off x="2810237" y="3149887"/>
            <a:ext cx="1846970" cy="527051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5D35510-D5BE-A7C6-86ED-90C4D4630A5D}"/>
              </a:ext>
            </a:extLst>
          </p:cNvPr>
          <p:cNvSpPr/>
          <p:nvPr/>
        </p:nvSpPr>
        <p:spPr>
          <a:xfrm>
            <a:off x="2810237" y="5338539"/>
            <a:ext cx="1846970" cy="5270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E554D29-1BE3-2219-1E19-BCCCD8D494E9}"/>
              </a:ext>
            </a:extLst>
          </p:cNvPr>
          <p:cNvSpPr/>
          <p:nvPr/>
        </p:nvSpPr>
        <p:spPr>
          <a:xfrm>
            <a:off x="2645473" y="5070486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A8640FA-CCA6-07EE-D009-C39E7CEEF1F9}"/>
              </a:ext>
            </a:extLst>
          </p:cNvPr>
          <p:cNvSpPr/>
          <p:nvPr/>
        </p:nvSpPr>
        <p:spPr>
          <a:xfrm>
            <a:off x="2542882" y="3142694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8FAF32-2A3A-2FFB-C12C-32F530D05AC0}"/>
              </a:ext>
            </a:extLst>
          </p:cNvPr>
          <p:cNvSpPr/>
          <p:nvPr/>
        </p:nvSpPr>
        <p:spPr>
          <a:xfrm>
            <a:off x="5482714" y="2202045"/>
            <a:ext cx="918086" cy="16644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chemeClr val="tx1">
                    <a:lumMod val="75000"/>
                    <a:lumOff val="2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2AD2FF9-FD38-7357-0754-9ABD038EAED5}"/>
              </a:ext>
            </a:extLst>
          </p:cNvPr>
          <p:cNvSpPr/>
          <p:nvPr/>
        </p:nvSpPr>
        <p:spPr>
          <a:xfrm>
            <a:off x="4885090" y="3088948"/>
            <a:ext cx="2134101" cy="2776641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01F1A3B-59E0-5AF3-A905-B77849387A4B}"/>
              </a:ext>
            </a:extLst>
          </p:cNvPr>
          <p:cNvSpPr/>
          <p:nvPr/>
        </p:nvSpPr>
        <p:spPr>
          <a:xfrm>
            <a:off x="4731762" y="2934217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31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43B47D-4011-3ECE-0C6F-F329B31A8E82}"/>
              </a:ext>
            </a:extLst>
          </p:cNvPr>
          <p:cNvSpPr txBox="1"/>
          <p:nvPr/>
        </p:nvSpPr>
        <p:spPr>
          <a:xfrm>
            <a:off x="889000" y="82418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bg1"/>
                </a:solidFill>
                <a:effectLst/>
                <a:latin typeface="원신한 Medium" panose="020B0603000000000000" pitchFamily="50" charset="-127"/>
                <a:ea typeface="원신한 Medium" panose="020B0603000000000000" pitchFamily="50" charset="-127"/>
              </a:rPr>
              <a:t>목차구성</a:t>
            </a:r>
            <a:endParaRPr kumimoji="1" lang="ko-Kore-KR" altLang="en-US" sz="1800" dirty="0">
              <a:solidFill>
                <a:schemeClr val="bg1"/>
              </a:solidFill>
              <a:latin typeface="원신한 Medium" panose="020B0603000000000000" pitchFamily="50" charset="-127"/>
              <a:ea typeface="원신한 Medium" panose="020B0603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12920-C198-1F47-38D8-751DE62ABA04}"/>
              </a:ext>
            </a:extLst>
          </p:cNvPr>
          <p:cNvSpPr txBox="1"/>
          <p:nvPr/>
        </p:nvSpPr>
        <p:spPr>
          <a:xfrm>
            <a:off x="889000" y="535492"/>
            <a:ext cx="2202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sz="12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rPr>
              <a:t>CONTENTS COMPOSITION</a:t>
            </a:r>
            <a:endParaRPr lang="en" altLang="ko-Kore-KR" sz="1200" dirty="0">
              <a:solidFill>
                <a:schemeClr val="bg1"/>
              </a:solidFill>
              <a:effectLst/>
              <a:latin typeface="원신한 Medium" panose="020B0603000000000000" pitchFamily="50" charset="-127"/>
              <a:ea typeface="원신한 Medium" panose="020B0603000000000000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509496-5728-4972-D36D-7444CBAED900}"/>
              </a:ext>
            </a:extLst>
          </p:cNvPr>
          <p:cNvGrpSpPr/>
          <p:nvPr/>
        </p:nvGrpSpPr>
        <p:grpSpPr>
          <a:xfrm>
            <a:off x="3970698" y="601747"/>
            <a:ext cx="3195267" cy="1309470"/>
            <a:chOff x="5980086" y="3491488"/>
            <a:chExt cx="3195267" cy="130947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54A67E-A98F-C2B4-4B57-ACE47D76DAEF}"/>
                </a:ext>
              </a:extLst>
            </p:cNvPr>
            <p:cNvSpPr txBox="1"/>
            <p:nvPr/>
          </p:nvSpPr>
          <p:spPr>
            <a:xfrm>
              <a:off x="5980086" y="3491488"/>
              <a:ext cx="625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800" b="1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01</a:t>
              </a:r>
              <a:endParaRPr kumimoji="1" lang="ko-Kore-KR" altLang="en-US" sz="2800" b="1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0FC8756-A27F-795F-F8A4-1CA494DCA57C}"/>
                </a:ext>
              </a:extLst>
            </p:cNvPr>
            <p:cNvSpPr/>
            <p:nvPr/>
          </p:nvSpPr>
          <p:spPr>
            <a:xfrm>
              <a:off x="6565504" y="3595980"/>
              <a:ext cx="2519230" cy="330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19860C-73FC-758B-A64C-D862AC79C645}"/>
                </a:ext>
              </a:extLst>
            </p:cNvPr>
            <p:cNvSpPr txBox="1"/>
            <p:nvPr/>
          </p:nvSpPr>
          <p:spPr>
            <a:xfrm>
              <a:off x="6603472" y="3599209"/>
              <a:ext cx="1401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b="1" dirty="0" err="1">
                  <a:solidFill>
                    <a:srgbClr val="005533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헤이영</a:t>
              </a:r>
              <a:r>
                <a:rPr kumimoji="1" lang="ko-KR" altLang="en-US" sz="1400" b="1" dirty="0">
                  <a:solidFill>
                    <a:srgbClr val="005533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 접속방법</a:t>
              </a:r>
              <a:endParaRPr kumimoji="1" lang="ko-Kore-KR" altLang="en-US" sz="1400" b="1" dirty="0">
                <a:solidFill>
                  <a:srgbClr val="005533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4216D6-91E0-35E3-FF37-EFB24CFB68E0}"/>
                </a:ext>
              </a:extLst>
            </p:cNvPr>
            <p:cNvSpPr txBox="1"/>
            <p:nvPr/>
          </p:nvSpPr>
          <p:spPr>
            <a:xfrm>
              <a:off x="6008829" y="4154022"/>
              <a:ext cx="8980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앱 다운로드</a:t>
              </a:r>
              <a:endParaRPr kumimoji="1" lang="ko-Kore-KR" altLang="en-US" sz="11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C20751-0356-DD72-2D83-F6884F705679}"/>
                </a:ext>
              </a:extLst>
            </p:cNvPr>
            <p:cNvSpPr txBox="1"/>
            <p:nvPr/>
          </p:nvSpPr>
          <p:spPr>
            <a:xfrm>
              <a:off x="8811151" y="4154022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4p</a:t>
              </a:r>
              <a:endParaRPr kumimoji="1" lang="ko-Kore-KR" altLang="en-US" sz="11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cxnSp>
          <p:nvCxnSpPr>
            <p:cNvPr id="50" name="직선 연결선[R] 6">
              <a:extLst>
                <a:ext uri="{FF2B5EF4-FFF2-40B4-BE49-F238E27FC236}">
                  <a16:creationId xmlns:a16="http://schemas.microsoft.com/office/drawing/2014/main" id="{9E2D620B-9747-C69C-6D65-CEBF90298F3A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>
              <a:off x="6906832" y="4284827"/>
              <a:ext cx="1904319" cy="0"/>
            </a:xfrm>
            <a:prstGeom prst="line">
              <a:avLst/>
            </a:prstGeom>
            <a:ln w="6350" cap="flat" cmpd="sng" algn="ctr">
              <a:solidFill>
                <a:schemeClr val="bg1">
                  <a:lumMod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8362CB-AB0F-95F4-1B46-7D381E4FC43F}"/>
                </a:ext>
              </a:extLst>
            </p:cNvPr>
            <p:cNvSpPr txBox="1"/>
            <p:nvPr userDrawn="1"/>
          </p:nvSpPr>
          <p:spPr>
            <a:xfrm>
              <a:off x="6008829" y="4539348"/>
              <a:ext cx="13420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로그인 및 인증방법</a:t>
              </a:r>
              <a:endParaRPr kumimoji="1" lang="ko-Kore-KR" altLang="en-US" sz="11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719EE6-0D8E-D241-ECF3-B331F76122F4}"/>
                </a:ext>
              </a:extLst>
            </p:cNvPr>
            <p:cNvSpPr txBox="1"/>
            <p:nvPr userDrawn="1"/>
          </p:nvSpPr>
          <p:spPr>
            <a:xfrm>
              <a:off x="8811151" y="4539348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5p</a:t>
              </a:r>
              <a:endParaRPr kumimoji="1" lang="ko-Kore-KR" altLang="en-US" sz="11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cxnSp>
          <p:nvCxnSpPr>
            <p:cNvPr id="59" name="직선 연결선[R] 22">
              <a:extLst>
                <a:ext uri="{FF2B5EF4-FFF2-40B4-BE49-F238E27FC236}">
                  <a16:creationId xmlns:a16="http://schemas.microsoft.com/office/drawing/2014/main" id="{7FA1D4AA-AF2D-E1F0-B94A-4D54938E2F99}"/>
                </a:ext>
              </a:extLst>
            </p:cNvPr>
            <p:cNvCxnSpPr>
              <a:cxnSpLocks/>
              <a:stCxn id="57" idx="3"/>
              <a:endCxn id="58" idx="1"/>
            </p:cNvCxnSpPr>
            <p:nvPr userDrawn="1"/>
          </p:nvCxnSpPr>
          <p:spPr>
            <a:xfrm>
              <a:off x="7350863" y="4670153"/>
              <a:ext cx="1460288" cy="0"/>
            </a:xfrm>
            <a:prstGeom prst="line">
              <a:avLst/>
            </a:prstGeom>
            <a:ln w="6350" cap="flat" cmpd="sng" algn="ctr">
              <a:solidFill>
                <a:schemeClr val="bg1">
                  <a:lumMod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1FC535C-97C5-A85F-5667-6DAC3EC7DB6B}"/>
              </a:ext>
            </a:extLst>
          </p:cNvPr>
          <p:cNvGrpSpPr/>
          <p:nvPr/>
        </p:nvGrpSpPr>
        <p:grpSpPr>
          <a:xfrm>
            <a:off x="3970698" y="2298950"/>
            <a:ext cx="3283433" cy="2647834"/>
            <a:chOff x="7767771" y="622576"/>
            <a:chExt cx="3283433" cy="26478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FD8D3D-9DEC-0611-E699-908748422920}"/>
                </a:ext>
              </a:extLst>
            </p:cNvPr>
            <p:cNvSpPr txBox="1"/>
            <p:nvPr/>
          </p:nvSpPr>
          <p:spPr>
            <a:xfrm>
              <a:off x="7767771" y="622576"/>
              <a:ext cx="625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800" b="1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0</a:t>
              </a:r>
              <a:r>
                <a:rPr kumimoji="1" lang="en-US" altLang="ko-KR" sz="2800" b="1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2</a:t>
              </a:r>
              <a:endParaRPr kumimoji="1" lang="ko-Kore-KR" altLang="en-US" sz="2800" b="1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6650FE6-2105-12BC-E1A3-536678BFA803}"/>
                </a:ext>
              </a:extLst>
            </p:cNvPr>
            <p:cNvSpPr/>
            <p:nvPr/>
          </p:nvSpPr>
          <p:spPr>
            <a:xfrm>
              <a:off x="8353189" y="727068"/>
              <a:ext cx="2519230" cy="330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164ACF-DDD9-A5DF-F9DB-5D5FF24947F3}"/>
                </a:ext>
              </a:extLst>
            </p:cNvPr>
            <p:cNvSpPr txBox="1"/>
            <p:nvPr/>
          </p:nvSpPr>
          <p:spPr>
            <a:xfrm>
              <a:off x="8391157" y="730297"/>
              <a:ext cx="1402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b="1" dirty="0" err="1">
                  <a:solidFill>
                    <a:srgbClr val="005533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헤이영</a:t>
              </a:r>
              <a:r>
                <a:rPr kumimoji="1" lang="ko-KR" altLang="en-US" sz="1400" b="1" dirty="0">
                  <a:solidFill>
                    <a:srgbClr val="005533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 </a:t>
              </a:r>
              <a:r>
                <a:rPr kumimoji="1" lang="ko-KR" altLang="en-US" sz="1400" b="1" dirty="0" err="1">
                  <a:solidFill>
                    <a:srgbClr val="005533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전자출결</a:t>
              </a:r>
              <a:endParaRPr kumimoji="1" lang="ko-Kore-KR" altLang="en-US" sz="1400" b="1" dirty="0">
                <a:solidFill>
                  <a:srgbClr val="005533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A9E63B0-469A-98E4-3D79-C99ED9FBD6FA}"/>
                </a:ext>
              </a:extLst>
            </p:cNvPr>
            <p:cNvGrpSpPr/>
            <p:nvPr/>
          </p:nvGrpSpPr>
          <p:grpSpPr>
            <a:xfrm>
              <a:off x="7796514" y="1285110"/>
              <a:ext cx="3254690" cy="1985300"/>
              <a:chOff x="7796514" y="1285110"/>
              <a:chExt cx="3254690" cy="198530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5915CA-C872-6FDB-ADB2-5EE3C8718BEE}"/>
                  </a:ext>
                </a:extLst>
              </p:cNvPr>
              <p:cNvSpPr txBox="1"/>
              <p:nvPr/>
            </p:nvSpPr>
            <p:spPr>
              <a:xfrm>
                <a:off x="7796514" y="1285110"/>
                <a:ext cx="72327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100" dirty="0" err="1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전자출결</a:t>
                </a:r>
                <a:endParaRPr kumimoji="1" lang="ko-Kore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1A93FB-C6CE-5162-1BA5-E123A7684C40}"/>
                  </a:ext>
                </a:extLst>
              </p:cNvPr>
              <p:cNvSpPr txBox="1"/>
              <p:nvPr/>
            </p:nvSpPr>
            <p:spPr>
              <a:xfrm>
                <a:off x="10598836" y="1285110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7p</a:t>
                </a:r>
                <a:endParaRPr kumimoji="1" lang="ko-Kore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endParaRPr>
              </a:p>
            </p:txBody>
          </p:sp>
          <p:cxnSp>
            <p:nvCxnSpPr>
              <p:cNvPr id="41" name="직선 연결선[R] 31">
                <a:extLst>
                  <a:ext uri="{FF2B5EF4-FFF2-40B4-BE49-F238E27FC236}">
                    <a16:creationId xmlns:a16="http://schemas.microsoft.com/office/drawing/2014/main" id="{71A6258F-C306-EE0F-2FCC-8A5BCEC4E730}"/>
                  </a:ext>
                </a:extLst>
              </p:cNvPr>
              <p:cNvCxnSpPr>
                <a:cxnSpLocks/>
                <a:stCxn id="39" idx="3"/>
                <a:endCxn id="40" idx="1"/>
              </p:cNvCxnSpPr>
              <p:nvPr/>
            </p:nvCxnSpPr>
            <p:spPr>
              <a:xfrm>
                <a:off x="8519789" y="1415915"/>
                <a:ext cx="2079047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21A67F-65C1-1CD2-05BF-B1A80E74A24F}"/>
                  </a:ext>
                </a:extLst>
              </p:cNvPr>
              <p:cNvSpPr txBox="1"/>
              <p:nvPr/>
            </p:nvSpPr>
            <p:spPr>
              <a:xfrm>
                <a:off x="7796514" y="1619560"/>
                <a:ext cx="1072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오늘 진행 강의</a:t>
                </a:r>
                <a:endParaRPr kumimoji="1" lang="ko-Kore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CB7285-B102-2D46-834C-AF61E39A4CC4}"/>
                  </a:ext>
                </a:extLst>
              </p:cNvPr>
              <p:cNvSpPr txBox="1"/>
              <p:nvPr/>
            </p:nvSpPr>
            <p:spPr>
              <a:xfrm>
                <a:off x="10598836" y="1619560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13p</a:t>
                </a:r>
                <a:endParaRPr kumimoji="1" lang="ko-Kore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endParaRPr>
              </a:p>
            </p:txBody>
          </p:sp>
          <p:cxnSp>
            <p:nvCxnSpPr>
              <p:cNvPr id="18" name="직선 연결선[R] 34">
                <a:extLst>
                  <a:ext uri="{FF2B5EF4-FFF2-40B4-BE49-F238E27FC236}">
                    <a16:creationId xmlns:a16="http://schemas.microsoft.com/office/drawing/2014/main" id="{4CAB4A41-657B-ECCC-7599-0348D9D12F0F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8869244" y="1750365"/>
                <a:ext cx="1729592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59693F-8BE7-CE2A-A227-22237129E6C9}"/>
                  </a:ext>
                </a:extLst>
              </p:cNvPr>
              <p:cNvSpPr txBox="1"/>
              <p:nvPr/>
            </p:nvSpPr>
            <p:spPr>
              <a:xfrm>
                <a:off x="7796514" y="1974056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출결 조회</a:t>
                </a:r>
                <a:endParaRPr kumimoji="1" lang="ko-Kore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9A63C3-ED97-56D4-BEFA-52CBE432E646}"/>
                  </a:ext>
                </a:extLst>
              </p:cNvPr>
              <p:cNvSpPr txBox="1"/>
              <p:nvPr/>
            </p:nvSpPr>
            <p:spPr>
              <a:xfrm>
                <a:off x="10598836" y="1974056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14p</a:t>
                </a:r>
                <a:endParaRPr kumimoji="1" lang="ko-Kore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endParaRPr>
              </a:p>
            </p:txBody>
          </p:sp>
          <p:cxnSp>
            <p:nvCxnSpPr>
              <p:cNvPr id="22" name="직선 연결선[R] 34">
                <a:extLst>
                  <a:ext uri="{FF2B5EF4-FFF2-40B4-BE49-F238E27FC236}">
                    <a16:creationId xmlns:a16="http://schemas.microsoft.com/office/drawing/2014/main" id="{520273C6-8CFF-C53A-C935-B4C1B555D56C}"/>
                  </a:ext>
                </a:extLst>
              </p:cNvPr>
              <p:cNvCxnSpPr>
                <a:cxnSpLocks/>
                <a:stCxn id="20" idx="3"/>
                <a:endCxn id="21" idx="1"/>
              </p:cNvCxnSpPr>
              <p:nvPr/>
            </p:nvCxnSpPr>
            <p:spPr>
              <a:xfrm>
                <a:off x="8559865" y="2104861"/>
                <a:ext cx="2038971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3E60CB-0DB1-B48D-3184-A0D1A65CD6F5}"/>
                  </a:ext>
                </a:extLst>
              </p:cNvPr>
              <p:cNvSpPr txBox="1"/>
              <p:nvPr/>
            </p:nvSpPr>
            <p:spPr>
              <a:xfrm>
                <a:off x="7796514" y="2324382"/>
                <a:ext cx="1447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출결 조회 </a:t>
                </a:r>
                <a:r>
                  <a:rPr kumimoji="1" lang="en-US" altLang="ko-KR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- </a:t>
                </a:r>
                <a:r>
                  <a:rPr kumimoji="1" lang="ko-KR" altLang="en-US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이의신청</a:t>
                </a:r>
                <a:endParaRPr kumimoji="1" lang="ko-Kore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030BC46-DD56-43B6-2C31-A4E11F6ABE7D}"/>
                  </a:ext>
                </a:extLst>
              </p:cNvPr>
              <p:cNvSpPr txBox="1"/>
              <p:nvPr/>
            </p:nvSpPr>
            <p:spPr>
              <a:xfrm>
                <a:off x="10598836" y="2324382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16p</a:t>
                </a:r>
                <a:endParaRPr kumimoji="1" lang="ko-Kore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endParaRPr>
              </a:p>
            </p:txBody>
          </p:sp>
          <p:cxnSp>
            <p:nvCxnSpPr>
              <p:cNvPr id="25" name="직선 연결선[R] 34">
                <a:extLst>
                  <a:ext uri="{FF2B5EF4-FFF2-40B4-BE49-F238E27FC236}">
                    <a16:creationId xmlns:a16="http://schemas.microsoft.com/office/drawing/2014/main" id="{C4D623BF-7CD9-C7A8-E231-D43EFE1D52F2}"/>
                  </a:ext>
                </a:extLst>
              </p:cNvPr>
              <p:cNvCxnSpPr>
                <a:cxnSpLocks/>
                <a:stCxn id="23" idx="3"/>
                <a:endCxn id="24" idx="1"/>
              </p:cNvCxnSpPr>
              <p:nvPr/>
            </p:nvCxnSpPr>
            <p:spPr>
              <a:xfrm>
                <a:off x="9244346" y="2455187"/>
                <a:ext cx="1354490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A340D9B-F2A9-26D5-332B-F307DE91FEA2}"/>
                  </a:ext>
                </a:extLst>
              </p:cNvPr>
              <p:cNvSpPr txBox="1"/>
              <p:nvPr/>
            </p:nvSpPr>
            <p:spPr>
              <a:xfrm>
                <a:off x="7796514" y="2674707"/>
                <a:ext cx="171713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출결 조회 </a:t>
                </a:r>
                <a:r>
                  <a:rPr kumimoji="1" lang="en-US" altLang="ko-KR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- </a:t>
                </a:r>
                <a:r>
                  <a:rPr kumimoji="1" lang="ko-KR" altLang="en-US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유고결석신청</a:t>
                </a:r>
                <a:endParaRPr kumimoji="1" lang="ko-Kore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088753B-83B8-09CF-1BF0-176F54675EF7}"/>
                  </a:ext>
                </a:extLst>
              </p:cNvPr>
              <p:cNvSpPr txBox="1"/>
              <p:nvPr/>
            </p:nvSpPr>
            <p:spPr>
              <a:xfrm>
                <a:off x="10598836" y="2674707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19p</a:t>
                </a:r>
                <a:endParaRPr kumimoji="1" lang="ko-Kore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endParaRPr>
              </a:p>
            </p:txBody>
          </p:sp>
          <p:cxnSp>
            <p:nvCxnSpPr>
              <p:cNvPr id="53" name="직선 연결선[R] 34">
                <a:extLst>
                  <a:ext uri="{FF2B5EF4-FFF2-40B4-BE49-F238E27FC236}">
                    <a16:creationId xmlns:a16="http://schemas.microsoft.com/office/drawing/2014/main" id="{5C6EBA17-E7C0-EFA6-EE07-2CD0F036F13B}"/>
                  </a:ext>
                </a:extLst>
              </p:cNvPr>
              <p:cNvCxnSpPr>
                <a:cxnSpLocks/>
                <a:stCxn id="51" idx="3"/>
                <a:endCxn id="52" idx="1"/>
              </p:cNvCxnSpPr>
              <p:nvPr/>
            </p:nvCxnSpPr>
            <p:spPr>
              <a:xfrm>
                <a:off x="9513651" y="2805512"/>
                <a:ext cx="1085185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A21451-99D4-F25B-89C8-1C57D1EF52E1}"/>
                  </a:ext>
                </a:extLst>
              </p:cNvPr>
              <p:cNvSpPr txBox="1"/>
              <p:nvPr/>
            </p:nvSpPr>
            <p:spPr>
              <a:xfrm>
                <a:off x="7796514" y="3008800"/>
                <a:ext cx="51488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Q&amp;A</a:t>
                </a:r>
                <a:endParaRPr kumimoji="1" lang="ko-Kore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0C38C5C-5423-3E98-33B2-D51C9FC28195}"/>
                  </a:ext>
                </a:extLst>
              </p:cNvPr>
              <p:cNvSpPr txBox="1"/>
              <p:nvPr/>
            </p:nvSpPr>
            <p:spPr>
              <a:xfrm>
                <a:off x="10598836" y="3008800"/>
                <a:ext cx="4523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100" dirty="0">
                    <a:solidFill>
                      <a:schemeClr val="bg1"/>
                    </a:solidFill>
                    <a:latin typeface="원신한 Medium" panose="020B0603000000000000" pitchFamily="50" charset="-127"/>
                    <a:ea typeface="원신한 Medium" panose="020B0603000000000000" pitchFamily="50" charset="-127"/>
                  </a:rPr>
                  <a:t>21p</a:t>
                </a:r>
                <a:endParaRPr kumimoji="1" lang="ko-Kore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endParaRPr>
              </a:p>
            </p:txBody>
          </p:sp>
          <p:cxnSp>
            <p:nvCxnSpPr>
              <p:cNvPr id="73" name="직선 연결선[R] 34">
                <a:extLst>
                  <a:ext uri="{FF2B5EF4-FFF2-40B4-BE49-F238E27FC236}">
                    <a16:creationId xmlns:a16="http://schemas.microsoft.com/office/drawing/2014/main" id="{91A4E433-3F80-0F19-FEC2-575B514E2D9F}"/>
                  </a:ext>
                </a:extLst>
              </p:cNvPr>
              <p:cNvCxnSpPr>
                <a:cxnSpLocks/>
                <a:stCxn id="55" idx="3"/>
                <a:endCxn id="56" idx="1"/>
              </p:cNvCxnSpPr>
              <p:nvPr/>
            </p:nvCxnSpPr>
            <p:spPr>
              <a:xfrm>
                <a:off x="8311399" y="3139605"/>
                <a:ext cx="2287437" cy="0"/>
              </a:xfrm>
              <a:prstGeom prst="line">
                <a:avLst/>
              </a:prstGeom>
              <a:ln w="6350" cap="flat" cmpd="sng" algn="ctr">
                <a:solidFill>
                  <a:schemeClr val="bg1">
                    <a:lumMod val="95000"/>
                  </a:schemeClr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D0D9487-1BF8-1194-5A7D-EBE17BE94E02}"/>
              </a:ext>
            </a:extLst>
          </p:cNvPr>
          <p:cNvGrpSpPr/>
          <p:nvPr/>
        </p:nvGrpSpPr>
        <p:grpSpPr>
          <a:xfrm>
            <a:off x="7899749" y="601747"/>
            <a:ext cx="3283433" cy="924144"/>
            <a:chOff x="5980086" y="3491488"/>
            <a:chExt cx="3283433" cy="9241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8871BE2-1CD8-510C-B5BC-F1B6265197A4}"/>
                </a:ext>
              </a:extLst>
            </p:cNvPr>
            <p:cNvSpPr txBox="1"/>
            <p:nvPr/>
          </p:nvSpPr>
          <p:spPr>
            <a:xfrm>
              <a:off x="5980086" y="3491488"/>
              <a:ext cx="625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800" b="1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03</a:t>
              </a:r>
              <a:endParaRPr kumimoji="1" lang="ko-Kore-KR" altLang="en-US" sz="2800" b="1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894441C-72F1-32FE-F79D-14F6E2E9BCA2}"/>
                </a:ext>
              </a:extLst>
            </p:cNvPr>
            <p:cNvSpPr/>
            <p:nvPr/>
          </p:nvSpPr>
          <p:spPr>
            <a:xfrm>
              <a:off x="6565504" y="3595980"/>
              <a:ext cx="2519230" cy="3307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F71104D-6266-748A-30BC-B1B49F802870}"/>
                </a:ext>
              </a:extLst>
            </p:cNvPr>
            <p:cNvSpPr txBox="1"/>
            <p:nvPr/>
          </p:nvSpPr>
          <p:spPr>
            <a:xfrm>
              <a:off x="6603472" y="3599209"/>
              <a:ext cx="18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b="1" dirty="0" err="1">
                  <a:solidFill>
                    <a:srgbClr val="005533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전자출결</a:t>
              </a:r>
              <a:r>
                <a:rPr kumimoji="1" lang="ko-KR" altLang="en-US" sz="1400" b="1" dirty="0">
                  <a:solidFill>
                    <a:srgbClr val="005533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 시스템 </a:t>
              </a:r>
              <a:r>
                <a:rPr kumimoji="1" lang="en-US" altLang="ko-KR" sz="1400" b="1" dirty="0">
                  <a:solidFill>
                    <a:srgbClr val="005533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Q&amp;A</a:t>
              </a:r>
              <a:endParaRPr kumimoji="1" lang="ko-Kore-KR" altLang="en-US" sz="1400" b="1" dirty="0">
                <a:solidFill>
                  <a:srgbClr val="005533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3251506-013B-AB96-012A-868938030817}"/>
                </a:ext>
              </a:extLst>
            </p:cNvPr>
            <p:cNvSpPr txBox="1"/>
            <p:nvPr/>
          </p:nvSpPr>
          <p:spPr>
            <a:xfrm>
              <a:off x="6008829" y="4154022"/>
              <a:ext cx="1537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err="1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전자출결</a:t>
              </a:r>
              <a:r>
                <a:rPr kumimoji="1" lang="ko-KR" altLang="en-US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 시스템 </a:t>
              </a:r>
              <a:r>
                <a:rPr kumimoji="1" lang="en-US" altLang="ko-KR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Q&amp;A</a:t>
              </a:r>
              <a:endParaRPr kumimoji="1" lang="ko-Kore-KR" altLang="en-US" sz="11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A734B13-D46C-8A94-B65B-3EA12BD8D012}"/>
                </a:ext>
              </a:extLst>
            </p:cNvPr>
            <p:cNvSpPr txBox="1"/>
            <p:nvPr/>
          </p:nvSpPr>
          <p:spPr>
            <a:xfrm>
              <a:off x="8811151" y="4154022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100" dirty="0">
                  <a:solidFill>
                    <a:schemeClr val="bg1"/>
                  </a:solidFill>
                  <a:latin typeface="원신한 Medium" panose="020B0603000000000000" pitchFamily="50" charset="-127"/>
                  <a:ea typeface="원신한 Medium" panose="020B0603000000000000" pitchFamily="50" charset="-127"/>
                </a:rPr>
                <a:t>24p</a:t>
              </a:r>
              <a:endParaRPr kumimoji="1" lang="ko-Kore-KR" altLang="en-US" sz="1100" dirty="0">
                <a:solidFill>
                  <a:schemeClr val="bg1"/>
                </a:solidFill>
                <a:latin typeface="원신한 Medium" panose="020B0603000000000000" pitchFamily="50" charset="-127"/>
                <a:ea typeface="원신한 Medium" panose="020B0603000000000000" pitchFamily="50" charset="-127"/>
              </a:endParaRPr>
            </a:p>
          </p:txBody>
        </p:sp>
        <p:cxnSp>
          <p:nvCxnSpPr>
            <p:cNvPr id="99" name="직선 연결선[R] 6">
              <a:extLst>
                <a:ext uri="{FF2B5EF4-FFF2-40B4-BE49-F238E27FC236}">
                  <a16:creationId xmlns:a16="http://schemas.microsoft.com/office/drawing/2014/main" id="{6122D6BB-8DA1-D5EF-56A0-8DD662FA6F7C}"/>
                </a:ext>
              </a:extLst>
            </p:cNvPr>
            <p:cNvCxnSpPr>
              <a:cxnSpLocks/>
              <a:stCxn id="97" idx="3"/>
              <a:endCxn id="98" idx="1"/>
            </p:cNvCxnSpPr>
            <p:nvPr/>
          </p:nvCxnSpPr>
          <p:spPr>
            <a:xfrm>
              <a:off x="7546429" y="4284827"/>
              <a:ext cx="1264722" cy="0"/>
            </a:xfrm>
            <a:prstGeom prst="line">
              <a:avLst/>
            </a:prstGeom>
            <a:ln w="6350" cap="flat" cmpd="sng" algn="ctr">
              <a:solidFill>
                <a:schemeClr val="bg1">
                  <a:lumMod val="9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34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F138B5-D4D8-F7E0-1D5A-2EBBCE2144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" t="5401" r="285" b="2290"/>
          <a:stretch/>
        </p:blipFill>
        <p:spPr>
          <a:xfrm>
            <a:off x="1583069" y="1570864"/>
            <a:ext cx="2123564" cy="42383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78302C9-347F-2146-2F0D-F363B204AB1B}"/>
              </a:ext>
            </a:extLst>
          </p:cNvPr>
          <p:cNvSpPr/>
          <p:nvPr/>
        </p:nvSpPr>
        <p:spPr>
          <a:xfrm>
            <a:off x="2290015" y="2202033"/>
            <a:ext cx="755650" cy="166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3046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"/>
              </a:rPr>
              <a:t>출결 조회 </a:t>
            </a:r>
            <a:r>
              <a:rPr kumimoji="1" lang="en-US" altLang="ko-KR" sz="2000" b="1" dirty="0">
                <a:latin typeface=""/>
              </a:rPr>
              <a:t>- </a:t>
            </a:r>
            <a:r>
              <a:rPr kumimoji="1" lang="ko-KR" altLang="en-US" sz="2000" b="1" dirty="0">
                <a:latin typeface=""/>
              </a:rPr>
              <a:t>유고결석신청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유고결석신청 등록</a:t>
              </a: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8526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사유와 증빙자료를 확인한 후 등록 버튼을 클릭한다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48220CA-7EB6-293F-61BE-E702AAED0E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2" t="39942" r="7030" b="34481"/>
          <a:stretch/>
        </p:blipFill>
        <p:spPr>
          <a:xfrm>
            <a:off x="4600077" y="1775949"/>
            <a:ext cx="1857335" cy="120855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E09742-8ED5-669C-AB0F-0866C757C2A4}"/>
              </a:ext>
            </a:extLst>
          </p:cNvPr>
          <p:cNvSpPr/>
          <p:nvPr/>
        </p:nvSpPr>
        <p:spPr>
          <a:xfrm>
            <a:off x="4607775" y="1727002"/>
            <a:ext cx="1841937" cy="12717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6D33C9-C25F-BD65-C0B0-B73FA914F48B}"/>
              </a:ext>
            </a:extLst>
          </p:cNvPr>
          <p:cNvSpPr/>
          <p:nvPr/>
        </p:nvSpPr>
        <p:spPr>
          <a:xfrm>
            <a:off x="1698795" y="5331950"/>
            <a:ext cx="1836885" cy="40591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9C0AE34-69AA-16F2-53FC-32479D47FE55}"/>
              </a:ext>
            </a:extLst>
          </p:cNvPr>
          <p:cNvSpPr/>
          <p:nvPr/>
        </p:nvSpPr>
        <p:spPr>
          <a:xfrm>
            <a:off x="4280148" y="1570864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280396-D6AA-92C9-E776-9F55E3FCE087}"/>
              </a:ext>
            </a:extLst>
          </p:cNvPr>
          <p:cNvSpPr/>
          <p:nvPr/>
        </p:nvSpPr>
        <p:spPr>
          <a:xfrm>
            <a:off x="1430310" y="517721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046309C-7277-A933-5EEA-72BA843289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" t="38516" r="6460" b="34489"/>
          <a:stretch/>
        </p:blipFill>
        <p:spPr>
          <a:xfrm>
            <a:off x="4574585" y="3675781"/>
            <a:ext cx="1935887" cy="128605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D6B41D0-9E8A-2C03-7427-059A19A22470}"/>
              </a:ext>
            </a:extLst>
          </p:cNvPr>
          <p:cNvSpPr/>
          <p:nvPr/>
        </p:nvSpPr>
        <p:spPr>
          <a:xfrm>
            <a:off x="4574585" y="3682919"/>
            <a:ext cx="1925442" cy="1271775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558FED1-430C-C774-D498-F83832B18CA3}"/>
              </a:ext>
            </a:extLst>
          </p:cNvPr>
          <p:cNvSpPr/>
          <p:nvPr/>
        </p:nvSpPr>
        <p:spPr>
          <a:xfrm>
            <a:off x="4289831" y="3542750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846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D09251F-1524-4158-120A-18DD83FCB45E}"/>
              </a:ext>
            </a:extLst>
          </p:cNvPr>
          <p:cNvGrpSpPr/>
          <p:nvPr/>
        </p:nvGrpSpPr>
        <p:grpSpPr>
          <a:xfrm>
            <a:off x="419317" y="1570477"/>
            <a:ext cx="2123564" cy="4238389"/>
            <a:chOff x="2652204" y="1632783"/>
            <a:chExt cx="2123564" cy="423838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31E2D3-7A7A-D1DA-836A-D0A97CF3C0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" t="7691" r="-603"/>
            <a:stretch/>
          </p:blipFill>
          <p:spPr>
            <a:xfrm>
              <a:off x="2652204" y="1632783"/>
              <a:ext cx="2123564" cy="423838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BDB949-D783-F6CD-758E-2C56802CEE58}"/>
                </a:ext>
              </a:extLst>
            </p:cNvPr>
            <p:cNvSpPr/>
            <p:nvPr/>
          </p:nvSpPr>
          <p:spPr>
            <a:xfrm>
              <a:off x="3167787" y="1925733"/>
              <a:ext cx="1066800" cy="166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ko-KR" altLang="en-US" sz="700" b="1" dirty="0" err="1">
                  <a:solidFill>
                    <a:sysClr val="windowText" lastClr="000000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나학생</a:t>
              </a:r>
              <a:r>
                <a:rPr lang="en-US" altLang="ko-KR" sz="700" b="1" dirty="0">
                  <a:solidFill>
                    <a:sysClr val="windowText" lastClr="000000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(202412345)</a:t>
              </a:r>
              <a:endParaRPr lang="ko-KR" altLang="en-US" sz="700" b="1" dirty="0">
                <a:solidFill>
                  <a:sysClr val="windowText" lastClr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000" b="1" dirty="0">
                <a:latin typeface=""/>
              </a:rPr>
              <a:t>Q&amp;A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Q&amp;A 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화면 진입</a:t>
              </a: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85269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메뉴바를 사용해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Q&amp;A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를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4A27BD-8B06-4FF7-29EF-A10862759859}"/>
              </a:ext>
            </a:extLst>
          </p:cNvPr>
          <p:cNvGrpSpPr/>
          <p:nvPr/>
        </p:nvGrpSpPr>
        <p:grpSpPr>
          <a:xfrm>
            <a:off x="7524921" y="2685413"/>
            <a:ext cx="3273311" cy="288000"/>
            <a:chOff x="6740660" y="2490212"/>
            <a:chExt cx="3121429" cy="288000"/>
          </a:xfrm>
        </p:grpSpPr>
        <p:sp>
          <p:nvSpPr>
            <p:cNvPr id="16" name="직사각형 457">
              <a:extLst>
                <a:ext uri="{FF2B5EF4-FFF2-40B4-BE49-F238E27FC236}">
                  <a16:creationId xmlns:a16="http://schemas.microsoft.com/office/drawing/2014/main" id="{70BA1BC4-15CC-D7B1-8A12-F7EB751DE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Q&amp;A 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등록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화면 진입</a:t>
              </a:r>
            </a:p>
          </p:txBody>
        </p:sp>
        <p:sp>
          <p:nvSpPr>
            <p:cNvPr id="20" name="자유형: 도형 123">
              <a:extLst>
                <a:ext uri="{FF2B5EF4-FFF2-40B4-BE49-F238E27FC236}">
                  <a16:creationId xmlns:a16="http://schemas.microsoft.com/office/drawing/2014/main" id="{2DB363BE-16BD-14DC-F426-9597E9BB7F43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12B61B8B-8413-D6F4-68DF-B3E3C0FE69CF}"/>
              </a:ext>
            </a:extLst>
          </p:cNvPr>
          <p:cNvSpPr/>
          <p:nvPr/>
        </p:nvSpPr>
        <p:spPr>
          <a:xfrm>
            <a:off x="7414196" y="2567904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4" name="Text Box 652">
            <a:extLst>
              <a:ext uri="{FF2B5EF4-FFF2-40B4-BE49-F238E27FC236}">
                <a16:creationId xmlns:a16="http://schemas.microsoft.com/office/drawing/2014/main" id="{DAB04933-B7DB-286C-084F-75C740778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104845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Q&amp;A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화면에서 질문하기 버튼을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E0495D-B887-96C3-76A0-B5E4800A93AC}"/>
              </a:ext>
            </a:extLst>
          </p:cNvPr>
          <p:cNvGrpSpPr/>
          <p:nvPr/>
        </p:nvGrpSpPr>
        <p:grpSpPr>
          <a:xfrm>
            <a:off x="7524921" y="3520108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FABDB025-2C45-7FCD-42F9-5D7CC18DF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Q&amp;A 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내용 작성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7A3D1D86-DF54-2DAC-AB98-4C698E46B497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59E483DC-D8B2-D5BE-C8F8-4C16D9E348FF}"/>
              </a:ext>
            </a:extLst>
          </p:cNvPr>
          <p:cNvSpPr/>
          <p:nvPr/>
        </p:nvSpPr>
        <p:spPr>
          <a:xfrm>
            <a:off x="7414196" y="340259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Text Box 652">
            <a:extLst>
              <a:ext uri="{FF2B5EF4-FFF2-40B4-BE49-F238E27FC236}">
                <a16:creationId xmlns:a16="http://schemas.microsoft.com/office/drawing/2014/main" id="{14D103D4-6545-4E8F-FDB2-4D4D0C1E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939540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질문하고 싶은 내용을 양식에 맞춰 작성한다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E93568F-1E11-D99B-AF34-CACC55E65418}"/>
              </a:ext>
            </a:extLst>
          </p:cNvPr>
          <p:cNvGrpSpPr/>
          <p:nvPr/>
        </p:nvGrpSpPr>
        <p:grpSpPr>
          <a:xfrm>
            <a:off x="7524921" y="4284732"/>
            <a:ext cx="3273311" cy="288000"/>
            <a:chOff x="6740660" y="2490212"/>
            <a:chExt cx="3121429" cy="288000"/>
          </a:xfrm>
        </p:grpSpPr>
        <p:sp>
          <p:nvSpPr>
            <p:cNvPr id="32" name="직사각형 457">
              <a:extLst>
                <a:ext uri="{FF2B5EF4-FFF2-40B4-BE49-F238E27FC236}">
                  <a16:creationId xmlns:a16="http://schemas.microsoft.com/office/drawing/2014/main" id="{284344CF-E401-0DEC-8EBB-14A538DA9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Q&amp;A 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등록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33" name="자유형: 도형 123">
              <a:extLst>
                <a:ext uri="{FF2B5EF4-FFF2-40B4-BE49-F238E27FC236}">
                  <a16:creationId xmlns:a16="http://schemas.microsoft.com/office/drawing/2014/main" id="{CA385FA6-D54C-AA0B-82B9-0EEF4664D3DC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DA556F1D-9F30-36EC-93D7-FBB3FFA3809E}"/>
              </a:ext>
            </a:extLst>
          </p:cNvPr>
          <p:cNvSpPr/>
          <p:nvPr/>
        </p:nvSpPr>
        <p:spPr>
          <a:xfrm>
            <a:off x="7414196" y="4167223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5" name="Text Box 652">
            <a:extLst>
              <a:ext uri="{FF2B5EF4-FFF2-40B4-BE49-F238E27FC236}">
                <a16:creationId xmlns:a16="http://schemas.microsoft.com/office/drawing/2014/main" id="{66D975EB-8373-7E0D-DD9C-872C05738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4704164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등록 버튼을 눌러 완료한다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813C23D-A19D-1967-429B-34DAE6926E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5" t="5759" r="445" b="1932"/>
          <a:stretch/>
        </p:blipFill>
        <p:spPr>
          <a:xfrm>
            <a:off x="2652204" y="1632783"/>
            <a:ext cx="2123564" cy="423838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C78BE4C-7157-2E88-C581-44BFA860F1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6" t="6592" r="826" b="878"/>
          <a:stretch/>
        </p:blipFill>
        <p:spPr>
          <a:xfrm>
            <a:off x="4900662" y="1627200"/>
            <a:ext cx="2118530" cy="4238389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6397A72D-60BE-498C-B5BA-878F77E521F6}"/>
              </a:ext>
            </a:extLst>
          </p:cNvPr>
          <p:cNvSpPr/>
          <p:nvPr/>
        </p:nvSpPr>
        <p:spPr>
          <a:xfrm>
            <a:off x="5645683" y="2260002"/>
            <a:ext cx="697967" cy="1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825F25A-8E0A-418F-EF5F-2C1312E5408B}"/>
              </a:ext>
            </a:extLst>
          </p:cNvPr>
          <p:cNvSpPr/>
          <p:nvPr/>
        </p:nvSpPr>
        <p:spPr>
          <a:xfrm>
            <a:off x="1357177" y="3210512"/>
            <a:ext cx="1003301" cy="279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240F1FF-6699-7394-65D0-D872AD41F927}"/>
              </a:ext>
            </a:extLst>
          </p:cNvPr>
          <p:cNvSpPr/>
          <p:nvPr/>
        </p:nvSpPr>
        <p:spPr>
          <a:xfrm>
            <a:off x="1179753" y="3011466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FCD56F-706B-551A-4A76-49871405CBF0}"/>
              </a:ext>
            </a:extLst>
          </p:cNvPr>
          <p:cNvSpPr/>
          <p:nvPr/>
        </p:nvSpPr>
        <p:spPr>
          <a:xfrm>
            <a:off x="2806934" y="5525444"/>
            <a:ext cx="1839734" cy="309462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758EE02-D447-F123-A936-66BFF8B6009A}"/>
              </a:ext>
            </a:extLst>
          </p:cNvPr>
          <p:cNvSpPr/>
          <p:nvPr/>
        </p:nvSpPr>
        <p:spPr>
          <a:xfrm>
            <a:off x="2497472" y="538881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0337986-110F-1E7A-75ED-F2E6BB96506B}"/>
              </a:ext>
            </a:extLst>
          </p:cNvPr>
          <p:cNvSpPr/>
          <p:nvPr/>
        </p:nvSpPr>
        <p:spPr>
          <a:xfrm>
            <a:off x="4970379" y="2587040"/>
            <a:ext cx="1973346" cy="1697692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F7AE8A-F311-8920-AE5F-6CC149A57DF3}"/>
              </a:ext>
            </a:extLst>
          </p:cNvPr>
          <p:cNvSpPr/>
          <p:nvPr/>
        </p:nvSpPr>
        <p:spPr>
          <a:xfrm>
            <a:off x="5078125" y="5322277"/>
            <a:ext cx="1833082" cy="372962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B54C8CB0-6F9D-7F81-44B9-086A08677B45}"/>
              </a:ext>
            </a:extLst>
          </p:cNvPr>
          <p:cNvSpPr/>
          <p:nvPr/>
        </p:nvSpPr>
        <p:spPr>
          <a:xfrm>
            <a:off x="4812628" y="243230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31860DC7-F89A-C197-470F-AA4D32CAF7A3}"/>
              </a:ext>
            </a:extLst>
          </p:cNvPr>
          <p:cNvSpPr/>
          <p:nvPr/>
        </p:nvSpPr>
        <p:spPr>
          <a:xfrm>
            <a:off x="4845841" y="5167546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1075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275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en-US" sz="2000" b="1" dirty="0">
                <a:latin typeface=""/>
              </a:rPr>
              <a:t>Q&amp;A </a:t>
            </a:r>
            <a:r>
              <a:rPr kumimoji="1" lang="ko-KR" altLang="en-US" sz="2000" b="1" dirty="0">
                <a:latin typeface=""/>
              </a:rPr>
              <a:t>수정 및 답변완료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Q&amp;A 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수정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화면 진입</a:t>
              </a: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2285269"/>
            <a:ext cx="3207479" cy="3634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오른쪽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[^]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버튼을 눌러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Q&amp;A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내용을 펼치고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질문 수정 버튼을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44A27BD-8B06-4FF7-29EF-A10862759859}"/>
              </a:ext>
            </a:extLst>
          </p:cNvPr>
          <p:cNvGrpSpPr/>
          <p:nvPr/>
        </p:nvGrpSpPr>
        <p:grpSpPr>
          <a:xfrm>
            <a:off x="7524921" y="2816039"/>
            <a:ext cx="3273311" cy="288000"/>
            <a:chOff x="6740660" y="2490212"/>
            <a:chExt cx="3121429" cy="288000"/>
          </a:xfrm>
        </p:grpSpPr>
        <p:sp>
          <p:nvSpPr>
            <p:cNvPr id="16" name="직사각형 457">
              <a:extLst>
                <a:ext uri="{FF2B5EF4-FFF2-40B4-BE49-F238E27FC236}">
                  <a16:creationId xmlns:a16="http://schemas.microsoft.com/office/drawing/2014/main" id="{70BA1BC4-15CC-D7B1-8A12-F7EB751DE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Q&amp;A 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내용 수정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20" name="자유형: 도형 123">
              <a:extLst>
                <a:ext uri="{FF2B5EF4-FFF2-40B4-BE49-F238E27FC236}">
                  <a16:creationId xmlns:a16="http://schemas.microsoft.com/office/drawing/2014/main" id="{2DB363BE-16BD-14DC-F426-9597E9BB7F43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1" name="타원 20">
            <a:extLst>
              <a:ext uri="{FF2B5EF4-FFF2-40B4-BE49-F238E27FC236}">
                <a16:creationId xmlns:a16="http://schemas.microsoft.com/office/drawing/2014/main" id="{12B61B8B-8413-D6F4-68DF-B3E3C0FE69CF}"/>
              </a:ext>
            </a:extLst>
          </p:cNvPr>
          <p:cNvSpPr/>
          <p:nvPr/>
        </p:nvSpPr>
        <p:spPr>
          <a:xfrm>
            <a:off x="7414196" y="2698530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24" name="Text Box 652">
            <a:extLst>
              <a:ext uri="{FF2B5EF4-FFF2-40B4-BE49-F238E27FC236}">
                <a16:creationId xmlns:a16="http://schemas.microsoft.com/office/drawing/2014/main" id="{DAB04933-B7DB-286C-084F-75C740778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3235471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제목과 내용 중 필요한 부분을 수정한다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2E0495D-B887-96C3-76A0-B5E4800A93AC}"/>
              </a:ext>
            </a:extLst>
          </p:cNvPr>
          <p:cNvGrpSpPr/>
          <p:nvPr/>
        </p:nvGrpSpPr>
        <p:grpSpPr>
          <a:xfrm>
            <a:off x="7524921" y="3650734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FABDB025-2C45-7FCD-42F9-5D7CC18DF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Q&amp;A 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수정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/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삭제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7A3D1D86-DF54-2DAC-AB98-4C698E46B497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59E483DC-D8B2-D5BE-C8F8-4C16D9E348FF}"/>
              </a:ext>
            </a:extLst>
          </p:cNvPr>
          <p:cNvSpPr/>
          <p:nvPr/>
        </p:nvSpPr>
        <p:spPr>
          <a:xfrm>
            <a:off x="7414196" y="353322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Text Box 652">
            <a:extLst>
              <a:ext uri="{FF2B5EF4-FFF2-40B4-BE49-F238E27FC236}">
                <a16:creationId xmlns:a16="http://schemas.microsoft.com/office/drawing/2014/main" id="{14D103D4-6545-4E8F-FDB2-4D4D0C1EC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4070166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삭제 또는 수정 버튼을 눌러 수정 및 삭제를 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E93568F-1E11-D99B-AF34-CACC55E65418}"/>
              </a:ext>
            </a:extLst>
          </p:cNvPr>
          <p:cNvGrpSpPr/>
          <p:nvPr/>
        </p:nvGrpSpPr>
        <p:grpSpPr>
          <a:xfrm>
            <a:off x="7524921" y="4415358"/>
            <a:ext cx="3273311" cy="288000"/>
            <a:chOff x="6740660" y="2490212"/>
            <a:chExt cx="3121429" cy="288000"/>
          </a:xfrm>
        </p:grpSpPr>
        <p:sp>
          <p:nvSpPr>
            <p:cNvPr id="32" name="직사각형 457">
              <a:extLst>
                <a:ext uri="{FF2B5EF4-FFF2-40B4-BE49-F238E27FC236}">
                  <a16:creationId xmlns:a16="http://schemas.microsoft.com/office/drawing/2014/main" id="{284344CF-E401-0DEC-8EBB-14A538DA9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Q&amp;A 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답변 내용 확인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33" name="자유형: 도형 123">
              <a:extLst>
                <a:ext uri="{FF2B5EF4-FFF2-40B4-BE49-F238E27FC236}">
                  <a16:creationId xmlns:a16="http://schemas.microsoft.com/office/drawing/2014/main" id="{CA385FA6-D54C-AA0B-82B9-0EEF4664D3DC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DA556F1D-9F30-36EC-93D7-FBB3FFA3809E}"/>
              </a:ext>
            </a:extLst>
          </p:cNvPr>
          <p:cNvSpPr/>
          <p:nvPr/>
        </p:nvSpPr>
        <p:spPr>
          <a:xfrm>
            <a:off x="7414196" y="429784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5" name="Text Box 652">
            <a:extLst>
              <a:ext uri="{FF2B5EF4-FFF2-40B4-BE49-F238E27FC236}">
                <a16:creationId xmlns:a16="http://schemas.microsoft.com/office/drawing/2014/main" id="{66D975EB-8373-7E0D-DD9C-872C05738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785" y="4834790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교수님이 답변해주신 내용을 확인할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49D31F1-2B5E-C856-D068-77ECC5095C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8" t="5326" r="258" b="2550"/>
          <a:stretch/>
        </p:blipFill>
        <p:spPr>
          <a:xfrm>
            <a:off x="409444" y="1627200"/>
            <a:ext cx="2133437" cy="424955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450E8B4-B41E-E182-C5B8-DB439460F9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" t="5240" r="60" b="2450"/>
          <a:stretch/>
        </p:blipFill>
        <p:spPr>
          <a:xfrm>
            <a:off x="2652204" y="1632783"/>
            <a:ext cx="2123564" cy="4238389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20B060FD-A454-488E-5226-019D2102A7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" t="5823" r="-215" b="1647"/>
          <a:stretch/>
        </p:blipFill>
        <p:spPr>
          <a:xfrm>
            <a:off x="4900662" y="1627200"/>
            <a:ext cx="2118530" cy="423838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4551FBD-4B7E-AB50-C8D1-A0AF1B659A8B}"/>
              </a:ext>
            </a:extLst>
          </p:cNvPr>
          <p:cNvSpPr/>
          <p:nvPr/>
        </p:nvSpPr>
        <p:spPr>
          <a:xfrm>
            <a:off x="3380366" y="2300569"/>
            <a:ext cx="689984" cy="1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rgbClr val="717A84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FC636DB-05A7-7D03-0E26-44D3E11FD1E6}"/>
              </a:ext>
            </a:extLst>
          </p:cNvPr>
          <p:cNvSpPr/>
          <p:nvPr/>
        </p:nvSpPr>
        <p:spPr>
          <a:xfrm>
            <a:off x="2238804" y="2563853"/>
            <a:ext cx="229795" cy="228779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D8D289-3490-D5DA-CAB0-2F40C0778B09}"/>
              </a:ext>
            </a:extLst>
          </p:cNvPr>
          <p:cNvSpPr/>
          <p:nvPr/>
        </p:nvSpPr>
        <p:spPr>
          <a:xfrm>
            <a:off x="2721797" y="2611362"/>
            <a:ext cx="1971863" cy="168648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0F72E9-745B-8FBC-9C3A-29973A52D07B}"/>
              </a:ext>
            </a:extLst>
          </p:cNvPr>
          <p:cNvSpPr/>
          <p:nvPr/>
        </p:nvSpPr>
        <p:spPr>
          <a:xfrm>
            <a:off x="2701670" y="5412008"/>
            <a:ext cx="1991990" cy="379192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F830FD0-3793-2EAB-1A21-9FCA3F7158FC}"/>
              </a:ext>
            </a:extLst>
          </p:cNvPr>
          <p:cNvSpPr/>
          <p:nvPr/>
        </p:nvSpPr>
        <p:spPr>
          <a:xfrm>
            <a:off x="2513044" y="519619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36619B2-7669-36FB-A0D6-D5B98DB2253F}"/>
              </a:ext>
            </a:extLst>
          </p:cNvPr>
          <p:cNvSpPr/>
          <p:nvPr/>
        </p:nvSpPr>
        <p:spPr>
          <a:xfrm>
            <a:off x="2547311" y="2456631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0148EA2-EE10-FEDF-6D13-B85CF21BBB77}"/>
              </a:ext>
            </a:extLst>
          </p:cNvPr>
          <p:cNvSpPr/>
          <p:nvPr/>
        </p:nvSpPr>
        <p:spPr>
          <a:xfrm>
            <a:off x="4880540" y="2513881"/>
            <a:ext cx="2134101" cy="108607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F94623C-6B35-ACAB-EB2C-9834C5637E57}"/>
              </a:ext>
            </a:extLst>
          </p:cNvPr>
          <p:cNvSpPr/>
          <p:nvPr/>
        </p:nvSpPr>
        <p:spPr>
          <a:xfrm>
            <a:off x="4714955" y="2254391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184E153-53EE-6033-7C9F-9D4D84D45F8A}"/>
              </a:ext>
            </a:extLst>
          </p:cNvPr>
          <p:cNvSpPr/>
          <p:nvPr/>
        </p:nvSpPr>
        <p:spPr>
          <a:xfrm>
            <a:off x="711522" y="3235471"/>
            <a:ext cx="1695847" cy="228779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3B2AC7F-5C81-98CF-8619-9587BE214F7A}"/>
              </a:ext>
            </a:extLst>
          </p:cNvPr>
          <p:cNvSpPr/>
          <p:nvPr/>
        </p:nvSpPr>
        <p:spPr>
          <a:xfrm>
            <a:off x="529764" y="3007992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7860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4A67E-A98F-C2B4-4B57-ACE47D76DAEF}"/>
              </a:ext>
            </a:extLst>
          </p:cNvPr>
          <p:cNvSpPr txBox="1"/>
          <p:nvPr/>
        </p:nvSpPr>
        <p:spPr>
          <a:xfrm>
            <a:off x="5375290" y="1871560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800" b="1" dirty="0">
                <a:solidFill>
                  <a:schemeClr val="bg1"/>
                </a:solidFill>
                <a:latin typeface=""/>
              </a:rPr>
              <a:t>03</a:t>
            </a:r>
            <a:endParaRPr kumimoji="1" lang="ko-Kore-KR" altLang="en-US" sz="8800" b="1" dirty="0">
              <a:solidFill>
                <a:schemeClr val="bg1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9860C-73FC-758B-A64C-D862AC79C645}"/>
              </a:ext>
            </a:extLst>
          </p:cNvPr>
          <p:cNvSpPr txBox="1"/>
          <p:nvPr/>
        </p:nvSpPr>
        <p:spPr>
          <a:xfrm>
            <a:off x="4210194" y="4121137"/>
            <a:ext cx="3856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err="1">
                <a:solidFill>
                  <a:schemeClr val="bg1"/>
                </a:solidFill>
                <a:latin typeface=""/>
              </a:rPr>
              <a:t>전자출결</a:t>
            </a:r>
            <a:r>
              <a:rPr kumimoji="1" lang="ko-KR" altLang="en-US" sz="2800" b="1" dirty="0">
                <a:solidFill>
                  <a:schemeClr val="bg1"/>
                </a:solidFill>
                <a:latin typeface=""/>
              </a:rPr>
              <a:t> 시스템 </a:t>
            </a:r>
            <a:r>
              <a:rPr kumimoji="1" lang="en-US" altLang="ko-KR" sz="2800" b="1" dirty="0">
                <a:solidFill>
                  <a:schemeClr val="bg1"/>
                </a:solidFill>
                <a:latin typeface=""/>
              </a:rPr>
              <a:t>Q&amp;A</a:t>
            </a:r>
          </a:p>
        </p:txBody>
      </p:sp>
      <p:cxnSp>
        <p:nvCxnSpPr>
          <p:cNvPr id="4" name="직선 연결선[R] 7">
            <a:extLst>
              <a:ext uri="{FF2B5EF4-FFF2-40B4-BE49-F238E27FC236}">
                <a16:creationId xmlns:a16="http://schemas.microsoft.com/office/drawing/2014/main" id="{D374B024-E0CC-3C83-B519-0FDA923610B4}"/>
              </a:ext>
            </a:extLst>
          </p:cNvPr>
          <p:cNvCxnSpPr>
            <a:cxnSpLocks/>
          </p:cNvCxnSpPr>
          <p:nvPr/>
        </p:nvCxnSpPr>
        <p:spPr>
          <a:xfrm flipH="1">
            <a:off x="6085562" y="3475153"/>
            <a:ext cx="105833" cy="1693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71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시스템 </a:t>
            </a:r>
            <a:r>
              <a:rPr kumimoji="1" lang="en-US" altLang="ko-KR" sz="1200" b="1" dirty="0">
                <a:solidFill>
                  <a:srgbClr val="005533"/>
                </a:solidFill>
                <a:latin typeface=""/>
              </a:rPr>
              <a:t>Q&amp;A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latin typeface=""/>
              </a:rPr>
              <a:t>전자출결</a:t>
            </a:r>
            <a:r>
              <a:rPr kumimoji="1" lang="ko-KR" altLang="en-US" sz="2000" b="1" dirty="0">
                <a:latin typeface=""/>
              </a:rPr>
              <a:t> 시스템 </a:t>
            </a:r>
            <a:r>
              <a:rPr kumimoji="1" lang="en-US" altLang="ko-KR" sz="2000" b="1" dirty="0">
                <a:latin typeface=""/>
              </a:rPr>
              <a:t>Q&amp;A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03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1114956" y="1473951"/>
            <a:ext cx="10391244" cy="288000"/>
            <a:chOff x="6740660" y="2490212"/>
            <a:chExt cx="990908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990908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사용자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) 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출결 체크는 어떻게 진행하나요</a:t>
              </a:r>
              <a:r>
                <a:rPr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?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1004231" y="1356442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1114956" y="2893114"/>
            <a:ext cx="10391244" cy="288000"/>
            <a:chOff x="6740660" y="2490212"/>
            <a:chExt cx="990908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990908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사용자 </a:t>
              </a:r>
              <a:r>
                <a:rPr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) 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블루투스 기능도 활성화 되어 있고</a:t>
              </a:r>
              <a:r>
                <a:rPr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, 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데이터 통신도 사용 중인데 출결 진행이 되지 않아요</a:t>
              </a:r>
              <a:r>
                <a:rPr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.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1004231" y="277560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Text Box 652">
            <a:extLst>
              <a:ext uri="{FF2B5EF4-FFF2-40B4-BE49-F238E27FC236}">
                <a16:creationId xmlns:a16="http://schemas.microsoft.com/office/drawing/2014/main" id="{DF629C25-7FAB-AEF0-95CA-07AA8E3B9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789" y="3280883"/>
            <a:ext cx="10391244" cy="14484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altLang="ko-KR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Heyoung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)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P2P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방식 및 강의실 방식은 블루투스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비콘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스캔 기능을 사용하는 방식이라서 최소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Android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는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OS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버전이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5.0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이상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그리고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IOS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는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4.0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이상이 되어야 합니다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또한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Android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는 블루투스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비콘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스캔을 지원하지 않는 기기가 있어 먼저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블루투스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비콘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기능을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사용할 수 있는 기기인지 먼저 확인을 해야 합니다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altLang="ko-KR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Heyoung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)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또한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블루투스 기능을 사용하는 만큼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다른 앱들과 충돌이 발생 했을 가능성도 고려해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2~3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회 정도 출결 체크를 진행하신 후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지속적으로 되지 않으신다면 앱 종료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&gt;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블루투스 기능 비활성화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&gt;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블루투스 기능 재활성화해서 시도해 주시기 바랍니다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그럼에도 문제가 해결되지 않으신다면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관리자에게 문의해 주시면 감사하겠습니다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820" y="1893383"/>
            <a:ext cx="10373380" cy="600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altLang="ko-KR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Heyoung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)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우선 출석 체크를 진행하기 위해서는 블루투스 기능이 활성화 되어 있어야 하며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최종적으로 출결 인증을 받으려면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 데이터 통신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혹은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WIFI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통신이 되어 있어야 합니다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이 두가지 통신이 모두 되어 있지 않으시다면 관리 시스템과의 통신이 되지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 않아 출석처리를 할 수 없습니다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AD145F-399B-0151-72A5-37B33FC24CF6}"/>
              </a:ext>
            </a:extLst>
          </p:cNvPr>
          <p:cNvGrpSpPr/>
          <p:nvPr/>
        </p:nvGrpSpPr>
        <p:grpSpPr>
          <a:xfrm>
            <a:off x="1114789" y="4964617"/>
            <a:ext cx="10391244" cy="288000"/>
            <a:chOff x="6740660" y="2490212"/>
            <a:chExt cx="9909089" cy="288000"/>
          </a:xfrm>
        </p:grpSpPr>
        <p:sp>
          <p:nvSpPr>
            <p:cNvPr id="11" name="직사각형 457">
              <a:extLst>
                <a:ext uri="{FF2B5EF4-FFF2-40B4-BE49-F238E27FC236}">
                  <a16:creationId xmlns:a16="http://schemas.microsoft.com/office/drawing/2014/main" id="{AAB620B5-ABC5-59BA-72CB-494A618EF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990908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사용자 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) IOS 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휴대폰을 사용하는데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, 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애플리케이션을 실행 시 위치정보 설정 확인 메시지가 표시됩니다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.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12" name="자유형: 도형 123">
              <a:extLst>
                <a:ext uri="{FF2B5EF4-FFF2-40B4-BE49-F238E27FC236}">
                  <a16:creationId xmlns:a16="http://schemas.microsoft.com/office/drawing/2014/main" id="{F8A73A76-3B04-10D7-21CA-32B47F710577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E673A703-1039-F320-F21F-362DF9DFF8A7}"/>
              </a:ext>
            </a:extLst>
          </p:cNvPr>
          <p:cNvSpPr/>
          <p:nvPr/>
        </p:nvSpPr>
        <p:spPr>
          <a:xfrm>
            <a:off x="1004064" y="484710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4" name="Text Box 652">
            <a:extLst>
              <a:ext uri="{FF2B5EF4-FFF2-40B4-BE49-F238E27FC236}">
                <a16:creationId xmlns:a16="http://schemas.microsoft.com/office/drawing/2014/main" id="{22BA3D15-2533-99CB-594D-E0C7A2CB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653" y="5384049"/>
            <a:ext cx="10373380" cy="3891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altLang="ko-KR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Heyoung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)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애플리케이션 실행 후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IOS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에서 그러한 메시지가 발생하신 경우는 설정 클릭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&gt;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개인정보 보호 클릭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&gt;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위치서비스 허용을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클릭해주시면 감사하겠습니다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777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시스템 </a:t>
            </a:r>
            <a:r>
              <a:rPr kumimoji="1" lang="en-US" altLang="ko-KR" sz="1200" b="1" dirty="0">
                <a:solidFill>
                  <a:srgbClr val="005533"/>
                </a:solidFill>
                <a:latin typeface=""/>
              </a:rPr>
              <a:t>Q&amp;A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2691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latin typeface=""/>
              </a:rPr>
              <a:t>전자출결</a:t>
            </a:r>
            <a:r>
              <a:rPr kumimoji="1" lang="ko-KR" altLang="en-US" sz="2000" b="1" dirty="0">
                <a:latin typeface=""/>
              </a:rPr>
              <a:t> 시스템 </a:t>
            </a:r>
            <a:r>
              <a:rPr kumimoji="1" lang="en-US" altLang="ko-KR" sz="2000" b="1" dirty="0">
                <a:latin typeface=""/>
              </a:rPr>
              <a:t>Q&amp;A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03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1114956" y="1473951"/>
            <a:ext cx="10391244" cy="288000"/>
            <a:chOff x="6740660" y="2490212"/>
            <a:chExt cx="990908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990908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사용자 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) 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실수로 앱 처음 실행 시 앱 권한을 거부했는데 앱 사용을 못하는 건가요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?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1004231" y="1356442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1114956" y="2893114"/>
            <a:ext cx="10391244" cy="288000"/>
            <a:chOff x="6740660" y="2490212"/>
            <a:chExt cx="990908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990908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사용자 </a:t>
              </a:r>
              <a:r>
                <a:rPr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) 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 체크를 진행하는데 계속 현재 장소에서 출석체크를 할 수 없다는 메시지가 표시됩니다</a:t>
              </a:r>
              <a:r>
                <a:rPr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.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1004231" y="277560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5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Text Box 652">
            <a:extLst>
              <a:ext uri="{FF2B5EF4-FFF2-40B4-BE49-F238E27FC236}">
                <a16:creationId xmlns:a16="http://schemas.microsoft.com/office/drawing/2014/main" id="{DF629C25-7FAB-AEF0-95CA-07AA8E3B9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789" y="3280883"/>
            <a:ext cx="10391244" cy="14484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altLang="ko-KR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Heyoung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)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전자 출결 시 현재 본인 디바이스에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페어링된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다른 블루투스 장비가 있는지 우선 확인해 보시는 게 중요합니다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만약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블루투스 이어폰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APPLE WATCH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등 다른 블루투스 장비가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페어링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되어 있으시다면 페어링을 해제하시고 연동장비의 전원을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OFF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하신 뒤 </a:t>
            </a: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전자 출결을 진행해 보시기 바랍니다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endParaRPr lang="en-US" altLang="ko-KR" spc="-30" dirty="0">
              <a:ln w="1270" cmpd="sng">
                <a:solidFill>
                  <a:schemeClr val="bg1">
                    <a:alpha val="0"/>
                  </a:schemeClr>
                </a:solidFill>
                <a:prstDash val="solid"/>
                <a:miter lim="800000"/>
              </a:ln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altLang="ko-KR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Heyoung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)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또한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블루투스 기능을 사용하는 만큼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다른 앱들과 충돌이 발생 했을 가능성도 고려해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2~3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회 정도 출결 체크를 진행하신 후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지속적으로 되지 않으신다면 앱 종료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&gt;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블루투스 기능 비활성화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&gt;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블루투스 기능 재활성화해서 시도해 주시기 바랍니다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그럼에도 문제가 해결되지 않으신다면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관리자에게 문의해 주시면 감사하겠습니다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sp>
        <p:nvSpPr>
          <p:cNvPr id="23" name="Text Box 652">
            <a:extLst>
              <a:ext uri="{FF2B5EF4-FFF2-40B4-BE49-F238E27FC236}">
                <a16:creationId xmlns:a16="http://schemas.microsoft.com/office/drawing/2014/main" id="{5F939370-DCAF-2DBB-E467-675AF1E97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820" y="1893383"/>
            <a:ext cx="10373380" cy="600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altLang="ko-KR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Heyoung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)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우선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사용자가 실수로 앱 사용 권한을 거부하신 경우 출결 체크 등 기능 이용에 제한이 있으실 수 있습니다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그러한 경우에는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설정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&gt;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모든 애플리케이션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&gt;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헤이영대학교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전자출결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앱 선택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&gt;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권한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&gt;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거부하신 앱 사용권한을 다시 활성화 시켜 주시면 됩니다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권한을 다시 재활성화 시키시는 방법이 복잡하신 경우라면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간단히 앱을 삭제 후 다시 재설치 하셔서 권한을 모두 허용해주시면 됩니다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AD145F-399B-0151-72A5-37B33FC24CF6}"/>
              </a:ext>
            </a:extLst>
          </p:cNvPr>
          <p:cNvGrpSpPr/>
          <p:nvPr/>
        </p:nvGrpSpPr>
        <p:grpSpPr>
          <a:xfrm>
            <a:off x="1114789" y="4964617"/>
            <a:ext cx="10391244" cy="288000"/>
            <a:chOff x="6740660" y="2490212"/>
            <a:chExt cx="9909089" cy="288000"/>
          </a:xfrm>
        </p:grpSpPr>
        <p:sp>
          <p:nvSpPr>
            <p:cNvPr id="11" name="직사각형 457">
              <a:extLst>
                <a:ext uri="{FF2B5EF4-FFF2-40B4-BE49-F238E27FC236}">
                  <a16:creationId xmlns:a16="http://schemas.microsoft.com/office/drawing/2014/main" id="{AAB620B5-ABC5-59BA-72CB-494A618EF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990908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사용자 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) 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휴대폰 단말기를 변경했는데 로그인을 할 수 없다는 메시지가 표시됩니다</a:t>
              </a:r>
              <a:r>
                <a:rPr kumimoji="0" lang="en-US" altLang="ko-KR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.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12" name="자유형: 도형 123">
              <a:extLst>
                <a:ext uri="{FF2B5EF4-FFF2-40B4-BE49-F238E27FC236}">
                  <a16:creationId xmlns:a16="http://schemas.microsoft.com/office/drawing/2014/main" id="{F8A73A76-3B04-10D7-21CA-32B47F710577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E673A703-1039-F320-F21F-362DF9DFF8A7}"/>
              </a:ext>
            </a:extLst>
          </p:cNvPr>
          <p:cNvSpPr/>
          <p:nvPr/>
        </p:nvSpPr>
        <p:spPr>
          <a:xfrm>
            <a:off x="1004064" y="484710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6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4" name="Text Box 652">
            <a:extLst>
              <a:ext uri="{FF2B5EF4-FFF2-40B4-BE49-F238E27FC236}">
                <a16:creationId xmlns:a16="http://schemas.microsoft.com/office/drawing/2014/main" id="{22BA3D15-2533-99CB-594D-E0C7A2CB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2653" y="5384049"/>
            <a:ext cx="10373380" cy="3891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altLang="ko-KR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Heyoung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) 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헤이영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전자출결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애플리케이션은 보안성 및 해킹 발생을 고려해 사용자 단말기에 사용자 로그인 계정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인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폰이 매칭되어 있습니다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                   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단말기를 변경하신 경우라면 관리자에게 말씀해 단말기 초기화를 실시 후 새로운 디바이스에서 로그인을 해주시면 감사하겠습니다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143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1FFFA5A-68AF-616B-4C24-DAA3AD635387}"/>
              </a:ext>
            </a:extLst>
          </p:cNvPr>
          <p:cNvGrpSpPr/>
          <p:nvPr/>
        </p:nvGrpSpPr>
        <p:grpSpPr>
          <a:xfrm>
            <a:off x="502296" y="2950308"/>
            <a:ext cx="4069987" cy="4069987"/>
            <a:chOff x="876935" y="4537075"/>
            <a:chExt cx="5993765" cy="5993765"/>
          </a:xfrm>
        </p:grpSpPr>
        <p:pic>
          <p:nvPicPr>
            <p:cNvPr id="16" name="Picture ">
              <a:extLst>
                <a:ext uri="{FF2B5EF4-FFF2-40B4-BE49-F238E27FC236}">
                  <a16:creationId xmlns:a16="http://schemas.microsoft.com/office/drawing/2014/main" id="{9937A8CE-C3FA-914C-C200-50B2B28D0C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6935" y="4537075"/>
              <a:ext cx="5993765" cy="5993765"/>
            </a:xfrm>
            <a:prstGeom prst="rect">
              <a:avLst/>
            </a:prstGeom>
            <a:noFill/>
          </p:spPr>
        </p:pic>
      </p:grpSp>
      <p:pic>
        <p:nvPicPr>
          <p:cNvPr id="13" name="Picture ">
            <a:extLst>
              <a:ext uri="{FF2B5EF4-FFF2-40B4-BE49-F238E27FC236}">
                <a16:creationId xmlns:a16="http://schemas.microsoft.com/office/drawing/2014/main" id="{87CD755E-E05A-B4ED-C397-CBA364CEA5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46" y="1530857"/>
            <a:ext cx="9510722" cy="10347227"/>
          </a:xfrm>
          <a:prstGeom prst="rect">
            <a:avLst/>
          </a:prstGeom>
          <a:noFill/>
        </p:spPr>
      </p:pic>
      <p:pic>
        <p:nvPicPr>
          <p:cNvPr id="7" name="Picture ">
            <a:extLst>
              <a:ext uri="{FF2B5EF4-FFF2-40B4-BE49-F238E27FC236}">
                <a16:creationId xmlns:a16="http://schemas.microsoft.com/office/drawing/2014/main" id="{F8E4D6C0-5723-D781-943A-71F50B1FB00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33018" y="312920"/>
            <a:ext cx="7963617" cy="10784883"/>
          </a:xfrm>
          <a:prstGeom prst="rect">
            <a:avLst/>
          </a:prstGeom>
          <a:noFill/>
        </p:spPr>
      </p:pic>
      <p:pic>
        <p:nvPicPr>
          <p:cNvPr id="8" name="Picture ">
            <a:extLst>
              <a:ext uri="{FF2B5EF4-FFF2-40B4-BE49-F238E27FC236}">
                <a16:creationId xmlns:a16="http://schemas.microsoft.com/office/drawing/2014/main" id="{209CA357-63DF-4A01-AFAF-3C309BBFBB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5731" y="942865"/>
            <a:ext cx="9322724" cy="10347227"/>
          </a:xfrm>
          <a:prstGeom prst="rect">
            <a:avLst/>
          </a:prstGeom>
          <a:noFill/>
        </p:spPr>
      </p:pic>
      <p:pic>
        <p:nvPicPr>
          <p:cNvPr id="10" name="Picture ">
            <a:extLst>
              <a:ext uri="{FF2B5EF4-FFF2-40B4-BE49-F238E27FC236}">
                <a16:creationId xmlns:a16="http://schemas.microsoft.com/office/drawing/2014/main" id="{E0D9350E-4CAB-24AF-7119-15484277325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4538" y="-1159908"/>
            <a:ext cx="11027211" cy="15971648"/>
          </a:xfrm>
          <a:prstGeom prst="rect">
            <a:avLst/>
          </a:prstGeom>
          <a:noFill/>
        </p:spPr>
      </p:pic>
      <p:grpSp>
        <p:nvGrpSpPr>
          <p:cNvPr id="9" name="Group 5">
            <a:extLst>
              <a:ext uri="{FF2B5EF4-FFF2-40B4-BE49-F238E27FC236}">
                <a16:creationId xmlns:a16="http://schemas.microsoft.com/office/drawing/2014/main" id="{8E786EF8-64E2-62F9-4DAF-BE181DA1CDD8}"/>
              </a:ext>
            </a:extLst>
          </p:cNvPr>
          <p:cNvGrpSpPr/>
          <p:nvPr/>
        </p:nvGrpSpPr>
        <p:grpSpPr>
          <a:xfrm>
            <a:off x="502296" y="5968837"/>
            <a:ext cx="10778450" cy="84082"/>
            <a:chOff x="1206500" y="9024620"/>
            <a:chExt cx="15873095" cy="123825"/>
          </a:xfrm>
        </p:grpSpPr>
        <p:pic>
          <p:nvPicPr>
            <p:cNvPr id="15" name="Picture ">
              <a:extLst>
                <a:ext uri="{FF2B5EF4-FFF2-40B4-BE49-F238E27FC236}">
                  <a16:creationId xmlns:a16="http://schemas.microsoft.com/office/drawing/2014/main" id="{28F06326-9A36-152F-93E7-721C9E5280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06500" y="9024620"/>
              <a:ext cx="15873095" cy="123825"/>
            </a:xfrm>
            <a:prstGeom prst="rect">
              <a:avLst/>
            </a:prstGeom>
            <a:noFill/>
          </p:spPr>
        </p:pic>
      </p:grpSp>
      <p:pic>
        <p:nvPicPr>
          <p:cNvPr id="11" name="Picture ">
            <a:extLst>
              <a:ext uri="{FF2B5EF4-FFF2-40B4-BE49-F238E27FC236}">
                <a16:creationId xmlns:a16="http://schemas.microsoft.com/office/drawing/2014/main" id="{A72E6636-9C72-CA5A-397A-23BF9975A3D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856" y="1294545"/>
            <a:ext cx="9903102" cy="1655763"/>
          </a:xfrm>
          <a:prstGeom prst="rect">
            <a:avLst/>
          </a:prstGeom>
          <a:noFill/>
        </p:spPr>
      </p:pic>
      <p:grpSp>
        <p:nvGrpSpPr>
          <p:cNvPr id="12" name="Group 5">
            <a:extLst>
              <a:ext uri="{FF2B5EF4-FFF2-40B4-BE49-F238E27FC236}">
                <a16:creationId xmlns:a16="http://schemas.microsoft.com/office/drawing/2014/main" id="{A44AC374-C6CA-9171-1A89-E1E38A3FCF5A}"/>
              </a:ext>
            </a:extLst>
          </p:cNvPr>
          <p:cNvGrpSpPr/>
          <p:nvPr/>
        </p:nvGrpSpPr>
        <p:grpSpPr>
          <a:xfrm>
            <a:off x="9402978" y="216668"/>
            <a:ext cx="2684578" cy="857202"/>
            <a:chOff x="14145895" y="314325"/>
            <a:chExt cx="3953510" cy="1262380"/>
          </a:xfrm>
        </p:grpSpPr>
        <p:pic>
          <p:nvPicPr>
            <p:cNvPr id="14" name="Picture ">
              <a:extLst>
                <a:ext uri="{FF2B5EF4-FFF2-40B4-BE49-F238E27FC236}">
                  <a16:creationId xmlns:a16="http://schemas.microsoft.com/office/drawing/2014/main" id="{38919313-2CD0-C115-BF5A-1BB48044FA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5895" y="314325"/>
              <a:ext cx="3953510" cy="126238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65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4A67E-A98F-C2B4-4B57-ACE47D76DAEF}"/>
              </a:ext>
            </a:extLst>
          </p:cNvPr>
          <p:cNvSpPr txBox="1"/>
          <p:nvPr/>
        </p:nvSpPr>
        <p:spPr>
          <a:xfrm>
            <a:off x="5375290" y="1871560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800" b="1" dirty="0">
                <a:solidFill>
                  <a:schemeClr val="bg1"/>
                </a:solidFill>
                <a:latin typeface=""/>
              </a:rPr>
              <a:t>01</a:t>
            </a:r>
            <a:endParaRPr kumimoji="1" lang="ko-Kore-KR" altLang="en-US" sz="8800" b="1" dirty="0">
              <a:solidFill>
                <a:schemeClr val="bg1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9860C-73FC-758B-A64C-D862AC79C645}"/>
              </a:ext>
            </a:extLst>
          </p:cNvPr>
          <p:cNvSpPr txBox="1"/>
          <p:nvPr/>
        </p:nvSpPr>
        <p:spPr>
          <a:xfrm>
            <a:off x="4615892" y="4121137"/>
            <a:ext cx="3301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err="1">
                <a:solidFill>
                  <a:schemeClr val="bg1"/>
                </a:solidFill>
                <a:latin typeface=""/>
              </a:rPr>
              <a:t>헤이영</a:t>
            </a:r>
            <a:r>
              <a:rPr kumimoji="1" lang="ko-KR" altLang="en-US" sz="2800" b="1" dirty="0">
                <a:solidFill>
                  <a:schemeClr val="bg1"/>
                </a:solidFill>
                <a:latin typeface=""/>
              </a:rPr>
              <a:t> 접속방법</a:t>
            </a:r>
            <a:endParaRPr kumimoji="1" lang="en-US" altLang="ko-KR" sz="2800" b="1" dirty="0">
              <a:solidFill>
                <a:schemeClr val="bg1"/>
              </a:solidFill>
              <a:latin typeface=""/>
            </a:endParaRPr>
          </a:p>
        </p:txBody>
      </p:sp>
      <p:cxnSp>
        <p:nvCxnSpPr>
          <p:cNvPr id="4" name="직선 연결선[R] 7">
            <a:extLst>
              <a:ext uri="{FF2B5EF4-FFF2-40B4-BE49-F238E27FC236}">
                <a16:creationId xmlns:a16="http://schemas.microsoft.com/office/drawing/2014/main" id="{D374B024-E0CC-3C83-B519-0FDA923610B4}"/>
              </a:ext>
            </a:extLst>
          </p:cNvPr>
          <p:cNvCxnSpPr>
            <a:cxnSpLocks/>
          </p:cNvCxnSpPr>
          <p:nvPr/>
        </p:nvCxnSpPr>
        <p:spPr>
          <a:xfrm flipH="1">
            <a:off x="6085562" y="3475153"/>
            <a:ext cx="105833" cy="1693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8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F88FA7-28D5-0DCA-6A6D-2F4912A845F0}"/>
              </a:ext>
            </a:extLst>
          </p:cNvPr>
          <p:cNvSpPr txBox="1"/>
          <p:nvPr/>
        </p:nvSpPr>
        <p:spPr>
          <a:xfrm>
            <a:off x="1430310" y="272384"/>
            <a:ext cx="24476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접속방법 </a:t>
            </a:r>
            <a:r>
              <a:rPr kumimoji="1" lang="en-US" altLang="ko-KR" sz="1200" b="1" dirty="0">
                <a:solidFill>
                  <a:srgbClr val="005533"/>
                </a:solidFill>
                <a:latin typeface=""/>
              </a:rPr>
              <a:t>&gt; APP 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다운로드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FB80F-CD99-91BD-9777-2D8CA5E85C48}"/>
              </a:ext>
            </a:extLst>
          </p:cNvPr>
          <p:cNvSpPr txBox="1"/>
          <p:nvPr/>
        </p:nvSpPr>
        <p:spPr>
          <a:xfrm>
            <a:off x="1696528" y="641891"/>
            <a:ext cx="3358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latin typeface=""/>
              </a:rPr>
              <a:t>헤이영</a:t>
            </a:r>
            <a:r>
              <a:rPr kumimoji="1" lang="ko-KR" altLang="en-US" sz="2000" b="1" dirty="0">
                <a:latin typeface=""/>
              </a:rPr>
              <a:t> 캠퍼스 앱 설치 방법 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A67E-A98F-C2B4-4B57-ACE47D76DAEF}"/>
              </a:ext>
            </a:extLst>
          </p:cNvPr>
          <p:cNvSpPr txBox="1"/>
          <p:nvPr/>
        </p:nvSpPr>
        <p:spPr>
          <a:xfrm>
            <a:off x="418814" y="264468"/>
            <a:ext cx="5854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01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ECF5CC-2EED-07AF-7EBF-A0606B0C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10" y="695966"/>
            <a:ext cx="200237" cy="317923"/>
          </a:xfrm>
          <a:prstGeom prst="rect">
            <a:avLst/>
          </a:prstGeom>
        </p:spPr>
      </p:pic>
      <p:pic>
        <p:nvPicPr>
          <p:cNvPr id="11" name="그림 5" descr="C:/Users/LG/AppData/Roaming/PolarisOffice/ETemp/3012_22476288/fImage7425410256334.jpeg">
            <a:extLst>
              <a:ext uri="{FF2B5EF4-FFF2-40B4-BE49-F238E27FC236}">
                <a16:creationId xmlns:a16="http://schemas.microsoft.com/office/drawing/2014/main" id="{E206531A-70E2-5ABB-B704-B91E78F6BB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3147" y="2166197"/>
            <a:ext cx="3607647" cy="3590713"/>
          </a:xfrm>
          <a:prstGeom prst="rect">
            <a:avLst/>
          </a:prstGeom>
          <a:noFill/>
        </p:spPr>
      </p:pic>
      <p:sp>
        <p:nvSpPr>
          <p:cNvPr id="12" name="Tekstboks 84">
            <a:extLst>
              <a:ext uri="{FF2B5EF4-FFF2-40B4-BE49-F238E27FC236}">
                <a16:creationId xmlns:a16="http://schemas.microsoft.com/office/drawing/2014/main" id="{80FBDAE8-8892-6FBF-9BB9-8E889EE23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8914" y="1337734"/>
            <a:ext cx="8097943" cy="54144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>
            <a:softEdge rad="0"/>
          </a:effectLst>
        </p:spPr>
        <p:txBody>
          <a:bodyPr wrap="square" lIns="24487" tIns="24487" rIns="24487" bIns="48975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 latinLnBrk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ko-KR" altLang="en-US" sz="1600" b="1" kern="0" noProof="1">
                <a:ln>
                  <a:solidFill>
                    <a:srgbClr val="ED1D8F">
                      <a:alpha val="0"/>
                    </a:srgb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헤이영 캠퍼스 </a:t>
            </a:r>
            <a:r>
              <a:rPr lang="ko-KR" altLang="en-US" sz="1600" b="1" kern="0" noProof="1">
                <a:ln>
                  <a:solidFill>
                    <a:srgbClr val="ED1D8F">
                      <a:alpha val="0"/>
                    </a:srgbClr>
                  </a:solidFill>
                </a:ln>
                <a:solidFill>
                  <a:schemeClr val="bg1"/>
                </a:solidFill>
                <a:latin typeface="OneShinhan Light" panose="020B0303000000000000" pitchFamily="50" charset="-127"/>
                <a:ea typeface="OneShinhan Light" panose="020B0303000000000000" pitchFamily="50" charset="-127"/>
              </a:rPr>
              <a:t>앱이</a:t>
            </a:r>
            <a:r>
              <a:rPr lang="ko-KR" altLang="en-US" sz="1600" b="1" kern="0" noProof="1">
                <a:ln>
                  <a:solidFill>
                    <a:srgbClr val="ED1D8F">
                      <a:alpha val="0"/>
                    </a:srgb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없으신 분은</a:t>
            </a:r>
            <a:r>
              <a:rPr lang="ko-KR" altLang="en-US" sz="1600" b="1" kern="0" noProof="1">
                <a:ln>
                  <a:solidFill>
                    <a:srgbClr val="ED1D8F">
                      <a:alpha val="0"/>
                    </a:srgbClr>
                  </a:solidFill>
                </a:ln>
                <a:solidFill>
                  <a:srgbClr val="FFFF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lang="en-US" altLang="ko-KR" sz="1600" b="1" kern="0" noProof="1">
                <a:ln>
                  <a:solidFill>
                    <a:srgbClr val="ED1D8F">
                      <a:alpha val="0"/>
                    </a:srgbClr>
                  </a:solidFill>
                </a:ln>
                <a:solidFill>
                  <a:srgbClr val="FFFF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lang="ko-KR" altLang="en-US" sz="1600" b="1" kern="0" noProof="1">
                <a:ln>
                  <a:solidFill>
                    <a:srgbClr val="ED1D8F">
                      <a:alpha val="0"/>
                    </a:srgbClr>
                  </a:solidFill>
                </a:ln>
                <a:solidFill>
                  <a:srgbClr val="FFFF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앱 다운로드 및 가입</a:t>
            </a:r>
            <a:r>
              <a:rPr lang="ko-KR" altLang="en-US" sz="1600" b="1" kern="0" noProof="1">
                <a:ln>
                  <a:solidFill>
                    <a:srgbClr val="ED1D8F">
                      <a:alpha val="0"/>
                    </a:srgb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을 반드시 먼저 진행해주세요</a:t>
            </a:r>
            <a:r>
              <a:rPr lang="en-US" altLang="ko-KR" sz="1600" b="1" kern="0" noProof="1">
                <a:ln>
                  <a:solidFill>
                    <a:srgbClr val="ED1D8F">
                      <a:alpha val="0"/>
                    </a:srgb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!</a:t>
            </a:r>
          </a:p>
        </p:txBody>
      </p:sp>
      <p:sp>
        <p:nvSpPr>
          <p:cNvPr id="14" name="포인트가 5개인 별 12">
            <a:extLst>
              <a:ext uri="{FF2B5EF4-FFF2-40B4-BE49-F238E27FC236}">
                <a16:creationId xmlns:a16="http://schemas.microsoft.com/office/drawing/2014/main" id="{5A1F8541-042B-FB51-871D-27E3E4EB5FC5}"/>
              </a:ext>
            </a:extLst>
          </p:cNvPr>
          <p:cNvSpPr>
            <a:spLocks/>
          </p:cNvSpPr>
          <p:nvPr/>
        </p:nvSpPr>
        <p:spPr>
          <a:xfrm>
            <a:off x="4140623" y="4143587"/>
            <a:ext cx="396240" cy="314960"/>
          </a:xfrm>
          <a:prstGeom prst="star5">
            <a:avLst/>
          </a:prstGeom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60960" tIns="30480" rIns="60960" bIns="30480" numCol="1" anchor="ctr">
            <a:noAutofit/>
          </a:bodyPr>
          <a:lstStyle/>
          <a:p>
            <a:pPr algn="ctr" latinLnBrk="0"/>
            <a:endParaRPr lang="ko-KR" altLang="en-US" sz="1627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F7A9F7-A767-7A12-7316-62790A296EF1}"/>
              </a:ext>
            </a:extLst>
          </p:cNvPr>
          <p:cNvSpPr>
            <a:spLocks/>
          </p:cNvSpPr>
          <p:nvPr/>
        </p:nvSpPr>
        <p:spPr>
          <a:xfrm>
            <a:off x="4268894" y="5955030"/>
            <a:ext cx="3385414" cy="430887"/>
          </a:xfrm>
          <a:prstGeom prst="rect">
            <a:avLst/>
          </a:prstGeom>
        </p:spPr>
        <p:txBody>
          <a:bodyPr vert="horz" wrap="none" lIns="60960" tIns="30480" rIns="60960" bIns="30480" numCol="1" anchor="t">
            <a:spAutoFit/>
          </a:bodyPr>
          <a:lstStyle/>
          <a:p>
            <a:pPr latinLnBrk="0"/>
            <a:r>
              <a:rPr lang="ko-KR" altLang="en-US" sz="1200"/>
              <a:t>https://campus.heyoung.co.kr/intro/install.html</a:t>
            </a:r>
          </a:p>
          <a:p>
            <a:pPr latinLnBrk="0"/>
            <a:endParaRPr lang="ko-KR" altLang="en-US" sz="1200"/>
          </a:p>
        </p:txBody>
      </p:sp>
      <p:pic>
        <p:nvPicPr>
          <p:cNvPr id="17" name="그림 6">
            <a:extLst>
              <a:ext uri="{FF2B5EF4-FFF2-40B4-BE49-F238E27FC236}">
                <a16:creationId xmlns:a16="http://schemas.microsoft.com/office/drawing/2014/main" id="{C62F9BE4-2BB1-190F-509C-0CFFB5B9D4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94" y="2186940"/>
            <a:ext cx="3607223" cy="3590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371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F88FA7-28D5-0DCA-6A6D-2F4912A845F0}"/>
              </a:ext>
            </a:extLst>
          </p:cNvPr>
          <p:cNvSpPr txBox="1"/>
          <p:nvPr/>
        </p:nvSpPr>
        <p:spPr>
          <a:xfrm>
            <a:off x="1430310" y="272384"/>
            <a:ext cx="27991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접속방법 </a:t>
            </a:r>
            <a:r>
              <a:rPr kumimoji="1" lang="en-US" altLang="ko-KR" sz="1200" b="1" dirty="0">
                <a:solidFill>
                  <a:srgbClr val="005533"/>
                </a:solidFill>
                <a:latin typeface=""/>
              </a:rPr>
              <a:t>&gt; 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로그인 및 인증방법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FB80F-CD99-91BD-9777-2D8CA5E85C48}"/>
              </a:ext>
            </a:extLst>
          </p:cNvPr>
          <p:cNvSpPr txBox="1"/>
          <p:nvPr/>
        </p:nvSpPr>
        <p:spPr>
          <a:xfrm>
            <a:off x="1696528" y="641891"/>
            <a:ext cx="237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>
                <a:latin typeface=""/>
              </a:rPr>
              <a:t>로그인 및 인증방법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54A67E-A98F-C2B4-4B57-ACE47D76DAEF}"/>
              </a:ext>
            </a:extLst>
          </p:cNvPr>
          <p:cNvSpPr txBox="1"/>
          <p:nvPr/>
        </p:nvSpPr>
        <p:spPr>
          <a:xfrm>
            <a:off x="418814" y="264468"/>
            <a:ext cx="5854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01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ECF5CC-2EED-07AF-7EBF-A0606B0C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10" y="695966"/>
            <a:ext cx="200237" cy="317923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C3D24C9A-4C2C-AFC0-5A22-882162591D01}"/>
              </a:ext>
            </a:extLst>
          </p:cNvPr>
          <p:cNvGrpSpPr/>
          <p:nvPr/>
        </p:nvGrpSpPr>
        <p:grpSpPr>
          <a:xfrm>
            <a:off x="876783" y="1275719"/>
            <a:ext cx="10438434" cy="4865092"/>
            <a:chOff x="592239" y="1262334"/>
            <a:chExt cx="11734800" cy="5469296"/>
          </a:xfrm>
        </p:grpSpPr>
        <p:pic>
          <p:nvPicPr>
            <p:cNvPr id="5" name="Object 27">
              <a:extLst>
                <a:ext uri="{FF2B5EF4-FFF2-40B4-BE49-F238E27FC236}">
                  <a16:creationId xmlns:a16="http://schemas.microsoft.com/office/drawing/2014/main" id="{069D4C9A-2A49-1901-C575-2C26A2AF5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7654" y="1589995"/>
              <a:ext cx="1212185" cy="2289800"/>
            </a:xfrm>
            <a:prstGeom prst="rect">
              <a:avLst/>
            </a:prstGeom>
          </p:spPr>
        </p:pic>
        <p:grpSp>
          <p:nvGrpSpPr>
            <p:cNvPr id="6" name="그룹 1006">
              <a:extLst>
                <a:ext uri="{FF2B5EF4-FFF2-40B4-BE49-F238E27FC236}">
                  <a16:creationId xmlns:a16="http://schemas.microsoft.com/office/drawing/2014/main" id="{A16D038B-827E-C57C-A4A9-E750DA4E8E91}"/>
                </a:ext>
              </a:extLst>
            </p:cNvPr>
            <p:cNvGrpSpPr/>
            <p:nvPr/>
          </p:nvGrpSpPr>
          <p:grpSpPr>
            <a:xfrm>
              <a:off x="2559842" y="1567134"/>
              <a:ext cx="1232797" cy="2312660"/>
              <a:chOff x="2832100" y="3275965"/>
              <a:chExt cx="2180590" cy="4090670"/>
            </a:xfrm>
          </p:grpSpPr>
          <p:pic>
            <p:nvPicPr>
              <p:cNvPr id="7" name="Object 25">
                <a:extLst>
                  <a:ext uri="{FF2B5EF4-FFF2-40B4-BE49-F238E27FC236}">
                    <a16:creationId xmlns:a16="http://schemas.microsoft.com/office/drawing/2014/main" id="{3DEC85B3-D0F9-76FC-3FD5-AB4DF47268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817370" y="1266825"/>
                <a:ext cx="4361815" cy="8180705"/>
              </a:xfrm>
              <a:prstGeom prst="rect">
                <a:avLst/>
              </a:prstGeom>
            </p:spPr>
          </p:pic>
          <p:pic>
            <p:nvPicPr>
              <p:cNvPr id="8" name="Object 26">
                <a:extLst>
                  <a:ext uri="{FF2B5EF4-FFF2-40B4-BE49-F238E27FC236}">
                    <a16:creationId xmlns:a16="http://schemas.microsoft.com/office/drawing/2014/main" id="{DAF2FD4C-B2CE-0541-3F62-A2CD7EA9A7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32100" y="3275965"/>
                <a:ext cx="2180590" cy="4090670"/>
              </a:xfrm>
              <a:prstGeom prst="rect">
                <a:avLst/>
              </a:prstGeom>
            </p:spPr>
          </p:pic>
        </p:grpSp>
        <p:sp>
          <p:nvSpPr>
            <p:cNvPr id="9" name="object 66">
              <a:extLst>
                <a:ext uri="{FF2B5EF4-FFF2-40B4-BE49-F238E27FC236}">
                  <a16:creationId xmlns:a16="http://schemas.microsoft.com/office/drawing/2014/main" id="{7E5FFB43-668E-99EF-1CB3-08F7B8A6BD24}"/>
                </a:ext>
              </a:extLst>
            </p:cNvPr>
            <p:cNvSpPr txBox="1"/>
            <p:nvPr/>
          </p:nvSpPr>
          <p:spPr>
            <a:xfrm>
              <a:off x="4511881" y="4060285"/>
              <a:ext cx="1719157" cy="197881"/>
            </a:xfrm>
            <a:prstGeom prst="rect">
              <a:avLst/>
            </a:prstGeom>
          </p:spPr>
          <p:txBody>
            <a:bodyPr vert="horz" wrap="square" lIns="0" tIns="14299" rIns="0" bIns="0" rtlCol="0">
              <a:spAutoFit/>
            </a:bodyPr>
            <a:lstStyle/>
            <a:p>
              <a:pPr marL="12435">
                <a:spcBef>
                  <a:spcPts val="113"/>
                </a:spcBef>
              </a:pPr>
              <a:r>
                <a:rPr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05</a:t>
              </a:r>
              <a:r>
                <a:rPr lang="en-US"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sz="1050" spc="-362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lang="ko-KR" altLang="en-US" sz="1050" spc="29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회원가입</a:t>
              </a:r>
              <a:endParaRPr sz="1050" dirty="0">
                <a:latin typeface="원신한 Light" panose="020B0303000000000000" pitchFamily="50" charset="-127"/>
                <a:ea typeface="원신한 Light" panose="020B0303000000000000"/>
                <a:cs typeface="LexiGulim"/>
              </a:endParaRPr>
            </a:p>
          </p:txBody>
        </p:sp>
        <p:sp>
          <p:nvSpPr>
            <p:cNvPr id="13" name="object 67">
              <a:extLst>
                <a:ext uri="{FF2B5EF4-FFF2-40B4-BE49-F238E27FC236}">
                  <a16:creationId xmlns:a16="http://schemas.microsoft.com/office/drawing/2014/main" id="{76FF1F57-1A6C-DA64-353D-9CE802181908}"/>
                </a:ext>
              </a:extLst>
            </p:cNvPr>
            <p:cNvSpPr txBox="1"/>
            <p:nvPr/>
          </p:nvSpPr>
          <p:spPr>
            <a:xfrm>
              <a:off x="11169222" y="4065365"/>
              <a:ext cx="1157817" cy="197881"/>
            </a:xfrm>
            <a:prstGeom prst="rect">
              <a:avLst/>
            </a:prstGeom>
          </p:spPr>
          <p:txBody>
            <a:bodyPr vert="horz" wrap="square" lIns="0" tIns="14299" rIns="0" bIns="0" rtlCol="0">
              <a:spAutoFit/>
            </a:bodyPr>
            <a:lstStyle/>
            <a:p>
              <a:pPr marL="12435">
                <a:spcBef>
                  <a:spcPts val="113"/>
                </a:spcBef>
              </a:pPr>
              <a:r>
                <a:rPr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0</a:t>
              </a:r>
              <a:r>
                <a:rPr lang="en-US"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7 </a:t>
              </a:r>
              <a:r>
                <a:rPr sz="1050" spc="-362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lang="ko-KR" altLang="en-US" sz="1050" spc="45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LexiGulim"/>
                </a:rPr>
                <a:t>가입완료</a:t>
              </a:r>
              <a:endParaRPr sz="1050" dirty="0">
                <a:latin typeface="원신한 Light" panose="020B0303000000000000" pitchFamily="50" charset="-127"/>
                <a:ea typeface="원신한 Light" panose="020B0303000000000000"/>
                <a:cs typeface="LexiGulim"/>
              </a:endParaRPr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B5FF200B-6079-9224-53EA-59EE03A1C6B7}"/>
                </a:ext>
              </a:extLst>
            </p:cNvPr>
            <p:cNvSpPr txBox="1"/>
            <p:nvPr/>
          </p:nvSpPr>
          <p:spPr>
            <a:xfrm>
              <a:off x="592239" y="1262334"/>
              <a:ext cx="1902883" cy="197881"/>
            </a:xfrm>
            <a:prstGeom prst="rect">
              <a:avLst/>
            </a:prstGeom>
          </p:spPr>
          <p:txBody>
            <a:bodyPr vert="horz" wrap="square" lIns="0" tIns="14299" rIns="0" bIns="0" rtlCol="0">
              <a:spAutoFit/>
            </a:bodyPr>
            <a:lstStyle/>
            <a:p>
              <a:pPr marL="12435">
                <a:spcBef>
                  <a:spcPts val="113"/>
                </a:spcBef>
              </a:pPr>
              <a:r>
                <a:rPr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01</a:t>
              </a:r>
              <a:r>
                <a:rPr lang="en-US"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sz="1050" b="1" spc="-460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lang="en-US" sz="1050" b="1" spc="-460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lang="ko-KR" altLang="en-US" sz="1050" spc="45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LexiGulim"/>
                </a:rPr>
                <a:t>헤이영 캠퍼스 설치</a:t>
              </a:r>
              <a:endParaRPr sz="1050" dirty="0">
                <a:latin typeface="원신한 Light" panose="020B0303000000000000" pitchFamily="50" charset="-127"/>
                <a:ea typeface="원신한 Light" panose="020B0303000000000000"/>
                <a:cs typeface="LexiGulim"/>
              </a:endParaRPr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59ED6BC1-29CA-7C8C-00C4-A78A7248BB59}"/>
                </a:ext>
              </a:extLst>
            </p:cNvPr>
            <p:cNvSpPr txBox="1"/>
            <p:nvPr/>
          </p:nvSpPr>
          <p:spPr>
            <a:xfrm>
              <a:off x="2329175" y="1274187"/>
              <a:ext cx="2015490" cy="197881"/>
            </a:xfrm>
            <a:prstGeom prst="rect">
              <a:avLst/>
            </a:prstGeom>
          </p:spPr>
          <p:txBody>
            <a:bodyPr vert="horz" wrap="square" lIns="0" tIns="14299" rIns="0" bIns="0" rtlCol="0">
              <a:spAutoFit/>
            </a:bodyPr>
            <a:lstStyle/>
            <a:p>
              <a:pPr marL="12435">
                <a:spcBef>
                  <a:spcPts val="113"/>
                </a:spcBef>
              </a:pPr>
              <a:r>
                <a:rPr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02</a:t>
              </a:r>
              <a:r>
                <a:rPr lang="en-US"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sz="1050" spc="-372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lang="ko-KR" altLang="en-US" sz="1050" spc="35" dirty="0" err="1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헤이영</a:t>
              </a:r>
              <a:r>
                <a:rPr lang="ko-KR" altLang="en-US" sz="1050" spc="35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 캠퍼스 </a:t>
              </a:r>
              <a:r>
                <a:rPr lang="ko-KR" altLang="en-US" sz="1050" spc="35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LexiGulim"/>
                </a:rPr>
                <a:t>시작</a:t>
              </a:r>
              <a:endParaRPr sz="1050" dirty="0">
                <a:latin typeface="원신한 Light" panose="020B0303000000000000" pitchFamily="50" charset="-127"/>
                <a:ea typeface="원신한 Light" panose="020B0303000000000000"/>
                <a:cs typeface="LexiGulim"/>
              </a:endParaRPr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E82F76E4-7C2F-986D-AEB8-E4C715B0B37E}"/>
                </a:ext>
              </a:extLst>
            </p:cNvPr>
            <p:cNvSpPr txBox="1"/>
            <p:nvPr/>
          </p:nvSpPr>
          <p:spPr>
            <a:xfrm>
              <a:off x="4179565" y="1274187"/>
              <a:ext cx="1682750" cy="197881"/>
            </a:xfrm>
            <a:prstGeom prst="rect">
              <a:avLst/>
            </a:prstGeom>
          </p:spPr>
          <p:txBody>
            <a:bodyPr vert="horz" wrap="square" lIns="0" tIns="14299" rIns="0" bIns="0" rtlCol="0">
              <a:spAutoFit/>
            </a:bodyPr>
            <a:lstStyle/>
            <a:p>
              <a:pPr marL="12435">
                <a:spcBef>
                  <a:spcPts val="113"/>
                </a:spcBef>
              </a:pPr>
              <a:r>
                <a:rPr lang="en-US"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03 </a:t>
              </a:r>
              <a:r>
                <a:rPr lang="en-US" sz="1050" spc="-353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lang="ko-KR" altLang="en-US" sz="1050" spc="49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학교검색 및 선택</a:t>
              </a:r>
              <a:endParaRPr sz="1050" dirty="0">
                <a:latin typeface="원신한 Light" panose="020B0303000000000000" pitchFamily="50" charset="-127"/>
                <a:ea typeface="원신한 Light" panose="020B0303000000000000"/>
                <a:cs typeface="LexiGulim"/>
              </a:endParaRPr>
            </a:p>
          </p:txBody>
        </p:sp>
        <p:sp>
          <p:nvSpPr>
            <p:cNvPr id="20" name="object 69">
              <a:extLst>
                <a:ext uri="{FF2B5EF4-FFF2-40B4-BE49-F238E27FC236}">
                  <a16:creationId xmlns:a16="http://schemas.microsoft.com/office/drawing/2014/main" id="{9989C498-BF93-9815-0BDC-D75B0E18F590}"/>
                </a:ext>
              </a:extLst>
            </p:cNvPr>
            <p:cNvSpPr txBox="1"/>
            <p:nvPr/>
          </p:nvSpPr>
          <p:spPr>
            <a:xfrm>
              <a:off x="6032071" y="1262334"/>
              <a:ext cx="1214967" cy="197881"/>
            </a:xfrm>
            <a:prstGeom prst="rect">
              <a:avLst/>
            </a:prstGeom>
          </p:spPr>
          <p:txBody>
            <a:bodyPr vert="horz" wrap="square" lIns="0" tIns="14299" rIns="0" bIns="0" rtlCol="0">
              <a:spAutoFit/>
            </a:bodyPr>
            <a:lstStyle/>
            <a:p>
              <a:pPr marL="12435">
                <a:spcBef>
                  <a:spcPts val="113"/>
                </a:spcBef>
              </a:pPr>
              <a:r>
                <a:rPr lang="en-US" sz="1050" b="1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04 </a:t>
              </a:r>
              <a:r>
                <a:rPr lang="ko-KR" altLang="en-US" sz="1050" spc="35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학교 로그인</a:t>
              </a:r>
              <a:endParaRPr sz="1050" dirty="0">
                <a:latin typeface="원신한 Light" panose="020B0303000000000000" pitchFamily="50" charset="-127"/>
                <a:ea typeface="원신한 Light" panose="020B0303000000000000"/>
                <a:cs typeface="LexiGulim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469FB7E-6ADB-270A-9766-4FD1F44238E5}"/>
                </a:ext>
              </a:extLst>
            </p:cNvPr>
            <p:cNvGrpSpPr/>
            <p:nvPr/>
          </p:nvGrpSpPr>
          <p:grpSpPr>
            <a:xfrm>
              <a:off x="986362" y="1989621"/>
              <a:ext cx="588010" cy="281093"/>
              <a:chOff x="819785" y="4160520"/>
              <a:chExt cx="882015" cy="42164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8B9FD281-2513-FD83-3B31-C212D771E0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22589" b="73161" l="16441" r="448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94" t="16268" r="51640" b="20517"/>
              <a:stretch/>
            </p:blipFill>
            <p:spPr>
              <a:xfrm>
                <a:off x="819785" y="4160520"/>
                <a:ext cx="415925" cy="421640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97BDA86D-70A1-2904-36D9-31328C436F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email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1778" b="72350" l="56389" r="8675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593" t="15456" r="9449" b="21329"/>
              <a:stretch/>
            </p:blipFill>
            <p:spPr>
              <a:xfrm>
                <a:off x="1315085" y="4173220"/>
                <a:ext cx="386715" cy="363855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6DD102-2E71-8F69-4A21-7F7F71CADD55}"/>
                </a:ext>
              </a:extLst>
            </p:cNvPr>
            <p:cNvSpPr txBox="1"/>
            <p:nvPr/>
          </p:nvSpPr>
          <p:spPr>
            <a:xfrm>
              <a:off x="709501" y="1633597"/>
              <a:ext cx="1105747" cy="259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① 스토어 접속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5A45FD-7A84-04A0-C095-31C3897D6BF1}"/>
                </a:ext>
              </a:extLst>
            </p:cNvPr>
            <p:cNvSpPr txBox="1"/>
            <p:nvPr/>
          </p:nvSpPr>
          <p:spPr>
            <a:xfrm>
              <a:off x="693838" y="2465871"/>
              <a:ext cx="1583267" cy="259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② </a:t>
              </a:r>
              <a:r>
                <a:rPr lang="en-US" altLang="ko-KR" sz="900" dirty="0"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“</a:t>
              </a:r>
              <a:r>
                <a:rPr lang="ko-KR" altLang="en-US" sz="900" dirty="0" err="1"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헤이영</a:t>
              </a:r>
              <a:r>
                <a:rPr lang="ko-KR" altLang="en-US" sz="900" dirty="0"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캠퍼스</a:t>
              </a:r>
              <a:r>
                <a:rPr lang="en-US" altLang="ko-KR" sz="900" dirty="0"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” </a:t>
              </a:r>
              <a:r>
                <a:rPr lang="ko-KR" altLang="en-US" sz="900" dirty="0"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검색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9B9905-89F2-0761-43AC-EEF29DDC53CB}"/>
                </a:ext>
              </a:extLst>
            </p:cNvPr>
            <p:cNvSpPr txBox="1"/>
            <p:nvPr/>
          </p:nvSpPr>
          <p:spPr>
            <a:xfrm>
              <a:off x="709502" y="3582624"/>
              <a:ext cx="1016423" cy="259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③ 다운로드 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D3855F7-1405-CB78-69DC-85D39E903ECF}"/>
                </a:ext>
              </a:extLst>
            </p:cNvPr>
            <p:cNvSpPr/>
            <p:nvPr/>
          </p:nvSpPr>
          <p:spPr>
            <a:xfrm>
              <a:off x="732785" y="1591264"/>
              <a:ext cx="1395992" cy="2294467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2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5386B1D-EE1A-D7DB-6E85-538B5DD9B65C}"/>
                </a:ext>
              </a:extLst>
            </p:cNvPr>
            <p:cNvSpPr/>
            <p:nvPr/>
          </p:nvSpPr>
          <p:spPr>
            <a:xfrm>
              <a:off x="4595702" y="2433697"/>
              <a:ext cx="745913" cy="1507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2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30D332D-DA78-15F1-E8E6-67A8B7A1801A}"/>
                </a:ext>
              </a:extLst>
            </p:cNvPr>
            <p:cNvSpPr/>
            <p:nvPr/>
          </p:nvSpPr>
          <p:spPr>
            <a:xfrm>
              <a:off x="5932589" y="3571618"/>
              <a:ext cx="1382183" cy="314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2"/>
            </a:p>
          </p:txBody>
        </p:sp>
        <p:sp>
          <p:nvSpPr>
            <p:cNvPr id="30" name="object 39">
              <a:extLst>
                <a:ext uri="{FF2B5EF4-FFF2-40B4-BE49-F238E27FC236}">
                  <a16:creationId xmlns:a16="http://schemas.microsoft.com/office/drawing/2014/main" id="{74BD5237-50AC-4430-19C5-12F4F7BC55DC}"/>
                </a:ext>
              </a:extLst>
            </p:cNvPr>
            <p:cNvSpPr/>
            <p:nvPr/>
          </p:nvSpPr>
          <p:spPr>
            <a:xfrm>
              <a:off x="5258641" y="2200441"/>
              <a:ext cx="159597" cy="153670"/>
            </a:xfrm>
            <a:custGeom>
              <a:avLst/>
              <a:gdLst/>
              <a:ahLst/>
              <a:cxnLst/>
              <a:rect l="l" t="t" r="r" b="b"/>
              <a:pathLst>
                <a:path w="579754" h="151764">
                  <a:moveTo>
                    <a:pt x="579437" y="151612"/>
                  </a:moveTo>
                  <a:lnTo>
                    <a:pt x="0" y="151612"/>
                  </a:lnTo>
                  <a:lnTo>
                    <a:pt x="0" y="0"/>
                  </a:lnTo>
                  <a:lnTo>
                    <a:pt x="579437" y="0"/>
                  </a:lnTo>
                  <a:lnTo>
                    <a:pt x="579437" y="151612"/>
                  </a:lnTo>
                  <a:close/>
                </a:path>
              </a:pathLst>
            </a:custGeom>
            <a:ln w="19265">
              <a:solidFill>
                <a:srgbClr val="112269"/>
              </a:solidFill>
            </a:ln>
          </p:spPr>
          <p:txBody>
            <a:bodyPr wrap="square" lIns="0" tIns="0" rIns="0" bIns="0" rtlCol="0"/>
            <a:lstStyle/>
            <a:p>
              <a:endParaRPr sz="1762"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31" name="object 60">
              <a:extLst>
                <a:ext uri="{FF2B5EF4-FFF2-40B4-BE49-F238E27FC236}">
                  <a16:creationId xmlns:a16="http://schemas.microsoft.com/office/drawing/2014/main" id="{6280BDA4-41B2-1380-F8B3-5F1CDA637384}"/>
                </a:ext>
              </a:extLst>
            </p:cNvPr>
            <p:cNvSpPr/>
            <p:nvPr/>
          </p:nvSpPr>
          <p:spPr>
            <a:xfrm>
              <a:off x="5259081" y="2379934"/>
              <a:ext cx="159157" cy="1536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762"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grpSp>
          <p:nvGrpSpPr>
            <p:cNvPr id="32" name="그룹 1003">
              <a:extLst>
                <a:ext uri="{FF2B5EF4-FFF2-40B4-BE49-F238E27FC236}">
                  <a16:creationId xmlns:a16="http://schemas.microsoft.com/office/drawing/2014/main" id="{4F4FEEA7-2BFE-8A9A-D208-F309EB33088E}"/>
                </a:ext>
              </a:extLst>
            </p:cNvPr>
            <p:cNvGrpSpPr/>
            <p:nvPr/>
          </p:nvGrpSpPr>
          <p:grpSpPr>
            <a:xfrm>
              <a:off x="784432" y="2769401"/>
              <a:ext cx="660823" cy="632883"/>
              <a:chOff x="516890" y="5330190"/>
              <a:chExt cx="991235" cy="949325"/>
            </a:xfrm>
          </p:grpSpPr>
          <p:pic>
            <p:nvPicPr>
              <p:cNvPr id="33" name="Object 15">
                <a:extLst>
                  <a:ext uri="{FF2B5EF4-FFF2-40B4-BE49-F238E27FC236}">
                    <a16:creationId xmlns:a16="http://schemas.microsoft.com/office/drawing/2014/main" id="{D07D07B3-2BA9-AEB7-D72E-6F922018E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16890" y="5330190"/>
                <a:ext cx="991235" cy="949325"/>
              </a:xfrm>
              <a:prstGeom prst="rect">
                <a:avLst/>
              </a:prstGeom>
            </p:spPr>
          </p:pic>
        </p:grpSp>
        <p:pic>
          <p:nvPicPr>
            <p:cNvPr id="34" name="Object 31">
              <a:extLst>
                <a:ext uri="{FF2B5EF4-FFF2-40B4-BE49-F238E27FC236}">
                  <a16:creationId xmlns:a16="http://schemas.microsoft.com/office/drawing/2014/main" id="{32DB2AEA-61D1-8696-D53F-676EB776B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1438" y="4409959"/>
              <a:ext cx="1212185" cy="2321671"/>
            </a:xfrm>
            <a:prstGeom prst="rect">
              <a:avLst/>
            </a:prstGeom>
          </p:spPr>
        </p:pic>
        <p:pic>
          <p:nvPicPr>
            <p:cNvPr id="35" name="Object 23">
              <a:extLst>
                <a:ext uri="{FF2B5EF4-FFF2-40B4-BE49-F238E27FC236}">
                  <a16:creationId xmlns:a16="http://schemas.microsoft.com/office/drawing/2014/main" id="{9586D59E-FFBE-8F3A-1048-F5E9716A0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75484" y="4409959"/>
              <a:ext cx="1200754" cy="2321671"/>
            </a:xfrm>
            <a:prstGeom prst="rect">
              <a:avLst/>
            </a:prstGeom>
          </p:spPr>
        </p:pic>
        <p:pic>
          <p:nvPicPr>
            <p:cNvPr id="36" name="Object 27">
              <a:extLst>
                <a:ext uri="{FF2B5EF4-FFF2-40B4-BE49-F238E27FC236}">
                  <a16:creationId xmlns:a16="http://schemas.microsoft.com/office/drawing/2014/main" id="{2371131A-B70C-10DB-0CDE-D27D925A8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34853" y="4409959"/>
              <a:ext cx="1212185" cy="2321671"/>
            </a:xfrm>
            <a:prstGeom prst="rect">
              <a:avLst/>
            </a:prstGeom>
          </p:spPr>
        </p:pic>
        <p:sp>
          <p:nvSpPr>
            <p:cNvPr id="37" name="object 67">
              <a:extLst>
                <a:ext uri="{FF2B5EF4-FFF2-40B4-BE49-F238E27FC236}">
                  <a16:creationId xmlns:a16="http://schemas.microsoft.com/office/drawing/2014/main" id="{E428EB88-620D-9D90-2DAE-339C971978A0}"/>
                </a:ext>
              </a:extLst>
            </p:cNvPr>
            <p:cNvSpPr txBox="1"/>
            <p:nvPr/>
          </p:nvSpPr>
          <p:spPr>
            <a:xfrm>
              <a:off x="5977038" y="4058265"/>
              <a:ext cx="1323340" cy="197881"/>
            </a:xfrm>
            <a:prstGeom prst="rect">
              <a:avLst/>
            </a:prstGeom>
          </p:spPr>
          <p:txBody>
            <a:bodyPr vert="horz" wrap="square" lIns="0" tIns="14299" rIns="0" bIns="0" rtlCol="0">
              <a:spAutoFit/>
            </a:bodyPr>
            <a:lstStyle/>
            <a:p>
              <a:pPr marL="12435">
                <a:spcBef>
                  <a:spcPts val="113"/>
                </a:spcBef>
              </a:pPr>
              <a:r>
                <a:rPr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06</a:t>
              </a:r>
              <a:r>
                <a:rPr lang="en-US"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sz="1050" spc="-362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lang="ko-KR" altLang="en-US" sz="1050" spc="45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본인확인 방법</a:t>
              </a:r>
              <a:endParaRPr sz="1050" dirty="0">
                <a:latin typeface="원신한 Light" panose="020B0303000000000000" pitchFamily="50" charset="-127"/>
                <a:ea typeface="원신한 Light" panose="020B0303000000000000"/>
                <a:cs typeface="LexiGulim"/>
              </a:endParaRP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7E33582A-CA38-2EF9-0CC5-FD4F555B1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78731" y="1567979"/>
              <a:ext cx="1212182" cy="2319981"/>
            </a:xfrm>
            <a:prstGeom prst="rect">
              <a:avLst/>
            </a:prstGeom>
          </p:spPr>
        </p:pic>
        <p:sp>
          <p:nvSpPr>
            <p:cNvPr id="39" name="object 67">
              <a:extLst>
                <a:ext uri="{FF2B5EF4-FFF2-40B4-BE49-F238E27FC236}">
                  <a16:creationId xmlns:a16="http://schemas.microsoft.com/office/drawing/2014/main" id="{840BF160-1328-4F1B-1D8D-E49C52C43BEB}"/>
                </a:ext>
              </a:extLst>
            </p:cNvPr>
            <p:cNvSpPr txBox="1"/>
            <p:nvPr/>
          </p:nvSpPr>
          <p:spPr>
            <a:xfrm>
              <a:off x="7551183" y="4065365"/>
              <a:ext cx="1855279" cy="197881"/>
            </a:xfrm>
            <a:prstGeom prst="rect">
              <a:avLst/>
            </a:prstGeom>
          </p:spPr>
          <p:txBody>
            <a:bodyPr vert="horz" wrap="square" lIns="0" tIns="14299" rIns="0" bIns="0" rtlCol="0">
              <a:spAutoFit/>
            </a:bodyPr>
            <a:lstStyle/>
            <a:p>
              <a:pPr marL="12435">
                <a:spcBef>
                  <a:spcPts val="113"/>
                </a:spcBef>
              </a:pPr>
              <a:r>
                <a:rPr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0</a:t>
              </a:r>
              <a:r>
                <a:rPr lang="en-US"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6-1 </a:t>
              </a:r>
              <a:r>
                <a:rPr lang="ko-KR" altLang="en-US" sz="1050" spc="-362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lang="ko-KR" altLang="en-US" sz="1050" spc="45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LexiGulim"/>
                </a:rPr>
                <a:t>신한인증서 인증</a:t>
              </a:r>
              <a:endParaRPr sz="1050" dirty="0">
                <a:latin typeface="원신한 Light" panose="020B0303000000000000" pitchFamily="50" charset="-127"/>
                <a:ea typeface="원신한 Light" panose="020B0303000000000000"/>
                <a:cs typeface="LexiGulim"/>
              </a:endParaRPr>
            </a:p>
          </p:txBody>
        </p:sp>
        <p:pic>
          <p:nvPicPr>
            <p:cNvPr id="40" name="Object 23">
              <a:extLst>
                <a:ext uri="{FF2B5EF4-FFF2-40B4-BE49-F238E27FC236}">
                  <a16:creationId xmlns:a16="http://schemas.microsoft.com/office/drawing/2014/main" id="{1648EAFB-AB2C-BB11-59BA-0BCC7243E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728559" y="4420906"/>
              <a:ext cx="1200754" cy="2299777"/>
            </a:xfrm>
            <a:prstGeom prst="rect">
              <a:avLst/>
            </a:prstGeom>
          </p:spPr>
        </p:pic>
        <p:sp>
          <p:nvSpPr>
            <p:cNvPr id="41" name="object 67">
              <a:extLst>
                <a:ext uri="{FF2B5EF4-FFF2-40B4-BE49-F238E27FC236}">
                  <a16:creationId xmlns:a16="http://schemas.microsoft.com/office/drawing/2014/main" id="{6493E9B9-DC3A-1D29-141E-37A211644887}"/>
                </a:ext>
              </a:extLst>
            </p:cNvPr>
            <p:cNvSpPr txBox="1"/>
            <p:nvPr/>
          </p:nvSpPr>
          <p:spPr>
            <a:xfrm>
              <a:off x="9329838" y="4072293"/>
              <a:ext cx="1320800" cy="197881"/>
            </a:xfrm>
            <a:prstGeom prst="rect">
              <a:avLst/>
            </a:prstGeom>
          </p:spPr>
          <p:txBody>
            <a:bodyPr vert="horz" wrap="square" lIns="0" tIns="14299" rIns="0" bIns="0" rtlCol="0">
              <a:spAutoFit/>
            </a:bodyPr>
            <a:lstStyle/>
            <a:p>
              <a:pPr marL="12435">
                <a:spcBef>
                  <a:spcPts val="113"/>
                </a:spcBef>
              </a:pPr>
              <a:r>
                <a:rPr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0</a:t>
              </a:r>
              <a:r>
                <a:rPr lang="en-US" sz="1050" spc="35" dirty="0">
                  <a:solidFill>
                    <a:srgbClr val="293A84"/>
                  </a:solidFill>
                  <a:latin typeface="원신한 Bold" panose="020B0803000000000000" pitchFamily="50" charset="-127"/>
                  <a:ea typeface="원신한 Light" panose="020B0303000000000000"/>
                  <a:cs typeface="Bangwool"/>
                </a:rPr>
                <a:t>6-2 </a:t>
              </a:r>
              <a:r>
                <a:rPr sz="1050" spc="-362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Bangwool"/>
                </a:rPr>
                <a:t> </a:t>
              </a:r>
              <a:r>
                <a:rPr lang="ko-KR" altLang="en-US" sz="1050" spc="45" dirty="0">
                  <a:solidFill>
                    <a:srgbClr val="293A84"/>
                  </a:solidFill>
                  <a:latin typeface="원신한 Light" panose="020B0303000000000000" pitchFamily="50" charset="-127"/>
                  <a:ea typeface="원신한 Light" panose="020B0303000000000000"/>
                  <a:cs typeface="LexiGulim"/>
                </a:rPr>
                <a:t>휴대폰 인증</a:t>
              </a:r>
              <a:endParaRPr sz="1050" dirty="0">
                <a:latin typeface="원신한 Light" panose="020B0303000000000000" pitchFamily="50" charset="-127"/>
                <a:ea typeface="원신한 Light" panose="020B0303000000000000"/>
                <a:cs typeface="LexiGulim"/>
              </a:endParaRPr>
            </a:p>
          </p:txBody>
        </p:sp>
        <p:pic>
          <p:nvPicPr>
            <p:cNvPr id="42" name="Object 23">
              <a:extLst>
                <a:ext uri="{FF2B5EF4-FFF2-40B4-BE49-F238E27FC236}">
                  <a16:creationId xmlns:a16="http://schemas.microsoft.com/office/drawing/2014/main" id="{3DD245AC-1F2C-7120-7D92-DDBD0CCE0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99084" y="4427833"/>
              <a:ext cx="1200754" cy="2299777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A02B2A-1CA3-3138-FE7A-CB0DC062C583}"/>
              </a:ext>
            </a:extLst>
          </p:cNvPr>
          <p:cNvSpPr/>
          <p:nvPr/>
        </p:nvSpPr>
        <p:spPr>
          <a:xfrm>
            <a:off x="7066959" y="1983731"/>
            <a:ext cx="8061960" cy="7251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30000"/>
              </a:lnSpc>
              <a:buFontTx/>
              <a:buNone/>
            </a:pPr>
            <a:r>
              <a:rPr lang="en-US" altLang="ko-KR" sz="1050" dirty="0">
                <a:solidFill>
                  <a:srgbClr val="405092"/>
                </a:solidFill>
                <a:latin typeface="원신한 Light" charset="0"/>
                <a:ea typeface="원신한 Light" charset="0"/>
              </a:rPr>
              <a:t>※ </a:t>
            </a:r>
            <a:r>
              <a:rPr lang="ko-KR" altLang="en-US" sz="1050" dirty="0">
                <a:solidFill>
                  <a:srgbClr val="405092"/>
                </a:solidFill>
                <a:latin typeface="원신한 Light" charset="0"/>
                <a:ea typeface="원신한 Light" charset="0"/>
              </a:rPr>
              <a:t>참고</a:t>
            </a:r>
          </a:p>
          <a:p>
            <a:pPr marL="0" indent="0" latinLnBrk="0">
              <a:lnSpc>
                <a:spcPct val="130000"/>
              </a:lnSpc>
              <a:buFontTx/>
              <a:buNone/>
            </a:pPr>
            <a:r>
              <a:rPr lang="en-US" altLang="ko-KR" sz="1100" dirty="0">
                <a:solidFill>
                  <a:srgbClr val="405092"/>
                </a:solidFill>
                <a:latin typeface="원신한 Light" charset="0"/>
                <a:ea typeface="원신한 Light" charset="0"/>
              </a:rPr>
              <a:t>04 </a:t>
            </a:r>
            <a:r>
              <a:rPr sz="1100" b="1" i="0" dirty="0" err="1">
                <a:solidFill>
                  <a:srgbClr val="FF0000"/>
                </a:solidFill>
                <a:latin typeface="Malgun Gothic" charset="0"/>
                <a:ea typeface="Malgun Gothic" charset="0"/>
              </a:rPr>
              <a:t>학교</a:t>
            </a:r>
            <a:r>
              <a:rPr sz="1100" b="1" i="0" dirty="0">
                <a:solidFill>
                  <a:srgbClr val="FF0000"/>
                </a:solidFill>
                <a:latin typeface="Malgun Gothic" charset="0"/>
                <a:ea typeface="Malgun Gothic" charset="0"/>
              </a:rPr>
              <a:t> </a:t>
            </a:r>
            <a:r>
              <a:rPr sz="1100" b="1" i="0" dirty="0" err="1">
                <a:solidFill>
                  <a:srgbClr val="FF0000"/>
                </a:solidFill>
                <a:latin typeface="Malgun Gothic" charset="0"/>
                <a:ea typeface="Malgun Gothic" charset="0"/>
              </a:rPr>
              <a:t>로그인</a:t>
            </a:r>
            <a:r>
              <a:rPr sz="1100" b="1" i="0" dirty="0">
                <a:solidFill>
                  <a:srgbClr val="FF0000"/>
                </a:solidFill>
                <a:latin typeface="Malgun Gothic" charset="0"/>
                <a:ea typeface="Malgun Gothic" charset="0"/>
              </a:rPr>
              <a:t> : </a:t>
            </a:r>
            <a:r>
              <a:rPr lang="ko-KR" altLang="en-US" sz="1100" b="1" dirty="0">
                <a:solidFill>
                  <a:srgbClr val="FF0000"/>
                </a:solidFill>
                <a:latin typeface="Malgun Gothic" charset="0"/>
                <a:ea typeface="Malgun Gothic" charset="0"/>
              </a:rPr>
              <a:t> 영진전문대학교</a:t>
            </a:r>
            <a:r>
              <a:rPr sz="1100" b="1" i="0" dirty="0">
                <a:solidFill>
                  <a:srgbClr val="FF0000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Malgun Gothic" charset="0"/>
                <a:ea typeface="Malgun Gothic" charset="0"/>
              </a:rPr>
              <a:t>학번 교번과 </a:t>
            </a:r>
            <a:r>
              <a:rPr sz="1100" b="1" i="0" dirty="0" err="1">
                <a:solidFill>
                  <a:srgbClr val="FF0000"/>
                </a:solidFill>
                <a:latin typeface="Malgun Gothic" charset="0"/>
                <a:ea typeface="Malgun Gothic" charset="0"/>
              </a:rPr>
              <a:t>동일</a:t>
            </a:r>
            <a:br>
              <a:rPr lang="en-US" altLang="ko-KR" sz="1100" dirty="0">
                <a:solidFill>
                  <a:srgbClr val="405092"/>
                </a:solidFill>
                <a:latin typeface="원신한 Light" charset="0"/>
                <a:ea typeface="원신한 Light" charset="0"/>
              </a:rPr>
            </a:br>
            <a:r>
              <a:rPr lang="en-US" altLang="ko-KR" sz="1100" dirty="0">
                <a:solidFill>
                  <a:srgbClr val="405092"/>
                </a:solidFill>
                <a:latin typeface="원신한 Light" charset="0"/>
                <a:ea typeface="원신한 Light" charset="0"/>
              </a:rPr>
              <a:t>06-2 </a:t>
            </a:r>
            <a:r>
              <a:rPr lang="ko-KR" altLang="en-US" sz="1100" dirty="0">
                <a:solidFill>
                  <a:srgbClr val="405092"/>
                </a:solidFill>
                <a:latin typeface="원신한 Light" charset="0"/>
                <a:ea typeface="원신한 Light" charset="0"/>
              </a:rPr>
              <a:t>휴대폰 통신사 인증</a:t>
            </a:r>
            <a:r>
              <a:rPr lang="en-US" altLang="ko-KR" sz="1100" dirty="0">
                <a:solidFill>
                  <a:srgbClr val="405092"/>
                </a:solidFill>
                <a:latin typeface="원신한 Light" charset="0"/>
                <a:ea typeface="원신한 Light" charset="0"/>
              </a:rPr>
              <a:t>: </a:t>
            </a:r>
            <a:r>
              <a:rPr lang="ko-KR" altLang="en-US" sz="1100" dirty="0">
                <a:solidFill>
                  <a:srgbClr val="405092"/>
                </a:solidFill>
                <a:latin typeface="원신한 Light" charset="0"/>
                <a:ea typeface="원신한 Light" charset="0"/>
              </a:rPr>
              <a:t>본인 명의 휴대폰 필수</a:t>
            </a:r>
          </a:p>
        </p:txBody>
      </p:sp>
    </p:spTree>
    <p:extLst>
      <p:ext uri="{BB962C8B-B14F-4D97-AF65-F5344CB8AC3E}">
        <p14:creationId xmlns:p14="http://schemas.microsoft.com/office/powerpoint/2010/main" val="74179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4A67E-A98F-C2B4-4B57-ACE47D76DAEF}"/>
              </a:ext>
            </a:extLst>
          </p:cNvPr>
          <p:cNvSpPr txBox="1"/>
          <p:nvPr/>
        </p:nvSpPr>
        <p:spPr>
          <a:xfrm>
            <a:off x="5375290" y="1871560"/>
            <a:ext cx="14414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8800" b="1" dirty="0">
                <a:solidFill>
                  <a:schemeClr val="bg1"/>
                </a:solidFill>
                <a:latin typeface=""/>
              </a:rPr>
              <a:t>02</a:t>
            </a:r>
            <a:endParaRPr kumimoji="1" lang="ko-Kore-KR" altLang="en-US" sz="8800" b="1" dirty="0">
              <a:solidFill>
                <a:schemeClr val="bg1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9860C-73FC-758B-A64C-D862AC79C645}"/>
              </a:ext>
            </a:extLst>
          </p:cNvPr>
          <p:cNvSpPr txBox="1"/>
          <p:nvPr/>
        </p:nvSpPr>
        <p:spPr>
          <a:xfrm>
            <a:off x="4746172" y="4121137"/>
            <a:ext cx="2888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dirty="0" err="1">
                <a:solidFill>
                  <a:schemeClr val="bg1"/>
                </a:solidFill>
                <a:latin typeface=""/>
              </a:rPr>
              <a:t>헤이영</a:t>
            </a:r>
            <a:r>
              <a:rPr kumimoji="1" lang="ko-KR" altLang="en-US" sz="2800" b="1" dirty="0">
                <a:solidFill>
                  <a:schemeClr val="bg1"/>
                </a:solidFill>
                <a:latin typeface=""/>
              </a:rPr>
              <a:t> </a:t>
            </a:r>
            <a:r>
              <a:rPr kumimoji="1" lang="ko-KR" altLang="en-US" sz="2800" b="1" dirty="0" err="1">
                <a:solidFill>
                  <a:schemeClr val="bg1"/>
                </a:solidFill>
                <a:latin typeface=""/>
              </a:rPr>
              <a:t>전자출결</a:t>
            </a:r>
            <a:endParaRPr kumimoji="1" lang="en-US" altLang="ko-KR" sz="2800" b="1" dirty="0">
              <a:solidFill>
                <a:schemeClr val="bg1"/>
              </a:solidFill>
              <a:latin typeface=""/>
            </a:endParaRPr>
          </a:p>
        </p:txBody>
      </p:sp>
      <p:cxnSp>
        <p:nvCxnSpPr>
          <p:cNvPr id="4" name="직선 연결선[R] 7">
            <a:extLst>
              <a:ext uri="{FF2B5EF4-FFF2-40B4-BE49-F238E27FC236}">
                <a16:creationId xmlns:a16="http://schemas.microsoft.com/office/drawing/2014/main" id="{D374B024-E0CC-3C83-B519-0FDA923610B4}"/>
              </a:ext>
            </a:extLst>
          </p:cNvPr>
          <p:cNvCxnSpPr>
            <a:cxnSpLocks/>
          </p:cNvCxnSpPr>
          <p:nvPr/>
        </p:nvCxnSpPr>
        <p:spPr>
          <a:xfrm flipH="1">
            <a:off x="6085562" y="3475153"/>
            <a:ext cx="105833" cy="16933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1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5430BA-E158-3B10-5970-43E887CF08E6}"/>
              </a:ext>
            </a:extLst>
          </p:cNvPr>
          <p:cNvGrpSpPr/>
          <p:nvPr/>
        </p:nvGrpSpPr>
        <p:grpSpPr>
          <a:xfrm>
            <a:off x="4859494" y="1658991"/>
            <a:ext cx="2118530" cy="4238389"/>
            <a:chOff x="4859494" y="1658991"/>
            <a:chExt cx="2118530" cy="4238389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B0EFDF1-06E9-1335-7604-1CCFD968F0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" t="6117" r="-258" b="1353"/>
            <a:stretch/>
          </p:blipFill>
          <p:spPr>
            <a:xfrm>
              <a:off x="4859494" y="1658991"/>
              <a:ext cx="2118530" cy="4238389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10EA52D-F969-B27B-4B96-CE0102618B24}"/>
                </a:ext>
              </a:extLst>
            </p:cNvPr>
            <p:cNvSpPr/>
            <p:nvPr/>
          </p:nvSpPr>
          <p:spPr>
            <a:xfrm>
              <a:off x="5598084" y="3099023"/>
              <a:ext cx="669366" cy="166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627" b="1" dirty="0" err="1">
                  <a:solidFill>
                    <a:srgbClr val="717A84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r>
                <a:rPr lang="ko-KR" altLang="en-US" sz="627" b="1" dirty="0">
                  <a:solidFill>
                    <a:srgbClr val="717A84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교수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C16436C-B291-5D90-5C2F-B562EC33013A}"/>
                </a:ext>
              </a:extLst>
            </p:cNvPr>
            <p:cNvSpPr/>
            <p:nvPr/>
          </p:nvSpPr>
          <p:spPr>
            <a:xfrm>
              <a:off x="4990553" y="5010939"/>
              <a:ext cx="438697" cy="166448"/>
            </a:xfrm>
            <a:prstGeom prst="rect">
              <a:avLst/>
            </a:prstGeom>
            <a:solidFill>
              <a:srgbClr val="F9FD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530" b="1" dirty="0" err="1">
                  <a:solidFill>
                    <a:srgbClr val="636D77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endPara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C7D1799-7095-9E07-51F7-CB2D4EA9DD2D}"/>
                </a:ext>
              </a:extLst>
            </p:cNvPr>
            <p:cNvSpPr/>
            <p:nvPr/>
          </p:nvSpPr>
          <p:spPr>
            <a:xfrm>
              <a:off x="4990552" y="5506239"/>
              <a:ext cx="438697" cy="166448"/>
            </a:xfrm>
            <a:prstGeom prst="rect">
              <a:avLst/>
            </a:prstGeom>
            <a:solidFill>
              <a:srgbClr val="F9FD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530" b="1" dirty="0" err="1">
                  <a:solidFill>
                    <a:srgbClr val="636D77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endPara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EB1371E-CA5B-598E-2188-67E2542D5862}"/>
              </a:ext>
            </a:extLst>
          </p:cNvPr>
          <p:cNvGrpSpPr/>
          <p:nvPr/>
        </p:nvGrpSpPr>
        <p:grpSpPr>
          <a:xfrm>
            <a:off x="2652204" y="1632783"/>
            <a:ext cx="2123564" cy="4238389"/>
            <a:chOff x="2652204" y="1632783"/>
            <a:chExt cx="2123564" cy="423838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2398D35-E5D0-7D8B-B2B3-9218F7D66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3" t="7691" r="-603"/>
            <a:stretch/>
          </p:blipFill>
          <p:spPr>
            <a:xfrm>
              <a:off x="2652204" y="1632783"/>
              <a:ext cx="2123564" cy="4238389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B9BCE0C-F222-A700-8E6D-B65566EE4950}"/>
                </a:ext>
              </a:extLst>
            </p:cNvPr>
            <p:cNvSpPr/>
            <p:nvPr/>
          </p:nvSpPr>
          <p:spPr>
            <a:xfrm>
              <a:off x="3167787" y="1925733"/>
              <a:ext cx="1066800" cy="166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tlCol="0" anchor="ctr"/>
            <a:lstStyle/>
            <a:p>
              <a:r>
                <a:rPr lang="ko-KR" altLang="en-US" sz="700" b="1" dirty="0" err="1">
                  <a:solidFill>
                    <a:sysClr val="windowText" lastClr="000000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나학생</a:t>
              </a:r>
              <a:r>
                <a:rPr lang="en-US" altLang="ko-KR" sz="700" b="1" dirty="0">
                  <a:solidFill>
                    <a:sysClr val="windowText" lastClr="000000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(202412345)</a:t>
              </a:r>
              <a:endParaRPr lang="ko-KR" altLang="en-US" sz="700" b="1" dirty="0">
                <a:solidFill>
                  <a:sysClr val="windowText" lastClr="000000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1949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latin typeface=""/>
              </a:rPr>
              <a:t>전자출결</a:t>
            </a:r>
            <a:r>
              <a:rPr kumimoji="1" lang="ko-KR" altLang="en-US" sz="2000" b="1" dirty="0">
                <a:latin typeface=""/>
              </a:rPr>
              <a:t> </a:t>
            </a:r>
            <a:r>
              <a:rPr kumimoji="1" lang="en-US" altLang="ko-KR" sz="2000" b="1" dirty="0">
                <a:latin typeface=""/>
              </a:rPr>
              <a:t>- </a:t>
            </a:r>
            <a:r>
              <a:rPr kumimoji="1" lang="ko-KR" altLang="en-US" sz="2000" b="1" dirty="0">
                <a:latin typeface=""/>
              </a:rPr>
              <a:t>메인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메뉴 선택</a:t>
              </a: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0" name="Text Box 652">
            <a:extLst>
              <a:ext uri="{FF2B5EF4-FFF2-40B4-BE49-F238E27FC236}">
                <a16:creationId xmlns:a16="http://schemas.microsoft.com/office/drawing/2014/main" id="{70C6AD97-684E-509B-54B8-7AF2B1EEF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4" y="2253606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메인 페이지 오른쪽 상단 메뉴바를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09870" y="2606256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전자출결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화면 진입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399145" y="2488747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Text Box 652">
            <a:extLst>
              <a:ext uri="{FF2B5EF4-FFF2-40B4-BE49-F238E27FC236}">
                <a16:creationId xmlns:a16="http://schemas.microsoft.com/office/drawing/2014/main" id="{DF629C25-7FAB-AEF0-95CA-07AA8E3B9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9703" y="2994025"/>
            <a:ext cx="3207479" cy="3891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숨겨 있던 메뉴바가 나타나면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</a:p>
          <a:p>
            <a:pPr marL="0" lvl="1" indent="0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None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 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전자출결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–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전자출결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메인을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A83E27-D61D-F52F-919F-DD526138E6FE}"/>
              </a:ext>
            </a:extLst>
          </p:cNvPr>
          <p:cNvGrpSpPr/>
          <p:nvPr/>
        </p:nvGrpSpPr>
        <p:grpSpPr>
          <a:xfrm>
            <a:off x="7524921" y="3583521"/>
            <a:ext cx="3273311" cy="288000"/>
            <a:chOff x="6740660" y="2490212"/>
            <a:chExt cx="3121429" cy="288000"/>
          </a:xfrm>
        </p:grpSpPr>
        <p:sp>
          <p:nvSpPr>
            <p:cNvPr id="32" name="직사각형 457">
              <a:extLst>
                <a:ext uri="{FF2B5EF4-FFF2-40B4-BE49-F238E27FC236}">
                  <a16:creationId xmlns:a16="http://schemas.microsoft.com/office/drawing/2014/main" id="{3E2C3E51-6989-21A8-8128-519AA599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전자출결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33" name="자유형: 도형 123">
              <a:extLst>
                <a:ext uri="{FF2B5EF4-FFF2-40B4-BE49-F238E27FC236}">
                  <a16:creationId xmlns:a16="http://schemas.microsoft.com/office/drawing/2014/main" id="{B1D11AFA-794D-347E-5BFC-444EAB1A8DD7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7025E0E5-3EF6-725D-5C44-99BE410004D4}"/>
              </a:ext>
            </a:extLst>
          </p:cNvPr>
          <p:cNvSpPr/>
          <p:nvPr/>
        </p:nvSpPr>
        <p:spPr>
          <a:xfrm>
            <a:off x="7414196" y="3466012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5" name="Text Box 652">
            <a:extLst>
              <a:ext uri="{FF2B5EF4-FFF2-40B4-BE49-F238E27FC236}">
                <a16:creationId xmlns:a16="http://schemas.microsoft.com/office/drawing/2014/main" id="{65165F8F-A978-A0DA-0993-ECF149C0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4" y="3971290"/>
            <a:ext cx="3207479" cy="38914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현재 진행 강의를 확인할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오늘 진행 강의를 확인할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35088C-A1EB-4ABC-4CC9-6735F78DC1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8" b="3938"/>
          <a:stretch/>
        </p:blipFill>
        <p:spPr>
          <a:xfrm>
            <a:off x="409444" y="1627200"/>
            <a:ext cx="2133437" cy="424955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9F580DF-352A-6D90-851A-9117304FD8A5}"/>
              </a:ext>
            </a:extLst>
          </p:cNvPr>
          <p:cNvSpPr/>
          <p:nvPr/>
        </p:nvSpPr>
        <p:spPr>
          <a:xfrm>
            <a:off x="1180552" y="2664246"/>
            <a:ext cx="1066800" cy="166448"/>
          </a:xfrm>
          <a:prstGeom prst="rect">
            <a:avLst/>
          </a:prstGeom>
          <a:solidFill>
            <a:srgbClr val="188B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b="1" dirty="0" err="1"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나학생</a:t>
            </a:r>
            <a:r>
              <a:rPr lang="en-US" altLang="ko-KR" sz="800" b="1" dirty="0"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(202412345)</a:t>
            </a:r>
            <a:endParaRPr lang="ko-KR" altLang="en-US" sz="800" b="1" dirty="0"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A201CC1-B94C-0ACD-5EC1-675D9C73AE0C}"/>
              </a:ext>
            </a:extLst>
          </p:cNvPr>
          <p:cNvSpPr/>
          <p:nvPr/>
        </p:nvSpPr>
        <p:spPr>
          <a:xfrm>
            <a:off x="1828400" y="4104053"/>
            <a:ext cx="356694" cy="1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480" b="1" dirty="0" err="1">
                <a:solidFill>
                  <a:srgbClr val="B7BEC5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480" b="1" dirty="0">
                <a:solidFill>
                  <a:srgbClr val="B7BEC5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4D29FA-16AF-2631-2254-E000A913E45E}"/>
              </a:ext>
            </a:extLst>
          </p:cNvPr>
          <p:cNvSpPr/>
          <p:nvPr/>
        </p:nvSpPr>
        <p:spPr>
          <a:xfrm>
            <a:off x="2257200" y="1754245"/>
            <a:ext cx="226996" cy="216778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7B45C96-0791-6C19-9A1A-E1F0D161EAF9}"/>
              </a:ext>
            </a:extLst>
          </p:cNvPr>
          <p:cNvSpPr/>
          <p:nvPr/>
        </p:nvSpPr>
        <p:spPr>
          <a:xfrm>
            <a:off x="2030363" y="1502412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BFA5144-54EB-5D32-1A7E-A52E9AF3B26A}"/>
              </a:ext>
            </a:extLst>
          </p:cNvPr>
          <p:cNvSpPr/>
          <p:nvPr/>
        </p:nvSpPr>
        <p:spPr>
          <a:xfrm>
            <a:off x="3619499" y="2493661"/>
            <a:ext cx="1003301" cy="27917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186474E-16F1-971B-E02C-99A76F8FF987}"/>
              </a:ext>
            </a:extLst>
          </p:cNvPr>
          <p:cNvSpPr/>
          <p:nvPr/>
        </p:nvSpPr>
        <p:spPr>
          <a:xfrm>
            <a:off x="3398932" y="228368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E18A96E-E986-550F-1FEF-45345AA4F84F}"/>
              </a:ext>
            </a:extLst>
          </p:cNvPr>
          <p:cNvSpPr/>
          <p:nvPr/>
        </p:nvSpPr>
        <p:spPr>
          <a:xfrm>
            <a:off x="4775768" y="1454376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68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B64EE-D181-F846-62BE-1CE94F2BFA71}"/>
              </a:ext>
            </a:extLst>
          </p:cNvPr>
          <p:cNvGrpSpPr/>
          <p:nvPr/>
        </p:nvGrpSpPr>
        <p:grpSpPr>
          <a:xfrm>
            <a:off x="1555510" y="1629978"/>
            <a:ext cx="2118530" cy="4238389"/>
            <a:chOff x="4859494" y="1658991"/>
            <a:chExt cx="2118530" cy="423838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558BAED-F990-280B-C595-F9420D98C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" t="6117" r="-258" b="1353"/>
            <a:stretch/>
          </p:blipFill>
          <p:spPr>
            <a:xfrm>
              <a:off x="4859494" y="1658991"/>
              <a:ext cx="2118530" cy="423838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33CA88-4218-EF18-69E1-0DC715183E91}"/>
                </a:ext>
              </a:extLst>
            </p:cNvPr>
            <p:cNvSpPr/>
            <p:nvPr/>
          </p:nvSpPr>
          <p:spPr>
            <a:xfrm>
              <a:off x="5591734" y="3099023"/>
              <a:ext cx="684050" cy="1664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627" b="1" dirty="0" err="1">
                  <a:solidFill>
                    <a:srgbClr val="717A84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r>
                <a:rPr lang="ko-KR" altLang="en-US" sz="627" b="1" dirty="0">
                  <a:solidFill>
                    <a:srgbClr val="717A84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교수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3A60E39-ABC7-1D1A-C84B-6D4F8807765B}"/>
                </a:ext>
              </a:extLst>
            </p:cNvPr>
            <p:cNvSpPr/>
            <p:nvPr/>
          </p:nvSpPr>
          <p:spPr>
            <a:xfrm>
              <a:off x="4990553" y="5010939"/>
              <a:ext cx="438697" cy="166448"/>
            </a:xfrm>
            <a:prstGeom prst="rect">
              <a:avLst/>
            </a:prstGeom>
            <a:solidFill>
              <a:srgbClr val="F9FD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530" b="1" dirty="0" err="1">
                  <a:solidFill>
                    <a:srgbClr val="636D77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endPara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776475A-BF19-970A-0A47-58BFF3E7C536}"/>
                </a:ext>
              </a:extLst>
            </p:cNvPr>
            <p:cNvSpPr/>
            <p:nvPr/>
          </p:nvSpPr>
          <p:spPr>
            <a:xfrm>
              <a:off x="4990552" y="5506239"/>
              <a:ext cx="438697" cy="166448"/>
            </a:xfrm>
            <a:prstGeom prst="rect">
              <a:avLst/>
            </a:prstGeom>
            <a:solidFill>
              <a:srgbClr val="F9FD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r>
                <a:rPr lang="ko-KR" altLang="en-US" sz="530" b="1" dirty="0" err="1">
                  <a:solidFill>
                    <a:srgbClr val="636D77"/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나교수</a:t>
              </a:r>
              <a:endParaRPr lang="ko-KR" altLang="en-US" sz="530" b="1" dirty="0">
                <a:solidFill>
                  <a:srgbClr val="636D77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1949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latin typeface=""/>
              </a:rPr>
              <a:t>전자출결</a:t>
            </a:r>
            <a:r>
              <a:rPr kumimoji="1" lang="ko-KR" altLang="en-US" sz="2000" b="1" dirty="0">
                <a:latin typeface=""/>
              </a:rPr>
              <a:t> </a:t>
            </a:r>
            <a:r>
              <a:rPr kumimoji="1" lang="en-US" altLang="ko-KR" sz="2000" b="1" dirty="0">
                <a:latin typeface=""/>
              </a:rPr>
              <a:t>- </a:t>
            </a:r>
            <a:r>
              <a:rPr kumimoji="1" lang="ko-KR" altLang="en-US" sz="2000" b="1" dirty="0">
                <a:latin typeface=""/>
              </a:rPr>
              <a:t>메인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출석체크 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화면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이동</a:t>
              </a: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0" name="Text Box 652">
            <a:extLst>
              <a:ext uri="{FF2B5EF4-FFF2-40B4-BE49-F238E27FC236}">
                <a16:creationId xmlns:a16="http://schemas.microsoft.com/office/drawing/2014/main" id="{70C6AD97-684E-509B-54B8-7AF2B1EEF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4" y="2253606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출석체크 버튼을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09870" y="2606256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오늘 진행 강의 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화면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이동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399145" y="2488747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Text Box 652">
            <a:extLst>
              <a:ext uri="{FF2B5EF4-FFF2-40B4-BE49-F238E27FC236}">
                <a16:creationId xmlns:a16="http://schemas.microsoft.com/office/drawing/2014/main" id="{DF629C25-7FAB-AEF0-95CA-07AA8E3B9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9703" y="2994025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[+]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버튼을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7A83E27-D61D-F52F-919F-DD526138E6FE}"/>
              </a:ext>
            </a:extLst>
          </p:cNvPr>
          <p:cNvGrpSpPr/>
          <p:nvPr/>
        </p:nvGrpSpPr>
        <p:grpSpPr>
          <a:xfrm>
            <a:off x="7524921" y="3316821"/>
            <a:ext cx="3273311" cy="288000"/>
            <a:chOff x="6740660" y="2490212"/>
            <a:chExt cx="3121429" cy="288000"/>
          </a:xfrm>
        </p:grpSpPr>
        <p:sp>
          <p:nvSpPr>
            <p:cNvPr id="32" name="직사각형 457">
              <a:extLst>
                <a:ext uri="{FF2B5EF4-FFF2-40B4-BE49-F238E27FC236}">
                  <a16:creationId xmlns:a16="http://schemas.microsoft.com/office/drawing/2014/main" id="{3E2C3E51-6989-21A8-8128-519AA599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해당 강의 출결 조회 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화면</a:t>
              </a: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이동</a:t>
              </a:r>
            </a:p>
          </p:txBody>
        </p:sp>
        <p:sp>
          <p:nvSpPr>
            <p:cNvPr id="33" name="자유형: 도형 123">
              <a:extLst>
                <a:ext uri="{FF2B5EF4-FFF2-40B4-BE49-F238E27FC236}">
                  <a16:creationId xmlns:a16="http://schemas.microsoft.com/office/drawing/2014/main" id="{B1D11AFA-794D-347E-5BFC-444EAB1A8DD7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7025E0E5-3EF6-725D-5C44-99BE410004D4}"/>
              </a:ext>
            </a:extLst>
          </p:cNvPr>
          <p:cNvSpPr/>
          <p:nvPr/>
        </p:nvSpPr>
        <p:spPr>
          <a:xfrm>
            <a:off x="7414196" y="3199312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5" name="Text Box 652">
            <a:extLst>
              <a:ext uri="{FF2B5EF4-FFF2-40B4-BE49-F238E27FC236}">
                <a16:creationId xmlns:a16="http://schemas.microsoft.com/office/drawing/2014/main" id="{65165F8F-A978-A0DA-0993-ECF149C0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4" y="3704590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원하는 강의명을 누른다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8081ABC-369E-6A78-4999-4869EDE9A454}"/>
              </a:ext>
            </a:extLst>
          </p:cNvPr>
          <p:cNvGrpSpPr/>
          <p:nvPr/>
        </p:nvGrpSpPr>
        <p:grpSpPr>
          <a:xfrm>
            <a:off x="7524921" y="4017906"/>
            <a:ext cx="3273311" cy="288000"/>
            <a:chOff x="6740660" y="2490212"/>
            <a:chExt cx="3121429" cy="288000"/>
          </a:xfrm>
        </p:grpSpPr>
        <p:sp>
          <p:nvSpPr>
            <p:cNvPr id="11" name="직사각형 457">
              <a:extLst>
                <a:ext uri="{FF2B5EF4-FFF2-40B4-BE49-F238E27FC236}">
                  <a16:creationId xmlns:a16="http://schemas.microsoft.com/office/drawing/2014/main" id="{3CB021F1-C2BA-B5F5-D5F2-4353BF541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학기 선택 </a:t>
              </a:r>
              <a:r>
                <a:rPr kumimoji="0" lang="ko-KR" altLang="en-US" sz="1400" b="1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팝업창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12" name="자유형: 도형 123">
              <a:extLst>
                <a:ext uri="{FF2B5EF4-FFF2-40B4-BE49-F238E27FC236}">
                  <a16:creationId xmlns:a16="http://schemas.microsoft.com/office/drawing/2014/main" id="{0328655F-C02B-45EB-4F5F-966D63B04DB5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CFB894E-B4AA-4229-568D-E9EC59FAD610}"/>
              </a:ext>
            </a:extLst>
          </p:cNvPr>
          <p:cNvSpPr/>
          <p:nvPr/>
        </p:nvSpPr>
        <p:spPr>
          <a:xfrm>
            <a:off x="7414196" y="3900397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4" name="Text Box 652">
            <a:extLst>
              <a:ext uri="{FF2B5EF4-FFF2-40B4-BE49-F238E27FC236}">
                <a16:creationId xmlns:a16="http://schemas.microsoft.com/office/drawing/2014/main" id="{77D3193A-7271-6ADF-A8CF-71053093E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4" y="4405675"/>
            <a:ext cx="3207479" cy="17729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원하는 학기를 선택할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FC5A5BB1-3134-F9BE-B890-079D16D704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6348" r="-395" b="476"/>
          <a:stretch/>
        </p:blipFill>
        <p:spPr>
          <a:xfrm>
            <a:off x="4339622" y="1569322"/>
            <a:ext cx="2103816" cy="423838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FBAC51-0424-F62E-A5AC-9DF83EDF96D7}"/>
              </a:ext>
            </a:extLst>
          </p:cNvPr>
          <p:cNvSpPr/>
          <p:nvPr/>
        </p:nvSpPr>
        <p:spPr>
          <a:xfrm>
            <a:off x="5064133" y="2966843"/>
            <a:ext cx="654794" cy="16644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627" b="1" dirty="0" err="1">
                <a:solidFill>
                  <a:schemeClr val="bg2">
                    <a:lumMod val="2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627" b="1" dirty="0">
                <a:solidFill>
                  <a:schemeClr val="bg2">
                    <a:lumMod val="2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CF9B01A-66F5-A416-5B83-1AF9DC822630}"/>
              </a:ext>
            </a:extLst>
          </p:cNvPr>
          <p:cNvSpPr/>
          <p:nvPr/>
        </p:nvSpPr>
        <p:spPr>
          <a:xfrm>
            <a:off x="1743332" y="3348661"/>
            <a:ext cx="1821023" cy="964981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F911EF3-E070-D210-485D-F55E4895AB4B}"/>
              </a:ext>
            </a:extLst>
          </p:cNvPr>
          <p:cNvSpPr/>
          <p:nvPr/>
        </p:nvSpPr>
        <p:spPr>
          <a:xfrm>
            <a:off x="1501141" y="2937809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EB1CDAB-9134-21EC-8CCE-9FF8A642DF93}"/>
              </a:ext>
            </a:extLst>
          </p:cNvPr>
          <p:cNvSpPr/>
          <p:nvPr/>
        </p:nvSpPr>
        <p:spPr>
          <a:xfrm>
            <a:off x="3345795" y="4429256"/>
            <a:ext cx="212536" cy="189894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B0D165-E104-E249-4F74-C78C4D27BF36}"/>
              </a:ext>
            </a:extLst>
          </p:cNvPr>
          <p:cNvSpPr/>
          <p:nvPr/>
        </p:nvSpPr>
        <p:spPr>
          <a:xfrm>
            <a:off x="4339622" y="4344486"/>
            <a:ext cx="2103816" cy="1355708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CCBEB20-945C-0776-32C0-8C32D67B728C}"/>
              </a:ext>
            </a:extLst>
          </p:cNvPr>
          <p:cNvSpPr/>
          <p:nvPr/>
        </p:nvSpPr>
        <p:spPr>
          <a:xfrm>
            <a:off x="3113699" y="4166127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2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EF0E82C-3BD4-C144-9B76-297BF5C9A8C7}"/>
              </a:ext>
            </a:extLst>
          </p:cNvPr>
          <p:cNvSpPr/>
          <p:nvPr/>
        </p:nvSpPr>
        <p:spPr>
          <a:xfrm>
            <a:off x="1389333" y="4344486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3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EF9ACA0-3066-46F4-D433-8CCA040C5449}"/>
              </a:ext>
            </a:extLst>
          </p:cNvPr>
          <p:cNvSpPr/>
          <p:nvPr/>
        </p:nvSpPr>
        <p:spPr>
          <a:xfrm>
            <a:off x="4136011" y="40551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4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86929E-2DEB-390B-9ADB-2E2D27834C87}"/>
              </a:ext>
            </a:extLst>
          </p:cNvPr>
          <p:cNvSpPr/>
          <p:nvPr/>
        </p:nvSpPr>
        <p:spPr>
          <a:xfrm>
            <a:off x="1616965" y="4653948"/>
            <a:ext cx="1927291" cy="117610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D89C0B9-9123-2C37-6679-2D4733A7D556}"/>
              </a:ext>
            </a:extLst>
          </p:cNvPr>
          <p:cNvSpPr/>
          <p:nvPr/>
        </p:nvSpPr>
        <p:spPr>
          <a:xfrm>
            <a:off x="3335446" y="5541973"/>
            <a:ext cx="252853" cy="20976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78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57C174-8F76-8468-206B-E1247826D8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8" b="3938"/>
          <a:stretch/>
        </p:blipFill>
        <p:spPr>
          <a:xfrm>
            <a:off x="1229255" y="1618854"/>
            <a:ext cx="2133437" cy="424955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D3BCD-386D-511A-21F4-1F14397AA9F4}"/>
              </a:ext>
            </a:extLst>
          </p:cNvPr>
          <p:cNvSpPr/>
          <p:nvPr/>
        </p:nvSpPr>
        <p:spPr>
          <a:xfrm>
            <a:off x="2000363" y="2655900"/>
            <a:ext cx="1066800" cy="166448"/>
          </a:xfrm>
          <a:prstGeom prst="rect">
            <a:avLst/>
          </a:prstGeom>
          <a:solidFill>
            <a:srgbClr val="188B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ko-KR" altLang="en-US" sz="800" b="1" dirty="0" err="1"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나학생</a:t>
            </a:r>
            <a:r>
              <a:rPr lang="en-US" altLang="ko-KR" sz="800" b="1" dirty="0"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(202412345)</a:t>
            </a:r>
            <a:endParaRPr lang="ko-KR" altLang="en-US" sz="800" b="1" dirty="0"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79B9D1-C942-92C8-9163-7D2425E7A357}"/>
              </a:ext>
            </a:extLst>
          </p:cNvPr>
          <p:cNvSpPr/>
          <p:nvPr/>
        </p:nvSpPr>
        <p:spPr>
          <a:xfrm>
            <a:off x="2661545" y="4095707"/>
            <a:ext cx="356694" cy="166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480" b="1" dirty="0" err="1">
                <a:solidFill>
                  <a:srgbClr val="B7BEC5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나교수</a:t>
            </a:r>
            <a:r>
              <a:rPr lang="ko-KR" altLang="en-US" sz="480" b="1" dirty="0">
                <a:solidFill>
                  <a:srgbClr val="B7BEC5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 교수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F98EF2-8156-7676-F264-C01E056730B8}"/>
              </a:ext>
            </a:extLst>
          </p:cNvPr>
          <p:cNvSpPr txBox="1"/>
          <p:nvPr/>
        </p:nvSpPr>
        <p:spPr>
          <a:xfrm>
            <a:off x="1430310" y="272384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헤이영</a:t>
            </a:r>
            <a:r>
              <a:rPr kumimoji="1" lang="ko-KR" altLang="en-US" sz="1200" b="1" dirty="0">
                <a:solidFill>
                  <a:srgbClr val="005533"/>
                </a:solidFill>
                <a:latin typeface=""/>
              </a:rPr>
              <a:t> </a:t>
            </a:r>
            <a:r>
              <a:rPr kumimoji="1" lang="ko-KR" altLang="en-US" sz="1200" b="1" dirty="0" err="1">
                <a:solidFill>
                  <a:srgbClr val="005533"/>
                </a:solidFill>
                <a:latin typeface=""/>
              </a:rPr>
              <a:t>전자출결</a:t>
            </a:r>
            <a:endParaRPr kumimoji="1" lang="ko-Kore-KR" altLang="en-US" sz="1200" b="1" dirty="0">
              <a:solidFill>
                <a:srgbClr val="005533"/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DE5A5-A406-CCD9-51A7-2E3C8218263D}"/>
              </a:ext>
            </a:extLst>
          </p:cNvPr>
          <p:cNvSpPr txBox="1"/>
          <p:nvPr/>
        </p:nvSpPr>
        <p:spPr>
          <a:xfrm>
            <a:off x="1430310" y="50299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b="1" dirty="0" err="1">
                <a:latin typeface=""/>
              </a:rPr>
              <a:t>전자출결</a:t>
            </a:r>
            <a:r>
              <a:rPr kumimoji="1" lang="ko-KR" altLang="en-US" sz="2000" b="1" dirty="0">
                <a:latin typeface=""/>
              </a:rPr>
              <a:t> </a:t>
            </a:r>
            <a:r>
              <a:rPr kumimoji="1" lang="en-US" altLang="ko-KR" sz="2000" b="1" dirty="0">
                <a:latin typeface=""/>
              </a:rPr>
              <a:t>- </a:t>
            </a:r>
            <a:r>
              <a:rPr kumimoji="1" lang="ko-KR" altLang="en-US" sz="2000" b="1" dirty="0" err="1">
                <a:latin typeface=""/>
              </a:rPr>
              <a:t>간편출결</a:t>
            </a:r>
            <a:endParaRPr kumimoji="1" lang="ko-Kore-KR" altLang="en-US" sz="2000" b="1" dirty="0">
              <a:latin typeface="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A3411-B274-1E00-24F3-EC02875E444C}"/>
              </a:ext>
            </a:extLst>
          </p:cNvPr>
          <p:cNvSpPr txBox="1"/>
          <p:nvPr/>
        </p:nvSpPr>
        <p:spPr>
          <a:xfrm>
            <a:off x="418813" y="264468"/>
            <a:ext cx="585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500" b="1" dirty="0">
                <a:solidFill>
                  <a:schemeClr val="bg1"/>
                </a:solidFill>
                <a:latin typeface="원신한 Bold" panose="020B0803000000000000" pitchFamily="50" charset="-127"/>
                <a:ea typeface="원신한 Bold" panose="020B0803000000000000" pitchFamily="50" charset="-127"/>
              </a:rPr>
              <a:t>02</a:t>
            </a:r>
            <a:endParaRPr kumimoji="1" lang="ko-Kore-KR" altLang="en-US" sz="2500" b="1" dirty="0">
              <a:solidFill>
                <a:schemeClr val="bg1"/>
              </a:solidFill>
              <a:latin typeface="원신한 Bold" panose="020B0803000000000000" pitchFamily="50" charset="-127"/>
              <a:ea typeface="원신한 Bold" panose="020B0803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78A1-2581-596A-8F2B-0CC9A57C6900}"/>
              </a:ext>
            </a:extLst>
          </p:cNvPr>
          <p:cNvGrpSpPr/>
          <p:nvPr/>
        </p:nvGrpSpPr>
        <p:grpSpPr>
          <a:xfrm>
            <a:off x="7524921" y="1865837"/>
            <a:ext cx="3273311" cy="288000"/>
            <a:chOff x="6740660" y="2490212"/>
            <a:chExt cx="3121429" cy="288000"/>
          </a:xfrm>
        </p:grpSpPr>
        <p:sp>
          <p:nvSpPr>
            <p:cNvPr id="7" name="직사각형 457">
              <a:extLst>
                <a:ext uri="{FF2B5EF4-FFF2-40B4-BE49-F238E27FC236}">
                  <a16:creationId xmlns:a16="http://schemas.microsoft.com/office/drawing/2014/main" id="{0C5F4887-65F3-1383-6379-BA4BDA4AF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1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전자출결</a:t>
              </a:r>
              <a:r>
                <a:rPr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 </a:t>
              </a:r>
              <a:r>
                <a:rPr lang="ko-KR" altLang="en-US" sz="1400" b="1" spc="-7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포틀릿</a:t>
              </a:r>
              <a:endParaRPr kumimoji="0" lang="ko-KR" altLang="en-US" sz="1400" b="1" spc="-7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  <p:sp>
          <p:nvSpPr>
            <p:cNvPr id="8" name="자유형: 도형 123">
              <a:extLst>
                <a:ext uri="{FF2B5EF4-FFF2-40B4-BE49-F238E27FC236}">
                  <a16:creationId xmlns:a16="http://schemas.microsoft.com/office/drawing/2014/main" id="{F012BABB-337E-5A36-D961-7170A97014DA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509FB09-0360-A0B5-8B16-0DFC0FB0BFFF}"/>
              </a:ext>
            </a:extLst>
          </p:cNvPr>
          <p:cNvSpPr/>
          <p:nvPr/>
        </p:nvSpPr>
        <p:spPr>
          <a:xfrm>
            <a:off x="7414196" y="1748328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1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10" name="Text Box 652">
            <a:extLst>
              <a:ext uri="{FF2B5EF4-FFF2-40B4-BE49-F238E27FC236}">
                <a16:creationId xmlns:a16="http://schemas.microsoft.com/office/drawing/2014/main" id="{70C6AD97-684E-509B-54B8-7AF2B1EEF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4" y="2253606"/>
            <a:ext cx="3207479" cy="7615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메인 페이지 모바일 학생증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/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전자확인증 하단을 확인하면 간편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전자출결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포틀릿을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확인할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본 화면을 사용하면 간단히 출석체크 페이지로 이동할 수 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74B008A-1F3C-B417-562F-6D164CE6E97E}"/>
              </a:ext>
            </a:extLst>
          </p:cNvPr>
          <p:cNvGrpSpPr/>
          <p:nvPr/>
        </p:nvGrpSpPr>
        <p:grpSpPr>
          <a:xfrm>
            <a:off x="7509870" y="3355864"/>
            <a:ext cx="3273311" cy="288000"/>
            <a:chOff x="6740660" y="2490212"/>
            <a:chExt cx="3121429" cy="288000"/>
          </a:xfrm>
        </p:grpSpPr>
        <p:sp>
          <p:nvSpPr>
            <p:cNvPr id="27" name="직사각형 457">
              <a:extLst>
                <a:ext uri="{FF2B5EF4-FFF2-40B4-BE49-F238E27FC236}">
                  <a16:creationId xmlns:a16="http://schemas.microsoft.com/office/drawing/2014/main" id="{D43BC024-A348-5A53-CE71-9A93DA68A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660" y="2490212"/>
              <a:ext cx="3121429" cy="288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b="1" spc="-7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원신한 Light" panose="020B0303000000000000" pitchFamily="50" charset="-127"/>
                  <a:ea typeface="원신한 Light" panose="020B0303000000000000" pitchFamily="50" charset="-127"/>
                </a:rPr>
                <a:t>유의사항</a:t>
              </a:r>
            </a:p>
          </p:txBody>
        </p:sp>
        <p:sp>
          <p:nvSpPr>
            <p:cNvPr id="28" name="자유형: 도형 123">
              <a:extLst>
                <a:ext uri="{FF2B5EF4-FFF2-40B4-BE49-F238E27FC236}">
                  <a16:creationId xmlns:a16="http://schemas.microsoft.com/office/drawing/2014/main" id="{14AC17AD-C19A-1771-42D6-7D823B2571CF}"/>
                </a:ext>
              </a:extLst>
            </p:cNvPr>
            <p:cNvSpPr/>
            <p:nvPr/>
          </p:nvSpPr>
          <p:spPr>
            <a:xfrm>
              <a:off x="6740660" y="2490212"/>
              <a:ext cx="271463" cy="288000"/>
            </a:xfrm>
            <a:custGeom>
              <a:avLst/>
              <a:gdLst>
                <a:gd name="connsiteX0" fmla="*/ 271463 w 271463"/>
                <a:gd name="connsiteY0" fmla="*/ 278606 h 278606"/>
                <a:gd name="connsiteX1" fmla="*/ 0 w 271463"/>
                <a:gd name="connsiteY1" fmla="*/ 278606 h 278606"/>
                <a:gd name="connsiteX2" fmla="*/ 0 w 271463"/>
                <a:gd name="connsiteY2" fmla="*/ 0 h 278606"/>
                <a:gd name="connsiteX3" fmla="*/ 195263 w 271463"/>
                <a:gd name="connsiteY3" fmla="*/ 0 h 278606"/>
                <a:gd name="connsiteX4" fmla="*/ 271463 w 271463"/>
                <a:gd name="connsiteY4" fmla="*/ 27860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463" h="278606">
                  <a:moveTo>
                    <a:pt x="271463" y="278606"/>
                  </a:moveTo>
                  <a:lnTo>
                    <a:pt x="0" y="278606"/>
                  </a:lnTo>
                  <a:lnTo>
                    <a:pt x="0" y="0"/>
                  </a:lnTo>
                  <a:lnTo>
                    <a:pt x="195263" y="0"/>
                  </a:lnTo>
                  <a:lnTo>
                    <a:pt x="271463" y="278606"/>
                  </a:lnTo>
                  <a:close/>
                </a:path>
              </a:pathLst>
            </a:custGeom>
            <a:gradFill>
              <a:gsLst>
                <a:gs pos="100000">
                  <a:schemeClr val="bg1">
                    <a:lumMod val="85000"/>
                  </a:schemeClr>
                </a:gs>
                <a:gs pos="55000">
                  <a:schemeClr val="bg1">
                    <a:lumMod val="50000"/>
                  </a:schemeClr>
                </a:gs>
              </a:gsLst>
              <a:lin ang="2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24000" tIns="72000" rIns="36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auto" latinLnBrk="0" hangingPunct="0">
                <a:spcBef>
                  <a:spcPts val="0"/>
                </a:spcBef>
                <a:spcAft>
                  <a:spcPts val="0"/>
                </a:spcAft>
              </a:pPr>
              <a:endParaRPr kumimoji="0" lang="ko-KR" altLang="en-US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white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endParaRPr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75123F8A-56F3-128A-BC27-85EF2D2B7FD3}"/>
              </a:ext>
            </a:extLst>
          </p:cNvPr>
          <p:cNvSpPr/>
          <p:nvPr/>
        </p:nvSpPr>
        <p:spPr>
          <a:xfrm>
            <a:off x="7399145" y="3238355"/>
            <a:ext cx="309462" cy="309462"/>
          </a:xfrm>
          <a:prstGeom prst="ellipse">
            <a:avLst/>
          </a:prstGeom>
          <a:gradFill>
            <a:gsLst>
              <a:gs pos="100000">
                <a:srgbClr val="03243F"/>
              </a:gs>
              <a:gs pos="55000">
                <a:srgbClr val="053863"/>
              </a:gs>
            </a:gsLst>
            <a:lin ang="2400000" scaled="0"/>
          </a:gradFill>
          <a:ln w="22225">
            <a:solidFill>
              <a:schemeClr val="bg1"/>
            </a:solidFill>
          </a:ln>
          <a:effectLst>
            <a:outerShdw dist="50800" dir="2700000" algn="tl" rotWithShape="0">
              <a:prstClr val="black">
                <a:alpha val="15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871690" latinLnBrk="0">
              <a:buClr>
                <a:srgbClr val="447FC1"/>
              </a:buClr>
            </a:pPr>
            <a:r>
              <a:rPr lang="en-US" altLang="ko-KR" sz="1600" dirty="0">
                <a:ln w="1270"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※</a:t>
            </a:r>
            <a:endParaRPr lang="ko-KR" altLang="en-US" sz="1600" dirty="0">
              <a:ln w="1270"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chemeClr val="bg1"/>
              </a:solidFill>
              <a:latin typeface="원신한 Light" panose="020B0303000000000000" pitchFamily="50" charset="-127"/>
              <a:ea typeface="원신한 Light" panose="020B0303000000000000" pitchFamily="50" charset="-127"/>
            </a:endParaRPr>
          </a:p>
        </p:txBody>
      </p:sp>
      <p:sp>
        <p:nvSpPr>
          <p:cNvPr id="30" name="Text Box 652">
            <a:extLst>
              <a:ext uri="{FF2B5EF4-FFF2-40B4-BE49-F238E27FC236}">
                <a16:creationId xmlns:a16="http://schemas.microsoft.com/office/drawing/2014/main" id="{DF629C25-7FAB-AEF0-95CA-07AA8E3B9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9703" y="3743633"/>
            <a:ext cx="3207479" cy="9477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1pPr>
            <a:lvl2pPr marL="108000" lvl="1" indent="-108000" fontAlgn="base" latinLnBrk="0">
              <a:spcBef>
                <a:spcPts val="1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2pPr>
            <a:lvl3pPr marL="909638" indent="4763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3pPr>
            <a:lvl4pPr marL="1365250" indent="6350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4pPr>
            <a:lvl5pPr marL="1819275" indent="9525" fontAlgn="base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5pPr>
            <a:lvl6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6pPr>
            <a:lvl7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7pPr>
            <a:lvl8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8pPr>
            <a:lvl9pPr>
              <a:defRPr kumimoji="1" sz="1200">
                <a:solidFill>
                  <a:srgbClr val="292929"/>
                </a:solidFill>
                <a:latin typeface="Rix모던고딕 EB" pitchFamily="18" charset="-127"/>
                <a:ea typeface="굴림" charset="-127"/>
              </a:defRPr>
            </a:lvl9pPr>
          </a:lstStyle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메인화면의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전자출결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포틀릿은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실시간 업데이트가 되지 않습니다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50000"/>
                  </a:schemeClr>
                </a:solidFill>
                <a:latin typeface="원신한 Light" panose="020B0303000000000000" pitchFamily="50" charset="-127"/>
                <a:ea typeface="원신한 Light" panose="020B0303000000000000" pitchFamily="50" charset="-127"/>
              </a:rPr>
              <a:t>. 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</a:pP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때문에 이전 설명의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전자출결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–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메인을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참조하시거나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, </a:t>
            </a:r>
            <a:r>
              <a:rPr lang="ko-KR" altLang="en-US" spc="-30" dirty="0" err="1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새로고침이</a:t>
            </a:r>
            <a:r>
              <a:rPr lang="ko-KR" altLang="en-US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 될 수 있도록 다른 페이지를 이동했다가 현재 페이지로 이동해야 합니다</a:t>
            </a:r>
            <a:r>
              <a:rPr lang="en-US" altLang="ko-KR" spc="-30" dirty="0">
                <a:ln w="1270" cmpd="sng">
                  <a:solidFill>
                    <a:schemeClr val="bg1">
                      <a:alpha val="0"/>
                    </a:schemeClr>
                  </a:solidFill>
                  <a:prstDash val="solid"/>
                  <a:miter lim="800000"/>
                </a:ln>
                <a:latin typeface="원신한 Light" panose="020B0303000000000000" pitchFamily="50" charset="-127"/>
                <a:ea typeface="원신한 Light" panose="020B0303000000000000" pitchFamily="50" charset="-127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E8B0224-E517-9FB2-D5BD-6DAE623006AE}"/>
              </a:ext>
            </a:extLst>
          </p:cNvPr>
          <p:cNvSpPr/>
          <p:nvPr/>
        </p:nvSpPr>
        <p:spPr>
          <a:xfrm>
            <a:off x="1253760" y="3859394"/>
            <a:ext cx="1966882" cy="1516636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4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1772</Words>
  <Application>Microsoft Office PowerPoint</Application>
  <PresentationFormat>와이드스크린</PresentationFormat>
  <Paragraphs>444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OneShinhan Light</vt:lpstr>
      <vt:lpstr>Malgun Gothic</vt:lpstr>
      <vt:lpstr>Malgun Gothic</vt:lpstr>
      <vt:lpstr>원신한 Bold</vt:lpstr>
      <vt:lpstr>원신한 Light</vt:lpstr>
      <vt:lpstr>원신한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Miris</dc:creator>
  <cp:lastModifiedBy>lotecs Company</cp:lastModifiedBy>
  <cp:revision>198</cp:revision>
  <dcterms:created xsi:type="dcterms:W3CDTF">2024-02-05T01:53:03Z</dcterms:created>
  <dcterms:modified xsi:type="dcterms:W3CDTF">2024-08-01T05:36:44Z</dcterms:modified>
</cp:coreProperties>
</file>