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/>
    <p:restoredTop sz="96296"/>
  </p:normalViewPr>
  <p:slideViewPr>
    <p:cSldViewPr snapToGrid="0" snapToObjects="1">
      <p:cViewPr varScale="1">
        <p:scale>
          <a:sx n="132" d="100"/>
          <a:sy n="132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5F402-69AD-4A62-A504-47FEEE9C7A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3DD063-E42A-429A-B7CA-A92B74CEEE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IGF-1 and IGF-2 enhance skeletal muscle mass </a:t>
          </a:r>
        </a:p>
      </dgm:t>
    </dgm:pt>
    <dgm:pt modelId="{5B8948F9-CB15-4D17-9183-D893F726FD05}" type="parTrans" cxnId="{404C55E6-6990-4E95-9451-56E52AA0508B}">
      <dgm:prSet/>
      <dgm:spPr/>
      <dgm:t>
        <a:bodyPr/>
        <a:lstStyle/>
        <a:p>
          <a:endParaRPr lang="en-US"/>
        </a:p>
      </dgm:t>
    </dgm:pt>
    <dgm:pt modelId="{32D238BC-0847-4F07-8332-186D6FF43061}" type="sibTrans" cxnId="{404C55E6-6990-4E95-9451-56E52AA0508B}">
      <dgm:prSet/>
      <dgm:spPr/>
      <dgm:t>
        <a:bodyPr/>
        <a:lstStyle/>
        <a:p>
          <a:endParaRPr lang="en-US"/>
        </a:p>
      </dgm:t>
    </dgm:pt>
    <dgm:pt modelId="{C6142174-2ED6-4BA5-9E77-9B3044FDE0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Myostatin negatively regulates muscle mass </a:t>
          </a:r>
        </a:p>
      </dgm:t>
    </dgm:pt>
    <dgm:pt modelId="{A040ECCC-6A0F-4E35-84AE-8A429B2D9051}" type="parTrans" cxnId="{14F3DE41-4D34-4C97-A070-7D8B7CE25EDD}">
      <dgm:prSet/>
      <dgm:spPr/>
      <dgm:t>
        <a:bodyPr/>
        <a:lstStyle/>
        <a:p>
          <a:endParaRPr lang="en-US"/>
        </a:p>
      </dgm:t>
    </dgm:pt>
    <dgm:pt modelId="{368A75FE-8DE4-4F11-AB93-54411593D21D}" type="sibTrans" cxnId="{14F3DE41-4D34-4C97-A070-7D8B7CE25EDD}">
      <dgm:prSet/>
      <dgm:spPr/>
      <dgm:t>
        <a:bodyPr/>
        <a:lstStyle/>
        <a:p>
          <a:endParaRPr lang="en-US"/>
        </a:p>
      </dgm:t>
    </dgm:pt>
    <dgm:pt modelId="{2E1904F6-E5F7-445D-B4AA-77FFB7540D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Spaceflight causes disturbances in IGF-1 and 2 production </a:t>
          </a:r>
        </a:p>
      </dgm:t>
    </dgm:pt>
    <dgm:pt modelId="{ECCAA459-B123-4E25-BDC9-33CF4F1690B4}" type="parTrans" cxnId="{2C06354A-B3B1-4B4A-BE12-3F275C9C055E}">
      <dgm:prSet/>
      <dgm:spPr/>
      <dgm:t>
        <a:bodyPr/>
        <a:lstStyle/>
        <a:p>
          <a:endParaRPr lang="en-US"/>
        </a:p>
      </dgm:t>
    </dgm:pt>
    <dgm:pt modelId="{B0F66410-C626-4CB7-9660-6FDBC7140370}" type="sibTrans" cxnId="{2C06354A-B3B1-4B4A-BE12-3F275C9C055E}">
      <dgm:prSet/>
      <dgm:spPr/>
      <dgm:t>
        <a:bodyPr/>
        <a:lstStyle/>
        <a:p>
          <a:endParaRPr lang="en-US"/>
        </a:p>
      </dgm:t>
    </dgm:pt>
    <dgm:pt modelId="{43BDA18E-3785-4C27-932A-62584C4D7D4E}" type="pres">
      <dgm:prSet presAssocID="{8C45F402-69AD-4A62-A504-47FEEE9C7A77}" presName="root" presStyleCnt="0">
        <dgm:presLayoutVars>
          <dgm:dir/>
          <dgm:resizeHandles val="exact"/>
        </dgm:presLayoutVars>
      </dgm:prSet>
      <dgm:spPr/>
    </dgm:pt>
    <dgm:pt modelId="{20F24515-5898-4CC3-8E22-E3CA9C984362}" type="pres">
      <dgm:prSet presAssocID="{9B3DD063-E42A-429A-B7CA-A92B74CEEE72}" presName="compNode" presStyleCnt="0"/>
      <dgm:spPr/>
    </dgm:pt>
    <dgm:pt modelId="{35F65685-B5BD-4878-AF9E-8A6C8A6C9675}" type="pres">
      <dgm:prSet presAssocID="{9B3DD063-E42A-429A-B7CA-A92B74CEEE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ne"/>
        </a:ext>
      </dgm:extLst>
    </dgm:pt>
    <dgm:pt modelId="{64F8B64E-0C9D-45A2-BDA0-3EF69DDE1EEB}" type="pres">
      <dgm:prSet presAssocID="{9B3DD063-E42A-429A-B7CA-A92B74CEEE72}" presName="spaceRect" presStyleCnt="0"/>
      <dgm:spPr/>
    </dgm:pt>
    <dgm:pt modelId="{D7F4D1C3-E962-4083-992A-D8455F8961E3}" type="pres">
      <dgm:prSet presAssocID="{9B3DD063-E42A-429A-B7CA-A92B74CEEE72}" presName="textRect" presStyleLbl="revTx" presStyleIdx="0" presStyleCnt="3">
        <dgm:presLayoutVars>
          <dgm:chMax val="1"/>
          <dgm:chPref val="1"/>
        </dgm:presLayoutVars>
      </dgm:prSet>
      <dgm:spPr/>
    </dgm:pt>
    <dgm:pt modelId="{77E740B5-3C4B-43F8-92BF-E01623A1F76C}" type="pres">
      <dgm:prSet presAssocID="{32D238BC-0847-4F07-8332-186D6FF43061}" presName="sibTrans" presStyleCnt="0"/>
      <dgm:spPr/>
    </dgm:pt>
    <dgm:pt modelId="{6E3A221F-0429-4799-9DEF-873EECAD47F6}" type="pres">
      <dgm:prSet presAssocID="{C6142174-2ED6-4BA5-9E77-9B3044FDE0A2}" presName="compNode" presStyleCnt="0"/>
      <dgm:spPr/>
    </dgm:pt>
    <dgm:pt modelId="{AE7EAC03-B93D-4637-8FA2-325575DD0992}" type="pres">
      <dgm:prSet presAssocID="{C6142174-2ED6-4BA5-9E77-9B3044FDE0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8BB0B9-45D3-4A4C-95B1-1ECBD7FB153A}" type="pres">
      <dgm:prSet presAssocID="{C6142174-2ED6-4BA5-9E77-9B3044FDE0A2}" presName="spaceRect" presStyleCnt="0"/>
      <dgm:spPr/>
    </dgm:pt>
    <dgm:pt modelId="{85621FA8-B0D4-46D5-A3C7-142BF6C36927}" type="pres">
      <dgm:prSet presAssocID="{C6142174-2ED6-4BA5-9E77-9B3044FDE0A2}" presName="textRect" presStyleLbl="revTx" presStyleIdx="1" presStyleCnt="3">
        <dgm:presLayoutVars>
          <dgm:chMax val="1"/>
          <dgm:chPref val="1"/>
        </dgm:presLayoutVars>
      </dgm:prSet>
      <dgm:spPr/>
    </dgm:pt>
    <dgm:pt modelId="{8469176F-D93C-4623-B260-076167785A9E}" type="pres">
      <dgm:prSet presAssocID="{368A75FE-8DE4-4F11-AB93-54411593D21D}" presName="sibTrans" presStyleCnt="0"/>
      <dgm:spPr/>
    </dgm:pt>
    <dgm:pt modelId="{F2D8967E-89DB-4A45-8F2D-43FAE2041EAC}" type="pres">
      <dgm:prSet presAssocID="{2E1904F6-E5F7-445D-B4AA-77FFB7540DBB}" presName="compNode" presStyleCnt="0"/>
      <dgm:spPr/>
    </dgm:pt>
    <dgm:pt modelId="{B42A8D53-67EB-4558-99C3-27D47C075EE9}" type="pres">
      <dgm:prSet presAssocID="{2E1904F6-E5F7-445D-B4AA-77FFB7540D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5D078B7-BB0B-4684-AB16-6A8FDB47B38F}" type="pres">
      <dgm:prSet presAssocID="{2E1904F6-E5F7-445D-B4AA-77FFB7540DBB}" presName="spaceRect" presStyleCnt="0"/>
      <dgm:spPr/>
    </dgm:pt>
    <dgm:pt modelId="{0D883E98-CE4C-4A97-A0FA-83CBC590D7BF}" type="pres">
      <dgm:prSet presAssocID="{2E1904F6-E5F7-445D-B4AA-77FFB7540D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F3DE41-4D34-4C97-A070-7D8B7CE25EDD}" srcId="{8C45F402-69AD-4A62-A504-47FEEE9C7A77}" destId="{C6142174-2ED6-4BA5-9E77-9B3044FDE0A2}" srcOrd="1" destOrd="0" parTransId="{A040ECCC-6A0F-4E35-84AE-8A429B2D9051}" sibTransId="{368A75FE-8DE4-4F11-AB93-54411593D21D}"/>
    <dgm:cxn modelId="{2C06354A-B3B1-4B4A-BE12-3F275C9C055E}" srcId="{8C45F402-69AD-4A62-A504-47FEEE9C7A77}" destId="{2E1904F6-E5F7-445D-B4AA-77FFB7540DBB}" srcOrd="2" destOrd="0" parTransId="{ECCAA459-B123-4E25-BDC9-33CF4F1690B4}" sibTransId="{B0F66410-C626-4CB7-9660-6FDBC7140370}"/>
    <dgm:cxn modelId="{216B7158-BF8C-43B8-A31A-DFC49C8FFD1E}" type="presOf" srcId="{9B3DD063-E42A-429A-B7CA-A92B74CEEE72}" destId="{D7F4D1C3-E962-4083-992A-D8455F8961E3}" srcOrd="0" destOrd="0" presId="urn:microsoft.com/office/officeart/2018/2/layout/IconLabelList"/>
    <dgm:cxn modelId="{78F4B79C-C21A-4BE2-BB99-D4017E022F0F}" type="presOf" srcId="{8C45F402-69AD-4A62-A504-47FEEE9C7A77}" destId="{43BDA18E-3785-4C27-932A-62584C4D7D4E}" srcOrd="0" destOrd="0" presId="urn:microsoft.com/office/officeart/2018/2/layout/IconLabelList"/>
    <dgm:cxn modelId="{E3813AB1-F824-4F6E-ABDE-8C58132ECB14}" type="presOf" srcId="{2E1904F6-E5F7-445D-B4AA-77FFB7540DBB}" destId="{0D883E98-CE4C-4A97-A0FA-83CBC590D7BF}" srcOrd="0" destOrd="0" presId="urn:microsoft.com/office/officeart/2018/2/layout/IconLabelList"/>
    <dgm:cxn modelId="{9BDF42BF-0899-42AE-92A9-91DFF6180D46}" type="presOf" srcId="{C6142174-2ED6-4BA5-9E77-9B3044FDE0A2}" destId="{85621FA8-B0D4-46D5-A3C7-142BF6C36927}" srcOrd="0" destOrd="0" presId="urn:microsoft.com/office/officeart/2018/2/layout/IconLabelList"/>
    <dgm:cxn modelId="{404C55E6-6990-4E95-9451-56E52AA0508B}" srcId="{8C45F402-69AD-4A62-A504-47FEEE9C7A77}" destId="{9B3DD063-E42A-429A-B7CA-A92B74CEEE72}" srcOrd="0" destOrd="0" parTransId="{5B8948F9-CB15-4D17-9183-D893F726FD05}" sibTransId="{32D238BC-0847-4F07-8332-186D6FF43061}"/>
    <dgm:cxn modelId="{FF048826-7C50-492A-9399-56937CE3E614}" type="presParOf" srcId="{43BDA18E-3785-4C27-932A-62584C4D7D4E}" destId="{20F24515-5898-4CC3-8E22-E3CA9C984362}" srcOrd="0" destOrd="0" presId="urn:microsoft.com/office/officeart/2018/2/layout/IconLabelList"/>
    <dgm:cxn modelId="{7AB2D434-26AE-484F-B55E-0E1975064A50}" type="presParOf" srcId="{20F24515-5898-4CC3-8E22-E3CA9C984362}" destId="{35F65685-B5BD-4878-AF9E-8A6C8A6C9675}" srcOrd="0" destOrd="0" presId="urn:microsoft.com/office/officeart/2018/2/layout/IconLabelList"/>
    <dgm:cxn modelId="{B87FB0FE-E907-4354-8A2B-44A5344C5010}" type="presParOf" srcId="{20F24515-5898-4CC3-8E22-E3CA9C984362}" destId="{64F8B64E-0C9D-45A2-BDA0-3EF69DDE1EEB}" srcOrd="1" destOrd="0" presId="urn:microsoft.com/office/officeart/2018/2/layout/IconLabelList"/>
    <dgm:cxn modelId="{1461AE46-8809-4DF6-966E-49957549EE68}" type="presParOf" srcId="{20F24515-5898-4CC3-8E22-E3CA9C984362}" destId="{D7F4D1C3-E962-4083-992A-D8455F8961E3}" srcOrd="2" destOrd="0" presId="urn:microsoft.com/office/officeart/2018/2/layout/IconLabelList"/>
    <dgm:cxn modelId="{730865B6-749A-4A85-A255-5A72E4133BD5}" type="presParOf" srcId="{43BDA18E-3785-4C27-932A-62584C4D7D4E}" destId="{77E740B5-3C4B-43F8-92BF-E01623A1F76C}" srcOrd="1" destOrd="0" presId="urn:microsoft.com/office/officeart/2018/2/layout/IconLabelList"/>
    <dgm:cxn modelId="{29C0FD16-60AB-4B1C-936B-E22079AA4395}" type="presParOf" srcId="{43BDA18E-3785-4C27-932A-62584C4D7D4E}" destId="{6E3A221F-0429-4799-9DEF-873EECAD47F6}" srcOrd="2" destOrd="0" presId="urn:microsoft.com/office/officeart/2018/2/layout/IconLabelList"/>
    <dgm:cxn modelId="{1D5CF72E-9109-4F51-B74A-78255B6E2E07}" type="presParOf" srcId="{6E3A221F-0429-4799-9DEF-873EECAD47F6}" destId="{AE7EAC03-B93D-4637-8FA2-325575DD0992}" srcOrd="0" destOrd="0" presId="urn:microsoft.com/office/officeart/2018/2/layout/IconLabelList"/>
    <dgm:cxn modelId="{BE04292C-7D12-42E5-A18A-E5E2FCC3CCD9}" type="presParOf" srcId="{6E3A221F-0429-4799-9DEF-873EECAD47F6}" destId="{D28BB0B9-45D3-4A4C-95B1-1ECBD7FB153A}" srcOrd="1" destOrd="0" presId="urn:microsoft.com/office/officeart/2018/2/layout/IconLabelList"/>
    <dgm:cxn modelId="{CD0B0C1D-0F0E-409C-98F4-D746837F63E7}" type="presParOf" srcId="{6E3A221F-0429-4799-9DEF-873EECAD47F6}" destId="{85621FA8-B0D4-46D5-A3C7-142BF6C36927}" srcOrd="2" destOrd="0" presId="urn:microsoft.com/office/officeart/2018/2/layout/IconLabelList"/>
    <dgm:cxn modelId="{DA1BB27B-DB5B-4D25-BE71-72D65E3A2CBF}" type="presParOf" srcId="{43BDA18E-3785-4C27-932A-62584C4D7D4E}" destId="{8469176F-D93C-4623-B260-076167785A9E}" srcOrd="3" destOrd="0" presId="urn:microsoft.com/office/officeart/2018/2/layout/IconLabelList"/>
    <dgm:cxn modelId="{F06A6412-DCF8-4146-89CC-9CA4CA6BBC9F}" type="presParOf" srcId="{43BDA18E-3785-4C27-932A-62584C4D7D4E}" destId="{F2D8967E-89DB-4A45-8F2D-43FAE2041EAC}" srcOrd="4" destOrd="0" presId="urn:microsoft.com/office/officeart/2018/2/layout/IconLabelList"/>
    <dgm:cxn modelId="{361A8E17-F258-48F8-A8A3-9F3FFAF45C14}" type="presParOf" srcId="{F2D8967E-89DB-4A45-8F2D-43FAE2041EAC}" destId="{B42A8D53-67EB-4558-99C3-27D47C075EE9}" srcOrd="0" destOrd="0" presId="urn:microsoft.com/office/officeart/2018/2/layout/IconLabelList"/>
    <dgm:cxn modelId="{B3C7F3BC-59A2-49DC-AD93-4B0276366209}" type="presParOf" srcId="{F2D8967E-89DB-4A45-8F2D-43FAE2041EAC}" destId="{65D078B7-BB0B-4684-AB16-6A8FDB47B38F}" srcOrd="1" destOrd="0" presId="urn:microsoft.com/office/officeart/2018/2/layout/IconLabelList"/>
    <dgm:cxn modelId="{9CE3693E-F1BE-49EC-96BD-1AB366775922}" type="presParOf" srcId="{F2D8967E-89DB-4A45-8F2D-43FAE2041EAC}" destId="{0D883E98-CE4C-4A97-A0FA-83CBC590D7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65685-B5BD-4878-AF9E-8A6C8A6C9675}">
      <dsp:nvSpPr>
        <dsp:cNvPr id="0" name=""/>
        <dsp:cNvSpPr/>
      </dsp:nvSpPr>
      <dsp:spPr>
        <a:xfrm>
          <a:off x="475222" y="920216"/>
          <a:ext cx="775195" cy="775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D1C3-E962-4083-992A-D8455F8961E3}">
      <dsp:nvSpPr>
        <dsp:cNvPr id="0" name=""/>
        <dsp:cNvSpPr/>
      </dsp:nvSpPr>
      <dsp:spPr>
        <a:xfrm>
          <a:off x="1492" y="1953880"/>
          <a:ext cx="1722656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IGF-1 and IGF-2 enhance skeletal muscle mass </a:t>
          </a:r>
        </a:p>
      </dsp:txBody>
      <dsp:txXfrm>
        <a:off x="1492" y="1953880"/>
        <a:ext cx="1722656" cy="689062"/>
      </dsp:txXfrm>
    </dsp:sp>
    <dsp:sp modelId="{AE7EAC03-B93D-4637-8FA2-325575DD0992}">
      <dsp:nvSpPr>
        <dsp:cNvPr id="0" name=""/>
        <dsp:cNvSpPr/>
      </dsp:nvSpPr>
      <dsp:spPr>
        <a:xfrm>
          <a:off x="2499343" y="920216"/>
          <a:ext cx="775195" cy="775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21FA8-B0D4-46D5-A3C7-142BF6C36927}">
      <dsp:nvSpPr>
        <dsp:cNvPr id="0" name=""/>
        <dsp:cNvSpPr/>
      </dsp:nvSpPr>
      <dsp:spPr>
        <a:xfrm>
          <a:off x="2025613" y="1953880"/>
          <a:ext cx="1722656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Myostatin negatively regulates muscle mass </a:t>
          </a:r>
        </a:p>
      </dsp:txBody>
      <dsp:txXfrm>
        <a:off x="2025613" y="1953880"/>
        <a:ext cx="1722656" cy="689062"/>
      </dsp:txXfrm>
    </dsp:sp>
    <dsp:sp modelId="{B42A8D53-67EB-4558-99C3-27D47C075EE9}">
      <dsp:nvSpPr>
        <dsp:cNvPr id="0" name=""/>
        <dsp:cNvSpPr/>
      </dsp:nvSpPr>
      <dsp:spPr>
        <a:xfrm>
          <a:off x="4523464" y="920216"/>
          <a:ext cx="775195" cy="775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83E98-CE4C-4A97-A0FA-83CBC590D7BF}">
      <dsp:nvSpPr>
        <dsp:cNvPr id="0" name=""/>
        <dsp:cNvSpPr/>
      </dsp:nvSpPr>
      <dsp:spPr>
        <a:xfrm>
          <a:off x="4049734" y="1953880"/>
          <a:ext cx="1722656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Spaceflight causes disturbances in IGF-1 and 2 production </a:t>
          </a:r>
        </a:p>
      </dsp:txBody>
      <dsp:txXfrm>
        <a:off x="4049734" y="1953880"/>
        <a:ext cx="1722656" cy="68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A856-73A2-A847-A929-6BA6959D3C15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D6CEE-2136-9A40-B41B-AC39BB3E63E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0550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Reference: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D6CEE-2136-9A40-B41B-AC39BB3E63EA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444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-antibody B applied to tissue sections form the tibilais anterior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E" dirty="0"/>
              <a:t>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semi-quantitative assessment based on visual inspection of three to four adjacent sections per muscle specimen with multiple observations to cover the entire field, and grading from 0 to 4 +, demonstrated a significant increase in myostatin immunoreactivity in four non- acclimated microgravity-exposed animals compared with the corresponding four simulated controls </a:t>
            </a:r>
            <a:endParaRPr lang="en-US" dirty="0"/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D6CEE-2136-9A40-B41B-AC39BB3E63EA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079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4988-3F02-C549-8339-18020F7D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90E35-F6AF-F64C-8DF3-FC15ACD24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06DC-778E-EB46-AEFE-1C1CBA70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7279-BE15-A04E-A4E0-8845B729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2EE9-E883-BF46-A3F3-7F7517CC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593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B225-A809-324D-A28F-9350E8C1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7DD92-FAF5-DB41-BF39-0F271613C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CE04-04B1-054F-B149-53663451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2BDF-B579-EC46-B6D4-5810694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3024-9E76-3649-B856-A42048AA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898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7E10C-99FC-A24C-B9AC-3B3B56597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9D5F-B04F-4F49-999D-44B80EBF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1B77C-9033-554F-BBBE-5C77135D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83B3-ED84-0247-8A27-B626D36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1F13-802A-CC42-B943-83E31313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451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0DD8-3FB0-F24E-B312-57C5C68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808A-A69F-EA4A-A4BD-B4CEA259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CC7A-21A5-A142-9114-1A73D2AB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4281-52A9-E84E-91B7-CD76C19E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80E9-6051-8B46-A4C8-448523A3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1964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B022-45F0-8141-951C-8515A742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46F6C-E28B-234D-9C3C-68787BE6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0484-DCFE-9B4D-81E2-9CFD9186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E346-A635-214D-93FB-6F2AD94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3966-7A23-D14E-B99B-D3BDFEB8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393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CDE9-83E0-EF40-B5E0-5B10C254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6C3B-7CC6-8247-A6E1-5A99C4DBC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FE97-7A07-8B4C-96C5-7BFB52E3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507B-C7A2-6542-BD1C-59E2B5C9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8AFF8-877E-1C4D-826D-91281AEE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A761B-13C1-C541-AB50-2BE277BE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85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E43B-FB82-4445-8639-21AC69AE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34DD8-76D2-0946-A224-17242274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FCFB5-EF60-D047-BAA0-7004321B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1F289-DBAD-F44C-8824-BF3924AC2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87698-FB7F-B649-86B9-D10D766FA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EA6B3-9934-6C4B-82C3-A0B373C1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56646-B20A-3845-9524-4D25B949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A1AC1-582C-8148-93E3-8A2363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893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ACCE-2A8E-8C46-AADD-D9C28B56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7060A-C46E-4D48-B035-27A0C8F0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9AB29-3058-F746-98BD-AD6F9F90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EDEF6-735A-C94D-87F7-4C6C27E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0340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43A82-FD7A-EA4C-973D-E502D40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CC0C9-FFF4-DC41-BCB4-26586857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3FF0D-6699-324D-AFC2-5DC5EEF2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320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B062-95ED-8949-9D8A-7199F711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5A48-69DA-FE49-80A8-ED790A14B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620AE-3778-484F-BCFF-AA1639DB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8D0A5-2D0F-5844-9B02-DB689A23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3964-73AC-E649-A52D-4420875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C8A97-6E04-7B4A-9F3C-405E7622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5090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5FFA-ABFA-C243-88FC-65D1626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473FB-C7BF-BB4B-BBE2-8C6FF0B3C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10E1A-ABA1-D64F-81DD-BF41B45F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2898-2BDE-D24E-AEDC-6090A071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3ACF7-22D1-4642-8DC7-F7293305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DC163-0874-A44E-A7DA-9A304AB2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009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5A155-2D74-2844-BF63-5C5606CC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857C-3905-1846-9675-42AAFB6B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2430-6946-DF4B-B6D0-E933E96AE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4BBF-7096-6B40-BEFF-AAB27B159F58}" type="datetimeFigureOut">
              <a:rPr lang="en-AE" smtClean="0"/>
              <a:t>24/03/2021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E22B-3393-5248-925A-970A3F87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69DB-6123-6F4A-BC17-3A6602A20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865F-5BEB-8048-A2EA-455CFC830BE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882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-physiology-org.myaccess.library.utoronto.ca/doi/abs/10.1152/jappl.1996.81.1.123" TargetMode="External"/><Relationship Id="rId2" Type="http://schemas.openxmlformats.org/officeDocument/2006/relationships/hyperlink" Target="https://journals-physiology-org.myaccess.library.utoronto.ca/doi/abs/10.1152/ajpcell.1997.273.2.C5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CF5-6D39-9042-AB57-5C746973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0267"/>
            <a:ext cx="12192000" cy="2392442"/>
          </a:xfrm>
        </p:spPr>
        <p:txBody>
          <a:bodyPr>
            <a:normAutofit/>
          </a:bodyPr>
          <a:lstStyle/>
          <a:p>
            <a:r>
              <a:rPr lang="en-A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Myostatin and insulin-like growth factor-I and –II expression in the muslce of rats exposed to the mircogravity environment of the NeuroLab space shuttle flight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980E8-C5FD-4B42-BC7F-8925D0636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15059"/>
            <a:ext cx="9144000" cy="827881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 Lalani, S Bhasin, F Byhower, R Tarnuzzer1, M Grant1, R Shen, S Asa2, S Ezzat2 and N F Gonzalez-Cadavid  (2000)</a:t>
            </a:r>
          </a:p>
          <a:p>
            <a:endParaRPr lang="en-A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0832F-2495-9940-AAF4-B303887EF8D6}"/>
              </a:ext>
            </a:extLst>
          </p:cNvPr>
          <p:cNvSpPr txBox="1"/>
          <p:nvPr/>
        </p:nvSpPr>
        <p:spPr>
          <a:xfrm>
            <a:off x="207480" y="4883068"/>
            <a:ext cx="6559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Collaborations: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Division of Endocrinology, Metabolism, and Molecular Medicine, Charles R Drew University,    Los Angeles, California, USA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Division of Endocrinology, University of Florida, Gainesville, Florida, USA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Division of Medicine, University of Toronto, Toronto, Canada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853D4-1583-E348-8888-0391E0E24045}"/>
              </a:ext>
            </a:extLst>
          </p:cNvPr>
          <p:cNvSpPr txBox="1"/>
          <p:nvPr/>
        </p:nvSpPr>
        <p:spPr>
          <a:xfrm>
            <a:off x="1523999" y="3725658"/>
            <a:ext cx="89276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AE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Fady Khalil </a:t>
            </a:r>
          </a:p>
          <a:p>
            <a:pPr algn="ctr"/>
            <a:endParaRPr lang="en-A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937204-47D0-3D46-8A39-9D3EE87B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875" y="4962592"/>
            <a:ext cx="3963125" cy="189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64087-CD40-C54B-A29A-2744FF28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 fontScale="90000"/>
          </a:bodyPr>
          <a:lstStyle/>
          <a:p>
            <a:r>
              <a:rPr lang="en-AE" sz="2400">
                <a:latin typeface="Abadi MT Condensed Light" panose="020B0306030101010103" pitchFamily="34" charset="77"/>
              </a:rPr>
              <a:t>Results: Myostatin-Immunoreactive prot</a:t>
            </a:r>
            <a:r>
              <a:rPr lang="en-CA" sz="2400" dirty="0">
                <a:latin typeface="Abadi MT Condensed Light" panose="020B0306030101010103" pitchFamily="34" charset="77"/>
              </a:rPr>
              <a:t>ei</a:t>
            </a:r>
            <a:r>
              <a:rPr lang="en-AE" sz="2400">
                <a:latin typeface="Abadi MT Condensed Light" panose="020B0306030101010103" pitchFamily="34" charset="77"/>
              </a:rPr>
              <a:t>n concentrations in the skeletal muscle asse</a:t>
            </a:r>
            <a:r>
              <a:rPr lang="en-CA" sz="2400" dirty="0">
                <a:latin typeface="Abadi MT Condensed Light" panose="020B0306030101010103" pitchFamily="34" charset="77"/>
              </a:rPr>
              <a:t>sse</a:t>
            </a:r>
            <a:r>
              <a:rPr lang="en-AE" sz="2400">
                <a:latin typeface="Abadi MT Condensed Light" panose="020B0306030101010103" pitchFamily="34" charset="77"/>
              </a:rPr>
              <a:t>d by immunohistochemical staining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C57487-9C3E-4936-A358-D7FFD186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053212"/>
            <a:ext cx="4483668" cy="368393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Immunoreactivity was more intense in spaceflight rats during muscle stimulation </a:t>
            </a:r>
          </a:p>
          <a:p>
            <a:r>
              <a:rPr lang="en-US" sz="2400" dirty="0"/>
              <a:t>Immunostaining weakened after 13 days of acclimatization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some wood&#10;&#10;Description automatically generated with medium confidence">
            <a:extLst>
              <a:ext uri="{FF2B5EF4-FFF2-40B4-BE49-F238E27FC236}">
                <a16:creationId xmlns:a16="http://schemas.microsoft.com/office/drawing/2014/main" id="{AD88580F-7861-8348-B04A-EB5873A8F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76" r="21394" b="-2"/>
          <a:stretch/>
        </p:blipFill>
        <p:spPr>
          <a:xfrm>
            <a:off x="6972488" y="873940"/>
            <a:ext cx="4175881" cy="511622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8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8A0D-6F11-ED4F-9CB4-8EAF22A4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62" y="893756"/>
            <a:ext cx="10977626" cy="1000274"/>
          </a:xfrm>
        </p:spPr>
        <p:txBody>
          <a:bodyPr anchor="b">
            <a:normAutofit/>
          </a:bodyPr>
          <a:lstStyle/>
          <a:p>
            <a:pPr algn="ctr"/>
            <a:r>
              <a:rPr lang="en-AE">
                <a:latin typeface="Abadi MT Condensed Light" panose="020B0306030101010103" pitchFamily="34" charset="77"/>
              </a:rPr>
              <a:t>Muscle IGF-I and </a:t>
            </a:r>
            <a:r>
              <a:rPr lang="en-CA" dirty="0">
                <a:latin typeface="Abadi MT Condensed Light" panose="020B0306030101010103" pitchFamily="34" charset="77"/>
              </a:rPr>
              <a:t>-</a:t>
            </a:r>
            <a:r>
              <a:rPr lang="en-AE">
                <a:latin typeface="Abadi MT Condensed Light" panose="020B0306030101010103" pitchFamily="34" charset="77"/>
              </a:rPr>
              <a:t>II mRNA </a:t>
            </a:r>
            <a:r>
              <a:rPr lang="en-CA" dirty="0">
                <a:latin typeface="Abadi MT Condensed Light" panose="020B0306030101010103" pitchFamily="34" charset="77"/>
              </a:rPr>
              <a:t>C</a:t>
            </a:r>
            <a:r>
              <a:rPr lang="en-AE">
                <a:latin typeface="Abadi MT Condensed Light" panose="020B0306030101010103" pitchFamily="34" charset="77"/>
              </a:rPr>
              <a:t>onc</a:t>
            </a:r>
            <a:r>
              <a:rPr lang="en-CA" dirty="0">
                <a:latin typeface="Abadi MT Condensed Light" panose="020B0306030101010103" pitchFamily="34" charset="77"/>
              </a:rPr>
              <a:t>en</a:t>
            </a:r>
            <a:r>
              <a:rPr lang="en-AE">
                <a:latin typeface="Abadi MT Condensed Light" panose="020B0306030101010103" pitchFamily="34" charset="77"/>
              </a:rPr>
              <a:t>trations </a:t>
            </a:r>
          </a:p>
        </p:txBody>
      </p:sp>
      <p:sp>
        <p:nvSpPr>
          <p:cNvPr id="64" name="Content Placeholder 8">
            <a:extLst>
              <a:ext uri="{FF2B5EF4-FFF2-40B4-BE49-F238E27FC236}">
                <a16:creationId xmlns:a16="http://schemas.microsoft.com/office/drawing/2014/main" id="{6B4C8202-F86C-452A-93EC-C4D13D03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93" y="2272002"/>
            <a:ext cx="3748441" cy="3149600"/>
          </a:xfrm>
        </p:spPr>
        <p:txBody>
          <a:bodyPr>
            <a:normAutofit/>
          </a:bodyPr>
          <a:lstStyle/>
          <a:p>
            <a:r>
              <a:rPr lang="en-US" sz="2000" dirty="0"/>
              <a:t>IGF-I displayed no significant difference between groups </a:t>
            </a:r>
          </a:p>
          <a:p>
            <a:r>
              <a:rPr lang="en-US" sz="2000" dirty="0"/>
              <a:t>IGF-II was lower in all muscles studied of non-acclimatization space rat groups  </a:t>
            </a:r>
          </a:p>
          <a:p>
            <a:r>
              <a:rPr lang="en-US" sz="2000" dirty="0"/>
              <a:t>IGF-II mRNA concentrations returned to normal following 13 days of acclimatization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CD2F45C-21B0-1B41-96FB-BF457E5E0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t="1" r="-5" b="5531"/>
          <a:stretch/>
        </p:blipFill>
        <p:spPr>
          <a:xfrm>
            <a:off x="4749227" y="2272002"/>
            <a:ext cx="7195658" cy="344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74C61-394F-E44C-B3F9-CEA41A5CFEB3}"/>
              </a:ext>
            </a:extLst>
          </p:cNvPr>
          <p:cNvSpPr txBox="1"/>
          <p:nvPr/>
        </p:nvSpPr>
        <p:spPr>
          <a:xfrm>
            <a:off x="481841" y="5430763"/>
            <a:ext cx="402332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AE"/>
              <a:t>RT-PCR procedure to measure mRNA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endParaRPr lang="en-A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6D288-C0CF-AD4F-8D96-8E44AEE87492}"/>
              </a:ext>
            </a:extLst>
          </p:cNvPr>
          <p:cNvSpPr/>
          <p:nvPr/>
        </p:nvSpPr>
        <p:spPr>
          <a:xfrm>
            <a:off x="405886" y="265098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sz="4000" b="1" u="sng">
                <a:latin typeface="Britannic Bold" panose="020B0903060703020204" pitchFamily="34" charset="77"/>
              </a:rPr>
              <a:t>Results 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58706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D9AC0-DF53-D34D-A3BD-CFA1BE90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20" y="598280"/>
            <a:ext cx="10066122" cy="1298448"/>
          </a:xfrm>
        </p:spPr>
        <p:txBody>
          <a:bodyPr anchor="b">
            <a:normAutofit/>
          </a:bodyPr>
          <a:lstStyle/>
          <a:p>
            <a:pPr algn="ctr"/>
            <a:r>
              <a:rPr lang="en-AE">
                <a:latin typeface="Abadi MT Condensed Light" panose="020B0306030101010103" pitchFamily="34" charset="77"/>
              </a:rPr>
              <a:t>Markers of </a:t>
            </a:r>
            <a:r>
              <a:rPr lang="en-CA" dirty="0">
                <a:latin typeface="Abadi MT Condensed Light" panose="020B0306030101010103" pitchFamily="34" charset="77"/>
              </a:rPr>
              <a:t>P</a:t>
            </a:r>
            <a:r>
              <a:rPr lang="en-AE">
                <a:latin typeface="Abadi MT Condensed Light" panose="020B0306030101010103" pitchFamily="34" charset="77"/>
              </a:rPr>
              <a:t>rotein </a:t>
            </a:r>
            <a:r>
              <a:rPr lang="en-CA" dirty="0">
                <a:latin typeface="Abadi MT Condensed Light" panose="020B0306030101010103" pitchFamily="34" charset="77"/>
              </a:rPr>
              <a:t>B</a:t>
            </a:r>
            <a:r>
              <a:rPr lang="en-AE">
                <a:latin typeface="Abadi MT Condensed Light" panose="020B0306030101010103" pitchFamily="34" charset="77"/>
              </a:rPr>
              <a:t>reakdown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5340CED3-6295-4088-A925-B3115CE6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484255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Ubiquitin mRNA transcripts were not significant between groups </a:t>
            </a:r>
          </a:p>
          <a:p>
            <a:r>
              <a:rPr lang="en-US" sz="2000" dirty="0"/>
              <a:t>No difference in proteasome 2C mRNA concentrations (data not shown) </a:t>
            </a:r>
          </a:p>
          <a:p>
            <a:r>
              <a:rPr lang="en-US" sz="2000" dirty="0" err="1"/>
              <a:t>Methylhistidine</a:t>
            </a:r>
            <a:r>
              <a:rPr lang="en-US" sz="2000" dirty="0"/>
              <a:t> and Anserine concentrations show no significant difference </a:t>
            </a:r>
          </a:p>
          <a:p>
            <a:r>
              <a:rPr lang="en-US" sz="2000" dirty="0"/>
              <a:t>Apoptotic index did not exhibit any measurable difference (data not shown) </a:t>
            </a: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FB17449-9696-0048-83A7-861FD3315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8" r="7830" b="-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5CF56-B3D2-E344-9416-E331AB26B10B}"/>
              </a:ext>
            </a:extLst>
          </p:cNvPr>
          <p:cNvSpPr/>
          <p:nvPr/>
        </p:nvSpPr>
        <p:spPr>
          <a:xfrm>
            <a:off x="405886" y="265098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sz="4000" b="1" u="sng">
                <a:latin typeface="Britannic Bold" panose="020B0903060703020204" pitchFamily="34" charset="77"/>
              </a:rPr>
              <a:t>Results 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424431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8458D-397E-CF49-AB87-658AECDE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248084"/>
            <a:ext cx="9849751" cy="67483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AE" sz="5400" b="1" u="sng">
                <a:latin typeface="Britannic Bold" panose="020B0903060703020204" pitchFamily="34" charset="77"/>
              </a:rPr>
              <a:t>Disscusion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94CC-A7F7-C84A-A2B2-8F87F475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23" y="1845837"/>
            <a:ext cx="9108152" cy="40218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E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Loss of skeletal muscle mass due to spaceflight can be attributed to : </a:t>
            </a:r>
            <a:endParaRPr lang="en-CA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E" sz="2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E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intramuscluar myostatin mRNA concentrations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E" sz="2000">
                <a:latin typeface="Times New Roman" panose="02020603050405020304" pitchFamily="18" charset="0"/>
                <a:cs typeface="Times New Roman" panose="02020603050405020304" pitchFamily="18" charset="0"/>
              </a:rPr>
              <a:t>ecrease in IGF-II mRNA concentrations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AE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ene expression and weight were normalized after acclimatization at ground level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A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FE08C-B0FD-8147-A070-9F41AD6A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21" y="922919"/>
            <a:ext cx="9849751" cy="876477"/>
          </a:xfrm>
        </p:spPr>
        <p:txBody>
          <a:bodyPr anchor="b">
            <a:normAutofit/>
          </a:bodyPr>
          <a:lstStyle/>
          <a:p>
            <a:r>
              <a:rPr lang="en-CA" sz="4800" b="1" u="sng" dirty="0">
                <a:latin typeface="Britannic Bold" panose="020B0903060703020204" pitchFamily="34" charset="77"/>
              </a:rPr>
              <a:t>Concluding Remarks</a:t>
            </a:r>
            <a:endParaRPr lang="en-AE" sz="4800" b="1" u="sng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24A2-A1BD-D149-9F0F-EEA6E4F5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721" y="1799397"/>
            <a:ext cx="5282326" cy="4135684"/>
          </a:xfrm>
        </p:spPr>
        <p:txBody>
          <a:bodyPr anchor="ctr">
            <a:normAutofit/>
          </a:bodyPr>
          <a:lstStyle/>
          <a:p>
            <a:r>
              <a:rPr lang="en-AE" sz="1800"/>
              <a:t>Myostatin inhabition due to a mutation in cattle resulted in skeletal muslce hypertrophy (</a:t>
            </a:r>
            <a:r>
              <a:rPr lang="en-US" sz="1800" dirty="0"/>
              <a:t>Kambadur </a:t>
            </a:r>
            <a:r>
              <a:rPr lang="en-US" sz="1800" i="1" dirty="0"/>
              <a:t>et al. </a:t>
            </a:r>
            <a:r>
              <a:rPr lang="en-US" sz="1800" dirty="0"/>
              <a:t>1997, McPherron </a:t>
            </a:r>
            <a:r>
              <a:rPr lang="en-US" sz="1800" i="1" dirty="0"/>
              <a:t>et al. </a:t>
            </a:r>
            <a:r>
              <a:rPr lang="en-US" sz="1800" dirty="0"/>
              <a:t>1997, McPherron &amp; Lee 1997, Grobet </a:t>
            </a:r>
            <a:r>
              <a:rPr lang="en-US" sz="1800" i="1" dirty="0"/>
              <a:t>et al. </a:t>
            </a:r>
            <a:r>
              <a:rPr lang="en-US" sz="1800" dirty="0"/>
              <a:t>1998, Szabo </a:t>
            </a:r>
            <a:r>
              <a:rPr lang="en-US" sz="1800" i="1" dirty="0"/>
              <a:t>et al. </a:t>
            </a:r>
            <a:r>
              <a:rPr lang="en-US" sz="1800" dirty="0"/>
              <a:t>1998) </a:t>
            </a:r>
            <a:endParaRPr lang="en-AE" sz="1800"/>
          </a:p>
          <a:p>
            <a:r>
              <a:rPr lang="en-US" sz="1800" dirty="0"/>
              <a:t>T</a:t>
            </a:r>
            <a:r>
              <a:rPr lang="en-AE" sz="1800"/>
              <a:t>his is consistent with the the findings of the study and postulates that myostatin is an inhibitor of skeletal muscle growth in adult animals </a:t>
            </a:r>
          </a:p>
          <a:p>
            <a:r>
              <a:rPr lang="en-AE" sz="1800"/>
              <a:t>IGF-II is an important regulator of muscle mass in rats </a:t>
            </a:r>
          </a:p>
          <a:p>
            <a:r>
              <a:rPr lang="en-US" sz="1800" dirty="0"/>
              <a:t>S</a:t>
            </a:r>
            <a:r>
              <a:rPr lang="en-AE" sz="1800"/>
              <a:t>keletal muscle loss during spaceflight might be the result of inhibtion of prot</a:t>
            </a:r>
            <a:r>
              <a:rPr lang="en-CA" sz="1800" dirty="0"/>
              <a:t>ei</a:t>
            </a:r>
            <a:r>
              <a:rPr lang="en-AE" sz="1800"/>
              <a:t>n synthesis  </a:t>
            </a:r>
          </a:p>
        </p:txBody>
      </p:sp>
      <p:pic>
        <p:nvPicPr>
          <p:cNvPr id="9" name="Picture 6" descr="What Nanomaterials Are Used in Space?">
            <a:extLst>
              <a:ext uri="{FF2B5EF4-FFF2-40B4-BE49-F238E27FC236}">
                <a16:creationId xmlns:a16="http://schemas.microsoft.com/office/drawing/2014/main" id="{C3B2DEB3-9343-734F-A079-9EA5001A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53" y="2804512"/>
            <a:ext cx="4899718" cy="332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7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139F6-5B94-0047-B2FA-9BA76EFD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152765"/>
            <a:ext cx="9849751" cy="689906"/>
          </a:xfrm>
        </p:spPr>
        <p:txBody>
          <a:bodyPr anchor="b">
            <a:normAutofit fontScale="90000"/>
          </a:bodyPr>
          <a:lstStyle/>
          <a:p>
            <a:r>
              <a:rPr lang="en-AE" sz="5400" b="1" u="sng">
                <a:latin typeface="Britannic Bold" panose="020B0903060703020204" pitchFamily="34" charset="77"/>
              </a:rPr>
              <a:t>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6CD4-ACB5-434F-8D47-AF63BFB5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7" y="2072516"/>
            <a:ext cx="9076484" cy="3032168"/>
          </a:xfrm>
        </p:spPr>
        <p:txBody>
          <a:bodyPr anchor="ctr">
            <a:normAutofit/>
          </a:bodyPr>
          <a:lstStyle/>
          <a:p>
            <a:r>
              <a:rPr lang="en-AE" sz="2400"/>
              <a:t>Due to the cross-sectional nature of the study and tissue sampling obtained only at</a:t>
            </a:r>
            <a:r>
              <a:rPr lang="en-CA" sz="2400" dirty="0"/>
              <a:t> the</a:t>
            </a:r>
            <a:r>
              <a:rPr lang="en-AE" sz="2400"/>
              <a:t> time point after landing, it is difficult to </a:t>
            </a:r>
            <a:r>
              <a:rPr lang="en-CA" sz="2400" dirty="0"/>
              <a:t>come to</a:t>
            </a:r>
            <a:r>
              <a:rPr lang="en-AE" sz="2400"/>
              <a:t> a conclusion </a:t>
            </a:r>
          </a:p>
          <a:p>
            <a:r>
              <a:rPr lang="en-AE" sz="2400"/>
              <a:t>Small sample size leading to less significa</a:t>
            </a:r>
            <a:r>
              <a:rPr lang="en-CA" sz="2400" dirty="0"/>
              <a:t>n</a:t>
            </a:r>
            <a:r>
              <a:rPr lang="en-AE" sz="2400"/>
              <a:t>t detection</a:t>
            </a:r>
          </a:p>
          <a:p>
            <a:pPr marL="0" indent="0">
              <a:buNone/>
            </a:pPr>
            <a:endParaRPr lang="en-AE" sz="2400"/>
          </a:p>
        </p:txBody>
      </p:sp>
    </p:spTree>
    <p:extLst>
      <p:ext uri="{BB962C8B-B14F-4D97-AF65-F5344CB8AC3E}">
        <p14:creationId xmlns:p14="http://schemas.microsoft.com/office/powerpoint/2010/main" val="204353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F1E04-85C5-7D4C-A16A-3C1A252D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34" y="1430346"/>
            <a:ext cx="9942716" cy="919422"/>
          </a:xfrm>
        </p:spPr>
        <p:txBody>
          <a:bodyPr anchor="ctr">
            <a:normAutofit/>
          </a:bodyPr>
          <a:lstStyle/>
          <a:p>
            <a:r>
              <a:rPr lang="en-AE" sz="4800" b="1">
                <a:latin typeface="Britannic Bold" panose="020B0903060703020204" pitchFamily="34" charset="77"/>
              </a:rPr>
              <a:t>Ref</a:t>
            </a:r>
            <a:r>
              <a:rPr lang="en-CA" sz="4800" b="1" dirty="0">
                <a:latin typeface="Britannic Bold" panose="020B0903060703020204" pitchFamily="34" charset="77"/>
              </a:rPr>
              <a:t>e</a:t>
            </a:r>
            <a:r>
              <a:rPr lang="en-AE" sz="4800" b="1">
                <a:latin typeface="Britannic Bold" panose="020B0903060703020204" pitchFamily="34" charset="77"/>
              </a:rPr>
              <a:t>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14C0-C7FE-2142-A095-BC01DA1B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2508070"/>
            <a:ext cx="9941319" cy="5452525"/>
          </a:xfrm>
        </p:spPr>
        <p:txBody>
          <a:bodyPr anchor="ctr">
            <a:normAutofit/>
          </a:bodyPr>
          <a:lstStyle/>
          <a:p>
            <a:pPr marL="542925" indent="-542925">
              <a:buNone/>
            </a:pPr>
            <a:r>
              <a:rPr lang="en-AE" sz="1300" u="sng" dirty="0">
                <a:hlinkClick r:id="rId2"/>
              </a:rPr>
              <a:t>Apoptosis: a mechanism contributing to remodeling of skeletal muscle in response to hindlimb unweighting</a:t>
            </a:r>
            <a:r>
              <a:rPr lang="en-AE" sz="1300" u="sng" dirty="0"/>
              <a:t> </a:t>
            </a:r>
            <a:r>
              <a:rPr lang="en-AE" sz="1300" dirty="0"/>
              <a:t>D. L. Allen, J. K. Linderman, R. R. Roy, A. J. Bigbee, R. E. Grindeland, V. Mukku, and V. R. Edgerton American Journal of Physiology-Cell Physiology 1997 273:2, C579-C587</a:t>
            </a:r>
          </a:p>
          <a:p>
            <a:pPr marL="542925" indent="-531813">
              <a:buNone/>
            </a:pPr>
            <a:r>
              <a:rPr lang="en-AE" sz="1300" dirty="0"/>
              <a:t>BALDWIN, KENNETH. "Effect of spaceflight on the functional, biochemical, and metabolic properties of skeletal muscle." Medicine &amp; Science in Sports &amp; Exercise </a:t>
            </a:r>
            <a:r>
              <a:rPr lang="en-AE" sz="1300" b="1" dirty="0"/>
              <a:t>28</a:t>
            </a:r>
            <a:r>
              <a:rPr lang="en-AE" sz="1300" dirty="0"/>
              <a:t>.</a:t>
            </a:r>
            <a:r>
              <a:rPr lang="en-AE" sz="1300" b="1" dirty="0"/>
              <a:t>8</a:t>
            </a:r>
            <a:r>
              <a:rPr lang="en-AE" sz="1300" dirty="0"/>
              <a:t> (1996): 983-987. Journals@Ovid Full Text. Web. 04 February. 2021. &lt;http://ovidsp.ovid.com/ovidweb.cgi?T=JS&amp;PAGE=reference&amp;D=ovftb&amp;NEWS=N&amp;AN=00005768-199608000-00008&gt;. </a:t>
            </a:r>
          </a:p>
          <a:p>
            <a:pPr marL="542925" indent="-542925">
              <a:buNone/>
            </a:pPr>
            <a:r>
              <a:rPr lang="en-AE" sz="1300" dirty="0"/>
              <a:t>Husmann, Irene, et al. “Growth Factors in Skeletal Muscle Regeneration.” </a:t>
            </a:r>
            <a:r>
              <a:rPr lang="en-AE" sz="1300" i="1" dirty="0"/>
              <a:t>Cytokine &amp; Growth Factor Reviews</a:t>
            </a:r>
            <a:r>
              <a:rPr lang="en-AE" sz="1300" dirty="0"/>
              <a:t>, vol. 7, no. 3, Oct. 1996, pp. 249–258, doi:10.1016/S1359-6101(96)00029-9.</a:t>
            </a:r>
          </a:p>
          <a:p>
            <a:pPr marL="533400" indent="-533400">
              <a:buNone/>
            </a:pPr>
            <a:r>
              <a:rPr lang="en-US" sz="1300" dirty="0"/>
              <a:t>Kambadur R, Sharma M, Smith T &amp; Bass J 1997 Mutations in myostatin(GDF8) in double-muscled Belgian Blue and </a:t>
            </a:r>
            <a:r>
              <a:rPr lang="en-US" sz="1300" dirty="0" err="1"/>
              <a:t>Piedmontese</a:t>
            </a:r>
            <a:r>
              <a:rPr lang="en-US" sz="1300" dirty="0"/>
              <a:t> cattle. </a:t>
            </a:r>
            <a:r>
              <a:rPr lang="en-US" sz="1300" i="1" dirty="0"/>
              <a:t>Genome Research </a:t>
            </a:r>
            <a:r>
              <a:rPr lang="en-US" sz="1300" b="1" dirty="0"/>
              <a:t>7 </a:t>
            </a:r>
            <a:r>
              <a:rPr lang="en-US" sz="1300" dirty="0"/>
              <a:t>910–915. </a:t>
            </a:r>
            <a:endParaRPr lang="en-AE" sz="1300" dirty="0"/>
          </a:p>
          <a:p>
            <a:pPr marL="542925" indent="-542925">
              <a:buNone/>
            </a:pPr>
            <a:r>
              <a:rPr lang="en-AE" sz="1300" u="sng" dirty="0">
                <a:hlinkClick r:id="rId3"/>
              </a:rPr>
              <a:t>Microgravity-induced transformations of myosin isoforms and contractile properties of skeletal muscle</a:t>
            </a:r>
            <a:r>
              <a:rPr lang="en-AE" sz="1300" u="sng" dirty="0"/>
              <a:t>. </a:t>
            </a:r>
            <a:r>
              <a:rPr lang="en-AE" sz="1300" dirty="0"/>
              <a:t>V. J. Caiozzo, F. Haddad, M. J. Baker, R. E. Herrick, N. Prietto, and K. M. Baldwin. Journal of Applied Physiology 1996 81:1, 123-132</a:t>
            </a:r>
          </a:p>
          <a:p>
            <a:pPr marL="542925" indent="-542925">
              <a:buNone/>
            </a:pPr>
            <a:r>
              <a:rPr lang="en-US" sz="1300" dirty="0"/>
              <a:t> </a:t>
            </a:r>
            <a:r>
              <a:rPr lang="en-AE" sz="1300" dirty="0"/>
              <a:t>McPherron, A C, and S J Lee. “Double muscling in cattle due to mutations in the myostatin gene.” </a:t>
            </a:r>
            <a:r>
              <a:rPr lang="en-AE" sz="1300" i="1" dirty="0"/>
              <a:t>Proceedings of the National Academy of Sciences of the United States of America</a:t>
            </a:r>
            <a:r>
              <a:rPr lang="en-AE" sz="1300" dirty="0"/>
              <a:t> vol. 94,23 (1997): 12457-61. doi:10.1073/pnas.94.23.12457</a:t>
            </a:r>
          </a:p>
          <a:p>
            <a:pPr marL="542925" indent="-542925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Thornton, WE;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Hoffler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GW;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Rummel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 (1977). "Anthropomorphic changes and fluid shifts". In Johnston, RS;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Dietlein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LF (eds.).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Results of Skylab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Washington, DC: NASA. pp. 330–338.</a:t>
            </a:r>
            <a:endParaRPr lang="en-A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en-A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en-A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en-AE" sz="1300" dirty="0"/>
          </a:p>
          <a:p>
            <a:pPr marL="0" indent="0">
              <a:buNone/>
            </a:pPr>
            <a:endParaRPr lang="en-AE" sz="1300" dirty="0"/>
          </a:p>
          <a:p>
            <a:endParaRPr lang="en-AE" sz="13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2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70E5D-90A1-204C-A6BC-9A1DA56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709336"/>
            <a:ext cx="11018520" cy="963618"/>
          </a:xfrm>
        </p:spPr>
        <p:txBody>
          <a:bodyPr anchor="b">
            <a:normAutofit/>
          </a:bodyPr>
          <a:lstStyle/>
          <a:p>
            <a:r>
              <a:rPr lang="en-AE" sz="5400" b="1">
                <a:latin typeface="Britannic Bold" panose="020B0903060703020204" pitchFamily="34" charset="77"/>
              </a:rPr>
              <a:t>Introduction 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6916-537C-354A-8DB3-D91E1FEC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6" y="2230660"/>
            <a:ext cx="6713552" cy="4119172"/>
          </a:xfrm>
        </p:spPr>
        <p:txBody>
          <a:bodyPr anchor="t">
            <a:normAutofit/>
          </a:bodyPr>
          <a:lstStyle/>
          <a:p>
            <a:r>
              <a:rPr lang="en-CA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skeletal muscle mass lost during space flight?</a:t>
            </a:r>
            <a:r>
              <a:rPr lang="en-A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</a:t>
            </a:r>
            <a:r>
              <a:rPr lang="en-A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ncrease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protein degradation reflected by a stimulation of the ubiquitin/proteasome pathway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eduction in muscle building hormones such 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testosterone and growth hormone levels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Increased glucocorticoid levels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1F5255-D26B-FE4D-9F28-F5B237E32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35" y="1672954"/>
            <a:ext cx="4882065" cy="44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5C1EF-1C87-4D46-BCDA-ED63E0C5473B}"/>
              </a:ext>
            </a:extLst>
          </p:cNvPr>
          <p:cNvSpPr txBox="1"/>
          <p:nvPr/>
        </p:nvSpPr>
        <p:spPr>
          <a:xfrm>
            <a:off x="7900988" y="6349832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(Thornton, WE. Et al. 1997)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9010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202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Rectangle 212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8F4C3-1238-B24D-BCA1-DEBAF4FF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AE" sz="4000" b="1">
                <a:solidFill>
                  <a:srgbClr val="FEFFFF"/>
                </a:solidFill>
                <a:latin typeface="Britannic Bold" panose="020B0903060703020204" pitchFamily="34" charset="77"/>
              </a:rPr>
              <a:t>Introduction </a:t>
            </a:r>
          </a:p>
        </p:txBody>
      </p:sp>
      <p:graphicFrame>
        <p:nvGraphicFramePr>
          <p:cNvPr id="3100" name="Content Placeholder 3077">
            <a:extLst>
              <a:ext uri="{FF2B5EF4-FFF2-40B4-BE49-F238E27FC236}">
                <a16:creationId xmlns:a16="http://schemas.microsoft.com/office/drawing/2014/main" id="{AB6907B9-94F2-48A6-9FCC-7510EC7AC1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2189" y="2494450"/>
          <a:ext cx="5773883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Image result for igf1 and igf2 muscle mass">
            <a:extLst>
              <a:ext uri="{FF2B5EF4-FFF2-40B4-BE49-F238E27FC236}">
                <a16:creationId xmlns:a16="http://schemas.microsoft.com/office/drawing/2014/main" id="{5768F627-D144-2B49-9E43-06DC287D6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0" r="4" b="4"/>
          <a:stretch/>
        </p:blipFill>
        <p:spPr bwMode="auto">
          <a:xfrm>
            <a:off x="8024706" y="4144332"/>
            <a:ext cx="3340358" cy="191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796581-CDEC-1B46-BACD-2CEA2BCFC8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0319" y="635715"/>
            <a:ext cx="3109132" cy="27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78BF2-4E82-1B4C-9A47-84E53C2A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70958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E" sz="4800" b="1" u="sng">
                <a:latin typeface="Britannic Bold" panose="020B0903060703020204" pitchFamily="34" charset="77"/>
              </a:rPr>
              <a:t>Purpose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FE90-EC04-AD46-8802-84F82ABA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1998368"/>
            <a:ext cx="4593127" cy="3639450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investigate the effects of spaceflight or microgravitational environment on the expression of myostatin and insulin-like growth factors 1 and 2 </a:t>
            </a:r>
            <a:endParaRPr lang="en-AE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oes Space Really Have A Vacuum Effect Like In The Movies?">
            <a:extLst>
              <a:ext uri="{FF2B5EF4-FFF2-40B4-BE49-F238E27FC236}">
                <a16:creationId xmlns:a16="http://schemas.microsoft.com/office/drawing/2014/main" id="{C2C8B006-C753-F143-A735-C8980FD8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62" y="3248383"/>
            <a:ext cx="5292740" cy="297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3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rat used in bio-science space flight 1964 - Stock Image - S060/0004 -  Science Photo Library">
            <a:extLst>
              <a:ext uri="{FF2B5EF4-FFF2-40B4-BE49-F238E27FC236}">
                <a16:creationId xmlns:a16="http://schemas.microsoft.com/office/drawing/2014/main" id="{156760A2-4C09-E84E-AC2E-BFCAF5EDF6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30" y="2335816"/>
            <a:ext cx="3182112" cy="19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B469B-3AE8-0843-9A4E-7ED9911F0053}"/>
              </a:ext>
            </a:extLst>
          </p:cNvPr>
          <p:cNvSpPr txBox="1"/>
          <p:nvPr/>
        </p:nvSpPr>
        <p:spPr>
          <a:xfrm>
            <a:off x="99375" y="1813724"/>
            <a:ext cx="3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Microgravity Non-acclimated </a:t>
            </a:r>
            <a:r>
              <a:rPr lang="en-CA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</a:t>
            </a:r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ats (R1) </a:t>
            </a:r>
            <a:endParaRPr lang="en-AE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1028" name="Picture 4" descr="LIFE' imitating life off Earth: Space Station history 'easter eggs' in  sci-fi thriller | collectSPACE">
            <a:extLst>
              <a:ext uri="{FF2B5EF4-FFF2-40B4-BE49-F238E27FC236}">
                <a16:creationId xmlns:a16="http://schemas.microsoft.com/office/drawing/2014/main" id="{4CA03D87-82D5-CB43-8F9A-53B85738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679" y="2326092"/>
            <a:ext cx="3585591" cy="19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9D8D3-2EB5-6E48-881E-D9852D6BBFCE}"/>
              </a:ext>
            </a:extLst>
          </p:cNvPr>
          <p:cNvSpPr txBox="1"/>
          <p:nvPr/>
        </p:nvSpPr>
        <p:spPr>
          <a:xfrm>
            <a:off x="8222679" y="1812255"/>
            <a:ext cx="35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Microgravity </a:t>
            </a:r>
            <a:r>
              <a:rPr lang="en-CA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A</a:t>
            </a:r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cclimated </a:t>
            </a:r>
            <a:r>
              <a:rPr lang="en-CA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</a:t>
            </a:r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ats (R13)</a:t>
            </a:r>
            <a:endParaRPr lang="en-AE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1030" name="Picture 6" descr="Mice flown in space show liver damage after 2 weeks">
            <a:extLst>
              <a:ext uri="{FF2B5EF4-FFF2-40B4-BE49-F238E27FC236}">
                <a16:creationId xmlns:a16="http://schemas.microsoft.com/office/drawing/2014/main" id="{375594F4-5B9E-6147-B28F-622CB6C0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61" y="2326092"/>
            <a:ext cx="3182112" cy="193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E9367-98C4-B049-8CD1-35F9C94CBACD}"/>
              </a:ext>
            </a:extLst>
          </p:cNvPr>
          <p:cNvSpPr txBox="1"/>
          <p:nvPr/>
        </p:nvSpPr>
        <p:spPr>
          <a:xfrm>
            <a:off x="4204178" y="1812255"/>
            <a:ext cx="340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Control </a:t>
            </a:r>
            <a:r>
              <a:rPr lang="en-CA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G</a:t>
            </a:r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roups </a:t>
            </a:r>
            <a:r>
              <a:rPr lang="en-CA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(</a:t>
            </a:r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R3, R5, R15, R17</a:t>
            </a:r>
            <a:r>
              <a:rPr lang="en-CA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)</a:t>
            </a:r>
            <a:r>
              <a:rPr lang="en-AE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endParaRPr lang="en-AE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4047A-3885-2449-8A2C-D16E1AE69529}"/>
              </a:ext>
            </a:extLst>
          </p:cNvPr>
          <p:cNvSpPr txBox="1"/>
          <p:nvPr/>
        </p:nvSpPr>
        <p:spPr>
          <a:xfrm>
            <a:off x="470279" y="4620808"/>
            <a:ext cx="3009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AE"/>
              <a:t>Animals wieghed and </a:t>
            </a:r>
            <a:r>
              <a:rPr lang="en-CA" dirty="0"/>
              <a:t>sacrificed </a:t>
            </a:r>
            <a:r>
              <a:rPr lang="en-AE"/>
              <a:t>at certain times. </a:t>
            </a:r>
          </a:p>
          <a:p>
            <a:pPr marL="171450" indent="-171450">
              <a:buFont typeface="Wingdings" pitchFamily="2" charset="2"/>
              <a:buChar char="Ø"/>
            </a:pPr>
            <a:endParaRPr lang="en-AE" sz="120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</a:t>
            </a:r>
            <a:r>
              <a:rPr lang="en-AE"/>
              <a:t>ubjected to light- dark cycles for 53 days</a:t>
            </a:r>
            <a:endParaRPr lang="en-AE" dirty="0"/>
          </a:p>
        </p:txBody>
      </p:sp>
      <p:pic>
        <p:nvPicPr>
          <p:cNvPr id="1032" name="Picture 8" descr="A stepwise procedure to test contractility and susceptibility to injury for  the rodent quadriceps muscle | Pratt | Journal of Biological Methods">
            <a:extLst>
              <a:ext uri="{FF2B5EF4-FFF2-40B4-BE49-F238E27FC236}">
                <a16:creationId xmlns:a16="http://schemas.microsoft.com/office/drawing/2014/main" id="{21189CD6-A386-064B-AB09-C302C33A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93" y="4537300"/>
            <a:ext cx="4455130" cy="207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F7EC7-EDD3-AB4E-9B41-3C51283B8850}"/>
              </a:ext>
            </a:extLst>
          </p:cNvPr>
          <p:cNvSpPr txBox="1"/>
          <p:nvPr/>
        </p:nvSpPr>
        <p:spPr>
          <a:xfrm>
            <a:off x="4284461" y="4620808"/>
            <a:ext cx="302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AE"/>
              <a:t>Dissections were taken from the skeletal muscle hindlegs.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E"/>
              <a:t>Isolated tissue from each limb</a:t>
            </a:r>
            <a:endParaRPr lang="en-A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696F90-7CFB-5B4B-A15B-7D134BFBF61B}"/>
              </a:ext>
            </a:extLst>
          </p:cNvPr>
          <p:cNvSpPr txBox="1">
            <a:spLocks/>
          </p:cNvSpPr>
          <p:nvPr/>
        </p:nvSpPr>
        <p:spPr>
          <a:xfrm>
            <a:off x="4701159" y="-270476"/>
            <a:ext cx="2786634" cy="182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u="sng">
                <a:latin typeface="Britannic Bold" panose="020B0903060703020204" pitchFamily="34" charset="77"/>
              </a:rPr>
              <a:t>Methods </a:t>
            </a:r>
            <a:endParaRPr lang="en-US" sz="5200" b="1" u="sng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113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BE423-D0EF-A94B-BDEB-F22964D0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159" y="-270476"/>
            <a:ext cx="2786634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u="sng" kern="1200" dirty="0">
                <a:solidFill>
                  <a:schemeClr val="tx1"/>
                </a:solidFill>
                <a:latin typeface="Britannic Bold" panose="020B0903060703020204" pitchFamily="34" charset="77"/>
              </a:rPr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ED5C-A4F0-094D-A7EF-5492F9AF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601944"/>
            <a:ext cx="6636849" cy="497030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800" b="1" u="sng" dirty="0"/>
              <a:t>Estimation of myostatin mRNA</a:t>
            </a:r>
          </a:p>
          <a:p>
            <a:pPr marL="647700" indent="-285750">
              <a:buFont typeface="Wingdings" pitchFamily="2" charset="2"/>
              <a:buChar char="Ø"/>
            </a:pPr>
            <a:r>
              <a:rPr lang="en-US" sz="1400" dirty="0" err="1"/>
              <a:t>Trizol</a:t>
            </a:r>
            <a:r>
              <a:rPr lang="en-US" sz="1400" dirty="0"/>
              <a:t> reagent </a:t>
            </a:r>
          </a:p>
          <a:p>
            <a:pPr marL="647700" indent="-285750">
              <a:buFont typeface="Wingdings" pitchFamily="2" charset="2"/>
              <a:buChar char="Ø"/>
            </a:pPr>
            <a:r>
              <a:rPr lang="en-US" sz="1400" dirty="0"/>
              <a:t>Agarose gel electrophoresis and ethidium bromide staining (for quality) </a:t>
            </a:r>
          </a:p>
          <a:p>
            <a:pPr marL="647700" indent="-285750">
              <a:buFont typeface="Wingdings" pitchFamily="2" charset="2"/>
              <a:buChar char="Ø"/>
            </a:pPr>
            <a:r>
              <a:rPr lang="en-US" sz="1400" dirty="0"/>
              <a:t>Myostatin, B-actin, and GADPH DNA were assessed</a:t>
            </a:r>
          </a:p>
          <a:p>
            <a:pPr marL="647700" indent="-285750">
              <a:buFont typeface="Wingdings" pitchFamily="2" charset="2"/>
              <a:buChar char="Ø"/>
            </a:pPr>
            <a:r>
              <a:rPr lang="en-US" sz="1400" dirty="0"/>
              <a:t>Northern blot hybridization used to analyze the expression of different mRNA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800" b="1" u="sng" dirty="0"/>
              <a:t>Estimation of IGF-I and IGF-II mRNA </a:t>
            </a:r>
          </a:p>
          <a:p>
            <a:pPr marL="542925" indent="-180975">
              <a:buFont typeface="Wingdings" pitchFamily="2" charset="2"/>
              <a:buChar char="Ø"/>
            </a:pPr>
            <a:r>
              <a:rPr lang="en-US" sz="1400" dirty="0"/>
              <a:t>RT-PCR, And cDNA obtained using oligo(dT)-primed reverse transcription</a:t>
            </a:r>
          </a:p>
          <a:p>
            <a:pPr marL="542925" indent="-180975">
              <a:buFont typeface="Wingdings" pitchFamily="2" charset="2"/>
              <a:buChar char="Ø"/>
            </a:pPr>
            <a:r>
              <a:rPr lang="en-US" sz="1400" dirty="0"/>
              <a:t>Scion Image software 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800" b="1" u="sng" dirty="0"/>
              <a:t>Validation of myostatin antibody and immunohistochemistry </a:t>
            </a:r>
          </a:p>
          <a:p>
            <a:pPr marL="542925" indent="-180975">
              <a:buFont typeface="Wingdings" pitchFamily="2" charset="2"/>
              <a:buChar char="Ø"/>
            </a:pPr>
            <a:r>
              <a:rPr lang="en-US" sz="1400" dirty="0"/>
              <a:t>Aliquots protein extraction </a:t>
            </a:r>
          </a:p>
          <a:p>
            <a:pPr marL="542925" indent="-180975">
              <a:buFont typeface="Wingdings" pitchFamily="2" charset="2"/>
              <a:buChar char="Ø"/>
            </a:pPr>
            <a:r>
              <a:rPr lang="en-US" sz="1400" dirty="0"/>
              <a:t>Immunodetection using Antibody B</a:t>
            </a:r>
          </a:p>
          <a:p>
            <a:pPr marL="542925" indent="-180975">
              <a:buFont typeface="Wingdings" pitchFamily="2" charset="2"/>
              <a:buChar char="Ø"/>
            </a:pPr>
            <a:r>
              <a:rPr lang="en-US" sz="1400" dirty="0"/>
              <a:t>Western blotting to analyze different proteins</a:t>
            </a:r>
          </a:p>
          <a:p>
            <a:pPr marL="542925" indent="-180975">
              <a:buFont typeface="Wingdings" pitchFamily="2" charset="2"/>
              <a:buChar char="Ø"/>
            </a:pPr>
            <a:r>
              <a:rPr lang="en-US" sz="1400" dirty="0"/>
              <a:t>Immunohistochemical detection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E2A23-FC93-314A-B010-7E1B02B09906}"/>
              </a:ext>
            </a:extLst>
          </p:cNvPr>
          <p:cNvSpPr txBox="1"/>
          <p:nvPr/>
        </p:nvSpPr>
        <p:spPr>
          <a:xfrm>
            <a:off x="7411765" y="1601944"/>
            <a:ext cx="423119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dirty="0"/>
              <a:t>Proteolysis and apoptosis markers </a:t>
            </a:r>
          </a:p>
          <a:p>
            <a:pPr marL="542925" indent="-180975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/>
              <a:t>HPLC amino acid analysis </a:t>
            </a:r>
          </a:p>
          <a:p>
            <a:pPr marL="542925" indent="-180975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/>
              <a:t>Hybridization of Northern blots to determine ubiquitin mRNA</a:t>
            </a:r>
          </a:p>
          <a:p>
            <a:pPr marL="542925" indent="-180975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/>
              <a:t>RT-PCR to determine proteasome mRNA</a:t>
            </a:r>
          </a:p>
          <a:p>
            <a:pPr marL="542925" indent="-180975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/>
              <a:t>TUNEL method to determine apoptotic index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632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0268-121B-F947-B7A5-52DD4B0D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76" y="679549"/>
            <a:ext cx="11127828" cy="1298448"/>
          </a:xfrm>
        </p:spPr>
        <p:txBody>
          <a:bodyPr anchor="b">
            <a:normAutofit/>
          </a:bodyPr>
          <a:lstStyle/>
          <a:p>
            <a:r>
              <a:rPr lang="en-AE" sz="3600">
                <a:latin typeface="Abadi MT Condensed Light" panose="020B0306030101010103" pitchFamily="34" charset="77"/>
              </a:rPr>
              <a:t>Effect of </a:t>
            </a:r>
            <a:r>
              <a:rPr lang="en-CA" sz="3600" dirty="0">
                <a:latin typeface="Abadi MT Condensed Light" panose="020B0306030101010103" pitchFamily="34" charset="77"/>
              </a:rPr>
              <a:t>s</a:t>
            </a:r>
            <a:r>
              <a:rPr lang="en-AE" sz="3600">
                <a:latin typeface="Abadi MT Condensed Light" panose="020B0306030101010103" pitchFamily="34" charset="77"/>
              </a:rPr>
              <a:t>paceflight on body</a:t>
            </a:r>
            <a:r>
              <a:rPr lang="en-CA" sz="3600" dirty="0">
                <a:latin typeface="Abadi MT Condensed Light" panose="020B0306030101010103" pitchFamily="34" charset="77"/>
              </a:rPr>
              <a:t> </a:t>
            </a:r>
            <a:r>
              <a:rPr lang="en-AE" sz="3600">
                <a:latin typeface="Abadi MT Condensed Light" panose="020B0306030101010103" pitchFamily="34" charset="77"/>
              </a:rPr>
              <a:t>w</a:t>
            </a:r>
            <a:r>
              <a:rPr lang="en-CA" sz="3600" dirty="0">
                <a:latin typeface="Abadi MT Condensed Light" panose="020B0306030101010103" pitchFamily="34" charset="77"/>
              </a:rPr>
              <a:t>ei</a:t>
            </a:r>
            <a:r>
              <a:rPr lang="en-AE" sz="3600">
                <a:latin typeface="Abadi MT Condensed Light" panose="020B0306030101010103" pitchFamily="34" charset="77"/>
              </a:rPr>
              <a:t>ght and skeletal muscle mass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33E550-CC6A-427C-BB51-F9D542AC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Rats exposed to microgravity during spaceflight lost significant muscle mass in the studied muscle groups </a:t>
            </a:r>
          </a:p>
          <a:p>
            <a:r>
              <a:rPr lang="en-US" sz="2000" dirty="0"/>
              <a:t>13 days of acclimatization, the weights of the four muscle groups from space flight rats were not significant from control rats</a:t>
            </a:r>
          </a:p>
          <a:p>
            <a:pPr marL="712788" indent="-350838">
              <a:buFont typeface="Wingdings" pitchFamily="2" charset="2"/>
              <a:buChar char="Ø"/>
            </a:pPr>
            <a:r>
              <a:rPr lang="en-US" sz="2000" dirty="0"/>
              <a:t>However, spaceflight rats had overall less weight after the acclimatization process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D756034-CD44-5344-A51D-92FFC214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82565"/>
            <a:ext cx="5150277" cy="23176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8DAA3-461E-AC47-98B3-ED9772BF90FC}"/>
              </a:ext>
            </a:extLst>
          </p:cNvPr>
          <p:cNvSpPr/>
          <p:nvPr/>
        </p:nvSpPr>
        <p:spPr>
          <a:xfrm>
            <a:off x="405886" y="265098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sz="4000" b="1" u="sng">
                <a:latin typeface="Britannic Bold" panose="020B0903060703020204" pitchFamily="34" charset="77"/>
              </a:rPr>
              <a:t>Results 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38710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EDE2F-FE18-6E40-AB78-3BFA5731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AE" sz="3200">
                <a:latin typeface="Abadi MT Condensed Light" panose="020B0306030101010103" pitchFamily="34" charset="77"/>
              </a:rPr>
              <a:t>Results: Intramu</a:t>
            </a:r>
            <a:r>
              <a:rPr lang="en-CA" sz="3200" dirty="0">
                <a:latin typeface="Abadi MT Condensed Light" panose="020B0306030101010103" pitchFamily="34" charset="77"/>
              </a:rPr>
              <a:t>s</a:t>
            </a:r>
            <a:r>
              <a:rPr lang="en-AE" sz="3200">
                <a:latin typeface="Abadi MT Condensed Light" panose="020B0306030101010103" pitchFamily="34" charset="77"/>
              </a:rPr>
              <a:t>cular myostatin mRNA concentrations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AA75BD-4DDF-43E2-8B21-1F3C8F0C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524721"/>
            <a:ext cx="4993027" cy="307597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Mean myostatin mRNA concentrations were significantly higher in the hindlimbs muscles studied IJ spaceflight rats</a:t>
            </a:r>
          </a:p>
          <a:p>
            <a:r>
              <a:rPr lang="en-US" sz="2000" dirty="0"/>
              <a:t>After 13 days of acclimatization, myostatin mRNA concentrations returned to normal in 3 groups of space flight rats</a:t>
            </a:r>
          </a:p>
          <a:p>
            <a:r>
              <a:rPr lang="en-US" sz="2000" dirty="0"/>
              <a:t>Northern blotting used to determine the myostatin mRNA concentrations of anterior tibialis (Figure 1) 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996A5DC-9566-3046-A991-6EB5C1CAF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4192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C71E803-9535-FE42-BDFC-EE9BFCABF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0333"/>
          <a:stretch/>
        </p:blipFill>
        <p:spPr>
          <a:xfrm>
            <a:off x="6788382" y="3842004"/>
            <a:ext cx="4565417" cy="251771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4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D9938-9CFC-CA4B-A13F-6506B6EC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 fontScale="90000"/>
          </a:bodyPr>
          <a:lstStyle/>
          <a:p>
            <a:r>
              <a:rPr lang="en-AE" sz="2400">
                <a:latin typeface="Abadi MT Condensed Light" panose="020B0306030101010103" pitchFamily="34" charset="77"/>
              </a:rPr>
              <a:t>Results: Myostatin-Immunoreactive prot</a:t>
            </a:r>
            <a:r>
              <a:rPr lang="en-CA" sz="2400" dirty="0">
                <a:latin typeface="Abadi MT Condensed Light" panose="020B0306030101010103" pitchFamily="34" charset="77"/>
              </a:rPr>
              <a:t>ei</a:t>
            </a:r>
            <a:r>
              <a:rPr lang="en-AE" sz="2400">
                <a:latin typeface="Abadi MT Condensed Light" panose="020B0306030101010103" pitchFamily="34" charset="77"/>
              </a:rPr>
              <a:t>n concentrations in the skeletal muscle ass</a:t>
            </a:r>
            <a:r>
              <a:rPr lang="en-CA" sz="2400" dirty="0">
                <a:latin typeface="Abadi MT Condensed Light" panose="020B0306030101010103" pitchFamily="34" charset="77"/>
              </a:rPr>
              <a:t>ess</a:t>
            </a:r>
            <a:r>
              <a:rPr lang="en-AE" sz="2400">
                <a:latin typeface="Abadi MT Condensed Light" panose="020B0306030101010103" pitchFamily="34" charset="77"/>
              </a:rPr>
              <a:t>ed by immunohistochemical staining 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D2B70A-1AAD-4DDD-9D1C-85BBEB42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353969"/>
            <a:ext cx="4464231" cy="367712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Western blots used to detect myostatin protein </a:t>
            </a:r>
          </a:p>
          <a:p>
            <a:r>
              <a:rPr lang="en-US" sz="2400" dirty="0"/>
              <a:t>Antibody B detected the myostatin protein in E.coli 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67C124-BA9C-5C4C-8472-D31B8FF85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" r="3" b="3"/>
          <a:stretch/>
        </p:blipFill>
        <p:spPr>
          <a:xfrm>
            <a:off x="6766884" y="608401"/>
            <a:ext cx="4565417" cy="559344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0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3418</TotalTime>
  <Words>1274</Words>
  <Application>Microsoft Macintosh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MT Condensed Light</vt:lpstr>
      <vt:lpstr>Arial</vt:lpstr>
      <vt:lpstr>Britannic Bold</vt:lpstr>
      <vt:lpstr>Calibri</vt:lpstr>
      <vt:lpstr>Calibri Light</vt:lpstr>
      <vt:lpstr>Times New Roman</vt:lpstr>
      <vt:lpstr>Wingdings</vt:lpstr>
      <vt:lpstr>Office Theme</vt:lpstr>
      <vt:lpstr>Myostatin and insulin-like growth factor-I and –II expression in the muslce of rats exposed to the mircogravity environment of the NeuroLab space shuttle flight </vt:lpstr>
      <vt:lpstr>Introduction </vt:lpstr>
      <vt:lpstr>Introduction </vt:lpstr>
      <vt:lpstr>Purpose</vt:lpstr>
      <vt:lpstr>PowerPoint Presentation</vt:lpstr>
      <vt:lpstr>Methods </vt:lpstr>
      <vt:lpstr>Effect of spaceflight on body weight and skeletal muscle mass </vt:lpstr>
      <vt:lpstr>Results: Intramuscular myostatin mRNA concentrations</vt:lpstr>
      <vt:lpstr>Results: Myostatin-Immunoreactive protein concentrations in the skeletal muscle assessed by immunohistochemical staining </vt:lpstr>
      <vt:lpstr>Results: Myostatin-Immunoreactive protein concentrations in the skeletal muscle assessed by immunohistochemical staining </vt:lpstr>
      <vt:lpstr>Muscle IGF-I and -II mRNA Concentrations </vt:lpstr>
      <vt:lpstr>Markers of Protein Breakdown </vt:lpstr>
      <vt:lpstr>Disscusion</vt:lpstr>
      <vt:lpstr>Concluding Remarks</vt:lpstr>
      <vt:lpstr>Constraints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Myostatin and insulin-like growth factor-I and –II expression in the muslce of rats exposed to the mircogravity environment of the NeuroLab space shuttle fight </dc:title>
  <dc:creator>Shehab Eid</dc:creator>
  <cp:lastModifiedBy>fadysherif1998@gmail.com</cp:lastModifiedBy>
  <cp:revision>12</cp:revision>
  <dcterms:created xsi:type="dcterms:W3CDTF">2021-03-22T08:03:25Z</dcterms:created>
  <dcterms:modified xsi:type="dcterms:W3CDTF">2021-03-25T16:07:17Z</dcterms:modified>
</cp:coreProperties>
</file>