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86" r:id="rId4"/>
    <p:sldId id="287" r:id="rId5"/>
    <p:sldId id="289" r:id="rId6"/>
    <p:sldId id="288" r:id="rId7"/>
    <p:sldId id="292" r:id="rId8"/>
    <p:sldId id="290" r:id="rId9"/>
    <p:sldId id="294" r:id="rId10"/>
    <p:sldId id="295" r:id="rId11"/>
    <p:sldId id="293" r:id="rId12"/>
  </p:sldIdLst>
  <p:sldSz cx="9144000" cy="5143500" type="screen16x9"/>
  <p:notesSz cx="6858000" cy="9144000"/>
  <p:embeddedFontLst>
    <p:embeddedFont>
      <p:font typeface="Nunito Sans" charset="0"/>
      <p:regular r:id="rId14"/>
      <p:bold r:id="rId15"/>
      <p:italic r:id="rId16"/>
      <p:boldItalic r:id="rId17"/>
    </p:embeddedFont>
    <p:embeddedFont>
      <p:font typeface="Bookman Old Style" pitchFamily="18" charset="0"/>
      <p:regular r:id="rId18"/>
      <p:bold r:id="rId19"/>
      <p:italic r:id="rId20"/>
      <p:boldItalic r:id="rId21"/>
    </p:embeddedFont>
    <p:embeddedFont>
      <p:font typeface="Georgia" pitchFamily="18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25891650-48B5-45ED-9811-BE51E85D4907}">
  <a:tblStyle styleId="{25891650-48B5-45ED-9811-BE51E85D490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1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2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Temprature Conditioning</a:t>
            </a:r>
            <a:br>
              <a:rPr lang="en" dirty="0" smtClean="0"/>
            </a:br>
            <a:r>
              <a:rPr lang="en" dirty="0" smtClean="0"/>
              <a:t>By Machine Learning.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1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7.</a:t>
            </a:r>
            <a:r>
              <a:rPr lang="en-US" sz="2000" i="0" dirty="0" smtClean="0">
                <a:solidFill>
                  <a:schemeClr val="bg1"/>
                </a:solidFill>
                <a:latin typeface="Bookman Old Style" pitchFamily="18" charset="0"/>
              </a:rPr>
              <a:t>References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10</a:t>
            </a:fld>
            <a:endParaRPr lang="en" dirty="0"/>
          </a:p>
        </p:txBody>
      </p:sp>
      <p:sp>
        <p:nvSpPr>
          <p:cNvPr id="6" name="Shape 145"/>
          <p:cNvSpPr txBox="1">
            <a:spLocks/>
          </p:cNvSpPr>
          <p:nvPr/>
        </p:nvSpPr>
        <p:spPr>
          <a:xfrm>
            <a:off x="8709183" y="4902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44"/>
          <p:cNvSpPr txBox="1">
            <a:spLocks/>
          </p:cNvSpPr>
          <p:nvPr/>
        </p:nvSpPr>
        <p:spPr>
          <a:xfrm>
            <a:off x="827584" y="1563638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H.N.Lam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(1999),INTELLIGENT CONTROL OF AIR-CONDITIONING SYSTEMS USING MACHINE LEARNING ,14tb Triennial World Congress, Beijing, P.R. China</a:t>
            </a:r>
          </a:p>
          <a:p>
            <a:pPr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Wolfgang </a:t>
            </a:r>
            <a:r>
              <a:rPr lang="en-US" sz="1600" dirty="0" err="1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Kastner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, Mario J. </a:t>
            </a:r>
            <a:r>
              <a:rPr lang="en-US" sz="1600" dirty="0" err="1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Kofler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, Christian </a:t>
            </a:r>
            <a:r>
              <a:rPr lang="en-US" sz="1600" dirty="0" err="1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Reinisch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*(2010),</a:t>
            </a:r>
          </a:p>
          <a:p>
            <a:pPr>
              <a:lnSpc>
                <a:spcPct val="115000"/>
              </a:lnSpc>
              <a:buClr>
                <a:srgbClr val="CCCCCC"/>
              </a:buClr>
              <a:buSzPct val="100000"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Using AI to Realize Energy Efficient Yet Comfortable Smart 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Homes</a:t>
            </a:r>
          </a:p>
          <a:p>
            <a:pPr>
              <a:lnSpc>
                <a:spcPct val="115000"/>
              </a:lnSpc>
              <a:buClr>
                <a:srgbClr val="CCCCCC"/>
              </a:buClr>
              <a:buSzPct val="100000"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Vienna University of Technology, Automation System Group, </a:t>
            </a: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Austria</a:t>
            </a:r>
          </a:p>
          <a:p>
            <a:pPr>
              <a:lnSpc>
                <a:spcPct val="115000"/>
              </a:lnSpc>
              <a:buClr>
                <a:srgbClr val="CCCCCC"/>
              </a:buClr>
              <a:buSzPct val="100000"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lvl="0"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https://www.sciencedirect.com/</a:t>
            </a: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lvl="0"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endParaRPr lang="en-IN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lvl="0">
              <a:lnSpc>
                <a:spcPct val="115000"/>
              </a:lnSpc>
              <a:buClr>
                <a:srgbClr val="CCCCCC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https://analyticsindiamag.com/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dirty="0" smtClean="0">
              <a:ln>
                <a:noFill/>
              </a:ln>
              <a:solidFill>
                <a:srgbClr val="F67031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Thank you very much for your time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Prepared By: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Varshesh Patel	(15IT107)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Naqeeb ali shamsi	(15It130)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Sarthak Thakkar	(15IT144)</a:t>
            </a:r>
            <a:endParaRPr lang="en" dirty="0"/>
          </a:p>
        </p:txBody>
      </p:sp>
      <p:grpSp>
        <p:nvGrpSpPr>
          <p:cNvPr id="2" name="Shape 475"/>
          <p:cNvGrpSpPr/>
          <p:nvPr/>
        </p:nvGrpSpPr>
        <p:grpSpPr>
          <a:xfrm>
            <a:off x="628401" y="1039422"/>
            <a:ext cx="542233" cy="510157"/>
            <a:chOff x="5972700" y="2330200"/>
            <a:chExt cx="411625" cy="387275"/>
          </a:xfrm>
        </p:grpSpPr>
        <p:sp>
          <p:nvSpPr>
            <p:cNvPr id="476" name="Shape 47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ookman Old Style" pitchFamily="18" charset="0"/>
              </a:rPr>
              <a:t>Table of contents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 smtClean="0">
                <a:latin typeface="Bookman Old Style" pitchFamily="18" charset="0"/>
              </a:rPr>
              <a:t>Introduction</a:t>
            </a:r>
            <a:endParaRPr lang="en" dirty="0">
              <a:latin typeface="Bookman Old Style" pitchFamily="18" charset="0"/>
            </a:endParaRP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 smtClean="0">
                <a:latin typeface="Bookman Old Style" pitchFamily="18" charset="0"/>
              </a:rPr>
              <a:t>Features</a:t>
            </a:r>
            <a:endParaRPr lang="en" dirty="0">
              <a:latin typeface="Bookman Old Style" pitchFamily="18" charset="0"/>
            </a:endParaRP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latin typeface="Bookman Old Style" pitchFamily="18" charset="0"/>
              </a:rPr>
              <a:t>Machine Learning</a:t>
            </a:r>
            <a:endParaRPr lang="en" dirty="0">
              <a:latin typeface="Bookman Old Style" pitchFamily="18" charset="0"/>
            </a:endParaRP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latin typeface="Bookman Old Style" pitchFamily="18" charset="0"/>
              </a:rPr>
              <a:t>Mobility</a:t>
            </a:r>
            <a:endParaRPr lang="en" dirty="0">
              <a:latin typeface="Bookman Old Style" pitchFamily="18" charset="0"/>
            </a:endParaRP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 smtClean="0">
                <a:latin typeface="Bookman Old Style" pitchFamily="18" charset="0"/>
              </a:rPr>
              <a:t>Technology Used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 smtClean="0">
                <a:latin typeface="Bookman Old Style" pitchFamily="18" charset="0"/>
              </a:rPr>
              <a:t>How It works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 smtClean="0">
                <a:latin typeface="Bookman Old Style" pitchFamily="18" charset="0"/>
              </a:rPr>
              <a:t>Work Done</a:t>
            </a:r>
            <a:endParaRPr lang="en" dirty="0">
              <a:latin typeface="Bookman Old Style" pitchFamily="18" charset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Bookman Old Style" pitchFamily="18" charset="0"/>
              </a:rPr>
              <a:pPr lvl="0">
                <a:spcBef>
                  <a:spcPts val="0"/>
                </a:spcBef>
                <a:buNone/>
              </a:pPr>
              <a:t>2</a:t>
            </a:fld>
            <a:endParaRPr lang="en">
              <a:latin typeface="Bookman Old Style" pitchFamily="18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Bookman Old Style" pitchFamily="18" charset="0"/>
              </a:rPr>
              <a:t>What we are going to Present…</a:t>
            </a:r>
            <a:endParaRPr lang="en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1.</a:t>
            </a:r>
            <a:r>
              <a:rPr lang="en" sz="2000" i="0" dirty="0" smtClean="0">
                <a:solidFill>
                  <a:schemeClr val="bg1"/>
                </a:solidFill>
                <a:latin typeface="Bookman Old Style" pitchFamily="18" charset="0"/>
              </a:rPr>
              <a:t>INTRODUCTION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9" name="Shape 144"/>
          <p:cNvSpPr txBox="1">
            <a:spLocks/>
          </p:cNvSpPr>
          <p:nvPr/>
        </p:nvSpPr>
        <p:spPr>
          <a:xfrm>
            <a:off x="755576" y="1759124"/>
            <a:ext cx="8712968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This is an Temprature conditioning tool to maintain temprature of the room accroding to user comfort level.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2.</a:t>
            </a:r>
            <a:r>
              <a:rPr lang="en" sz="2000" i="0" dirty="0" smtClean="0">
                <a:solidFill>
                  <a:schemeClr val="bg1"/>
                </a:solidFill>
                <a:latin typeface="Bookman Old Style" pitchFamily="18" charset="0"/>
              </a:rPr>
              <a:t>Features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9" name="Shape 144"/>
          <p:cNvSpPr txBox="1">
            <a:spLocks/>
          </p:cNvSpPr>
          <p:nvPr/>
        </p:nvSpPr>
        <p:spPr>
          <a:xfrm>
            <a:off x="755576" y="175912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This tool provides automation to adjust temprature and humidity instead of just changing the state of compressor.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It also gives access of device to the user on the go.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Serves as Comfortable temprature moderator for servong comfort to user and saving energy resources.</a:t>
            </a: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r>
              <a:rPr lang="en" sz="2000" i="0" dirty="0" smtClean="0">
                <a:solidFill>
                  <a:schemeClr val="bg1"/>
                </a:solidFill>
                <a:latin typeface="Bookman Old Style" pitchFamily="18" charset="0"/>
              </a:rPr>
              <a:t>Technology Used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9" name="Shape 144"/>
          <p:cNvSpPr txBox="1">
            <a:spLocks/>
          </p:cNvSpPr>
          <p:nvPr/>
        </p:nvSpPr>
        <p:spPr>
          <a:xfrm>
            <a:off x="755576" y="175912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Python  </a:t>
            </a: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2.7</a:t>
            </a: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		(Hardware)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Django			(Server)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Android Studio 2.3.3	(User)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5" name="Shape 144"/>
          <p:cNvSpPr txBox="1">
            <a:spLocks/>
          </p:cNvSpPr>
          <p:nvPr/>
        </p:nvSpPr>
        <p:spPr>
          <a:xfrm>
            <a:off x="611560" y="1419622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tabLst/>
              <a:defRPr/>
            </a:pPr>
            <a:r>
              <a:rPr lang="en" sz="1800" b="1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Software</a:t>
            </a:r>
            <a:endParaRPr kumimoji="0" lang="en" sz="1800" b="1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" name="Shape 144"/>
          <p:cNvSpPr txBox="1">
            <a:spLocks/>
          </p:cNvSpPr>
          <p:nvPr/>
        </p:nvSpPr>
        <p:spPr>
          <a:xfrm>
            <a:off x="611560" y="2715766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tabLst/>
              <a:defRPr/>
            </a:pPr>
            <a:r>
              <a:rPr lang="en" sz="1800" b="1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Hardware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tabLst/>
              <a:defRPr/>
            </a:pPr>
            <a:endParaRPr kumimoji="0" lang="en" sz="1800" b="1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7" name="Shape 144"/>
          <p:cNvSpPr txBox="1">
            <a:spLocks/>
          </p:cNvSpPr>
          <p:nvPr/>
        </p:nvSpPr>
        <p:spPr>
          <a:xfrm>
            <a:off x="899592" y="314781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Ardiuno		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Rasberry Pi 3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Server	(4GB RAM,Core-i5 processor)</a:t>
            </a: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4.</a:t>
            </a:r>
            <a:r>
              <a:rPr lang="en" sz="2000" i="0" dirty="0" smtClean="0">
                <a:solidFill>
                  <a:schemeClr val="bg1"/>
                </a:solidFill>
                <a:latin typeface="Bookman Old Style" pitchFamily="18" charset="0"/>
              </a:rPr>
              <a:t>How It Works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6" name="Shape 145"/>
          <p:cNvSpPr txBox="1">
            <a:spLocks/>
          </p:cNvSpPr>
          <p:nvPr/>
        </p:nvSpPr>
        <p:spPr>
          <a:xfrm>
            <a:off x="8709183" y="4902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44"/>
          <p:cNvSpPr txBox="1">
            <a:spLocks/>
          </p:cNvSpPr>
          <p:nvPr/>
        </p:nvSpPr>
        <p:spPr>
          <a:xfrm>
            <a:off x="827584" y="175912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It Connects to the conditionner in the room and WAN.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According to User comfort,tempratature of room and geography it will adjust it’s temprature.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U</a:t>
            </a:r>
            <a:r>
              <a:rPr lang="en-US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s</a:t>
            </a: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er can adjust temprature according to need from app that helps M</a:t>
            </a:r>
            <a:r>
              <a:rPr lang="en-US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</a:t>
            </a: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chine learning algo. </a:t>
            </a:r>
            <a:r>
              <a:rPr lang="en-US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T</a:t>
            </a:r>
            <a:r>
              <a:rPr lang="en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o learn behaviour of user.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dirty="0" smtClean="0">
              <a:ln>
                <a:noFill/>
              </a:ln>
              <a:solidFill>
                <a:srgbClr val="F67031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62" name="Shape 362"/>
          <p:cNvSpPr/>
          <p:nvPr/>
        </p:nvSpPr>
        <p:spPr>
          <a:xfrm>
            <a:off x="4662977" y="1743500"/>
            <a:ext cx="2424599" cy="1656600"/>
          </a:xfrm>
          <a:prstGeom prst="chevron">
            <a:avLst>
              <a:gd name="adj" fmla="val 29853"/>
            </a:avLst>
          </a:prstGeom>
          <a:solidFill>
            <a:srgbClr val="F6703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Server Processes</a:t>
            </a:r>
            <a:endParaRPr lang="en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sp>
        <p:nvSpPr>
          <p:cNvPr id="364" name="Shape 364"/>
          <p:cNvSpPr/>
          <p:nvPr/>
        </p:nvSpPr>
        <p:spPr>
          <a:xfrm>
            <a:off x="6211314" y="1557400"/>
            <a:ext cx="2424600" cy="2028900"/>
          </a:xfrm>
          <a:prstGeom prst="chevron">
            <a:avLst>
              <a:gd name="adj" fmla="val 29853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Comfortable Temprature</a:t>
            </a:r>
            <a:endParaRPr lang="en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989550" y="1909250"/>
            <a:ext cx="2424600" cy="1325100"/>
          </a:xfrm>
          <a:prstGeom prst="chevron">
            <a:avLst>
              <a:gd name="adj" fmla="val 29853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User Request</a:t>
            </a:r>
            <a:endParaRPr lang="en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r>
              <a:rPr lang="en-US" sz="2000" i="0" dirty="0" smtClean="0">
                <a:solidFill>
                  <a:schemeClr val="bg1"/>
                </a:solidFill>
                <a:latin typeface="Bookman Old Style" pitchFamily="18" charset="0"/>
              </a:rPr>
              <a:t>W</a:t>
            </a:r>
            <a:r>
              <a:rPr lang="en" sz="2000" i="0" dirty="0" smtClean="0">
                <a:solidFill>
                  <a:schemeClr val="bg1"/>
                </a:solidFill>
                <a:latin typeface="Bookman Old Style" pitchFamily="18" charset="0"/>
              </a:rPr>
              <a:t>ork Done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6" name="Shape 145"/>
          <p:cNvSpPr txBox="1">
            <a:spLocks/>
          </p:cNvSpPr>
          <p:nvPr/>
        </p:nvSpPr>
        <p:spPr>
          <a:xfrm>
            <a:off x="8709183" y="4902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44"/>
          <p:cNvSpPr txBox="1">
            <a:spLocks/>
          </p:cNvSpPr>
          <p:nvPr/>
        </p:nvSpPr>
        <p:spPr>
          <a:xfrm>
            <a:off x="827584" y="175912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Android app to login and check region and local temperature.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600" noProof="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Communication between Pi and ardiuno on network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dirty="0" smtClean="0">
              <a:ln>
                <a:noFill/>
              </a:ln>
              <a:solidFill>
                <a:srgbClr val="F67031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267494"/>
            <a:ext cx="4211960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6</a:t>
            </a:r>
            <a:r>
              <a:rPr lang="en" i="0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r>
              <a:rPr lang="en-US" sz="2000" i="0" dirty="0" smtClean="0">
                <a:solidFill>
                  <a:schemeClr val="bg1"/>
                </a:solidFill>
                <a:latin typeface="Bookman Old Style" pitchFamily="18" charset="0"/>
              </a:rPr>
              <a:t>Future Enhancements</a:t>
            </a:r>
            <a:endParaRPr lang="en" sz="2000" i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6" name="Shape 145"/>
          <p:cNvSpPr txBox="1">
            <a:spLocks/>
          </p:cNvSpPr>
          <p:nvPr/>
        </p:nvSpPr>
        <p:spPr>
          <a:xfrm>
            <a:off x="8709183" y="4902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44"/>
          <p:cNvSpPr txBox="1">
            <a:spLocks/>
          </p:cNvSpPr>
          <p:nvPr/>
        </p:nvSpPr>
        <p:spPr>
          <a:xfrm>
            <a:off x="827584" y="1759124"/>
            <a:ext cx="7344816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Implement Machine Learning for user comfort.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Add support of Google assistant SDK and Microsoft CORTANA SDK.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rgbClr val="F67031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Integrate Multiple rooms in same User account.</a:t>
            </a:r>
            <a:endParaRPr lang="en-US" sz="160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" sz="1600" noProof="0" dirty="0" smtClean="0">
              <a:solidFill>
                <a:srgbClr val="F67031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dirty="0" smtClean="0">
              <a:ln>
                <a:noFill/>
              </a:ln>
              <a:solidFill>
                <a:srgbClr val="F67031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" sz="1600" b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ookman Old Style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302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Nunito Sans</vt:lpstr>
      <vt:lpstr>Bookman Old Style</vt:lpstr>
      <vt:lpstr>Georgia</vt:lpstr>
      <vt:lpstr>Calibri</vt:lpstr>
      <vt:lpstr>Ulysses template</vt:lpstr>
      <vt:lpstr>Temprature Conditioning By Machine Learning.</vt:lpstr>
      <vt:lpstr>Table of contents</vt:lpstr>
      <vt:lpstr>Slide 3</vt:lpstr>
      <vt:lpstr>Slide 4</vt:lpstr>
      <vt:lpstr>Slide 5</vt:lpstr>
      <vt:lpstr>Slide 6</vt:lpstr>
      <vt:lpstr>Our process is easy</vt:lpstr>
      <vt:lpstr>Slide 8</vt:lpstr>
      <vt:lpstr>Slide 9</vt:lpstr>
      <vt:lpstr>Slide 10</vt:lpstr>
      <vt:lpstr>Thank you very much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dc:creator>Sarthak Thakkar</dc:creator>
  <cp:lastModifiedBy>Sarthak Thakkar</cp:lastModifiedBy>
  <cp:revision>23</cp:revision>
  <dcterms:modified xsi:type="dcterms:W3CDTF">2018-03-16T06:42:40Z</dcterms:modified>
</cp:coreProperties>
</file>