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15"/>
  </p:handoutMasterIdLst>
  <p:sldIdLst>
    <p:sldId id="288" r:id="rId2"/>
    <p:sldId id="345" r:id="rId3"/>
    <p:sldId id="396" r:id="rId4"/>
    <p:sldId id="397" r:id="rId5"/>
    <p:sldId id="398" r:id="rId6"/>
    <p:sldId id="399" r:id="rId7"/>
    <p:sldId id="401" r:id="rId8"/>
    <p:sldId id="400" r:id="rId9"/>
    <p:sldId id="402" r:id="rId10"/>
    <p:sldId id="403" r:id="rId11"/>
    <p:sldId id="404" r:id="rId12"/>
    <p:sldId id="405" r:id="rId13"/>
    <p:sldId id="406" r:id="rId14"/>
  </p:sldIdLst>
  <p:sldSz cx="9144000" cy="6858000" type="screen4x3"/>
  <p:notesSz cx="7010400" cy="12039600"/>
  <p:defaultTextStyle>
    <a:defPPr>
      <a:defRPr lang="ru-RU"/>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521415D9-36F7-43E2-AB2F-B90AF26B5E84}">
      <p14:sectionLst xmlns:p14="http://schemas.microsoft.com/office/powerpoint/2010/main">
        <p14:section name="Раздел по умолчанию" id="{87937E24-D283-45E4-8328-585A7ABF7B43}">
          <p14:sldIdLst>
            <p14:sldId id="288"/>
            <p14:sldId id="345"/>
            <p14:sldId id="396"/>
            <p14:sldId id="397"/>
            <p14:sldId id="398"/>
            <p14:sldId id="399"/>
            <p14:sldId id="401"/>
            <p14:sldId id="400"/>
            <p14:sldId id="402"/>
            <p14:sldId id="403"/>
            <p14:sldId id="404"/>
            <p14:sldId id="405"/>
            <p14:sldId id="406"/>
          </p14:sldIdLst>
        </p14:section>
        <p14:section name="Раздел без заголовка" id="{9F0FAC34-22E1-4453-8246-BD36B1836AF2}">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33"/>
    <a:srgbClr val="969696"/>
    <a:srgbClr val="4D4D4D"/>
    <a:srgbClr val="C4252A"/>
    <a:srgbClr val="D0CFCF"/>
    <a:srgbClr val="A50021"/>
    <a:srgbClr val="FFAF1F"/>
    <a:srgbClr val="71A4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0890" autoAdjust="0"/>
    <p:restoredTop sz="99193" autoAdjust="0"/>
  </p:normalViewPr>
  <p:slideViewPr>
    <p:cSldViewPr snapToGrid="0">
      <p:cViewPr>
        <p:scale>
          <a:sx n="100" d="100"/>
          <a:sy n="100" d="100"/>
        </p:scale>
        <p:origin x="-1932" y="-42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3038604" cy="6026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04150" tIns="52075" rIns="104150" bIns="52075" numCol="1" anchor="t" anchorCtr="0" compatLnSpc="1">
            <a:prstTxWarp prst="textNoShape">
              <a:avLst/>
            </a:prstTxWarp>
          </a:bodyPr>
          <a:lstStyle>
            <a:lvl1pPr>
              <a:defRPr sz="1400">
                <a:latin typeface="Times New Roman" pitchFamily="18" charset="0"/>
              </a:defRPr>
            </a:lvl1pPr>
          </a:lstStyle>
          <a:p>
            <a:pPr>
              <a:defRPr/>
            </a:pPr>
            <a:endParaRPr lang="ru-RU"/>
          </a:p>
        </p:txBody>
      </p:sp>
      <p:sp>
        <p:nvSpPr>
          <p:cNvPr id="7171" name="Rectangle 3"/>
          <p:cNvSpPr>
            <a:spLocks noGrp="1" noChangeArrowheads="1"/>
          </p:cNvSpPr>
          <p:nvPr>
            <p:ph type="dt" sz="quarter" idx="1"/>
          </p:nvPr>
        </p:nvSpPr>
        <p:spPr bwMode="auto">
          <a:xfrm>
            <a:off x="3971796" y="0"/>
            <a:ext cx="3038604" cy="6026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04150" tIns="52075" rIns="104150" bIns="52075" numCol="1" anchor="t" anchorCtr="0" compatLnSpc="1">
            <a:prstTxWarp prst="textNoShape">
              <a:avLst/>
            </a:prstTxWarp>
          </a:bodyPr>
          <a:lstStyle>
            <a:lvl1pPr algn="r">
              <a:defRPr sz="1400">
                <a:latin typeface="Times New Roman" pitchFamily="18" charset="0"/>
              </a:defRPr>
            </a:lvl1pPr>
          </a:lstStyle>
          <a:p>
            <a:pPr>
              <a:defRPr/>
            </a:pPr>
            <a:endParaRPr lang="ru-RU"/>
          </a:p>
        </p:txBody>
      </p:sp>
      <p:sp>
        <p:nvSpPr>
          <p:cNvPr id="7172" name="Rectangle 4"/>
          <p:cNvSpPr>
            <a:spLocks noGrp="1" noChangeArrowheads="1"/>
          </p:cNvSpPr>
          <p:nvPr>
            <p:ph type="ftr" sz="quarter" idx="2"/>
          </p:nvPr>
        </p:nvSpPr>
        <p:spPr bwMode="auto">
          <a:xfrm>
            <a:off x="0" y="11436946"/>
            <a:ext cx="3038604" cy="6026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04150" tIns="52075" rIns="104150" bIns="52075" numCol="1" anchor="b" anchorCtr="0" compatLnSpc="1">
            <a:prstTxWarp prst="textNoShape">
              <a:avLst/>
            </a:prstTxWarp>
          </a:bodyPr>
          <a:lstStyle>
            <a:lvl1pPr>
              <a:defRPr sz="1400">
                <a:latin typeface="Times New Roman" pitchFamily="18" charset="0"/>
              </a:defRPr>
            </a:lvl1pPr>
          </a:lstStyle>
          <a:p>
            <a:pPr>
              <a:defRPr/>
            </a:pPr>
            <a:endParaRPr lang="ru-RU"/>
          </a:p>
        </p:txBody>
      </p:sp>
      <p:sp>
        <p:nvSpPr>
          <p:cNvPr id="7173" name="Rectangle 5"/>
          <p:cNvSpPr>
            <a:spLocks noGrp="1" noChangeArrowheads="1"/>
          </p:cNvSpPr>
          <p:nvPr>
            <p:ph type="sldNum" sz="quarter" idx="3"/>
          </p:nvPr>
        </p:nvSpPr>
        <p:spPr bwMode="auto">
          <a:xfrm>
            <a:off x="3971796" y="11436946"/>
            <a:ext cx="3038604" cy="6026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04150" tIns="52075" rIns="104150" bIns="52075" numCol="1" anchor="b" anchorCtr="0" compatLnSpc="1">
            <a:prstTxWarp prst="textNoShape">
              <a:avLst/>
            </a:prstTxWarp>
          </a:bodyPr>
          <a:lstStyle>
            <a:lvl1pPr algn="r">
              <a:defRPr sz="1400">
                <a:latin typeface="Times New Roman" pitchFamily="18" charset="0"/>
              </a:defRPr>
            </a:lvl1pPr>
          </a:lstStyle>
          <a:p>
            <a:pPr>
              <a:defRPr/>
            </a:pPr>
            <a:fld id="{70D0C810-7161-4992-9C26-38245C98D46D}" type="slidenum">
              <a:rPr lang="ru-RU"/>
              <a:pPr>
                <a:defRPr/>
              </a:pPr>
              <a:t>‹#›</a:t>
            </a:fld>
            <a:endParaRPr lang="ru-RU"/>
          </a:p>
        </p:txBody>
      </p:sp>
    </p:spTree>
    <p:extLst>
      <p:ext uri="{BB962C8B-B14F-4D97-AF65-F5344CB8AC3E}">
        <p14:creationId xmlns:p14="http://schemas.microsoft.com/office/powerpoint/2010/main" val="3459750325"/>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a:prstGeom prst="rect">
            <a:avLst/>
          </a:prstGeom>
        </p:spPr>
        <p:txBody>
          <a:bodyPr/>
          <a:lstStyle/>
          <a:p>
            <a:r>
              <a:rPr lang="ru-RU" smtClean="0"/>
              <a:t>Образец заголовка</a:t>
            </a:r>
            <a:endParaRPr lang="ru-RU"/>
          </a:p>
        </p:txBody>
      </p:sp>
      <p:sp>
        <p:nvSpPr>
          <p:cNvPr id="3" name="Подзаголовок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ru-RU" smtClean="0"/>
              <a:t>Образец подзаголовка</a:t>
            </a:r>
            <a:endParaRPr lang="ru-RU"/>
          </a:p>
        </p:txBody>
      </p:sp>
    </p:spTree>
    <p:extLst>
      <p:ext uri="{BB962C8B-B14F-4D97-AF65-F5344CB8AC3E}">
        <p14:creationId xmlns:p14="http://schemas.microsoft.com/office/powerpoint/2010/main" val="26872562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457200" y="1600200"/>
            <a:ext cx="8229600" cy="4525963"/>
          </a:xfrm>
          <a:prstGeom prst="rect">
            <a:avLst/>
          </a:prstGeo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Tree>
    <p:extLst>
      <p:ext uri="{BB962C8B-B14F-4D97-AF65-F5344CB8AC3E}">
        <p14:creationId xmlns:p14="http://schemas.microsoft.com/office/powerpoint/2010/main" val="8591024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a:prstGeom prst="rect">
            <a:avLst/>
          </a:prstGeo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457200" y="274638"/>
            <a:ext cx="6019800" cy="5851525"/>
          </a:xfrm>
          <a:prstGeom prst="rect">
            <a:avLst/>
          </a:prstGeo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Tree>
    <p:extLst>
      <p:ext uri="{BB962C8B-B14F-4D97-AF65-F5344CB8AC3E}">
        <p14:creationId xmlns:p14="http://schemas.microsoft.com/office/powerpoint/2010/main" val="25877589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hartAndTx" preserve="1">
  <p:cSld name="Заголовок, диаграмма и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a:lstStyle/>
          <a:p>
            <a:r>
              <a:rPr lang="ru-RU" smtClean="0"/>
              <a:t>Образец заголовка</a:t>
            </a:r>
            <a:endParaRPr lang="ru-RU"/>
          </a:p>
        </p:txBody>
      </p:sp>
      <p:sp>
        <p:nvSpPr>
          <p:cNvPr id="3" name="Диаграмма 2"/>
          <p:cNvSpPr>
            <a:spLocks noGrp="1"/>
          </p:cNvSpPr>
          <p:nvPr>
            <p:ph type="chart" sz="half" idx="1"/>
          </p:nvPr>
        </p:nvSpPr>
        <p:spPr>
          <a:xfrm>
            <a:off x="457200" y="1600200"/>
            <a:ext cx="4038600" cy="4525963"/>
          </a:xfrm>
          <a:prstGeom prst="rect">
            <a:avLst/>
          </a:prstGeom>
        </p:spPr>
        <p:txBody>
          <a:bodyPr/>
          <a:lstStyle/>
          <a:p>
            <a:pPr lvl="0"/>
            <a:endParaRPr lang="ru-RU" noProof="0" smtClean="0"/>
          </a:p>
        </p:txBody>
      </p:sp>
      <p:sp>
        <p:nvSpPr>
          <p:cNvPr id="4" name="Текст 3"/>
          <p:cNvSpPr>
            <a:spLocks noGrp="1"/>
          </p:cNvSpPr>
          <p:nvPr>
            <p:ph type="body" sz="half" idx="2"/>
          </p:nvPr>
        </p:nvSpPr>
        <p:spPr>
          <a:xfrm>
            <a:off x="4648200" y="1600200"/>
            <a:ext cx="4038600" cy="4525963"/>
          </a:xfrm>
          <a:prstGeom prst="rect">
            <a:avLst/>
          </a:prstGeo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Tree>
    <p:extLst>
      <p:ext uri="{BB962C8B-B14F-4D97-AF65-F5344CB8AC3E}">
        <p14:creationId xmlns:p14="http://schemas.microsoft.com/office/powerpoint/2010/main" val="14729848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chart" preserve="1">
  <p:cSld name="Заголовок и диаграмм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a:lstStyle/>
          <a:p>
            <a:r>
              <a:rPr lang="ru-RU" smtClean="0"/>
              <a:t>Образец заголовка</a:t>
            </a:r>
            <a:endParaRPr lang="ru-RU"/>
          </a:p>
        </p:txBody>
      </p:sp>
      <p:sp>
        <p:nvSpPr>
          <p:cNvPr id="3" name="Диаграмма 2"/>
          <p:cNvSpPr>
            <a:spLocks noGrp="1"/>
          </p:cNvSpPr>
          <p:nvPr>
            <p:ph type="chart" idx="1"/>
          </p:nvPr>
        </p:nvSpPr>
        <p:spPr>
          <a:xfrm>
            <a:off x="457200" y="1600200"/>
            <a:ext cx="8229600" cy="4525963"/>
          </a:xfrm>
          <a:prstGeom prst="rect">
            <a:avLst/>
          </a:prstGeom>
        </p:spPr>
        <p:txBody>
          <a:bodyPr/>
          <a:lstStyle/>
          <a:p>
            <a:pPr lvl="0"/>
            <a:endParaRPr lang="ru-RU" noProof="0" smtClean="0"/>
          </a:p>
        </p:txBody>
      </p:sp>
    </p:spTree>
    <p:extLst>
      <p:ext uri="{BB962C8B-B14F-4D97-AF65-F5344CB8AC3E}">
        <p14:creationId xmlns:p14="http://schemas.microsoft.com/office/powerpoint/2010/main" val="11563817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reserve="1">
  <p:cSld name="Заголовок и таблиц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a:lstStyle/>
          <a:p>
            <a:r>
              <a:rPr lang="ru-RU" smtClean="0"/>
              <a:t>Образец заголовка</a:t>
            </a:r>
            <a:endParaRPr lang="ru-RU"/>
          </a:p>
        </p:txBody>
      </p:sp>
      <p:sp>
        <p:nvSpPr>
          <p:cNvPr id="3" name="Таблица 2"/>
          <p:cNvSpPr>
            <a:spLocks noGrp="1"/>
          </p:cNvSpPr>
          <p:nvPr>
            <p:ph type="tbl" idx="1"/>
          </p:nvPr>
        </p:nvSpPr>
        <p:spPr>
          <a:xfrm>
            <a:off x="457200" y="1600200"/>
            <a:ext cx="8229600" cy="4525963"/>
          </a:xfrm>
          <a:prstGeom prst="rect">
            <a:avLst/>
          </a:prstGeom>
        </p:spPr>
        <p:txBody>
          <a:bodyPr/>
          <a:lstStyle/>
          <a:p>
            <a:pPr lvl="0"/>
            <a:endParaRPr lang="ru-RU" noProof="0" smtClean="0"/>
          </a:p>
        </p:txBody>
      </p:sp>
    </p:spTree>
    <p:extLst>
      <p:ext uri="{BB962C8B-B14F-4D97-AF65-F5344CB8AC3E}">
        <p14:creationId xmlns:p14="http://schemas.microsoft.com/office/powerpoint/2010/main" val="7981387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a:lstStyle/>
          <a:p>
            <a:r>
              <a:rPr lang="ru-RU" smtClean="0"/>
              <a:t>Образец заголовка</a:t>
            </a:r>
            <a:endParaRPr lang="ru-RU"/>
          </a:p>
        </p:txBody>
      </p:sp>
      <p:sp>
        <p:nvSpPr>
          <p:cNvPr id="3" name="Объект 2"/>
          <p:cNvSpPr>
            <a:spLocks noGrp="1"/>
          </p:cNvSpPr>
          <p:nvPr>
            <p:ph idx="1"/>
          </p:nvPr>
        </p:nvSpPr>
        <p:spPr>
          <a:xfrm>
            <a:off x="457200" y="1600200"/>
            <a:ext cx="8229600" cy="4525963"/>
          </a:xfrm>
          <a:prstGeom prst="rect">
            <a:avLst/>
          </a:prstGeo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Tree>
    <p:extLst>
      <p:ext uri="{BB962C8B-B14F-4D97-AF65-F5344CB8AC3E}">
        <p14:creationId xmlns:p14="http://schemas.microsoft.com/office/powerpoint/2010/main" val="39914652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ru-RU" smtClean="0"/>
              <a:t>Образец текста</a:t>
            </a:r>
          </a:p>
        </p:txBody>
      </p:sp>
    </p:spTree>
    <p:extLst>
      <p:ext uri="{BB962C8B-B14F-4D97-AF65-F5344CB8AC3E}">
        <p14:creationId xmlns:p14="http://schemas.microsoft.com/office/powerpoint/2010/main" val="36718132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a:lstStyle/>
          <a:p>
            <a:r>
              <a:rPr lang="ru-RU" smtClean="0"/>
              <a:t>Образец заголовка</a:t>
            </a:r>
            <a:endParaRPr lang="ru-RU"/>
          </a:p>
        </p:txBody>
      </p:sp>
      <p:sp>
        <p:nvSpPr>
          <p:cNvPr id="3" name="Объект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Tree>
    <p:extLst>
      <p:ext uri="{BB962C8B-B14F-4D97-AF65-F5344CB8AC3E}">
        <p14:creationId xmlns:p14="http://schemas.microsoft.com/office/powerpoint/2010/main" val="35315326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Tree>
    <p:extLst>
      <p:ext uri="{BB962C8B-B14F-4D97-AF65-F5344CB8AC3E}">
        <p14:creationId xmlns:p14="http://schemas.microsoft.com/office/powerpoint/2010/main" val="42539260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a:lstStyle/>
          <a:p>
            <a:r>
              <a:rPr lang="ru-RU" smtClean="0"/>
              <a:t>Образец заголовка</a:t>
            </a:r>
            <a:endParaRPr lang="ru-RU"/>
          </a:p>
        </p:txBody>
      </p:sp>
    </p:spTree>
    <p:extLst>
      <p:ext uri="{BB962C8B-B14F-4D97-AF65-F5344CB8AC3E}">
        <p14:creationId xmlns:p14="http://schemas.microsoft.com/office/powerpoint/2010/main" val="28510221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Tree>
    <p:extLst>
      <p:ext uri="{BB962C8B-B14F-4D97-AF65-F5344CB8AC3E}">
        <p14:creationId xmlns:p14="http://schemas.microsoft.com/office/powerpoint/2010/main" val="15350235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a:prstGeom prst="rect">
            <a:avLst/>
          </a:prstGeom>
        </p:spPr>
        <p:txBody>
          <a:bodyPr anchor="b"/>
          <a:lstStyle>
            <a:lvl1pPr algn="l">
              <a:defRPr sz="2000" b="1"/>
            </a:lvl1pPr>
          </a:lstStyle>
          <a:p>
            <a:r>
              <a:rPr lang="ru-RU" smtClean="0"/>
              <a:t>Образец заголовка</a:t>
            </a:r>
            <a:endParaRPr lang="ru-RU"/>
          </a:p>
        </p:txBody>
      </p:sp>
      <p:sp>
        <p:nvSpPr>
          <p:cNvPr id="3" name="Объект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Tree>
    <p:extLst>
      <p:ext uri="{BB962C8B-B14F-4D97-AF65-F5344CB8AC3E}">
        <p14:creationId xmlns:p14="http://schemas.microsoft.com/office/powerpoint/2010/main" val="6010657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a:prstGeom prst="rect">
            <a:avLst/>
          </a:prstGeo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ru-RU" noProof="0" smtClean="0"/>
          </a:p>
        </p:txBody>
      </p:sp>
      <p:sp>
        <p:nvSpPr>
          <p:cNvPr id="4" name="Текст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Tree>
    <p:extLst>
      <p:ext uri="{BB962C8B-B14F-4D97-AF65-F5344CB8AC3E}">
        <p14:creationId xmlns:p14="http://schemas.microsoft.com/office/powerpoint/2010/main" val="30787147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 bg1="lt1" tx1="dk1" bg2="lt2" tx2="dk2" accent1="accent1" accent2="accent2" accent3="accent3" accent4="accent4" accent5="accent5" accent6="accent6" hlink="hlink" folHlink="folHlink"/>
  <p:sldLayoutIdLst>
    <p:sldLayoutId id="2147483662" r:id="rId1"/>
    <p:sldLayoutId id="2147483661" r:id="rId2"/>
    <p:sldLayoutId id="2147483660" r:id="rId3"/>
    <p:sldLayoutId id="2147483659" r:id="rId4"/>
    <p:sldLayoutId id="2147483658" r:id="rId5"/>
    <p:sldLayoutId id="2147483657" r:id="rId6"/>
    <p:sldLayoutId id="2147483656" r:id="rId7"/>
    <p:sldLayoutId id="2147483655" r:id="rId8"/>
    <p:sldLayoutId id="2147483654" r:id="rId9"/>
    <p:sldLayoutId id="2147483653" r:id="rId10"/>
    <p:sldLayoutId id="2147483652" r:id="rId11"/>
    <p:sldLayoutId id="2147483651" r:id="rId12"/>
    <p:sldLayoutId id="2147483650" r:id="rId13"/>
    <p:sldLayoutId id="2147483649" r:id="rId14"/>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 Id="rId5"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1"/>
          <p:cNvSpPr>
            <a:spLocks noGrp="1"/>
          </p:cNvSpPr>
          <p:nvPr>
            <p:ph type="ctrTitle"/>
          </p:nvPr>
        </p:nvSpPr>
        <p:spPr>
          <a:xfrm>
            <a:off x="711200" y="1639881"/>
            <a:ext cx="7772400" cy="1470025"/>
          </a:xfrm>
        </p:spPr>
        <p:txBody>
          <a:bodyPr>
            <a:noAutofit/>
          </a:bodyPr>
          <a:lstStyle/>
          <a:p>
            <a:r>
              <a:rPr lang="ru-RU" sz="6000" b="1" dirty="0" smtClean="0">
                <a:solidFill>
                  <a:schemeClr val="tx1"/>
                </a:solidFill>
              </a:rPr>
              <a:t>Кинематика управления рулевого</a:t>
            </a:r>
            <a:endParaRPr lang="ru-RU" sz="6000" b="1" dirty="0">
              <a:solidFill>
                <a:schemeClr val="tx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Выводы</a:t>
            </a:r>
            <a:endParaRPr lang="ru-RU" dirty="0"/>
          </a:p>
        </p:txBody>
      </p:sp>
      <p:sp>
        <p:nvSpPr>
          <p:cNvPr id="3" name="Заголовок 1"/>
          <p:cNvSpPr txBox="1">
            <a:spLocks/>
          </p:cNvSpPr>
          <p:nvPr/>
        </p:nvSpPr>
        <p:spPr>
          <a:xfrm>
            <a:off x="204788" y="1549256"/>
            <a:ext cx="8672512" cy="4502410"/>
          </a:xfrm>
          <a:prstGeom prst="rect">
            <a:avLst/>
          </a:prstGeom>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a:lstStyle>
          <a:p>
            <a:r>
              <a:rPr lang="ru-RU" sz="1400" b="1" dirty="0" smtClean="0"/>
              <a:t>Данная конструкция подвески снегохода, имеет следующие преимущества:</a:t>
            </a:r>
          </a:p>
          <a:p>
            <a:pPr marL="342900" indent="-342900" algn="l">
              <a:buFont typeface="+mj-lt"/>
              <a:buAutoNum type="arabicPeriod"/>
            </a:pPr>
            <a:r>
              <a:rPr lang="ru-RU" sz="1400" dirty="0" smtClean="0"/>
              <a:t>Низкий центр тяжести снегохода, </a:t>
            </a:r>
            <a:r>
              <a:rPr lang="ru-RU" sz="1400" dirty="0"/>
              <a:t>з</a:t>
            </a:r>
            <a:r>
              <a:rPr lang="ru-RU" sz="1400" dirty="0" smtClean="0"/>
              <a:t>а счет расположения рычагов подвески вне моторного отделения;</a:t>
            </a:r>
          </a:p>
          <a:p>
            <a:pPr marL="342900" indent="-342900" algn="l">
              <a:buFont typeface="+mj-lt"/>
              <a:buAutoNum type="arabicPeriod"/>
            </a:pPr>
            <a:r>
              <a:rPr lang="ru-RU" sz="1400" dirty="0" smtClean="0"/>
              <a:t>Оптимальная траектория движения передних опор снегохода при поворотах и продольном деференте при торможении;</a:t>
            </a:r>
          </a:p>
          <a:p>
            <a:pPr marL="342900" indent="-342900" algn="l">
              <a:buFont typeface="+mj-lt"/>
              <a:buAutoNum type="arabicPeriod"/>
            </a:pPr>
            <a:r>
              <a:rPr lang="ru-RU" sz="1400" dirty="0" smtClean="0"/>
              <a:t>Высокий дорожный просвет за счет С-образных нижних рычагов подвески;</a:t>
            </a:r>
          </a:p>
          <a:p>
            <a:pPr marL="342900" indent="-342900" algn="l">
              <a:buFont typeface="+mj-lt"/>
              <a:buAutoNum type="arabicPeriod"/>
            </a:pPr>
            <a:r>
              <a:rPr lang="ru-RU" sz="1400" dirty="0" smtClean="0"/>
              <a:t>Энергоемкие пружины подвески позволяют незаметно проезжать препятствия высотой до 120 мм;</a:t>
            </a:r>
          </a:p>
          <a:p>
            <a:pPr marL="342900" indent="-342900" algn="l">
              <a:buFont typeface="+mj-lt"/>
              <a:buAutoNum type="arabicPeriod"/>
            </a:pPr>
            <a:r>
              <a:rPr lang="ru-RU" sz="1400" dirty="0" smtClean="0"/>
              <a:t>Расположение упругих элементов подвески под углом к опоре, позволяет уверенно двигаться как по горизонтальной так и по наклонной поверхности.</a:t>
            </a:r>
          </a:p>
          <a:p>
            <a:endParaRPr lang="ru-RU" sz="1400" dirty="0" smtClean="0"/>
          </a:p>
          <a:p>
            <a:endParaRPr lang="ru-RU" sz="1400" dirty="0" smtClean="0"/>
          </a:p>
          <a:p>
            <a:r>
              <a:rPr lang="ru-RU" sz="1400" b="1" dirty="0" smtClean="0"/>
              <a:t>К недостаткам, можно отнести следующее:</a:t>
            </a:r>
          </a:p>
          <a:p>
            <a:r>
              <a:rPr lang="ru-RU" sz="1400" dirty="0" smtClean="0"/>
              <a:t>Открытое расположение рычагов подвески, что ведет к риску их повреждения при ударе о препятствие (пень или  камень скрытые </a:t>
            </a:r>
            <a:r>
              <a:rPr lang="ru-RU" sz="1400" smtClean="0"/>
              <a:t>снегом).</a:t>
            </a:r>
            <a:endParaRPr lang="ru-RU" sz="1400" dirty="0" smtClean="0"/>
          </a:p>
          <a:p>
            <a:endParaRPr lang="ru-RU" sz="1400" dirty="0"/>
          </a:p>
          <a:p>
            <a:r>
              <a:rPr lang="ru-RU" sz="1400" b="1" dirty="0" smtClean="0"/>
              <a:t>Заключение:</a:t>
            </a:r>
            <a:endParaRPr lang="ru-RU" sz="1400" b="1" dirty="0"/>
          </a:p>
          <a:p>
            <a:endParaRPr lang="ru-RU" sz="1400" dirty="0"/>
          </a:p>
          <a:p>
            <a:r>
              <a:rPr lang="ru-RU" sz="1400" dirty="0" smtClean="0"/>
              <a:t>Конструкция подвески позволяет уверенно двигаться с высокой скоростью по укатанным трассам и плотному снегу, уверенно проходить повороты, преодолевать различные дорожные препятствия. Однако при движении по рыхлому глубокому снегу, по лесу, возникает риск повреждения рычагов подвески.</a:t>
            </a:r>
            <a:endParaRPr lang="ru-RU" sz="1400" dirty="0"/>
          </a:p>
        </p:txBody>
      </p:sp>
    </p:spTree>
    <p:extLst>
      <p:ext uri="{BB962C8B-B14F-4D97-AF65-F5344CB8AC3E}">
        <p14:creationId xmlns:p14="http://schemas.microsoft.com/office/powerpoint/2010/main" val="39752498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28675" y="227013"/>
            <a:ext cx="8229600" cy="1143000"/>
          </a:xfrm>
        </p:spPr>
        <p:txBody>
          <a:bodyPr/>
          <a:lstStyle/>
          <a:p>
            <a:r>
              <a:rPr lang="ru-RU" sz="3600" dirty="0" smtClean="0"/>
              <a:t>Телескопическая подвеска снегоходов</a:t>
            </a:r>
            <a:endParaRPr lang="ru-RU" sz="36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64904" y="1782644"/>
            <a:ext cx="3548061" cy="1852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1930" y="4273594"/>
            <a:ext cx="4448175" cy="19082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64905" y="4238087"/>
            <a:ext cx="3548061" cy="19437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631" y="1592060"/>
            <a:ext cx="3956771" cy="2043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419522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50" y="4672014"/>
            <a:ext cx="3740458" cy="1681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50" y="1747838"/>
            <a:ext cx="3740458" cy="22746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00575" y="1747838"/>
            <a:ext cx="4105275" cy="23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279167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pic>
        <p:nvPicPr>
          <p:cNvPr id="3"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09336" y="3961858"/>
            <a:ext cx="2986964" cy="24839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743584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228725" y="195262"/>
            <a:ext cx="7572375" cy="1143000"/>
          </a:xfrm>
        </p:spPr>
        <p:txBody>
          <a:bodyPr/>
          <a:lstStyle/>
          <a:p>
            <a:r>
              <a:rPr lang="ru-RU" sz="3200" dirty="0" smtClean="0"/>
              <a:t>Рычажная передняя подвеска снегохода «Тайга «Атака 551</a:t>
            </a:r>
            <a:r>
              <a:rPr lang="en-US" sz="3200" dirty="0" smtClean="0"/>
              <a:t>II</a:t>
            </a:r>
            <a:r>
              <a:rPr lang="ru-RU" sz="3200" dirty="0" smtClean="0"/>
              <a:t>»</a:t>
            </a:r>
            <a:endParaRPr lang="ru-RU" dirty="0"/>
          </a:p>
        </p:txBody>
      </p:sp>
      <p:sp>
        <p:nvSpPr>
          <p:cNvPr id="3" name="Объект 2"/>
          <p:cNvSpPr>
            <a:spLocks noGrp="1"/>
          </p:cNvSpPr>
          <p:nvPr>
            <p:ph idx="1"/>
          </p:nvPr>
        </p:nvSpPr>
        <p:spPr>
          <a:xfrm>
            <a:off x="633411" y="1333897"/>
            <a:ext cx="8229600" cy="4525963"/>
          </a:xfrm>
          <a:ln>
            <a:noFill/>
          </a:ln>
        </p:spPr>
        <p:txBody>
          <a:bodyPr/>
          <a:lstStyle/>
          <a:p>
            <a:endParaRPr lang="ru-RU" sz="2000" dirty="0" smtClean="0"/>
          </a:p>
        </p:txBody>
      </p:sp>
      <p:cxnSp>
        <p:nvCxnSpPr>
          <p:cNvPr id="138" name="Прямая соединительная линия 137"/>
          <p:cNvCxnSpPr/>
          <p:nvPr/>
        </p:nvCxnSpPr>
        <p:spPr>
          <a:xfrm>
            <a:off x="3788568" y="5446711"/>
            <a:ext cx="850107" cy="714377"/>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40" name="Прямая соединительная линия 139"/>
          <p:cNvCxnSpPr/>
          <p:nvPr/>
        </p:nvCxnSpPr>
        <p:spPr>
          <a:xfrm>
            <a:off x="4119563" y="3956050"/>
            <a:ext cx="519112" cy="2205038"/>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45" name="Прямая соединительная линия 144"/>
          <p:cNvCxnSpPr/>
          <p:nvPr/>
        </p:nvCxnSpPr>
        <p:spPr>
          <a:xfrm>
            <a:off x="6717506" y="5703888"/>
            <a:ext cx="154782" cy="45720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1713" y="1433512"/>
            <a:ext cx="8382749" cy="43330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024021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14400" y="190501"/>
            <a:ext cx="8229600" cy="1143000"/>
          </a:xfrm>
        </p:spPr>
        <p:txBody>
          <a:bodyPr/>
          <a:lstStyle/>
          <a:p>
            <a:r>
              <a:rPr lang="ru-RU" sz="3200" dirty="0" smtClean="0"/>
              <a:t>Рычажная передняя подвеска с/х «Тайга «Атака»</a:t>
            </a:r>
            <a:endParaRPr lang="ru-RU" sz="3200" dirty="0"/>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249" y="1333501"/>
            <a:ext cx="5915025" cy="51993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248751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Заголовок 11307"/>
          <p:cNvSpPr txBox="1">
            <a:spLocks/>
          </p:cNvSpPr>
          <p:nvPr/>
        </p:nvSpPr>
        <p:spPr>
          <a:xfrm>
            <a:off x="307571" y="1749097"/>
            <a:ext cx="8670174" cy="4680297"/>
          </a:xfrm>
          <a:prstGeom prst="rect">
            <a:avLst/>
          </a:prstGeom>
          <a:solidFill>
            <a:schemeClr val="bg1"/>
          </a:solidFill>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a:lstStyle>
          <a:p>
            <a:endParaRPr lang="ru-RU" dirty="0"/>
          </a:p>
        </p:txBody>
      </p:sp>
      <p:pic>
        <p:nvPicPr>
          <p:cNvPr id="11310"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2749" y="2827822"/>
            <a:ext cx="6807760" cy="36988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308" name="Заголовок 11307"/>
          <p:cNvSpPr>
            <a:spLocks noGrp="1"/>
          </p:cNvSpPr>
          <p:nvPr>
            <p:ph type="title"/>
          </p:nvPr>
        </p:nvSpPr>
        <p:spPr>
          <a:xfrm>
            <a:off x="1352163" y="88372"/>
            <a:ext cx="7625582" cy="1143000"/>
          </a:xfrm>
        </p:spPr>
        <p:txBody>
          <a:bodyPr/>
          <a:lstStyle/>
          <a:p>
            <a:r>
              <a:rPr lang="ru-RU" sz="3600" dirty="0" smtClean="0"/>
              <a:t>Схема установки поперечных рычагов подвески</a:t>
            </a:r>
            <a:endParaRPr lang="ru-RU" sz="3600" dirty="0"/>
          </a:p>
        </p:txBody>
      </p:sp>
      <p:cxnSp>
        <p:nvCxnSpPr>
          <p:cNvPr id="5" name="Прямая со стрелкой 4"/>
          <p:cNvCxnSpPr/>
          <p:nvPr/>
        </p:nvCxnSpPr>
        <p:spPr>
          <a:xfrm flipH="1">
            <a:off x="5020733" y="3149972"/>
            <a:ext cx="500997" cy="42422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 name="Прямая соединительная линия 10"/>
          <p:cNvCxnSpPr/>
          <p:nvPr/>
        </p:nvCxnSpPr>
        <p:spPr>
          <a:xfrm>
            <a:off x="5521729" y="3149972"/>
            <a:ext cx="123028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521729" y="2626752"/>
            <a:ext cx="1360950" cy="523220"/>
          </a:xfrm>
          <a:prstGeom prst="rect">
            <a:avLst/>
          </a:prstGeom>
          <a:noFill/>
        </p:spPr>
        <p:txBody>
          <a:bodyPr wrap="none" rtlCol="0">
            <a:spAutoFit/>
          </a:bodyPr>
          <a:lstStyle/>
          <a:p>
            <a:r>
              <a:rPr lang="ru-RU" sz="1400" dirty="0" smtClean="0"/>
              <a:t>Амортизатор  </a:t>
            </a:r>
          </a:p>
          <a:p>
            <a:r>
              <a:rPr lang="ru-RU" sz="1400" dirty="0" smtClean="0"/>
              <a:t>с пружиной</a:t>
            </a:r>
            <a:endParaRPr lang="ru-RU" sz="1400" dirty="0"/>
          </a:p>
        </p:txBody>
      </p:sp>
      <p:cxnSp>
        <p:nvCxnSpPr>
          <p:cNvPr id="15" name="Прямая со стрелкой 14"/>
          <p:cNvCxnSpPr/>
          <p:nvPr/>
        </p:nvCxnSpPr>
        <p:spPr>
          <a:xfrm>
            <a:off x="2556933" y="3113106"/>
            <a:ext cx="105625" cy="72041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Прямая соединительная линия 18"/>
          <p:cNvCxnSpPr/>
          <p:nvPr/>
        </p:nvCxnSpPr>
        <p:spPr>
          <a:xfrm flipH="1">
            <a:off x="1184894" y="3118733"/>
            <a:ext cx="137575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1142407" y="2589886"/>
            <a:ext cx="1479508" cy="523220"/>
          </a:xfrm>
          <a:prstGeom prst="rect">
            <a:avLst/>
          </a:prstGeom>
          <a:noFill/>
        </p:spPr>
        <p:txBody>
          <a:bodyPr wrap="none" rtlCol="0">
            <a:spAutoFit/>
          </a:bodyPr>
          <a:lstStyle/>
          <a:p>
            <a:r>
              <a:rPr lang="ru-RU" sz="1400" dirty="0" smtClean="0"/>
              <a:t>Верхний рычаг </a:t>
            </a:r>
          </a:p>
          <a:p>
            <a:r>
              <a:rPr lang="ru-RU" sz="1400" dirty="0" smtClean="0"/>
              <a:t>подвески</a:t>
            </a:r>
            <a:endParaRPr lang="ru-RU" sz="1400" dirty="0"/>
          </a:p>
        </p:txBody>
      </p:sp>
      <p:cxnSp>
        <p:nvCxnSpPr>
          <p:cNvPr id="26" name="Прямая со стрелкой 25"/>
          <p:cNvCxnSpPr/>
          <p:nvPr/>
        </p:nvCxnSpPr>
        <p:spPr>
          <a:xfrm>
            <a:off x="1670858" y="3923607"/>
            <a:ext cx="407324" cy="33250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Прямая соединительная линия 29"/>
          <p:cNvCxnSpPr/>
          <p:nvPr/>
        </p:nvCxnSpPr>
        <p:spPr>
          <a:xfrm flipH="1">
            <a:off x="601574" y="3923607"/>
            <a:ext cx="106928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264" name="TextBox 11263"/>
          <p:cNvSpPr txBox="1"/>
          <p:nvPr/>
        </p:nvSpPr>
        <p:spPr>
          <a:xfrm>
            <a:off x="534898" y="3415318"/>
            <a:ext cx="1423788" cy="523220"/>
          </a:xfrm>
          <a:prstGeom prst="rect">
            <a:avLst/>
          </a:prstGeom>
          <a:noFill/>
        </p:spPr>
        <p:txBody>
          <a:bodyPr wrap="none" rtlCol="0">
            <a:spAutoFit/>
          </a:bodyPr>
          <a:lstStyle/>
          <a:p>
            <a:r>
              <a:rPr lang="ru-RU" sz="1400" dirty="0" smtClean="0"/>
              <a:t>Нижний рычаг </a:t>
            </a:r>
          </a:p>
          <a:p>
            <a:r>
              <a:rPr lang="ru-RU" sz="1400" dirty="0" smtClean="0"/>
              <a:t>подвески</a:t>
            </a:r>
            <a:endParaRPr lang="ru-RU" sz="1400" dirty="0"/>
          </a:p>
        </p:txBody>
      </p:sp>
      <p:cxnSp>
        <p:nvCxnSpPr>
          <p:cNvPr id="11280" name="Прямая со стрелкой 11279"/>
          <p:cNvCxnSpPr/>
          <p:nvPr/>
        </p:nvCxnSpPr>
        <p:spPr>
          <a:xfrm flipH="1">
            <a:off x="1379913" y="5128953"/>
            <a:ext cx="698269" cy="33250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285" name="Прямая соединительная линия 11284"/>
          <p:cNvCxnSpPr/>
          <p:nvPr/>
        </p:nvCxnSpPr>
        <p:spPr>
          <a:xfrm>
            <a:off x="2078182" y="5128953"/>
            <a:ext cx="108065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286" name="TextBox 11285"/>
          <p:cNvSpPr txBox="1"/>
          <p:nvPr/>
        </p:nvSpPr>
        <p:spPr>
          <a:xfrm>
            <a:off x="2152996" y="4677716"/>
            <a:ext cx="1019125" cy="523220"/>
          </a:xfrm>
          <a:prstGeom prst="rect">
            <a:avLst/>
          </a:prstGeom>
          <a:noFill/>
        </p:spPr>
        <p:txBody>
          <a:bodyPr wrap="none" rtlCol="0">
            <a:spAutoFit/>
          </a:bodyPr>
          <a:lstStyle/>
          <a:p>
            <a:r>
              <a:rPr lang="ru-RU" sz="1400" dirty="0" smtClean="0"/>
              <a:t>Лыжа </a:t>
            </a:r>
          </a:p>
          <a:p>
            <a:r>
              <a:rPr lang="ru-RU" sz="1400" dirty="0" smtClean="0"/>
              <a:t>снегохода</a:t>
            </a:r>
            <a:endParaRPr lang="ru-RU" sz="1400" dirty="0"/>
          </a:p>
        </p:txBody>
      </p:sp>
      <p:cxnSp>
        <p:nvCxnSpPr>
          <p:cNvPr id="11288" name="Прямая со стрелкой 11287"/>
          <p:cNvCxnSpPr/>
          <p:nvPr/>
        </p:nvCxnSpPr>
        <p:spPr>
          <a:xfrm flipH="1">
            <a:off x="6053667" y="3938538"/>
            <a:ext cx="744267" cy="31757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294" name="Прямая соединительная линия 11293"/>
          <p:cNvCxnSpPr/>
          <p:nvPr/>
        </p:nvCxnSpPr>
        <p:spPr>
          <a:xfrm>
            <a:off x="6797934" y="3938538"/>
            <a:ext cx="117209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296" name="TextBox 11295"/>
          <p:cNvSpPr txBox="1"/>
          <p:nvPr/>
        </p:nvSpPr>
        <p:spPr>
          <a:xfrm>
            <a:off x="6752013" y="3473312"/>
            <a:ext cx="1263936" cy="523220"/>
          </a:xfrm>
          <a:prstGeom prst="rect">
            <a:avLst/>
          </a:prstGeom>
          <a:noFill/>
        </p:spPr>
        <p:txBody>
          <a:bodyPr wrap="none" rtlCol="0">
            <a:spAutoFit/>
          </a:bodyPr>
          <a:lstStyle/>
          <a:p>
            <a:r>
              <a:rPr lang="ru-RU" sz="1400" dirty="0" smtClean="0"/>
              <a:t>Поворотный </a:t>
            </a:r>
          </a:p>
          <a:p>
            <a:r>
              <a:rPr lang="ru-RU" sz="1400" dirty="0" smtClean="0"/>
              <a:t>узел</a:t>
            </a:r>
            <a:endParaRPr lang="ru-RU" sz="1400" dirty="0"/>
          </a:p>
        </p:txBody>
      </p:sp>
      <p:cxnSp>
        <p:nvCxnSpPr>
          <p:cNvPr id="11298" name="Прямая со стрелкой 11297"/>
          <p:cNvCxnSpPr/>
          <p:nvPr/>
        </p:nvCxnSpPr>
        <p:spPr>
          <a:xfrm flipH="1" flipV="1">
            <a:off x="6202204" y="5128952"/>
            <a:ext cx="663142" cy="55062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303" name="Прямая соединительная линия 11302"/>
          <p:cNvCxnSpPr/>
          <p:nvPr/>
        </p:nvCxnSpPr>
        <p:spPr>
          <a:xfrm>
            <a:off x="6882679" y="5679575"/>
            <a:ext cx="21180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320" name="TextBox 11319"/>
          <p:cNvSpPr txBox="1"/>
          <p:nvPr/>
        </p:nvSpPr>
        <p:spPr>
          <a:xfrm>
            <a:off x="6942578" y="4907464"/>
            <a:ext cx="2058128" cy="738664"/>
          </a:xfrm>
          <a:prstGeom prst="rect">
            <a:avLst/>
          </a:prstGeom>
          <a:noFill/>
        </p:spPr>
        <p:txBody>
          <a:bodyPr wrap="none" rtlCol="0">
            <a:spAutoFit/>
          </a:bodyPr>
          <a:lstStyle/>
          <a:p>
            <a:r>
              <a:rPr lang="ru-RU" sz="1400" dirty="0"/>
              <a:t>Траектория движения </a:t>
            </a:r>
          </a:p>
          <a:p>
            <a:r>
              <a:rPr lang="ru-RU" sz="1400" dirty="0"/>
              <a:t>опоры снегохода </a:t>
            </a:r>
          </a:p>
          <a:p>
            <a:r>
              <a:rPr lang="ru-RU" sz="1400" dirty="0"/>
              <a:t>при работе </a:t>
            </a:r>
            <a:r>
              <a:rPr lang="ru-RU" sz="1400" dirty="0" smtClean="0"/>
              <a:t>подвески</a:t>
            </a:r>
            <a:endParaRPr lang="ru-RU" sz="1400" dirty="0"/>
          </a:p>
        </p:txBody>
      </p:sp>
    </p:spTree>
    <p:extLst>
      <p:ext uri="{BB962C8B-B14F-4D97-AF65-F5344CB8AC3E}">
        <p14:creationId xmlns:p14="http://schemas.microsoft.com/office/powerpoint/2010/main" val="6944302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Заголовок 11307"/>
          <p:cNvSpPr txBox="1">
            <a:spLocks/>
          </p:cNvSpPr>
          <p:nvPr/>
        </p:nvSpPr>
        <p:spPr>
          <a:xfrm>
            <a:off x="224444" y="1663180"/>
            <a:ext cx="8670174" cy="4680297"/>
          </a:xfrm>
          <a:prstGeom prst="rect">
            <a:avLst/>
          </a:prstGeom>
          <a:solidFill>
            <a:schemeClr val="bg1"/>
          </a:solidFill>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a:lstStyle>
          <a:p>
            <a:endParaRPr lang="ru-RU" dirty="0"/>
          </a:p>
        </p:txBody>
      </p:sp>
      <p:sp>
        <p:nvSpPr>
          <p:cNvPr id="3" name="Заголовок 11307"/>
          <p:cNvSpPr txBox="1">
            <a:spLocks/>
          </p:cNvSpPr>
          <p:nvPr/>
        </p:nvSpPr>
        <p:spPr>
          <a:xfrm>
            <a:off x="1269036" y="129935"/>
            <a:ext cx="7625582" cy="1143000"/>
          </a:xfrm>
          <a:prstGeom prst="rect">
            <a:avLst/>
          </a:prstGeom>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a:lstStyle>
          <a:p>
            <a:r>
              <a:rPr lang="ru-RU" sz="3600" dirty="0" smtClean="0"/>
              <a:t>Схема установки продольных рычагов подвески</a:t>
            </a:r>
            <a:endParaRPr lang="ru-RU" sz="3600"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441" y="2476327"/>
            <a:ext cx="7991475" cy="3867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Прямая со стрелкой 4"/>
          <p:cNvCxnSpPr/>
          <p:nvPr/>
        </p:nvCxnSpPr>
        <p:spPr>
          <a:xfrm flipH="1" flipV="1">
            <a:off x="3732416" y="4771506"/>
            <a:ext cx="1521228" cy="57357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Прямая соединительная линия 8"/>
          <p:cNvCxnSpPr/>
          <p:nvPr/>
        </p:nvCxnSpPr>
        <p:spPr>
          <a:xfrm>
            <a:off x="5253644" y="5345084"/>
            <a:ext cx="139050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162204" y="4821864"/>
            <a:ext cx="1481944" cy="523220"/>
          </a:xfrm>
          <a:prstGeom prst="rect">
            <a:avLst/>
          </a:prstGeom>
          <a:noFill/>
        </p:spPr>
        <p:txBody>
          <a:bodyPr wrap="none" rtlCol="0">
            <a:spAutoFit/>
          </a:bodyPr>
          <a:lstStyle/>
          <a:p>
            <a:r>
              <a:rPr lang="ru-RU" sz="1400" dirty="0" smtClean="0"/>
              <a:t>Продольный </a:t>
            </a:r>
          </a:p>
          <a:p>
            <a:r>
              <a:rPr lang="ru-RU" sz="1400" dirty="0" smtClean="0"/>
              <a:t>рычаг подвески</a:t>
            </a:r>
            <a:endParaRPr lang="ru-RU" sz="1400" dirty="0"/>
          </a:p>
        </p:txBody>
      </p:sp>
      <p:sp>
        <p:nvSpPr>
          <p:cNvPr id="18" name="TextBox 17"/>
          <p:cNvSpPr txBox="1"/>
          <p:nvPr/>
        </p:nvSpPr>
        <p:spPr>
          <a:xfrm>
            <a:off x="317334" y="4032842"/>
            <a:ext cx="2058128" cy="738664"/>
          </a:xfrm>
          <a:prstGeom prst="rect">
            <a:avLst/>
          </a:prstGeom>
          <a:noFill/>
        </p:spPr>
        <p:txBody>
          <a:bodyPr wrap="none" rtlCol="0">
            <a:spAutoFit/>
          </a:bodyPr>
          <a:lstStyle/>
          <a:p>
            <a:r>
              <a:rPr lang="ru-RU" sz="1400" dirty="0"/>
              <a:t>Траектория движения </a:t>
            </a:r>
          </a:p>
          <a:p>
            <a:r>
              <a:rPr lang="ru-RU" sz="1400" dirty="0"/>
              <a:t>опоры снегохода </a:t>
            </a:r>
          </a:p>
          <a:p>
            <a:r>
              <a:rPr lang="ru-RU" sz="1400" dirty="0"/>
              <a:t>при работе </a:t>
            </a:r>
            <a:r>
              <a:rPr lang="ru-RU" sz="1400" dirty="0" smtClean="0"/>
              <a:t>подвески</a:t>
            </a:r>
            <a:endParaRPr lang="ru-RU" sz="1400" dirty="0"/>
          </a:p>
        </p:txBody>
      </p:sp>
      <p:cxnSp>
        <p:nvCxnSpPr>
          <p:cNvPr id="19" name="Прямая соединительная линия 18"/>
          <p:cNvCxnSpPr/>
          <p:nvPr/>
        </p:nvCxnSpPr>
        <p:spPr>
          <a:xfrm>
            <a:off x="317334" y="4771506"/>
            <a:ext cx="161121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Прямая со стрелкой 21"/>
          <p:cNvCxnSpPr/>
          <p:nvPr/>
        </p:nvCxnSpPr>
        <p:spPr>
          <a:xfrm>
            <a:off x="1928553" y="4771506"/>
            <a:ext cx="689956" cy="16625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4017125" y="2365142"/>
            <a:ext cx="1360950" cy="523220"/>
          </a:xfrm>
          <a:prstGeom prst="rect">
            <a:avLst/>
          </a:prstGeom>
          <a:noFill/>
        </p:spPr>
        <p:txBody>
          <a:bodyPr wrap="none" rtlCol="0">
            <a:spAutoFit/>
          </a:bodyPr>
          <a:lstStyle/>
          <a:p>
            <a:r>
              <a:rPr lang="ru-RU" sz="1400" dirty="0" smtClean="0"/>
              <a:t>Амортизатор  </a:t>
            </a:r>
          </a:p>
          <a:p>
            <a:r>
              <a:rPr lang="ru-RU" sz="1400" dirty="0" smtClean="0"/>
              <a:t>с пружиной</a:t>
            </a:r>
            <a:endParaRPr lang="ru-RU" sz="1400" dirty="0"/>
          </a:p>
        </p:txBody>
      </p:sp>
      <p:cxnSp>
        <p:nvCxnSpPr>
          <p:cNvPr id="27" name="Прямая соединительная линия 26"/>
          <p:cNvCxnSpPr/>
          <p:nvPr/>
        </p:nvCxnSpPr>
        <p:spPr>
          <a:xfrm flipH="1">
            <a:off x="4017125" y="2888362"/>
            <a:ext cx="9621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Прямая со стрелкой 28"/>
          <p:cNvCxnSpPr/>
          <p:nvPr/>
        </p:nvCxnSpPr>
        <p:spPr>
          <a:xfrm flipH="1">
            <a:off x="3150524" y="2888362"/>
            <a:ext cx="866601" cy="69442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97305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23702" y="125008"/>
            <a:ext cx="8229600" cy="1143000"/>
          </a:xfrm>
        </p:spPr>
        <p:txBody>
          <a:bodyPr/>
          <a:lstStyle/>
          <a:p>
            <a:r>
              <a:rPr lang="ru-RU" sz="3600" dirty="0" smtClean="0"/>
              <a:t>Работа передней подвески при прохождении препятствий</a:t>
            </a:r>
            <a:endParaRPr lang="ru-RU" sz="3600" dirty="0"/>
          </a:p>
        </p:txBody>
      </p:sp>
      <p:sp>
        <p:nvSpPr>
          <p:cNvPr id="3" name="Заголовок 1"/>
          <p:cNvSpPr txBox="1">
            <a:spLocks/>
          </p:cNvSpPr>
          <p:nvPr/>
        </p:nvSpPr>
        <p:spPr>
          <a:xfrm>
            <a:off x="204788" y="1549256"/>
            <a:ext cx="3945775" cy="4502410"/>
          </a:xfrm>
          <a:prstGeom prst="rect">
            <a:avLst/>
          </a:prstGeom>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a:lstStyle>
          <a:p>
            <a:r>
              <a:rPr lang="ru-RU" sz="1400" dirty="0" smtClean="0"/>
              <a:t>При прохождении препятствия, лыжа снегохода, за счет более низкого сопротивления амортизатора при высокоскоростном сжатии, поднимается вверх. Правая лыжа снегохода за счет более высокого сопротивления амортизатора при медленном сжатии  незначительно меняет свое  положение, предохраняя снегоход от опрокидывания и поперечной раскачки</a:t>
            </a:r>
            <a:endParaRPr lang="ru-RU" sz="14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788" y="4248281"/>
            <a:ext cx="4464758" cy="1928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71504" y="4231536"/>
            <a:ext cx="4231179" cy="19896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Заголовок 1"/>
          <p:cNvSpPr txBox="1">
            <a:spLocks/>
          </p:cNvSpPr>
          <p:nvPr/>
        </p:nvSpPr>
        <p:spPr>
          <a:xfrm>
            <a:off x="4658204" y="1673946"/>
            <a:ext cx="3945775" cy="4502410"/>
          </a:xfrm>
          <a:prstGeom prst="rect">
            <a:avLst/>
          </a:prstGeom>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a:lstStyle>
          <a:p>
            <a:r>
              <a:rPr lang="ru-RU" sz="1400" dirty="0" smtClean="0"/>
              <a:t>Продольный рычаг предохраняет поперечные рычаги подвески от изгиба при ударных нагрузках при прохождении препятствий.</a:t>
            </a:r>
            <a:endParaRPr lang="ru-RU" sz="1400" dirty="0"/>
          </a:p>
        </p:txBody>
      </p:sp>
    </p:spTree>
    <p:extLst>
      <p:ext uri="{BB962C8B-B14F-4D97-AF65-F5344CB8AC3E}">
        <p14:creationId xmlns:p14="http://schemas.microsoft.com/office/powerpoint/2010/main" val="16842714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8684" y="2690813"/>
            <a:ext cx="5857875" cy="3524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Заголовок 1"/>
          <p:cNvSpPr>
            <a:spLocks noGrp="1"/>
          </p:cNvSpPr>
          <p:nvPr>
            <p:ph type="title"/>
          </p:nvPr>
        </p:nvSpPr>
        <p:spPr/>
        <p:txBody>
          <a:bodyPr/>
          <a:lstStyle/>
          <a:p>
            <a:endParaRPr lang="ru-RU" dirty="0"/>
          </a:p>
        </p:txBody>
      </p:sp>
      <p:cxnSp>
        <p:nvCxnSpPr>
          <p:cNvPr id="4" name="Прямая со стрелкой 3"/>
          <p:cNvCxnSpPr/>
          <p:nvPr/>
        </p:nvCxnSpPr>
        <p:spPr>
          <a:xfrm flipH="1" flipV="1">
            <a:off x="3790604" y="4754880"/>
            <a:ext cx="523704" cy="344979"/>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 name="Прямая со стрелкой 5"/>
          <p:cNvCxnSpPr/>
          <p:nvPr/>
        </p:nvCxnSpPr>
        <p:spPr>
          <a:xfrm flipH="1">
            <a:off x="4305993" y="5099858"/>
            <a:ext cx="8312" cy="1115205"/>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 name="Прямая соединительная линия 10"/>
          <p:cNvCxnSpPr/>
          <p:nvPr/>
        </p:nvCxnSpPr>
        <p:spPr>
          <a:xfrm>
            <a:off x="4305993" y="5099858"/>
            <a:ext cx="465512" cy="295102"/>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4" name="Прямая соединительная линия 13"/>
          <p:cNvCxnSpPr/>
          <p:nvPr/>
        </p:nvCxnSpPr>
        <p:spPr>
          <a:xfrm>
            <a:off x="3790604" y="4754880"/>
            <a:ext cx="0" cy="113299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Прямая соединительная линия 15"/>
          <p:cNvCxnSpPr/>
          <p:nvPr/>
        </p:nvCxnSpPr>
        <p:spPr>
          <a:xfrm>
            <a:off x="3790604" y="5887873"/>
            <a:ext cx="515389" cy="32719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Прямая со стрелкой 19"/>
          <p:cNvCxnSpPr/>
          <p:nvPr/>
        </p:nvCxnSpPr>
        <p:spPr>
          <a:xfrm flipH="1">
            <a:off x="3790604" y="5099858"/>
            <a:ext cx="515392" cy="788015"/>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9" name="Прямая соединительная линия 28"/>
          <p:cNvCxnSpPr/>
          <p:nvPr/>
        </p:nvCxnSpPr>
        <p:spPr>
          <a:xfrm flipV="1">
            <a:off x="4048299" y="4139738"/>
            <a:ext cx="881148" cy="787631"/>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073" name="Прямая соединительная линия 3072"/>
          <p:cNvCxnSpPr/>
          <p:nvPr/>
        </p:nvCxnSpPr>
        <p:spPr>
          <a:xfrm>
            <a:off x="4929447" y="4139738"/>
            <a:ext cx="1595178" cy="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
        <p:nvSpPr>
          <p:cNvPr id="3077" name="TextBox 3076"/>
          <p:cNvSpPr txBox="1"/>
          <p:nvPr/>
        </p:nvSpPr>
        <p:spPr>
          <a:xfrm>
            <a:off x="5004561" y="3616518"/>
            <a:ext cx="1444947" cy="523220"/>
          </a:xfrm>
          <a:prstGeom prst="rect">
            <a:avLst/>
          </a:prstGeom>
          <a:noFill/>
        </p:spPr>
        <p:txBody>
          <a:bodyPr wrap="none" rtlCol="0">
            <a:spAutoFit/>
          </a:bodyPr>
          <a:lstStyle/>
          <a:p>
            <a:r>
              <a:rPr lang="en-US" sz="1400" dirty="0" smtClean="0"/>
              <a:t>F </a:t>
            </a:r>
            <a:r>
              <a:rPr lang="ru-RU" sz="1400" dirty="0" smtClean="0"/>
              <a:t>суммарного </a:t>
            </a:r>
          </a:p>
          <a:p>
            <a:r>
              <a:rPr lang="ru-RU" sz="1400" dirty="0" smtClean="0"/>
              <a:t>сопротивления</a:t>
            </a:r>
            <a:endParaRPr lang="ru-RU" sz="1400" dirty="0"/>
          </a:p>
        </p:txBody>
      </p:sp>
      <p:cxnSp>
        <p:nvCxnSpPr>
          <p:cNvPr id="3079" name="Прямая соединительная линия 3078"/>
          <p:cNvCxnSpPr/>
          <p:nvPr/>
        </p:nvCxnSpPr>
        <p:spPr>
          <a:xfrm>
            <a:off x="4305993" y="5743575"/>
            <a:ext cx="851795" cy="280988"/>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082" name="Прямая соединительная линия 3081"/>
          <p:cNvCxnSpPr/>
          <p:nvPr/>
        </p:nvCxnSpPr>
        <p:spPr>
          <a:xfrm>
            <a:off x="5157788" y="6024563"/>
            <a:ext cx="1728787" cy="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5064226" y="5733985"/>
            <a:ext cx="1915909" cy="307777"/>
          </a:xfrm>
          <a:prstGeom prst="rect">
            <a:avLst/>
          </a:prstGeom>
          <a:noFill/>
        </p:spPr>
        <p:txBody>
          <a:bodyPr wrap="none" rtlCol="0">
            <a:spAutoFit/>
          </a:bodyPr>
          <a:lstStyle/>
          <a:p>
            <a:r>
              <a:rPr lang="en-US" sz="1400" dirty="0" smtClean="0"/>
              <a:t>F </a:t>
            </a:r>
            <a:r>
              <a:rPr lang="ru-RU" sz="1400" dirty="0" smtClean="0"/>
              <a:t>инерции движения</a:t>
            </a:r>
            <a:endParaRPr lang="ru-RU" sz="1400" dirty="0"/>
          </a:p>
        </p:txBody>
      </p:sp>
      <p:cxnSp>
        <p:nvCxnSpPr>
          <p:cNvPr id="3090" name="Прямая соединительная линия 3089"/>
          <p:cNvCxnSpPr/>
          <p:nvPr/>
        </p:nvCxnSpPr>
        <p:spPr>
          <a:xfrm flipH="1" flipV="1">
            <a:off x="2943225" y="4705350"/>
            <a:ext cx="1057275" cy="83820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092" name="Прямая соединительная линия 3091"/>
          <p:cNvCxnSpPr/>
          <p:nvPr/>
        </p:nvCxnSpPr>
        <p:spPr>
          <a:xfrm flipH="1">
            <a:off x="1500188" y="4705350"/>
            <a:ext cx="1443037" cy="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1323832" y="4397573"/>
            <a:ext cx="1795748" cy="307777"/>
          </a:xfrm>
          <a:prstGeom prst="rect">
            <a:avLst/>
          </a:prstGeom>
          <a:noFill/>
        </p:spPr>
        <p:txBody>
          <a:bodyPr wrap="none" rtlCol="0">
            <a:spAutoFit/>
          </a:bodyPr>
          <a:lstStyle/>
          <a:p>
            <a:r>
              <a:rPr lang="en-US" sz="1400" dirty="0" smtClean="0"/>
              <a:t>F </a:t>
            </a:r>
            <a:r>
              <a:rPr lang="ru-RU" sz="1400" dirty="0" smtClean="0"/>
              <a:t>поворачивающая</a:t>
            </a:r>
            <a:endParaRPr lang="ru-RU" sz="1400" dirty="0"/>
          </a:p>
        </p:txBody>
      </p:sp>
      <p:sp>
        <p:nvSpPr>
          <p:cNvPr id="55" name="Заголовок 1"/>
          <p:cNvSpPr txBox="1">
            <a:spLocks/>
          </p:cNvSpPr>
          <p:nvPr/>
        </p:nvSpPr>
        <p:spPr>
          <a:xfrm>
            <a:off x="204788" y="1549256"/>
            <a:ext cx="8682037" cy="4502410"/>
          </a:xfrm>
          <a:prstGeom prst="rect">
            <a:avLst/>
          </a:prstGeom>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a:lstStyle>
          <a:p>
            <a:r>
              <a:rPr lang="ru-RU" sz="1400" dirty="0" smtClean="0"/>
              <a:t>При прохождении поворотов, при повороте лыж, возникает поворачивающее усилие, которое заставляет снегоход менять траекторию движения по пути наименьшего сопротивления. При этом сила инерции движения снегохода  действует по касательной траектории движения, создавая дополнительную нагрузку на переднюю опору снегохода находящуюся с внешней стороны радиуса поворота. Внутренняя опора снегохода при этом разгружается, снегоход «стремиться» перевернуться через внешнюю опору.</a:t>
            </a:r>
            <a:endParaRPr lang="ru-RU" sz="1400" dirty="0"/>
          </a:p>
        </p:txBody>
      </p:sp>
      <p:cxnSp>
        <p:nvCxnSpPr>
          <p:cNvPr id="3098" name="Прямая со стрелкой 3097"/>
          <p:cNvCxnSpPr/>
          <p:nvPr/>
        </p:nvCxnSpPr>
        <p:spPr>
          <a:xfrm>
            <a:off x="4314308" y="5124450"/>
            <a:ext cx="343417" cy="196926"/>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100" name="Прямая соединительная линия 3099"/>
          <p:cNvCxnSpPr/>
          <p:nvPr/>
        </p:nvCxnSpPr>
        <p:spPr>
          <a:xfrm flipV="1">
            <a:off x="4538749" y="4705352"/>
            <a:ext cx="525477" cy="517561"/>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102" name="Прямая соединительная линия 3101"/>
          <p:cNvCxnSpPr/>
          <p:nvPr/>
        </p:nvCxnSpPr>
        <p:spPr>
          <a:xfrm>
            <a:off x="5064226" y="4705350"/>
            <a:ext cx="1688999" cy="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5064226" y="4379664"/>
            <a:ext cx="1825756" cy="307777"/>
          </a:xfrm>
          <a:prstGeom prst="rect">
            <a:avLst/>
          </a:prstGeom>
          <a:noFill/>
        </p:spPr>
        <p:txBody>
          <a:bodyPr wrap="none" rtlCol="0">
            <a:spAutoFit/>
          </a:bodyPr>
          <a:lstStyle/>
          <a:p>
            <a:r>
              <a:rPr lang="en-US" sz="1400" dirty="0" smtClean="0"/>
              <a:t>F </a:t>
            </a:r>
            <a:r>
              <a:rPr lang="ru-RU" sz="1400" dirty="0" smtClean="0"/>
              <a:t>опрокидывающая</a:t>
            </a:r>
            <a:endParaRPr lang="ru-RU" sz="1400" dirty="0"/>
          </a:p>
        </p:txBody>
      </p:sp>
    </p:spTree>
    <p:extLst>
      <p:ext uri="{BB962C8B-B14F-4D97-AF65-F5344CB8AC3E}">
        <p14:creationId xmlns:p14="http://schemas.microsoft.com/office/powerpoint/2010/main" val="10747165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0676" y="3546505"/>
            <a:ext cx="6309542" cy="28626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Заголовок 1"/>
          <p:cNvSpPr txBox="1">
            <a:spLocks/>
          </p:cNvSpPr>
          <p:nvPr/>
        </p:nvSpPr>
        <p:spPr>
          <a:xfrm>
            <a:off x="204788" y="1549256"/>
            <a:ext cx="8939212" cy="4502410"/>
          </a:xfrm>
          <a:prstGeom prst="rect">
            <a:avLst/>
          </a:prstGeom>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a:lstStyle>
          <a:p>
            <a:r>
              <a:rPr lang="ru-RU" sz="1400" dirty="0" smtClean="0"/>
              <a:t>В такой ситуации амортизатор, за счет большего сопротивления при медленном сжатии, не дает снегоходу резко опуститься на внешнюю опору и тем самым создать риск опрокидывания снегохода. Траектория движения опоры при работе подвески (показана на слайдах №4 и №5) при сжатии упругого элемента смещает опору в направлении действия опрокидывающей силы, тем самым повышая устойчивость снегохода.  </a:t>
            </a:r>
            <a:endParaRPr lang="ru-RU" sz="1400" dirty="0"/>
          </a:p>
        </p:txBody>
      </p:sp>
      <p:cxnSp>
        <p:nvCxnSpPr>
          <p:cNvPr id="5" name="Прямая со стрелкой 4"/>
          <p:cNvCxnSpPr/>
          <p:nvPr/>
        </p:nvCxnSpPr>
        <p:spPr>
          <a:xfrm>
            <a:off x="6448425" y="3800461"/>
            <a:ext cx="914400" cy="914400"/>
          </a:xfrm>
          <a:prstGeom prst="straightConnector1">
            <a:avLst/>
          </a:prstGeom>
          <a:ln>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7" name="Прямая соединительная линия 6"/>
          <p:cNvCxnSpPr/>
          <p:nvPr/>
        </p:nvCxnSpPr>
        <p:spPr>
          <a:xfrm flipH="1">
            <a:off x="4674394" y="3800461"/>
            <a:ext cx="1774031" cy="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4674394" y="3284895"/>
            <a:ext cx="1487908" cy="307777"/>
          </a:xfrm>
          <a:prstGeom prst="rect">
            <a:avLst/>
          </a:prstGeom>
          <a:noFill/>
        </p:spPr>
        <p:txBody>
          <a:bodyPr wrap="none" rtlCol="0">
            <a:spAutoFit/>
          </a:bodyPr>
          <a:lstStyle/>
          <a:p>
            <a:r>
              <a:rPr lang="ru-RU" sz="1400" dirty="0" smtClean="0"/>
              <a:t>Внешняя опора</a:t>
            </a:r>
            <a:endParaRPr lang="ru-RU" sz="1400" dirty="0"/>
          </a:p>
        </p:txBody>
      </p:sp>
      <p:cxnSp>
        <p:nvCxnSpPr>
          <p:cNvPr id="10" name="Прямая со стрелкой 9"/>
          <p:cNvCxnSpPr/>
          <p:nvPr/>
        </p:nvCxnSpPr>
        <p:spPr>
          <a:xfrm>
            <a:off x="1320676" y="3962400"/>
            <a:ext cx="584324" cy="914400"/>
          </a:xfrm>
          <a:prstGeom prst="straightConnector1">
            <a:avLst/>
          </a:prstGeom>
          <a:ln>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14" name="Прямая соединительная линия 13"/>
          <p:cNvCxnSpPr/>
          <p:nvPr/>
        </p:nvCxnSpPr>
        <p:spPr>
          <a:xfrm flipH="1">
            <a:off x="114300" y="3962400"/>
            <a:ext cx="1206376" cy="0"/>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109799" y="3446820"/>
            <a:ext cx="1218603" cy="523220"/>
          </a:xfrm>
          <a:prstGeom prst="rect">
            <a:avLst/>
          </a:prstGeom>
          <a:noFill/>
        </p:spPr>
        <p:txBody>
          <a:bodyPr wrap="none" rtlCol="0">
            <a:spAutoFit/>
          </a:bodyPr>
          <a:lstStyle/>
          <a:p>
            <a:r>
              <a:rPr lang="ru-RU" sz="1400" dirty="0" smtClean="0"/>
              <a:t>Внутренняя </a:t>
            </a:r>
          </a:p>
          <a:p>
            <a:r>
              <a:rPr lang="ru-RU" sz="1400" dirty="0" smtClean="0"/>
              <a:t>опора</a:t>
            </a:r>
          </a:p>
        </p:txBody>
      </p:sp>
      <p:cxnSp>
        <p:nvCxnSpPr>
          <p:cNvPr id="17" name="Прямая со стрелкой 16"/>
          <p:cNvCxnSpPr/>
          <p:nvPr/>
        </p:nvCxnSpPr>
        <p:spPr>
          <a:xfrm flipV="1">
            <a:off x="4552950" y="4076700"/>
            <a:ext cx="1228725" cy="9525"/>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9" name="Прямая соединительная линия 18"/>
          <p:cNvCxnSpPr/>
          <p:nvPr/>
        </p:nvCxnSpPr>
        <p:spPr>
          <a:xfrm flipH="1" flipV="1">
            <a:off x="3914775" y="3284895"/>
            <a:ext cx="1047750" cy="791805"/>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1" name="Прямая соединительная линия 20"/>
          <p:cNvCxnSpPr/>
          <p:nvPr/>
        </p:nvCxnSpPr>
        <p:spPr>
          <a:xfrm flipH="1">
            <a:off x="2047875" y="3284895"/>
            <a:ext cx="1866900" cy="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2047875" y="2798286"/>
            <a:ext cx="1756443" cy="523220"/>
          </a:xfrm>
          <a:prstGeom prst="rect">
            <a:avLst/>
          </a:prstGeom>
          <a:noFill/>
        </p:spPr>
        <p:txBody>
          <a:bodyPr wrap="none" rtlCol="0">
            <a:spAutoFit/>
          </a:bodyPr>
          <a:lstStyle/>
          <a:p>
            <a:r>
              <a:rPr lang="ru-RU" sz="1400" dirty="0" smtClean="0"/>
              <a:t>Опрокидывающее </a:t>
            </a:r>
          </a:p>
          <a:p>
            <a:r>
              <a:rPr lang="ru-RU" sz="1400" dirty="0" smtClean="0"/>
              <a:t>усилие</a:t>
            </a:r>
            <a:endParaRPr lang="ru-RU" sz="1400" dirty="0"/>
          </a:p>
        </p:txBody>
      </p:sp>
    </p:spTree>
    <p:extLst>
      <p:ext uri="{BB962C8B-B14F-4D97-AF65-F5344CB8AC3E}">
        <p14:creationId xmlns:p14="http://schemas.microsoft.com/office/powerpoint/2010/main" val="24984754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113" y="2452688"/>
            <a:ext cx="7062788" cy="4058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Заголовок 1"/>
          <p:cNvSpPr txBox="1">
            <a:spLocks/>
          </p:cNvSpPr>
          <p:nvPr/>
        </p:nvSpPr>
        <p:spPr>
          <a:xfrm>
            <a:off x="204788" y="1549256"/>
            <a:ext cx="8672512" cy="4502410"/>
          </a:xfrm>
          <a:prstGeom prst="rect">
            <a:avLst/>
          </a:prstGeom>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a:lstStyle>
          <a:p>
            <a:r>
              <a:rPr lang="ru-RU" sz="1400" dirty="0" smtClean="0"/>
              <a:t>При движении по наклонной плоскости, за счет наклонного расположения упругих элементов подвески, принцип работы данной подвески не меняется, конструкция подвески позволяет удерживать снегоход в устойчивом положении.</a:t>
            </a:r>
            <a:endParaRPr lang="ru-RU" sz="1400" dirty="0"/>
          </a:p>
        </p:txBody>
      </p:sp>
    </p:spTree>
    <p:extLst>
      <p:ext uri="{BB962C8B-B14F-4D97-AF65-F5344CB8AC3E}">
        <p14:creationId xmlns:p14="http://schemas.microsoft.com/office/powerpoint/2010/main" val="2025490135"/>
      </p:ext>
    </p:extLst>
  </p:cSld>
  <p:clrMapOvr>
    <a:masterClrMapping/>
  </p:clrMapOvr>
</p:sld>
</file>

<file path=ppt/theme/theme1.xml><?xml version="1.0" encoding="utf-8"?>
<a:theme xmlns:a="http://schemas.openxmlformats.org/drawingml/2006/main" name="Оформление по умолчанию">
  <a:themeElements>
    <a:clrScheme name="Оформление по умолчанию 10">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33CC"/>
      </a:hlink>
      <a:folHlink>
        <a:srgbClr val="FF0000"/>
      </a:folHlink>
    </a:clrScheme>
    <a:fontScheme name="Оформление по умолчанию">
      <a:majorFont>
        <a:latin typeface="Times New Roman"/>
        <a:ea typeface=""/>
        <a:cs typeface=""/>
      </a:majorFont>
      <a:minorFont>
        <a:latin typeface="Times New Roman"/>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Оформление по умолчанию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Оформление по умолчанию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Оформление по умолчанию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Оформление по умолчанию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Оформление по умолчанию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Оформление по умолчанию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Оформление по умолчанию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Оформление по умолчанию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Оформление по умолчанию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Оформление по умолчанию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Оформление по умолчанию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Оформление по умолчанию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Оформление по умолчанию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Оформление по умолчанию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Оформление по умолчанию 8">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CC00"/>
        </a:hlink>
        <a:folHlink>
          <a:srgbClr val="B2B2B2"/>
        </a:folHlink>
      </a:clrScheme>
      <a:clrMap bg1="lt1" tx1="dk1" bg2="lt2" tx2="dk2" accent1="accent1" accent2="accent2" accent3="accent3" accent4="accent4" accent5="accent5" accent6="accent6" hlink="hlink" folHlink="folHlink"/>
    </a:extraClrScheme>
    <a:extraClrScheme>
      <a:clrScheme name="Оформление по умолчанию 9">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CC00"/>
        </a:hlink>
        <a:folHlink>
          <a:srgbClr val="FF0000"/>
        </a:folHlink>
      </a:clrScheme>
      <a:clrMap bg1="lt1" tx1="dk1" bg2="lt2" tx2="dk2" accent1="accent1" accent2="accent2" accent3="accent3" accent4="accent4" accent5="accent5" accent6="accent6" hlink="hlink" folHlink="folHlink"/>
    </a:extraClrScheme>
    <a:extraClrScheme>
      <a:clrScheme name="Оформление по умолчанию 10">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33CC"/>
        </a:hlink>
        <a:folHlink>
          <a:srgbClr val="FF00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Тема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12618</TotalTime>
  <Words>461</Words>
  <Application>Microsoft Office PowerPoint</Application>
  <PresentationFormat>Экран (4:3)</PresentationFormat>
  <Paragraphs>57</Paragraphs>
  <Slides>13</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13</vt:i4>
      </vt:variant>
    </vt:vector>
  </HeadingPairs>
  <TitlesOfParts>
    <vt:vector size="14" baseType="lpstr">
      <vt:lpstr>Оформление по умолчанию</vt:lpstr>
      <vt:lpstr>Кинематика управления рулевого</vt:lpstr>
      <vt:lpstr>Рычажная передняя подвеска снегохода «Тайга «Атака 551II»</vt:lpstr>
      <vt:lpstr>Рычажная передняя подвеска с/х «Тайга «Атака»</vt:lpstr>
      <vt:lpstr>Схема установки поперечных рычагов подвески</vt:lpstr>
      <vt:lpstr>Презентация PowerPoint</vt:lpstr>
      <vt:lpstr>Работа передней подвески при прохождении препятствий</vt:lpstr>
      <vt:lpstr>Презентация PowerPoint</vt:lpstr>
      <vt:lpstr>Презентация PowerPoint</vt:lpstr>
      <vt:lpstr>Презентация PowerPoint</vt:lpstr>
      <vt:lpstr>Выводы</vt:lpstr>
      <vt:lpstr>Телескопическая подвеска снегоходов</vt:lpstr>
      <vt:lpstr>Презентация PowerPoint</vt:lpstr>
      <vt:lpstr>Презентация PowerPoint</vt:lpstr>
    </vt:vector>
  </TitlesOfParts>
  <Company>ОАО НПО "Сатурн"</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Software Support Group</dc:creator>
  <cp:lastModifiedBy>ЗОЛОТУХИН АРТЕМ ЕВГЕНЬЕВИЧ</cp:lastModifiedBy>
  <cp:revision>772</cp:revision>
  <cp:lastPrinted>2016-10-05T06:12:22Z</cp:lastPrinted>
  <dcterms:created xsi:type="dcterms:W3CDTF">2008-05-31T06:22:33Z</dcterms:created>
  <dcterms:modified xsi:type="dcterms:W3CDTF">2017-03-24T13:47:02Z</dcterms:modified>
</cp:coreProperties>
</file>