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9" r:id="rId5"/>
    <p:sldId id="276" r:id="rId6"/>
    <p:sldId id="275" r:id="rId7"/>
    <p:sldId id="262" r:id="rId8"/>
    <p:sldId id="288" r:id="rId9"/>
    <p:sldId id="277" r:id="rId10"/>
    <p:sldId id="278" r:id="rId11"/>
    <p:sldId id="289" r:id="rId13"/>
    <p:sldId id="279" r:id="rId14"/>
    <p:sldId id="280" r:id="rId15"/>
    <p:sldId id="281" r:id="rId16"/>
    <p:sldId id="282" r:id="rId17"/>
    <p:sldId id="284" r:id="rId18"/>
    <p:sldId id="285" r:id="rId19"/>
    <p:sldId id="286" r:id="rId20"/>
    <p:sldId id="304" r:id="rId21"/>
    <p:sldId id="305" r:id="rId22"/>
    <p:sldId id="287" r:id="rId23"/>
    <p:sldId id="297" r:id="rId24"/>
    <p:sldId id="296" r:id="rId25"/>
    <p:sldId id="307" r:id="rId26"/>
    <p:sldId id="298" r:id="rId27"/>
    <p:sldId id="306" r:id="rId28"/>
    <p:sldId id="299" r:id="rId29"/>
    <p:sldId id="300" r:id="rId30"/>
    <p:sldId id="303" r:id="rId31"/>
    <p:sldId id="302" r:id="rId32"/>
    <p:sldId id="273" r:id="rId33"/>
    <p:sldId id="272" r:id="rId34"/>
    <p:sldId id="265" r:id="rId35"/>
    <p:sldId id="263" r:id="rId36"/>
    <p:sldId id="266" r:id="rId37"/>
    <p:sldId id="269" r:id="rId38"/>
    <p:sldId id="267" r:id="rId39"/>
    <p:sldId id="268" r:id="rId40"/>
    <p:sldId id="308" r:id="rId41"/>
    <p:sldId id="309" r:id="rId42"/>
    <p:sldId id="310" r:id="rId43"/>
    <p:sldId id="311" r:id="rId44"/>
    <p:sldId id="274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时空复制证明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zkSNARKs-原理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en-US"/>
              <a:t>因式分解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解决了：</a:t>
            </a:r>
            <a:r>
              <a:rPr lang="en-US" altLang="en-US" sz="1800"/>
              <a:t>隐藏了部分系数信息</a:t>
            </a:r>
            <a:r>
              <a:rPr lang="en-US" altLang="en-US" sz="1600"/>
              <a:t> 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/>
              <a:t>问题：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       暴露了挑战者随机数 ，也就是 prover 知道了 r 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olidFill>
                  <a:srgbClr val="0070C0"/>
                </a:solidFill>
              </a:rPr>
              <a:t>       P知道全部系数,v知道部分系数知识,p知道v提供的随机数</a:t>
            </a:r>
            <a:endParaRPr lang="en-US" altLang="en-US" sz="1600">
              <a:solidFill>
                <a:srgbClr val="0070C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11170" y="1777365"/>
            <a:ext cx="3686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</a:t>
            </a:r>
            <a:endParaRPr lang="en-US"/>
          </a:p>
        </p:txBody>
      </p:sp>
      <p:pic>
        <p:nvPicPr>
          <p:cNvPr id="8" name="Picture 7" descr="Screenshot from 2020-02-19 21-10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1170" y="2285365"/>
            <a:ext cx="2776220" cy="58864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390265" y="28740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p(x) = t(x) · h(x)</a:t>
            </a:r>
            <a:endParaRPr lang="en-US"/>
          </a:p>
        </p:txBody>
      </p:sp>
      <p:pic>
        <p:nvPicPr>
          <p:cNvPr id="10" name="Picture 9" descr="Screenshot from 2020-02-19 21-13-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242310"/>
            <a:ext cx="1974850" cy="695325"/>
          </a:xfrm>
          <a:prstGeom prst="rect">
            <a:avLst/>
          </a:prstGeom>
        </p:spPr>
      </p:pic>
      <p:pic>
        <p:nvPicPr>
          <p:cNvPr id="12" name="Picture 11" descr="Screenshot from 2020-02-19 21-18-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715" y="632460"/>
            <a:ext cx="6112510" cy="5347970"/>
          </a:xfrm>
          <a:prstGeom prst="rect">
            <a:avLst/>
          </a:prstGeom>
        </p:spPr>
      </p:pic>
      <p:pic>
        <p:nvPicPr>
          <p:cNvPr id="13" name="Picture 12" descr="Screenshot from 2020-02-20 12-40-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15" y="3394710"/>
            <a:ext cx="2057400" cy="39052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42645" y="3817620"/>
            <a:ext cx="2547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t(x) = (x- 1)(x- 2)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38200" y="41859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h(x)</a:t>
            </a:r>
            <a:r>
              <a:rPr lang="en-US" altLang="en-US"/>
              <a:t>=（x-0) = x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zkSNARKs-原理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同态隐藏 ：</a:t>
            </a:r>
            <a:r>
              <a:rPr lang="en-US" altLang="en-US" sz="1400"/>
              <a:t>知识隐藏，但保留了同态性质   </a:t>
            </a:r>
            <a:endParaRPr lang="en-US" altLang="en-US" sz="1400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多项式加密</a:t>
            </a:r>
            <a:r>
              <a:rPr lang="en-US" altLang="en-US" sz="1800"/>
              <a:t>：p(x) = x³ – 3x² + 2x</a:t>
            </a:r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解决了：随机数隐藏</a:t>
            </a:r>
            <a:endParaRPr lang="en-US" altLang="en-US" sz="1800"/>
          </a:p>
          <a:p>
            <a:r>
              <a:rPr lang="en-US" altLang="en-US" sz="1800"/>
              <a:t>问题：证明者有办法找到替代值   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</a:t>
            </a:r>
            <a:r>
              <a:rPr lang="en-US" altLang="en-US" sz="1600">
                <a:solidFill>
                  <a:srgbClr val="0070C0"/>
                </a:solidFill>
              </a:rPr>
              <a:t>p知道全部系数知识,v知道部分系数知识,p不知道v的</a:t>
            </a:r>
            <a:r>
              <a:rPr lang="en-US" altLang="en-US" sz="1600">
                <a:solidFill>
                  <a:srgbClr val="0070C0"/>
                </a:solidFill>
                <a:sym typeface="+mn-ea"/>
              </a:rPr>
              <a:t>随机数</a:t>
            </a:r>
            <a:r>
              <a:rPr lang="en-US" altLang="en-US" sz="1800"/>
              <a:t>                                     </a:t>
            </a:r>
            <a:r>
              <a:rPr lang="en-US" altLang="en-US" sz="1800">
                <a:solidFill>
                  <a:srgbClr val="FF0000"/>
                </a:solidFill>
              </a:rPr>
              <a:t>取模运算在哪里？</a:t>
            </a:r>
            <a:r>
              <a:rPr lang="en-US" altLang="en-US" sz="1800">
                <a:solidFill>
                  <a:srgbClr val="0070C0"/>
                </a:solidFill>
              </a:rPr>
              <a:t> </a:t>
            </a:r>
            <a:endParaRPr lang="en-US" altLang="en-US" sz="1800">
              <a:solidFill>
                <a:srgbClr val="0070C0"/>
              </a:solidFill>
            </a:endParaRPr>
          </a:p>
        </p:txBody>
      </p:sp>
      <p:pic>
        <p:nvPicPr>
          <p:cNvPr id="13" name="Picture 12" descr="Screenshot from 2020-02-19 21-47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660" y="2513330"/>
            <a:ext cx="2884170" cy="784860"/>
          </a:xfrm>
          <a:prstGeom prst="rect">
            <a:avLst/>
          </a:prstGeom>
        </p:spPr>
      </p:pic>
      <p:pic>
        <p:nvPicPr>
          <p:cNvPr id="17" name="Picture 16" descr="Screenshot from 2020-02-21 15-43-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3921125"/>
            <a:ext cx="2047875" cy="1095375"/>
          </a:xfrm>
          <a:prstGeom prst="rect">
            <a:avLst/>
          </a:prstGeom>
        </p:spPr>
      </p:pic>
      <p:pic>
        <p:nvPicPr>
          <p:cNvPr id="18" name="Picture 17" descr="Screenshot from 2020-02-21 15-47-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295" y="1280795"/>
            <a:ext cx="6543675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zkSNARKs-原理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en-US"/>
              <a:t>KEA： α-变换</a:t>
            </a:r>
            <a:endParaRPr lang="en-US" altLang="en-US"/>
          </a:p>
          <a:p>
            <a:pPr marL="0" indent="0">
              <a:buNone/>
            </a:pPr>
            <a:r>
              <a:rPr lang="en-US" altLang="en-US" sz="1400"/>
              <a:t>约束 prover 只能通过用 verifier 提供的加密值去构造证明   </a:t>
            </a:r>
            <a:endParaRPr lang="en-US" altLang="en-US" sz="1400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解决了：</a:t>
            </a:r>
            <a:r>
              <a:rPr lang="en-US" altLang="en-US" sz="1800"/>
              <a:t>约束prover的证明构造造假</a:t>
            </a:r>
            <a:endParaRPr lang="en-US" altLang="en-US" sz="1800"/>
          </a:p>
          <a:p>
            <a:r>
              <a:rPr lang="en-US" altLang="en-US"/>
              <a:t>问题：</a:t>
            </a:r>
            <a:r>
              <a:rPr lang="en-US" altLang="en-US" sz="1800">
                <a:sym typeface="+mn-ea"/>
              </a:rPr>
              <a:t>理论上多项式参数 cᵢ 是一个很广的取值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   范围内的值，实际上这个范围可能很有限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endParaRPr lang="en-US" altLang="en-US" sz="1800"/>
          </a:p>
        </p:txBody>
      </p:sp>
      <p:pic>
        <p:nvPicPr>
          <p:cNvPr id="4" name="Picture 3" descr="Screenshot from 2020-02-19 22-14-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2545080"/>
            <a:ext cx="5153025" cy="2095500"/>
          </a:xfrm>
          <a:prstGeom prst="rect">
            <a:avLst/>
          </a:prstGeom>
        </p:spPr>
      </p:pic>
      <p:pic>
        <p:nvPicPr>
          <p:cNvPr id="6" name="Picture 5" descr="Screenshot from 2020-02-19 22-17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156845"/>
            <a:ext cx="5029200" cy="6543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zkSNARKs-原理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零知识:δ 变换</a:t>
            </a:r>
            <a:endParaRPr lang="en-US" altLang="en-US"/>
          </a:p>
          <a:p>
            <a:pPr marL="0" indent="0">
              <a:buNone/>
            </a:pPr>
            <a:r>
              <a:rPr lang="en-US" altLang="en-US" sz="1400">
                <a:sym typeface="+mn-ea"/>
              </a:rPr>
              <a:t>隐藏c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>
                <a:sym typeface="+mn-ea"/>
              </a:rPr>
              <a:t>使用随机值 δ (delta)来“变换”这些值</a:t>
            </a:r>
            <a:endParaRPr lang="en-US" altLang="en-US" sz="1400"/>
          </a:p>
          <a:p>
            <a:pPr marL="0" indent="0">
              <a:buNone/>
            </a:pPr>
            <a:endParaRPr lang="en-US" altLang="en-US" sz="1400">
              <a:sym typeface="+mn-ea"/>
            </a:endParaRPr>
          </a:p>
          <a:p>
            <a:pPr marL="0" indent="0">
              <a:buNone/>
            </a:pPr>
            <a:r>
              <a:rPr lang="en-US" altLang="en-US" sz="1400">
                <a:sym typeface="+mn-ea"/>
              </a:rPr>
              <a:t>这里实现零知识的方法和实际中的Pinocchio协议，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>
                <a:sym typeface="+mn-ea"/>
              </a:rPr>
              <a:t>还有Groth16 方案略有不同。实际方案中是用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>
                <a:sym typeface="+mn-ea"/>
              </a:rPr>
              <a:t>乘法乘以 δ^(δ·t(s))。</a:t>
            </a:r>
            <a:r>
              <a:rPr lang="en-US" altLang="en-US">
                <a:sym typeface="+mn-ea"/>
              </a:rPr>
              <a:t>   </a:t>
            </a:r>
            <a:endParaRPr lang="en-US" altLang="en-US"/>
          </a:p>
          <a:p>
            <a:r>
              <a:rPr lang="en-US" altLang="en-US"/>
              <a:t>解决了：</a:t>
            </a:r>
            <a:r>
              <a:rPr lang="en-US" altLang="en-US" sz="1400"/>
              <a:t>v无法从p提供的信息提取到知识</a:t>
            </a:r>
            <a:endParaRPr lang="en-US" altLang="en-US"/>
          </a:p>
          <a:p>
            <a:r>
              <a:rPr lang="en-US" altLang="en-US"/>
              <a:t>问题：</a:t>
            </a:r>
            <a:r>
              <a:rPr lang="en-US" altLang="en-US" sz="1600"/>
              <a:t>交互式中证明者和验证者互相串通</a:t>
            </a:r>
            <a:endParaRPr lang="en-US" altLang="en-US" sz="1600"/>
          </a:p>
          <a:p>
            <a:endParaRPr lang="en-US" altLang="en-US"/>
          </a:p>
          <a:p>
            <a:pPr marL="0" indent="0">
              <a:buNone/>
            </a:pPr>
            <a:endParaRPr lang="en-US" altLang="en-US" sz="1400"/>
          </a:p>
          <a:p>
            <a:endParaRPr lang="en-US" altLang="en-US"/>
          </a:p>
          <a:p>
            <a:pPr marL="0" indent="0">
              <a:buNone/>
            </a:pPr>
            <a:endParaRPr lang="en-US" altLang="en-US" sz="1800"/>
          </a:p>
        </p:txBody>
      </p:sp>
      <p:pic>
        <p:nvPicPr>
          <p:cNvPr id="5" name="Picture 4" descr="Screenshot from 2020-02-19 22-23-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0" y="1116965"/>
            <a:ext cx="5748655" cy="5560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zkSNARKs-原理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非交互式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olidFill>
                  <a:schemeClr val="tx1"/>
                </a:solidFill>
              </a:rPr>
              <a:t>配对（pair,双线性映射）</a:t>
            </a:r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解决了:</a:t>
            </a:r>
            <a:r>
              <a:rPr lang="en-US" altLang="en-US" sz="1600">
                <a:solidFill>
                  <a:schemeClr val="tx1"/>
                </a:solidFill>
              </a:rPr>
              <a:t>v的秘密值泄漏问题 t(s),a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1400"/>
              <a:t>   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注:(同态加密并不支持两个秘密值相乘)</a:t>
            </a:r>
            <a:endParaRPr lang="en-US" altLang="en-US" sz="1400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" y="2273935"/>
            <a:ext cx="6028055" cy="2310765"/>
          </a:xfrm>
          <a:prstGeom prst="rect">
            <a:avLst/>
          </a:prstGeom>
        </p:spPr>
      </p:pic>
      <p:pic>
        <p:nvPicPr>
          <p:cNvPr id="6" name="Picture 5" descr="Screenshot from 2020-02-19 22-32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05" y="1567180"/>
            <a:ext cx="6562725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zkSNARKs-原理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非交互式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可信任参与方的 Setup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CRS</a:t>
            </a:r>
            <a:endParaRPr lang="en-US" altLang="en-US"/>
          </a:p>
          <a:p>
            <a:pPr marL="0" indent="0">
              <a:buNone/>
            </a:pPr>
            <a:r>
              <a:rPr lang="en-US" altLang="en-US" sz="1400"/>
              <a:t>   </a:t>
            </a:r>
            <a:endParaRPr lang="en-US" altLang="en-US" sz="1400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 sz="1800"/>
          </a:p>
        </p:txBody>
      </p:sp>
      <p:pic>
        <p:nvPicPr>
          <p:cNvPr id="5" name="Picture 4" descr="Screenshot from 2020-02-19 22-35-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970" y="943610"/>
            <a:ext cx="6477000" cy="5505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zkSNARKs-原理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非交互式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信任任意一个参与者：多方参与</a:t>
            </a:r>
            <a:endParaRPr lang="en-US" altLang="en-US"/>
          </a:p>
          <a:p>
            <a:r>
              <a:rPr lang="en-US" altLang="en-US"/>
              <a:t>防止攻击者生成多份CRS:</a:t>
            </a:r>
            <a:endParaRPr lang="en-US" altLang="en-US"/>
          </a:p>
          <a:p>
            <a:pPr marL="342900" indent="-342900">
              <a:buFont typeface="+mj-lt"/>
              <a:buAutoNum type="arabicPeriod"/>
            </a:pPr>
            <a:r>
              <a:rPr lang="en-US" altLang="en-US" sz="2000"/>
              <a:t>进行配对校验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sz="1400"/>
              <a:t>   </a:t>
            </a:r>
            <a:endParaRPr lang="en-US" altLang="en-US" sz="1400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 sz="1800"/>
          </a:p>
        </p:txBody>
      </p:sp>
      <p:pic>
        <p:nvPicPr>
          <p:cNvPr id="4" name="Picture 3" descr="Screenshot from 2020-02-19 22-43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8280" y="151765"/>
            <a:ext cx="5423535" cy="61353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zkSNARKs-原理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zk-SNARKOP ：基础版本</a:t>
            </a:r>
            <a:endParaRPr lang="en-US" altLang="en-US"/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 sz="1400"/>
              <a:t>保证 prover 的证明是按照规则正确构造的 ——&gt; KEA</a:t>
            </a:r>
            <a:endParaRPr lang="en-US" altLang="en-US" sz="1400"/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 sz="1400"/>
              <a:t>保证知识的零知性 ——&gt; “无成本的”δ 变换</a:t>
            </a:r>
            <a:endParaRPr lang="en-US" altLang="en-US" sz="1400"/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 sz="1400"/>
              <a:t>可复用证明 ——&gt; 非交互式</a:t>
            </a:r>
            <a:endParaRPr lang="en-US" altLang="en-US" sz="1400"/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 sz="1400"/>
              <a:t>非交互中如何设置安全公开且可复用的参数 ——&gt; 参数</a:t>
            </a:r>
            <a:endParaRPr lang="en-US" altLang="en-US" sz="140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400"/>
              <a:t>    加密，verifier 借助密码配对进行验证</a:t>
            </a:r>
            <a:endParaRPr lang="en-US" altLang="en-US" sz="1400"/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 sz="1400"/>
              <a:t>保证参数的生成者不泄密 ——&gt; 多方的 Setup</a:t>
            </a:r>
            <a:endParaRPr lang="en-US" altLang="en-US" sz="1400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1800"/>
              <a:t>解决了：零知识证明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问题：如何转变为可执行的程序</a:t>
            </a:r>
            <a:endParaRPr lang="en-US" altLang="en-US" sz="1800"/>
          </a:p>
        </p:txBody>
      </p:sp>
      <p:pic>
        <p:nvPicPr>
          <p:cNvPr id="5" name="Picture 4" descr="Screenshot from 2020-02-19 22-48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1575" y="431800"/>
            <a:ext cx="5904230" cy="5994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zkSNARKs-原理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864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en-US"/>
              <a:t>多项式的算术性质: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计算的本质</a:t>
            </a:r>
            <a:r>
              <a:rPr lang="en-US" altLang="en-US"/>
              <a:t>:</a:t>
            </a:r>
            <a:endParaRPr lang="en-US" altLang="en-US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/>
              <a:t>                                     </a:t>
            </a: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/>
              <a:t>           </a:t>
            </a: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/>
              <a:t>                p(x) = l(x) </a:t>
            </a:r>
            <a:r>
              <a:rPr lang="en-US" altLang="en-US" sz="1400"/>
              <a:t>×</a:t>
            </a:r>
            <a:r>
              <a:rPr lang="en-US" altLang="en-US" sz="1800"/>
              <a:t> r(x) – o(x)</a:t>
            </a: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/>
              <a:t>3 x 2 =6</a:t>
            </a: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/>
              <a:t>3x </a:t>
            </a:r>
            <a:r>
              <a:rPr lang="en-US" altLang="en-US" sz="1400"/>
              <a:t>×</a:t>
            </a:r>
            <a:r>
              <a:rPr lang="en-US" altLang="en-US" sz="1800"/>
              <a:t> 2x =6x</a:t>
            </a: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/>
              <a:t>6x² - 6x = 6x(x-1)</a:t>
            </a:r>
            <a:endParaRPr lang="en-US" altLang="en-US" sz="1800"/>
          </a:p>
        </p:txBody>
      </p:sp>
      <p:pic>
        <p:nvPicPr>
          <p:cNvPr id="4" name="Picture 3" descr="Screenshot from 2020-02-21 22-06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0" y="1102995"/>
            <a:ext cx="6014085" cy="5298440"/>
          </a:xfrm>
          <a:prstGeom prst="rect">
            <a:avLst/>
          </a:prstGeom>
        </p:spPr>
      </p:pic>
      <p:pic>
        <p:nvPicPr>
          <p:cNvPr id="6" name="Picture 5" descr="Screenshot from 2020-02-21 22-35-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10" y="2400935"/>
            <a:ext cx="2486025" cy="333375"/>
          </a:xfrm>
          <a:prstGeom prst="rect">
            <a:avLst/>
          </a:prstGeom>
        </p:spPr>
      </p:pic>
      <p:pic>
        <p:nvPicPr>
          <p:cNvPr id="7" name="Picture 6" descr="Screenshot from 2020-02-21 23-08-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890" y="2892425"/>
            <a:ext cx="1914525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zkSNARKs-原理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864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en-US"/>
              <a:t>多项式的算术性质:</a:t>
            </a:r>
            <a:endParaRPr lang="en-US" altLang="en-US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/>
              <a:t>多个乘法: 2 × 1 × 3 × 2</a:t>
            </a: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/>
              <a:t>分解为:</a:t>
            </a: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/>
              <a:t>利用多项式插值找多项式系数</a:t>
            </a:r>
            <a:endParaRPr lang="en-US" altLang="en-US" sz="1800"/>
          </a:p>
        </p:txBody>
      </p:sp>
      <p:pic>
        <p:nvPicPr>
          <p:cNvPr id="5" name="Picture 4" descr="Screenshot from 2020-02-21 23-29-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480" y="3060700"/>
            <a:ext cx="3028950" cy="1866900"/>
          </a:xfrm>
          <a:prstGeom prst="rect">
            <a:avLst/>
          </a:prstGeom>
        </p:spPr>
      </p:pic>
      <p:pic>
        <p:nvPicPr>
          <p:cNvPr id="9" name="Picture 8" descr="Screenshot from 2020-02-21 23-31-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95" y="417830"/>
            <a:ext cx="5795645" cy="5812790"/>
          </a:xfrm>
          <a:prstGeom prst="rect">
            <a:avLst/>
          </a:prstGeom>
        </p:spPr>
      </p:pic>
      <p:pic>
        <p:nvPicPr>
          <p:cNvPr id="10" name="Picture 9" descr="Screenshot from 2020-02-21 23-31-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575" y="6317615"/>
            <a:ext cx="295275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内容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零知识证明</a:t>
            </a:r>
            <a:endParaRPr lang="en-US" altLang="en-US"/>
          </a:p>
          <a:p>
            <a:r>
              <a:rPr lang="en-US" altLang="en-US"/>
              <a:t>zkSNARKs</a:t>
            </a:r>
            <a:endParaRPr lang="en-US" altLang="en-US"/>
          </a:p>
          <a:p>
            <a:r>
              <a:rPr lang="en-US" altLang="en-US"/>
              <a:t>libsnarks使用</a:t>
            </a:r>
            <a:endParaRPr lang="en-US" altLang="en-US"/>
          </a:p>
          <a:p>
            <a:r>
              <a:rPr lang="en-US" altLang="en-US"/>
              <a:t>filecoin-时空复制证明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附加:bitswap简单介绍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zkSNARKs-原理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6655"/>
            <a:ext cx="10515600" cy="5477510"/>
          </a:xfrm>
        </p:spPr>
        <p:txBody>
          <a:bodyPr/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多项式的算</a:t>
            </a:r>
            <a:r>
              <a:rPr lang="en-US" altLang="en-US">
                <a:sym typeface="+mn-ea"/>
              </a:rPr>
              <a:t>术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性质:</a:t>
            </a:r>
            <a:endParaRPr lang="en-US" altLang="en-US"/>
          </a:p>
          <a:p>
            <a:pPr marL="0" indent="0">
              <a:buNone/>
            </a:pPr>
            <a:r>
              <a:rPr lang="en-US" altLang="en-US" sz="1800"/>
              <a:t>加入其他变换,获得一个通用运算结构</a:t>
            </a:r>
            <a:endParaRPr lang="en-US" altLang="en-US" sz="1800"/>
          </a:p>
        </p:txBody>
      </p:sp>
      <p:pic>
        <p:nvPicPr>
          <p:cNvPr id="10" name="Picture 9" descr="Screenshot from 2020-02-20 16-42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190" y="2138680"/>
            <a:ext cx="4604385" cy="657860"/>
          </a:xfrm>
          <a:prstGeom prst="rect">
            <a:avLst/>
          </a:prstGeom>
        </p:spPr>
      </p:pic>
      <p:pic>
        <p:nvPicPr>
          <p:cNvPr id="13" name="Picture 12" descr="Screenshot from 2020-02-22 00-17-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35" y="189230"/>
            <a:ext cx="6038850" cy="3886200"/>
          </a:xfrm>
          <a:prstGeom prst="rect">
            <a:avLst/>
          </a:prstGeom>
        </p:spPr>
      </p:pic>
      <p:pic>
        <p:nvPicPr>
          <p:cNvPr id="15" name="Picture 14" descr="Screenshot from 2020-02-22 00-20-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" y="2796540"/>
            <a:ext cx="6438900" cy="3790950"/>
          </a:xfrm>
          <a:prstGeom prst="rect">
            <a:avLst/>
          </a:prstGeom>
        </p:spPr>
      </p:pic>
      <p:pic>
        <p:nvPicPr>
          <p:cNvPr id="16" name="Picture 15" descr="Screenshot from 2020-02-22 00-21-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295" y="3999865"/>
            <a:ext cx="5578475" cy="27806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zkSNARKs-原理</a:t>
            </a:r>
            <a:br>
              <a:rPr lang="en-US" altLang="en-US">
                <a:sym typeface="+mn-ea"/>
              </a:rPr>
            </a:br>
            <a:r>
              <a:rPr lang="en-US" altLang="en-US" sz="2800">
                <a:sym typeface="+mn-ea"/>
              </a:rPr>
              <a:t>多项式的算术性质:</a:t>
            </a:r>
            <a:br>
              <a:rPr lang="en-US" altLang="en-US" sz="2800">
                <a:sym typeface="+mn-ea"/>
              </a:rPr>
            </a:br>
            <a:endParaRPr lang="en-US" altLang="en-US" sz="28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570"/>
            <a:ext cx="10515600" cy="4760595"/>
          </a:xfrm>
        </p:spPr>
        <p:txBody>
          <a:bodyPr>
            <a:normAutofit fontScale="25000"/>
          </a:bodyPr>
          <a:p>
            <a:pPr marL="0" indent="0">
              <a:buNone/>
            </a:pPr>
            <a:endParaRPr lang="en-US" altLang="en-US" sz="4800">
              <a:sym typeface="+mn-ea"/>
            </a:endParaRPr>
          </a:p>
          <a:p>
            <a:pPr marL="0" indent="0">
              <a:buNone/>
            </a:pPr>
            <a:r>
              <a:rPr lang="en-US" altLang="en-US" sz="4800">
                <a:sym typeface="+mn-ea"/>
              </a:rPr>
              <a:t>约束：R1CS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协议实际上不是去做”计算“，而是检验输出值是否是操作数正确运算得到的结果。所以我们称之为约束，即一个 verifier 约束 prover 去为预定义的“程序”提供有效值，而无论这个“程序”是什么。多个约束组成的系统被称为“约束系统”（在我们的例子中这是一个一阶约束系统，或被称为R1CS）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 sz="4000">
                <a:sym typeface="+mn-ea"/>
              </a:rPr>
              <a:t>运算电路:</a:t>
            </a:r>
            <a:endParaRPr lang="en-US" altLang="en-US" sz="4000">
              <a:sym typeface="+mn-ea"/>
            </a:endParaRPr>
          </a:p>
          <a:p>
            <a:pPr marL="0" indent="0">
              <a:buNone/>
            </a:pPr>
            <a:endParaRPr lang="en-US" altLang="en-US" sz="4000">
              <a:sym typeface="+mn-ea"/>
            </a:endParaRPr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/>
              <a:t>   </a:t>
            </a: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>
                <a:sym typeface="+mn-ea"/>
              </a:rPr>
              <a:t>    </a:t>
            </a:r>
            <a:endParaRPr lang="en-US" altLang="en-US" sz="18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/>
              <a:t>                                                                             </a:t>
            </a:r>
            <a:endParaRPr lang="en-US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0" y="3156585"/>
            <a:ext cx="575564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zkSNARKs-原理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最终协议：Pinocchio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6655"/>
            <a:ext cx="10515600" cy="5477510"/>
          </a:xfrm>
        </p:spPr>
        <p:txBody>
          <a:bodyPr>
            <a:normAutofit/>
          </a:bodyPr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>
              <a:buFont typeface="Arial" panose="02080604020202020204" pitchFamily="34" charset="0"/>
              <a:buChar char="•"/>
            </a:pPr>
            <a:endParaRPr lang="en-US" altLang="en-US" sz="18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8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>
                <a:sym typeface="+mn-ea"/>
              </a:rPr>
              <a:t>    </a:t>
            </a:r>
            <a:endParaRPr lang="en-US" altLang="en-US" sz="18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800"/>
              <a:t>                                                                             </a:t>
            </a:r>
            <a:endParaRPr lang="en-US" altLang="en-US" sz="1800"/>
          </a:p>
        </p:txBody>
      </p:sp>
      <p:pic>
        <p:nvPicPr>
          <p:cNvPr id="9" name="Picture 8" descr="Screenshot from 2020-02-20 17-29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0" y="10160"/>
            <a:ext cx="6182995" cy="3423920"/>
          </a:xfrm>
          <a:prstGeom prst="rect">
            <a:avLst/>
          </a:prstGeom>
        </p:spPr>
      </p:pic>
      <p:pic>
        <p:nvPicPr>
          <p:cNvPr id="10" name="Picture 9" descr="Screenshot from 2020-02-20 17-29-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1691005"/>
            <a:ext cx="5604510" cy="3938270"/>
          </a:xfrm>
          <a:prstGeom prst="rect">
            <a:avLst/>
          </a:prstGeom>
        </p:spPr>
      </p:pic>
      <p:pic>
        <p:nvPicPr>
          <p:cNvPr id="11" name="Picture 10" descr="Screenshot from 2020-02-20 17-29-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675" y="3434080"/>
            <a:ext cx="6096000" cy="3361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" y="5572760"/>
            <a:ext cx="4749165" cy="1222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zkSNARKs-算法</a:t>
            </a:r>
            <a:endParaRPr lang="en-US" altLang="en-US">
              <a:sym typeface="+mn-ea"/>
            </a:endParaRPr>
          </a:p>
        </p:txBody>
      </p:sp>
      <p:pic>
        <p:nvPicPr>
          <p:cNvPr id="6" name="Content Placeholder 5" descr="Screenshot from 2020-02-22 01-05-5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0" y="1282700"/>
            <a:ext cx="10688955" cy="52050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实战-libsnarks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架构</a:t>
            </a:r>
            <a:endParaRPr lang="en-US" altLang="en-US"/>
          </a:p>
          <a:p>
            <a:r>
              <a:rPr lang="en-US" altLang="en-US"/>
              <a:t>原理和步骤</a:t>
            </a:r>
            <a:endParaRPr lang="en-US" altLang="en-US"/>
          </a:p>
          <a:p>
            <a:r>
              <a:rPr lang="en-US" altLang="en-US"/>
              <a:t>步骤示例</a:t>
            </a:r>
            <a:endParaRPr lang="en-US" altLang="en-US"/>
          </a:p>
          <a:p>
            <a:r>
              <a:rPr lang="en-US" altLang="en-US"/>
              <a:t>代码示例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实战-libsnarks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架构</a:t>
            </a:r>
            <a:endParaRPr lang="en-US" altLang="en-US"/>
          </a:p>
          <a:p>
            <a:r>
              <a:rPr lang="en-US" altLang="en-US"/>
              <a:t>原理和步骤</a:t>
            </a:r>
            <a:endParaRPr lang="en-US" altLang="en-US"/>
          </a:p>
          <a:p>
            <a:r>
              <a:rPr lang="en-US" altLang="en-US"/>
              <a:t>步骤示例</a:t>
            </a:r>
            <a:endParaRPr lang="en-US" altLang="en-US"/>
          </a:p>
          <a:p>
            <a:r>
              <a:rPr lang="en-US" altLang="en-US"/>
              <a:t>代码示例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实战-libsnarks-架构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7060" y="1825625"/>
            <a:ext cx="84372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实战-libsnarks-原理和步骤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将待证明的命题表达为 R1CS (Rank One Constraint System)</a:t>
            </a:r>
            <a:endParaRPr lang="en-US" altLang="en-US"/>
          </a:p>
          <a:p>
            <a:r>
              <a:rPr lang="en-US" altLang="en-US"/>
              <a:t>使用生成算法（G）为该命题生成公共参数</a:t>
            </a:r>
            <a:endParaRPr lang="en-US" altLang="en-US"/>
          </a:p>
          <a:p>
            <a:r>
              <a:rPr lang="en-US" altLang="en-US"/>
              <a:t>使用证明算法（P）生成 R1CS 可满足性的证明</a:t>
            </a:r>
            <a:endParaRPr lang="en-US" altLang="en-US"/>
          </a:p>
          <a:p>
            <a:r>
              <a:rPr lang="en-US" altLang="en-US"/>
              <a:t>使用验证算法（V）来验证证明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实战-libsnarks-步骤示例</a:t>
            </a:r>
            <a:br>
              <a:rPr lang="en-US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4425315"/>
          </a:xfrm>
        </p:spPr>
        <p:txBody>
          <a:bodyPr>
            <a:normAutofit fontScale="40000"/>
          </a:bodyPr>
          <a:p>
            <a:r>
              <a:rPr lang="en-US"/>
              <a:t>有这样一个函数 C(x, out)，用于判断秘密 x 是否满足等式 x^3 + x + 5 == out，若满足则返回 true。</a:t>
            </a:r>
            <a:endParaRPr lang="en-US"/>
          </a:p>
          <a:p>
            <a:endParaRPr lang="en-US"/>
          </a:p>
          <a:p>
            <a:r>
              <a:rPr lang="en-US"/>
              <a:t>function C(x, out) {</a:t>
            </a:r>
            <a:endParaRPr lang="en-US"/>
          </a:p>
          <a:p>
            <a:r>
              <a:rPr lang="en-US"/>
              <a:t>  return ( x^3 + x + 5 == out );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第一步，我们需要将函数 C(x, out) 在 libsnark 中进行表达。此处先省略，后面介绍详细过程。</a:t>
            </a:r>
            <a:endParaRPr lang="en-US"/>
          </a:p>
          <a:p>
            <a:r>
              <a:rPr lang="en-US"/>
              <a:t>第二步，对应下面的 Generator 函数（G），lambda 为随机产生，也就是常说的 trusted setup 过程中产生的 “toxic waste”。人们喜欢称它为“有毒废物”，是因为它必须被妥善处理（如必须销毁，不能让任何人知道），否则会影响证明协议安全。</a:t>
            </a:r>
            <a:endParaRPr lang="en-US"/>
          </a:p>
          <a:p>
            <a:r>
              <a:rPr lang="en-US"/>
              <a:t>lambda &lt;- random()</a:t>
            </a:r>
            <a:endParaRPr lang="en-US"/>
          </a:p>
          <a:p>
            <a:r>
              <a:rPr lang="en-US"/>
              <a:t>(pk, vk) = G(C, lambda)</a:t>
            </a:r>
            <a:endParaRPr lang="en-US"/>
          </a:p>
          <a:p>
            <a:r>
              <a:rPr lang="en-US"/>
              <a:t>最终生成 proving key (pk) 和 verification key (vk)。</a:t>
            </a:r>
            <a:endParaRPr lang="en-US"/>
          </a:p>
          <a:p>
            <a:r>
              <a:rPr lang="en-US"/>
              <a:t>第三步，对应使用 Prove 函数（P）生成证明。这里想证明的是 prover 知道一个秘密值 x 和计算结果 out 可使等式满足。因此将 x、out 还有 pk 作为输入一起传给 P，最终生成证明 proof。</a:t>
            </a:r>
            <a:endParaRPr lang="en-US"/>
          </a:p>
          <a:p>
            <a:r>
              <a:rPr lang="en-US"/>
              <a:t>proof = P(pk, out, x)</a:t>
            </a:r>
            <a:endParaRPr lang="en-US"/>
          </a:p>
          <a:p>
            <a:r>
              <a:rPr lang="en-US"/>
              <a:t>第四步，对应使用 Verify 函数（V）验证证明，将 proof、out 还有 vk 传给 G，即可在不暴露秘密的情况下证明存在一个秘密值可使等式满足。</a:t>
            </a:r>
            <a:endParaRPr lang="en-US"/>
          </a:p>
          <a:p>
            <a:r>
              <a:rPr lang="en-US"/>
              <a:t>V(vk, out, proof) ?= true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5375275"/>
            <a:ext cx="1028700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实战-libsnarks-代码示例</a:t>
            </a:r>
            <a:endParaRPr lang="en-US" altLang="en-US"/>
          </a:p>
        </p:txBody>
      </p:sp>
      <p:pic>
        <p:nvPicPr>
          <p:cNvPr id="4" name="Content Placeholder 3" descr="Screenshot from 2020-02-21 11-46-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6760" y="1347470"/>
            <a:ext cx="7966710" cy="5026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零知识证明-简述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零知识证明，指的是证明者能够在不向验证者提供任何有用的信息的情况下，使验证者相信某个论断是正确的，它实质上是一种涉及两方或更多方的协议，即两方或更多方完成一项任务所需采取的一系列步骤</a:t>
            </a:r>
            <a:endParaRPr lang="en-US"/>
          </a:p>
          <a:p>
            <a:r>
              <a:rPr lang="en-US" altLang="en-US"/>
              <a:t>属于：一种非对称加密密码学技术</a:t>
            </a:r>
            <a:endParaRPr lang="en-US" altLang="en-US"/>
          </a:p>
          <a:p>
            <a:r>
              <a:rPr lang="en-US" altLang="en-US"/>
              <a:t>还有哪些</a:t>
            </a:r>
            <a:r>
              <a:rPr lang="en-US" altLang="en-US">
                <a:sym typeface="+mn-ea"/>
              </a:rPr>
              <a:t>非对称加密算法</a:t>
            </a:r>
            <a:r>
              <a:rPr lang="en-US" altLang="en-US"/>
              <a:t>：</a:t>
            </a:r>
            <a:endParaRPr lang="en-US" altLang="en-US"/>
          </a:p>
          <a:p>
            <a:r>
              <a:rPr lang="en-US" altLang="en-US"/>
              <a:t>RSA，ECDSA（SECP256K1）等等等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实战-时空复制证明-动机</a:t>
            </a:r>
            <a:endParaRPr lang="en-US" altLang="en-US">
              <a:sym typeface="+mn-ea"/>
            </a:endParaRPr>
          </a:p>
        </p:txBody>
      </p:sp>
      <p:pic>
        <p:nvPicPr>
          <p:cNvPr id="4" name="Content Placeholder 3" descr="Screenshot from 2020-02-19 15-05-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4665" y="1642745"/>
            <a:ext cx="845820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实战-时空复制证明-定义</a:t>
            </a:r>
            <a:endParaRPr lang="en-US" altLang="en-US">
              <a:sym typeface="+mn-ea"/>
            </a:endParaRPr>
          </a:p>
        </p:txBody>
      </p:sp>
      <p:pic>
        <p:nvPicPr>
          <p:cNvPr id="4" name="Content Placeholder 3" descr="Screenshot from 2020-02-19 15-02-2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8550" y="1376045"/>
            <a:ext cx="7105650" cy="2695575"/>
          </a:xfrm>
          <a:prstGeom prst="rect">
            <a:avLst/>
          </a:prstGeom>
        </p:spPr>
      </p:pic>
      <p:pic>
        <p:nvPicPr>
          <p:cNvPr id="5" name="Picture 4" descr="Screenshot from 2020-02-19 15-03-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10" y="3866515"/>
            <a:ext cx="746760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实战-时空复制证明-协议</a:t>
            </a:r>
            <a:endParaRPr lang="en-US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7325" y="1354455"/>
            <a:ext cx="4045585" cy="45904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实战-时空复制证明-复制证明流程（PoRep）</a:t>
            </a:r>
            <a:endParaRPr lang="en-US" altLang="en-US">
              <a:sym typeface="+mn-ea"/>
            </a:endParaRPr>
          </a:p>
        </p:txBody>
      </p:sp>
      <p:pic>
        <p:nvPicPr>
          <p:cNvPr id="4" name="Content Placeholder 3" descr="Screenshot from 2020-02-19 10-47-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745615"/>
            <a:ext cx="2379980" cy="2506345"/>
          </a:xfrm>
          <a:prstGeom prst="rect">
            <a:avLst/>
          </a:prstGeom>
        </p:spPr>
      </p:pic>
      <p:pic>
        <p:nvPicPr>
          <p:cNvPr id="7" name="Picture 6" descr="Screenshot from 2020-02-19 10-47-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5185" y="1413510"/>
            <a:ext cx="6189980" cy="123196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实战-时空复制证明-时空证明流程（PoSt）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ElectionPoSt,SurprisePoSt,FallbackPoSt</a:t>
            </a:r>
            <a:endParaRPr lang="en-US" altLang="en-US">
              <a:sym typeface="+mn-ea"/>
            </a:endParaRPr>
          </a:p>
        </p:txBody>
      </p:sp>
      <p:pic>
        <p:nvPicPr>
          <p:cNvPr id="4" name="Content Placeholder 3" descr="Screenshot from 2020-02-19 12-33-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3895" y="2065655"/>
            <a:ext cx="3566160" cy="4351655"/>
          </a:xfrm>
          <a:prstGeom prst="rect">
            <a:avLst/>
          </a:prstGeom>
        </p:spPr>
      </p:pic>
      <p:pic>
        <p:nvPicPr>
          <p:cNvPr id="6" name="Picture 5" descr="Screenshot from 2020-02-19 12-35-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30" y="1569085"/>
            <a:ext cx="4583430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时空复制证明-验证（Verify）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vm,Sync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vm-Syscalls</a:t>
            </a:r>
            <a:endParaRPr lang="en-US" altLang="en-US"/>
          </a:p>
          <a:p>
            <a:pPr marL="457200" indent="-457200" algn="l">
              <a:buFont typeface="+mj-lt"/>
              <a:buAutoNum type="arabicPeriod"/>
            </a:pPr>
            <a:r>
              <a:rPr lang="en-US" altLang="en-US" sz="2000"/>
              <a:t>VerifySeal</a:t>
            </a:r>
            <a:endParaRPr lang="en-US" altLang="en-US" sz="2000"/>
          </a:p>
          <a:p>
            <a:pPr marL="457200" indent="-457200" algn="l">
              <a:buFont typeface="+mj-lt"/>
              <a:buAutoNum type="arabicPeriod"/>
            </a:pPr>
            <a:r>
              <a:rPr lang="en-US" altLang="en-US" sz="2000"/>
              <a:t>VerifyFallbackPost</a:t>
            </a:r>
            <a:endParaRPr lang="en-US" altLang="en-US"/>
          </a:p>
          <a:p>
            <a:r>
              <a:rPr lang="en-US" altLang="en-US">
                <a:sym typeface="+mn-ea"/>
              </a:rPr>
              <a:t>Block Sync</a:t>
            </a:r>
            <a:endParaRPr lang="en-US" altLang="en-US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000">
                <a:sym typeface="+mn-ea"/>
              </a:rPr>
              <a:t>VerifyElectionPost</a:t>
            </a:r>
            <a:endParaRPr lang="en-US" altLang="en-US">
              <a:sym typeface="+mn-ea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实战-时空复制证明-代码结构</a:t>
            </a:r>
            <a:endParaRPr lang="en-US" altLang="en-US">
              <a:sym typeface="+mn-ea"/>
            </a:endParaRPr>
          </a:p>
        </p:txBody>
      </p:sp>
      <p:pic>
        <p:nvPicPr>
          <p:cNvPr id="6" name="Content Placeholder 5" descr="Screenshot from 2020-02-19 14-43-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6705" y="1825625"/>
            <a:ext cx="90373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实战-时空复制证明-网络结构</a:t>
            </a:r>
            <a:endParaRPr lang="en-US" altLang="en-US">
              <a:sym typeface="+mn-ea"/>
            </a:endParaRPr>
          </a:p>
        </p:txBody>
      </p:sp>
      <p:pic>
        <p:nvPicPr>
          <p:cNvPr id="4" name="Content Placeholder 3" descr="Screenshot from 2020-02-19 13-06-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5300" y="1281430"/>
            <a:ext cx="7947660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bitswap初识</a:t>
            </a:r>
            <a:endParaRPr lang="en-US" altLang="en-US"/>
          </a:p>
        </p:txBody>
      </p:sp>
      <p:pic>
        <p:nvPicPr>
          <p:cNvPr id="4" name="Content Placeholder 3" descr="Screenshot from 2020-02-24 16-35-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5355" y="2007870"/>
            <a:ext cx="7781925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bitswap-exchange layer</a:t>
            </a:r>
            <a:endParaRPr lang="en-US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4405" y="1825625"/>
            <a:ext cx="77425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零知识证明-例子</a:t>
            </a:r>
            <a:endParaRPr lang="en-US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18770" y="1283970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240780" y="1400175"/>
            <a:ext cx="696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224905" y="3866515"/>
            <a:ext cx="39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3</a:t>
            </a:r>
            <a:endParaRPr lang="en-US" altLang="en-US"/>
          </a:p>
        </p:txBody>
      </p:sp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580" y="2159635"/>
            <a:ext cx="5008245" cy="2817495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860" y="365125"/>
            <a:ext cx="4543425" cy="25558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20" y="3442335"/>
            <a:ext cx="508508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bitswap-信用策略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 =  bytes_sent  / bytes_recv + 1</a:t>
            </a:r>
            <a:endParaRPr lang="en-US"/>
          </a:p>
          <a:p>
            <a:r>
              <a:rPr lang="en-US"/>
              <a:t>P(send | r ) = 1 − ( 1/  ( 1 + exp(6 − 3r) ) )</a:t>
            </a:r>
            <a:endParaRPr lang="en-US"/>
          </a:p>
          <a:p>
            <a:r>
              <a:rPr lang="en-US"/>
              <a:t>当节点负债比例超过节点已建立信贷的两倍，发送到负债节点的概率就会急速下降</a:t>
            </a:r>
            <a:endParaRPr lang="en-US"/>
          </a:p>
          <a:p>
            <a:r>
              <a:rPr lang="en-US" altLang="en-US"/>
              <a:t>sigmoid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5960" y="3579495"/>
            <a:ext cx="25527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bitswap-账本</a:t>
            </a:r>
            <a:endParaRPr lang="en-US" altLang="en-US"/>
          </a:p>
        </p:txBody>
      </p:sp>
      <p:pic>
        <p:nvPicPr>
          <p:cNvPr id="4" name="Content Placeholder 3" descr="Screenshot from 2020-02-24 16-45-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9345" y="1273175"/>
            <a:ext cx="7815580" cy="1617345"/>
          </a:xfrm>
          <a:prstGeom prst="rect">
            <a:avLst/>
          </a:prstGeom>
        </p:spPr>
      </p:pic>
      <p:pic>
        <p:nvPicPr>
          <p:cNvPr id="5" name="Picture 4" descr="Screenshot from 2020-02-24 16-45-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20" y="2802890"/>
            <a:ext cx="8263890" cy="38639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 sz="8000"/>
              <a:t>Thanks</a:t>
            </a:r>
            <a:endParaRPr lang="en-US" altLang="en-US" sz="8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零知识证明-用途</a:t>
            </a:r>
            <a:endParaRPr lang="en-US" altLang="en-US">
              <a:sym typeface="+mn-ea"/>
            </a:endParaRPr>
          </a:p>
        </p:txBody>
      </p:sp>
      <p:pic>
        <p:nvPicPr>
          <p:cNvPr id="4" name="Content Placeholder 3" descr="Screenshot from 2020-02-19 18-54-5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350" y="1238250"/>
            <a:ext cx="9657080" cy="53606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04595" y="3018155"/>
            <a:ext cx="9172575" cy="105981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2110"/>
            <a:ext cx="10515600" cy="1325563"/>
          </a:xfrm>
        </p:spPr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零知识证明-类型：交互式和非交互式</a:t>
            </a:r>
            <a:br>
              <a:rPr lang="en-US" altLang="en-US">
                <a:sym typeface="+mn-ea"/>
              </a:rPr>
            </a:br>
            <a:endParaRPr lang="en-US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52245"/>
            <a:ext cx="5255260" cy="2878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0" y="3149600"/>
            <a:ext cx="5207000" cy="2727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zkSNARKs-内容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概述</a:t>
            </a:r>
            <a:endParaRPr lang="en-US" altLang="en-US"/>
          </a:p>
          <a:p>
            <a:r>
              <a:rPr lang="en-US" altLang="en-US"/>
              <a:t>原理</a:t>
            </a:r>
            <a:endParaRPr lang="en-US" altLang="en-US"/>
          </a:p>
          <a:p>
            <a:r>
              <a:rPr lang="en-US" altLang="en-US"/>
              <a:t>常用算法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zkSNARKs-概述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zkSNARKs 一类零知识证明方案的简称，全称为 Zero-Knowledge Succinct Non-interactive Arguments of Knowledge。这一名字几乎包含了其所有技术特征，即可以在不泄露任何其他信息的前提下证明一个命题的正确性，并且最终生成的证明具有简洁性（Succinct），也就是说最终生成的证明足够小，并且与计算量大小无关，是一个常数。用白话说就是，你理论上可以在不暴露任何隐私的情况下向其他所有人证明某件事，并且生成的证明体积很小，校验成本很低，与需要证明的内容计算量无关。听起来简直太美好了！</a:t>
            </a:r>
            <a:endParaRPr lang="en-US"/>
          </a:p>
          <a:p>
            <a:r>
              <a:rPr lang="en-US" altLang="en-US"/>
              <a:t>属于：</a:t>
            </a:r>
            <a:r>
              <a:rPr lang="en-US">
                <a:sym typeface="+mn-ea"/>
              </a:rPr>
              <a:t>一</a:t>
            </a:r>
            <a:r>
              <a:rPr lang="en-US" altLang="en-US">
                <a:sym typeface="+mn-ea"/>
              </a:rPr>
              <a:t>种</a:t>
            </a:r>
            <a:r>
              <a:rPr lang="en-US">
                <a:sym typeface="+mn-ea"/>
              </a:rPr>
              <a:t>零知识证明方案</a:t>
            </a:r>
            <a:endParaRPr lang="en-US">
              <a:sym typeface="+mn-ea"/>
            </a:endParaRPr>
          </a:p>
          <a:p>
            <a:r>
              <a:rPr lang="en-US" altLang="en-US"/>
              <a:t>还有哪些同类方案：zk-STARKs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zkSNARKs-原理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多项式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7405"/>
          </a:xfrm>
        </p:spPr>
        <p:txBody>
          <a:bodyPr>
            <a:normAutofit fontScale="50000"/>
          </a:bodyPr>
          <a:p>
            <a:r>
              <a:rPr lang="en-US" altLang="en-US"/>
              <a:t>多项式                    </a:t>
            </a:r>
            <a:r>
              <a:rPr lang="en-US">
                <a:sym typeface="+mn-ea"/>
              </a:rPr>
              <a:t>x³ – 6x² +11x– 6</a:t>
            </a:r>
            <a:endParaRPr lang="en-US" altLang="en-US"/>
          </a:p>
          <a:p>
            <a:r>
              <a:rPr lang="en-US" altLang="en-US">
                <a:sym typeface="+mn-ea"/>
              </a:rPr>
              <a:t>多项式性质：如果我们有两个阶为 d 的不相等多项式，他们相交的点数不会超过 d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因此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原理：</a:t>
            </a:r>
            <a:r>
              <a:rPr lang="en-US" altLang="en-US" sz="1800">
                <a:sym typeface="+mn-ea"/>
              </a:rPr>
              <a:t>x（多轮）取一个随机值情况下，两个不同的多项式结果相等的总体概率非常低</a:t>
            </a:r>
            <a:endParaRPr lang="en-US" altLang="en-US" sz="1800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en-US" altLang="en-US"/>
              <a:t>什么是知识：系数</a:t>
            </a:r>
            <a:endParaRPr lang="en-US" altLang="en-US"/>
          </a:p>
          <a:p>
            <a:r>
              <a:rPr lang="en-US" altLang="en-US"/>
              <a:t>问题：概率很低，但还是有一定概率使用</a:t>
            </a:r>
            <a:r>
              <a:rPr lang="en-US" altLang="en-US">
                <a:sym typeface="+mn-ea"/>
              </a:rPr>
              <a:t>不同的多项式通过验证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/>
              <a:t>            </a:t>
            </a:r>
            <a:r>
              <a:rPr lang="en-US" altLang="en-US">
                <a:solidFill>
                  <a:srgbClr val="0070C0"/>
                </a:solidFill>
              </a:rPr>
              <a:t> p和v都知道系数和v发送的随机数</a:t>
            </a:r>
            <a:endParaRPr lang="en-US" altLang="en-US">
              <a:solidFill>
                <a:srgbClr val="0070C0"/>
              </a:solidFill>
            </a:endParaRPr>
          </a:p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75355" y="1400810"/>
            <a:ext cx="391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</a:t>
            </a:r>
            <a:endParaRPr lang="en-US"/>
          </a:p>
        </p:txBody>
      </p:sp>
      <p:pic>
        <p:nvPicPr>
          <p:cNvPr id="7" name="Picture 6" descr="Screenshot from 2020-02-19 21-06-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6520" y="1691005"/>
            <a:ext cx="3474085" cy="540385"/>
          </a:xfrm>
          <a:prstGeom prst="rect">
            <a:avLst/>
          </a:prstGeom>
        </p:spPr>
      </p:pic>
      <p:pic>
        <p:nvPicPr>
          <p:cNvPr id="13" name="Picture 12" descr="Screenshot from 2020-02-19 21-15-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05" y="2557780"/>
            <a:ext cx="8668385" cy="2175510"/>
          </a:xfrm>
          <a:prstGeom prst="rect">
            <a:avLst/>
          </a:prstGeom>
        </p:spPr>
      </p:pic>
      <p:pic>
        <p:nvPicPr>
          <p:cNvPr id="14" name="Picture 13" descr="Screenshot from 2020-02-24 10-25-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4733290"/>
            <a:ext cx="5651500" cy="900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3622</Words>
  <Application>WPS Presentation</Application>
  <PresentationFormat>宽屏</PresentationFormat>
  <Paragraphs>336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Arial</vt:lpstr>
      <vt:lpstr>宋体</vt:lpstr>
      <vt:lpstr>Wingdings</vt:lpstr>
      <vt:lpstr>DejaVu Sans</vt:lpstr>
      <vt:lpstr>Calibri Light</vt:lpstr>
      <vt:lpstr>宋体</vt:lpstr>
      <vt:lpstr>Noto Sans CJK SC</vt:lpstr>
      <vt:lpstr>Calibri</vt:lpstr>
      <vt:lpstr>微软雅黑</vt:lpstr>
      <vt:lpstr>Arial Unicode MS</vt:lpstr>
      <vt:lpstr>Office 主题</vt:lpstr>
      <vt:lpstr>时空复制证明</vt:lpstr>
      <vt:lpstr>内容</vt:lpstr>
      <vt:lpstr>零知识证明-简述</vt:lpstr>
      <vt:lpstr>零知识证明-例子</vt:lpstr>
      <vt:lpstr>零知识证明-用途</vt:lpstr>
      <vt:lpstr>零知识证明-类型：交互式和非交互式 </vt:lpstr>
      <vt:lpstr>zkSNARKs-内容</vt:lpstr>
      <vt:lpstr>zkSNARKs-概述</vt:lpstr>
      <vt:lpstr>zkSNARKs-原理 多项式</vt:lpstr>
      <vt:lpstr>zkSNARKs-原理</vt:lpstr>
      <vt:lpstr>zkSNARKs-原理</vt:lpstr>
      <vt:lpstr>zkSNARKs-原理</vt:lpstr>
      <vt:lpstr>zkSNARKs-原理</vt:lpstr>
      <vt:lpstr>zkSNARKs-原理 非交互式</vt:lpstr>
      <vt:lpstr>zkSNARKs-原理 非交互式</vt:lpstr>
      <vt:lpstr>zkSNARKs-原理 非交互式</vt:lpstr>
      <vt:lpstr>zkSNARKs-原理</vt:lpstr>
      <vt:lpstr>zkSNARKs-原理</vt:lpstr>
      <vt:lpstr>zkSNARKs-原理</vt:lpstr>
      <vt:lpstr>zkSNARKs-原理</vt:lpstr>
      <vt:lpstr> zkSNARKs-原理 多项式的算术性质: </vt:lpstr>
      <vt:lpstr>zkSNARKs-原理 最终协议：Pinocchio</vt:lpstr>
      <vt:lpstr>zkSNARKs-算法</vt:lpstr>
      <vt:lpstr>实战-libsnarks</vt:lpstr>
      <vt:lpstr>实战-libsnarks</vt:lpstr>
      <vt:lpstr>实战-libsnarks-架构</vt:lpstr>
      <vt:lpstr>实战-libsnarks-原理和步骤</vt:lpstr>
      <vt:lpstr>实战-libsnarks-步骤示例 </vt:lpstr>
      <vt:lpstr>实战-libsnarks-代码示例</vt:lpstr>
      <vt:lpstr>实战-时空复制证明-动机</vt:lpstr>
      <vt:lpstr>实战-时空复制证明-定义</vt:lpstr>
      <vt:lpstr>实战-时空复制证明-协议</vt:lpstr>
      <vt:lpstr>实战-时空复制证明-复制证明流程（PoRep）</vt:lpstr>
      <vt:lpstr>实战-时空复制证明-时空证明流程（PoSt） ElectionPoSt,SurprisePoSt,FallbackPoSt</vt:lpstr>
      <vt:lpstr>时空复制证明-验证（Verify） vm,Sync</vt:lpstr>
      <vt:lpstr>实战-时空复制证明-代码结构</vt:lpstr>
      <vt:lpstr>实战-时空复制证明-网络结构</vt:lpstr>
      <vt:lpstr>bitswap初识</vt:lpstr>
      <vt:lpstr>bitswap-exchange layer</vt:lpstr>
      <vt:lpstr>bitswap-信用策略</vt:lpstr>
      <vt:lpstr>bitswap-账本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yukang</cp:lastModifiedBy>
  <cp:revision>83</cp:revision>
  <dcterms:created xsi:type="dcterms:W3CDTF">2020-02-25T03:42:28Z</dcterms:created>
  <dcterms:modified xsi:type="dcterms:W3CDTF">2020-02-25T03:42:28Z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