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13.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9.xml.rels" ContentType="application/vnd.openxmlformats-package.relationships+xml"/>
  <Override PartName="/ppt/slides/_rels/slide2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19.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presentation.xml" ContentType="application/vnd.openxmlformats-officedocument.presentationml.presentation.main+xml"/>
  <Override PartName="/ppt/_rels/presentation.xml.rels" ContentType="application/vnd.openxmlformats-package.relationships+xml"/>
  <Override PartName="/ppt/media/image5.png" ContentType="image/png"/>
  <Override PartName="/ppt/media/image4.png" ContentType="image/png"/>
  <Override PartName="/ppt/media/image3.png" ContentType="image/png"/>
  <Override PartName="/ppt/media/image1.png" ContentType="image/png"/>
  <Override PartName="/ppt/media/image8.png" ContentType="image/png"/>
  <Override PartName="/ppt/media/image9.png" ContentType="image/png"/>
  <Override PartName="/ppt/media/image7.png" ContentType="image/png"/>
  <Override PartName="/ppt/media/image2.png" ContentType="image/png"/>
  <Override PartName="/ppt/media/image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en-US" sz="4400" spc="-1" strike="noStrike">
                <a:latin typeface="Arial"/>
              </a:rPr>
              <a:t>点击鼠标编辑标题文字格式</a:t>
            </a:r>
            <a:endParaRPr b="0" lang="en-US"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fontScale="91000"/>
          </a:bodyPr>
          <a:p>
            <a:pPr marL="432000" indent="-324000">
              <a:spcBef>
                <a:spcPts val="1417"/>
              </a:spcBef>
              <a:buClr>
                <a:srgbClr val="000000"/>
              </a:buClr>
              <a:buSzPct val="45000"/>
              <a:buFont typeface="Wingdings" charset="2"/>
              <a:buChar char=""/>
            </a:pPr>
            <a:r>
              <a:rPr b="0" lang="en-US" sz="3200" spc="-1" strike="noStrike">
                <a:latin typeface="Arial"/>
              </a:rPr>
              <a:t>点击鼠标编辑大纲文字格式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第二个大纲级</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第三大纲级别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第四大纲级别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第五大纲级别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第六大纲级别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第七大纲级别</a:t>
            </a:r>
            <a:endParaRPr b="0" lang="en-US"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noAutofit/>
          </a:bodyPr>
          <a:p>
            <a:r>
              <a:rPr b="0" lang="en-US" sz="1400" spc="-1" strike="noStrike">
                <a:latin typeface="Times New Roman"/>
              </a:rPr>
              <a:t>&lt;日期/时间&gt;</a:t>
            </a:r>
            <a:endParaRPr b="0" lang="en-US"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noAutofit/>
          </a:bodyPr>
          <a:p>
            <a:pPr algn="ctr"/>
            <a:r>
              <a:rPr b="0" lang="en-US" sz="1400" spc="-1" strike="noStrike">
                <a:latin typeface="Times New Roman"/>
              </a:rPr>
              <a:t>&lt;页脚&gt;</a:t>
            </a:r>
            <a:endParaRPr b="0" lang="en-US"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noAutofit/>
          </a:bodyPr>
          <a:p>
            <a:pPr algn="r"/>
            <a:fld id="{3794CA59-BBE8-4481-BEAD-35694FA2B32D}" type="slidenum">
              <a:rPr b="0" lang="en-US" sz="1400" spc="-1" strike="noStrike">
                <a:latin typeface="Times New Roman"/>
              </a:rPr>
              <a:t>&lt;编号&gt;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04360" y="2293560"/>
            <a:ext cx="9071640" cy="946440"/>
          </a:xfrm>
          <a:prstGeom prst="rect">
            <a:avLst/>
          </a:prstGeom>
          <a:noFill/>
          <a:ln>
            <a:noFill/>
          </a:ln>
        </p:spPr>
        <p:txBody>
          <a:bodyPr lIns="0" rIns="0" tIns="0" bIns="0" anchor="ctr">
            <a:noAutofit/>
          </a:bodyPr>
          <a:p>
            <a:pPr algn="ctr"/>
            <a:r>
              <a:rPr b="0" lang="en-US" sz="4400" spc="-1" strike="noStrike">
                <a:latin typeface="Arial"/>
              </a:rPr>
              <a:t>Cross Chain Transfer</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8" name="" descr=""/>
          <p:cNvPicPr/>
          <p:nvPr/>
        </p:nvPicPr>
        <p:blipFill>
          <a:blip r:embed="rId1"/>
          <a:stretch/>
        </p:blipFill>
        <p:spPr>
          <a:xfrm>
            <a:off x="2088360" y="0"/>
            <a:ext cx="4679640" cy="3237480"/>
          </a:xfrm>
          <a:prstGeom prst="rect">
            <a:avLst/>
          </a:prstGeom>
          <a:ln>
            <a:noFill/>
          </a:ln>
        </p:spPr>
      </p:pic>
      <p:sp>
        <p:nvSpPr>
          <p:cNvPr id="59" name="TextShape 1"/>
          <p:cNvSpPr txBox="1"/>
          <p:nvPr/>
        </p:nvSpPr>
        <p:spPr>
          <a:xfrm>
            <a:off x="792000" y="3312000"/>
            <a:ext cx="8712000" cy="2406240"/>
          </a:xfrm>
          <a:prstGeom prst="rect">
            <a:avLst/>
          </a:prstGeom>
          <a:noFill/>
          <a:ln>
            <a:noFill/>
          </a:ln>
        </p:spPr>
        <p:txBody>
          <a:bodyPr lIns="90000" rIns="90000" tIns="45000" bIns="45000">
            <a:noAutofit/>
          </a:bodyPr>
          <a:p>
            <a:r>
              <a:rPr b="0" lang="en-US" sz="1800" spc="-1" strike="noStrike">
                <a:latin typeface="Arial"/>
              </a:rPr>
              <a:t>1. Bob</a:t>
            </a:r>
            <a:r>
              <a:rPr b="0" lang="en-US" sz="1800" spc="-1" strike="noStrike">
                <a:latin typeface="Arial"/>
              </a:rPr>
              <a:t>将</a:t>
            </a:r>
            <a:r>
              <a:rPr b="0" lang="en-US" sz="1800" spc="-1" strike="noStrike">
                <a:latin typeface="Arial"/>
              </a:rPr>
              <a:t>20ETH</a:t>
            </a:r>
            <a:r>
              <a:rPr b="0" lang="en-US" sz="1800" spc="-1" strike="noStrike">
                <a:latin typeface="Arial"/>
              </a:rPr>
              <a:t>发送到</a:t>
            </a:r>
            <a:r>
              <a:rPr b="0" lang="en-US" sz="1800" spc="-1" strike="noStrike">
                <a:latin typeface="Arial"/>
              </a:rPr>
              <a:t>BTCSwap</a:t>
            </a:r>
            <a:r>
              <a:rPr b="0" lang="en-US" sz="1800" spc="-1" strike="noStrike">
                <a:latin typeface="Arial"/>
              </a:rPr>
              <a:t>的合约进行冻结；</a:t>
            </a:r>
            <a:r>
              <a:rPr b="0" lang="en-US" sz="1800" spc="-1" strike="noStrike">
                <a:latin typeface="Arial"/>
              </a:rPr>
              <a:t>(</a:t>
            </a:r>
            <a:r>
              <a:rPr b="0" lang="en-US" sz="1800" spc="-1" strike="noStrike">
                <a:latin typeface="Arial"/>
              </a:rPr>
              <a:t>该合约只要能够确认</a:t>
            </a:r>
            <a:r>
              <a:rPr b="0" lang="en-US" sz="1800" spc="-1" strike="noStrike">
                <a:latin typeface="Arial"/>
              </a:rPr>
              <a:t>BTC</a:t>
            </a:r>
            <a:r>
              <a:rPr b="0" lang="en-US" sz="1800" spc="-1" strike="noStrike">
                <a:latin typeface="Arial"/>
              </a:rPr>
              <a:t>网络上</a:t>
            </a:r>
            <a:r>
              <a:rPr b="0" lang="en-US" sz="1800" spc="-1" strike="noStrike">
                <a:latin typeface="Arial"/>
              </a:rPr>
              <a:t>Bob</a:t>
            </a:r>
            <a:r>
              <a:rPr b="0" lang="en-US" sz="1800" spc="-1" strike="noStrike">
                <a:latin typeface="Arial"/>
              </a:rPr>
              <a:t>接收到来自</a:t>
            </a:r>
            <a:r>
              <a:rPr b="0" lang="en-US" sz="1800" spc="-1" strike="noStrike">
                <a:latin typeface="Arial"/>
              </a:rPr>
              <a:t>Alice 1BTC</a:t>
            </a:r>
            <a:r>
              <a:rPr b="0" lang="en-US" sz="1800" spc="-1" strike="noStrike">
                <a:latin typeface="Arial"/>
              </a:rPr>
              <a:t>就自动将</a:t>
            </a:r>
            <a:r>
              <a:rPr b="0" lang="en-US" sz="1800" spc="-1" strike="noStrike">
                <a:latin typeface="Arial"/>
              </a:rPr>
              <a:t>20ETH</a:t>
            </a:r>
            <a:r>
              <a:rPr b="0" lang="en-US" sz="1800" spc="-1" strike="noStrike">
                <a:latin typeface="Arial"/>
              </a:rPr>
              <a:t>转给</a:t>
            </a:r>
            <a:r>
              <a:rPr b="0" lang="en-US" sz="1800" spc="-1" strike="noStrike">
                <a:latin typeface="Arial"/>
              </a:rPr>
              <a:t>Alice)</a:t>
            </a:r>
            <a:endParaRPr b="0" lang="en-US" sz="1800" spc="-1" strike="noStrike">
              <a:latin typeface="Arial"/>
            </a:endParaRPr>
          </a:p>
          <a:p>
            <a:r>
              <a:rPr b="0" lang="en-US" sz="1800" spc="-1" strike="noStrike">
                <a:latin typeface="Arial"/>
              </a:rPr>
              <a:t>2. Alice </a:t>
            </a:r>
            <a:r>
              <a:rPr b="0" lang="en-US" sz="1800" spc="-1" strike="noStrike">
                <a:latin typeface="Arial"/>
              </a:rPr>
              <a:t>确认</a:t>
            </a:r>
            <a:r>
              <a:rPr b="0" lang="en-US" sz="1800" spc="-1" strike="noStrike">
                <a:latin typeface="Arial"/>
              </a:rPr>
              <a:t>Bob</a:t>
            </a:r>
            <a:r>
              <a:rPr b="0" lang="en-US" sz="1800" spc="-1" strike="noStrike">
                <a:latin typeface="Arial"/>
              </a:rPr>
              <a:t>冻结信息后，将</a:t>
            </a:r>
            <a:r>
              <a:rPr b="0" lang="en-US" sz="1800" spc="-1" strike="noStrike">
                <a:latin typeface="Arial"/>
              </a:rPr>
              <a:t>1 BTC</a:t>
            </a:r>
            <a:r>
              <a:rPr b="0" lang="en-US" sz="1800" spc="-1" strike="noStrike">
                <a:latin typeface="Arial"/>
              </a:rPr>
              <a:t>转给</a:t>
            </a:r>
            <a:r>
              <a:rPr b="0" lang="en-US" sz="1800" spc="-1" strike="noStrike">
                <a:latin typeface="Arial"/>
              </a:rPr>
              <a:t>Bob</a:t>
            </a:r>
            <a:r>
              <a:rPr b="0" lang="en-US" sz="1800" spc="-1" strike="noStrike">
                <a:latin typeface="Arial"/>
              </a:rPr>
              <a:t>比特币账户；</a:t>
            </a:r>
            <a:endParaRPr b="0" lang="en-US" sz="1800" spc="-1" strike="noStrike">
              <a:latin typeface="Arial"/>
            </a:endParaRPr>
          </a:p>
          <a:p>
            <a:r>
              <a:rPr b="0" lang="en-US" sz="1800" spc="-1" strike="noStrike">
                <a:latin typeface="Arial"/>
              </a:rPr>
              <a:t>3. BTC Relayer</a:t>
            </a:r>
            <a:r>
              <a:rPr b="0" lang="en-US" sz="1800" spc="-1" strike="noStrike">
                <a:latin typeface="Arial"/>
              </a:rPr>
              <a:t>将比特币区块头推送到</a:t>
            </a:r>
            <a:r>
              <a:rPr b="0" lang="en-US" sz="1800" spc="-1" strike="noStrike">
                <a:latin typeface="Arial"/>
              </a:rPr>
              <a:t>BTCSwap</a:t>
            </a:r>
            <a:r>
              <a:rPr b="0" lang="en-US" sz="1800" spc="-1" strike="noStrike">
                <a:latin typeface="Arial"/>
              </a:rPr>
              <a:t>合约；</a:t>
            </a:r>
            <a:endParaRPr b="0" lang="en-US" sz="1800" spc="-1" strike="noStrike">
              <a:latin typeface="Arial"/>
            </a:endParaRPr>
          </a:p>
          <a:p>
            <a:r>
              <a:rPr b="0" lang="en-US" sz="1800" spc="-1" strike="noStrike">
                <a:latin typeface="Arial"/>
              </a:rPr>
              <a:t>4. Alice </a:t>
            </a:r>
            <a:r>
              <a:rPr b="0" lang="en-US" sz="1800" spc="-1" strike="noStrike">
                <a:latin typeface="Arial"/>
              </a:rPr>
              <a:t>接下来就可以调用</a:t>
            </a:r>
            <a:r>
              <a:rPr b="0" lang="en-US" sz="1800" spc="-1" strike="noStrike">
                <a:latin typeface="Arial"/>
              </a:rPr>
              <a:t>relay tx;</a:t>
            </a:r>
            <a:endParaRPr b="0" lang="en-US" sz="1800" spc="-1" strike="noStrike">
              <a:latin typeface="Arial"/>
            </a:endParaRPr>
          </a:p>
          <a:p>
            <a:r>
              <a:rPr b="0" lang="en-US" sz="1800" spc="-1" strike="noStrike">
                <a:latin typeface="Arial"/>
              </a:rPr>
              <a:t>5. BTCSwap</a:t>
            </a:r>
            <a:r>
              <a:rPr b="0" lang="en-US" sz="1800" spc="-1" strike="noStrike">
                <a:latin typeface="Arial"/>
              </a:rPr>
              <a:t>合约结合</a:t>
            </a:r>
            <a:r>
              <a:rPr b="0" lang="en-US" sz="1800" spc="-1" strike="noStrike">
                <a:latin typeface="Arial"/>
              </a:rPr>
              <a:t>tx</a:t>
            </a:r>
            <a:r>
              <a:rPr b="0" lang="en-US" sz="1800" spc="-1" strike="noStrike">
                <a:latin typeface="Arial"/>
              </a:rPr>
              <a:t>和</a:t>
            </a:r>
            <a:r>
              <a:rPr b="0" lang="en-US" sz="1800" spc="-1" strike="noStrike">
                <a:latin typeface="Arial"/>
              </a:rPr>
              <a:t>BTC</a:t>
            </a:r>
            <a:r>
              <a:rPr b="0" lang="en-US" sz="1800" spc="-1" strike="noStrike">
                <a:latin typeface="Arial"/>
              </a:rPr>
              <a:t>链的区块链进行</a:t>
            </a:r>
            <a:r>
              <a:rPr b="0" lang="en-US" sz="1800" spc="-1" strike="noStrike">
                <a:latin typeface="Arial"/>
              </a:rPr>
              <a:t>SPV</a:t>
            </a:r>
            <a:r>
              <a:rPr b="0" lang="en-US" sz="1800" spc="-1" strike="noStrike">
                <a:latin typeface="Arial"/>
              </a:rPr>
              <a:t>验证，验证通过则将</a:t>
            </a:r>
            <a:r>
              <a:rPr b="0" lang="en-US" sz="1800" spc="-1" strike="noStrike">
                <a:latin typeface="Arial"/>
              </a:rPr>
              <a:t>20ETH</a:t>
            </a:r>
            <a:r>
              <a:rPr b="0" lang="en-US" sz="1800" spc="-1" strike="noStrike">
                <a:latin typeface="Arial"/>
              </a:rPr>
              <a:t>转给</a:t>
            </a:r>
            <a:r>
              <a:rPr b="0" lang="en-US" sz="1800" spc="-1" strike="noStrike">
                <a:latin typeface="Arial"/>
              </a:rPr>
              <a:t>Alice</a:t>
            </a:r>
            <a:r>
              <a:rPr b="0" lang="en-US" sz="1800" spc="-1" strike="noStrike">
                <a:latin typeface="Arial"/>
              </a:rPr>
              <a:t>以太坊地址。</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TextShape 1"/>
          <p:cNvSpPr txBox="1"/>
          <p:nvPr/>
        </p:nvSpPr>
        <p:spPr>
          <a:xfrm>
            <a:off x="504000" y="226080"/>
            <a:ext cx="9071640" cy="946440"/>
          </a:xfrm>
          <a:prstGeom prst="rect">
            <a:avLst/>
          </a:prstGeom>
          <a:noFill/>
          <a:ln>
            <a:noFill/>
          </a:ln>
        </p:spPr>
        <p:txBody>
          <a:bodyPr lIns="0" rIns="0" tIns="0" bIns="0" anchor="ctr">
            <a:noAutofit/>
          </a:bodyPr>
          <a:p>
            <a:pPr algn="ctr"/>
            <a:endParaRPr b="0" lang="en-US" sz="4400" spc="-1" strike="noStrike">
              <a:latin typeface="Arial"/>
            </a:endParaRPr>
          </a:p>
        </p:txBody>
      </p:sp>
      <p:sp>
        <p:nvSpPr>
          <p:cNvPr id="61"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这种跨链的实现方式简单，但是</a:t>
            </a:r>
            <a:r>
              <a:rPr b="0" lang="en-US" sz="3200" spc="-1" strike="noStrike">
                <a:latin typeface="Arial"/>
              </a:rPr>
              <a:t>BTC Relay</a:t>
            </a:r>
            <a:r>
              <a:rPr b="0" lang="en-US" sz="3200" spc="-1" strike="noStrike">
                <a:latin typeface="Arial"/>
              </a:rPr>
              <a:t>需要额外的信任和维护成本，且智能合约内部的数据存储会有体积膨胀的问题。</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TextShape 1"/>
          <p:cNvSpPr txBox="1"/>
          <p:nvPr/>
        </p:nvSpPr>
        <p:spPr>
          <a:xfrm>
            <a:off x="504000" y="226080"/>
            <a:ext cx="9071640" cy="946440"/>
          </a:xfrm>
          <a:prstGeom prst="rect">
            <a:avLst/>
          </a:prstGeom>
          <a:noFill/>
          <a:ln>
            <a:noFill/>
          </a:ln>
        </p:spPr>
        <p:txBody>
          <a:bodyPr lIns="0" rIns="0" tIns="0" bIns="0" anchor="ctr">
            <a:noAutofit/>
          </a:bodyPr>
          <a:p>
            <a:pPr algn="ctr"/>
            <a:r>
              <a:rPr b="0" lang="en-US" sz="4400" spc="-1" strike="noStrike">
                <a:latin typeface="Arial"/>
              </a:rPr>
              <a:t>中继链</a:t>
            </a:r>
            <a:endParaRPr b="0" lang="en-US" sz="4400" spc="-1" strike="noStrike">
              <a:latin typeface="Arial"/>
            </a:endParaRPr>
          </a:p>
        </p:txBody>
      </p:sp>
      <p:sp>
        <p:nvSpPr>
          <p:cNvPr id="63"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中继链本质上算是公证人机制和侧链机制的融合和扩展</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TextShape 1"/>
          <p:cNvSpPr txBox="1"/>
          <p:nvPr/>
        </p:nvSpPr>
        <p:spPr>
          <a:xfrm>
            <a:off x="504000" y="226080"/>
            <a:ext cx="9071640" cy="946440"/>
          </a:xfrm>
          <a:prstGeom prst="rect">
            <a:avLst/>
          </a:prstGeom>
          <a:noFill/>
          <a:ln>
            <a:noFill/>
          </a:ln>
        </p:spPr>
        <p:txBody>
          <a:bodyPr lIns="0" rIns="0" tIns="0" bIns="0" anchor="ctr">
            <a:noAutofit/>
          </a:bodyPr>
          <a:p>
            <a:pPr algn="ctr"/>
            <a:r>
              <a:rPr b="0" lang="en-US" sz="4400" spc="-1" strike="noStrike">
                <a:latin typeface="Arial"/>
              </a:rPr>
              <a:t>Cosmos</a:t>
            </a:r>
            <a:endParaRPr b="0" lang="en-US" sz="4400" spc="-1" strike="noStrike">
              <a:latin typeface="Arial"/>
            </a:endParaRPr>
          </a:p>
        </p:txBody>
      </p:sp>
      <p:sp>
        <p:nvSpPr>
          <p:cNvPr id="65"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Cosmos</a:t>
            </a:r>
            <a:r>
              <a:rPr b="0" lang="en-US" sz="1800" spc="-1" strike="noStrike">
                <a:latin typeface="Arial"/>
              </a:rPr>
              <a:t>网络是一个多链混合的区块链网格结构，该网络中主要包括两种角色： </a:t>
            </a:r>
            <a:endParaRPr b="0" lang="en-US" sz="1800" spc="-1" strike="noStrike">
              <a:latin typeface="Arial"/>
            </a:endParaRPr>
          </a:p>
          <a:p>
            <a:pPr marL="432000" indent="-324000">
              <a:spcBef>
                <a:spcPts val="1417"/>
              </a:spcBef>
              <a:buClr>
                <a:srgbClr val="000000"/>
              </a:buClr>
              <a:buSzPct val="45000"/>
              <a:buFont typeface="Wingdings" charset="2"/>
              <a:buChar char=""/>
            </a:pPr>
            <a:r>
              <a:rPr b="0" lang="en-US" sz="1800" spc="-1" strike="noStrike">
                <a:latin typeface="Arial"/>
              </a:rPr>
              <a:t>1. Hub: </a:t>
            </a:r>
            <a:r>
              <a:rPr b="0" lang="en-US" sz="1800" spc="-1" strike="noStrike">
                <a:latin typeface="Arial"/>
              </a:rPr>
              <a:t>用于处理跨链交互的中继链； </a:t>
            </a:r>
            <a:endParaRPr b="0" lang="en-US" sz="1800" spc="-1" strike="noStrike">
              <a:latin typeface="Arial"/>
            </a:endParaRPr>
          </a:p>
          <a:p>
            <a:pPr marL="432000" indent="-324000">
              <a:spcBef>
                <a:spcPts val="1417"/>
              </a:spcBef>
              <a:buClr>
                <a:srgbClr val="000000"/>
              </a:buClr>
              <a:buSzPct val="45000"/>
              <a:buFont typeface="Wingdings" charset="2"/>
              <a:buChar char=""/>
            </a:pPr>
            <a:r>
              <a:rPr b="0" lang="en-US" sz="1800" spc="-1" strike="noStrike">
                <a:latin typeface="Arial"/>
              </a:rPr>
              <a:t>2. Zone: Cosmos</a:t>
            </a:r>
            <a:r>
              <a:rPr b="0" lang="en-US" sz="1800" spc="-1" strike="noStrike">
                <a:latin typeface="Arial"/>
              </a:rPr>
              <a:t>中的平行链；</a:t>
            </a:r>
            <a:endParaRPr b="0" lang="en-US" sz="1800" spc="-1" strike="noStrike">
              <a:latin typeface="Arial"/>
            </a:endParaRPr>
          </a:p>
          <a:p>
            <a:pPr marL="432000" indent="-324000">
              <a:spcBef>
                <a:spcPts val="1417"/>
              </a:spcBef>
              <a:buClr>
                <a:srgbClr val="000000"/>
              </a:buClr>
              <a:buSzPct val="45000"/>
              <a:buFont typeface="Wingdings" charset="2"/>
              <a:buChar char=""/>
            </a:pPr>
            <a:endParaRPr b="0" lang="en-US" sz="1800" spc="-1" strike="noStrike">
              <a:latin typeface="Arial"/>
            </a:endParaRPr>
          </a:p>
        </p:txBody>
      </p:sp>
      <p:pic>
        <p:nvPicPr>
          <p:cNvPr id="66" name="" descr=""/>
          <p:cNvPicPr/>
          <p:nvPr/>
        </p:nvPicPr>
        <p:blipFill>
          <a:blip r:embed="rId1"/>
          <a:stretch/>
        </p:blipFill>
        <p:spPr>
          <a:xfrm>
            <a:off x="4968000" y="2232000"/>
            <a:ext cx="4828680" cy="302148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TextShape 1"/>
          <p:cNvSpPr txBox="1"/>
          <p:nvPr/>
        </p:nvSpPr>
        <p:spPr>
          <a:xfrm>
            <a:off x="504000" y="1326600"/>
            <a:ext cx="9071640" cy="3288240"/>
          </a:xfrm>
          <a:prstGeom prst="rect">
            <a:avLst/>
          </a:prstGeom>
          <a:noFill/>
          <a:ln>
            <a:noFill/>
          </a:ln>
        </p:spPr>
        <p:txBody>
          <a:bodyPr lIns="0" rIns="0" tIns="0" bIns="0">
            <a:normAutofit fontScale="76000"/>
          </a:bodyPr>
          <a:p>
            <a:pPr marL="432000" indent="-324000">
              <a:spcBef>
                <a:spcPts val="1417"/>
              </a:spcBef>
              <a:buClr>
                <a:srgbClr val="000000"/>
              </a:buClr>
              <a:buSzPct val="45000"/>
              <a:buFont typeface="Wingdings" charset="2"/>
              <a:buChar char=""/>
            </a:pPr>
            <a:r>
              <a:rPr b="0" lang="en-US" sz="3200" spc="-1" strike="noStrike">
                <a:latin typeface="Arial"/>
              </a:rPr>
              <a:t>Cosmos</a:t>
            </a:r>
            <a:r>
              <a:rPr b="0" lang="en-US" sz="3200" spc="-1" strike="noStrike">
                <a:latin typeface="Arial"/>
              </a:rPr>
              <a:t>中平行链需要具备两个前提条件：</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1. </a:t>
            </a:r>
            <a:r>
              <a:rPr b="0" lang="en-US" sz="3200" spc="-1" strike="noStrike">
                <a:latin typeface="Arial"/>
              </a:rPr>
              <a:t>快速确定性（</a:t>
            </a:r>
            <a:r>
              <a:rPr b="0" lang="en-US" sz="3200" spc="-1" strike="noStrike">
                <a:latin typeface="Arial"/>
              </a:rPr>
              <a:t>fast finality</a:t>
            </a:r>
            <a:r>
              <a:rPr b="0" lang="en-US" sz="3200" spc="-1" strike="noStrike">
                <a:latin typeface="Arial"/>
              </a:rPr>
              <a:t>）</a:t>
            </a:r>
            <a:r>
              <a:rPr b="0" lang="en-US" sz="3200" spc="-1" strike="noStrike">
                <a:latin typeface="Arial"/>
              </a:rPr>
              <a:t>, </a:t>
            </a:r>
            <a:r>
              <a:rPr b="0" lang="en-US" sz="3200" spc="-1" strike="noStrike">
                <a:latin typeface="Arial"/>
              </a:rPr>
              <a:t>这个特性由共识算法保障，也就是说</a:t>
            </a:r>
            <a:r>
              <a:rPr b="0" lang="en-US" sz="3200" spc="-1" strike="noStrike">
                <a:latin typeface="Arial"/>
              </a:rPr>
              <a:t>Cosmos</a:t>
            </a:r>
            <a:r>
              <a:rPr b="0" lang="en-US" sz="3200" spc="-1" strike="noStrike">
                <a:latin typeface="Arial"/>
              </a:rPr>
              <a:t>的跨链不直接支持</a:t>
            </a:r>
            <a:r>
              <a:rPr b="0" lang="en-US" sz="3200" spc="-1" strike="noStrike">
                <a:latin typeface="Arial"/>
              </a:rPr>
              <a:t>PoW</a:t>
            </a:r>
            <a:r>
              <a:rPr b="0" lang="en-US" sz="3200" spc="-1" strike="noStrike">
                <a:latin typeface="Arial"/>
              </a:rPr>
              <a:t>等概率确定模型的区块链； </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2. </a:t>
            </a:r>
            <a:r>
              <a:rPr b="0" lang="en-US" sz="3200" spc="-1" strike="noStrike">
                <a:latin typeface="Arial"/>
              </a:rPr>
              <a:t>强监管性（</a:t>
            </a:r>
            <a:r>
              <a:rPr b="0" lang="en-US" sz="3200" spc="-1" strike="noStrike">
                <a:latin typeface="Arial"/>
              </a:rPr>
              <a:t>Sovereignty)</a:t>
            </a:r>
            <a:r>
              <a:rPr b="0" lang="en-US" sz="3200" spc="-1" strike="noStrike">
                <a:latin typeface="Arial"/>
              </a:rPr>
              <a:t>：每个平行链都具有一组验证者能够决定其出块。</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TextShape 1"/>
          <p:cNvSpPr txBox="1"/>
          <p:nvPr/>
        </p:nvSpPr>
        <p:spPr>
          <a:xfrm>
            <a:off x="504000" y="226080"/>
            <a:ext cx="9071640" cy="946440"/>
          </a:xfrm>
          <a:prstGeom prst="rect">
            <a:avLst/>
          </a:prstGeom>
          <a:noFill/>
          <a:ln>
            <a:noFill/>
          </a:ln>
        </p:spPr>
        <p:txBody>
          <a:bodyPr lIns="0" rIns="0" tIns="0" bIns="0" anchor="ctr">
            <a:noAutofit/>
          </a:bodyPr>
          <a:p>
            <a:pPr algn="ctr"/>
            <a:endParaRPr b="0" lang="en-US" sz="4400" spc="-1" strike="noStrike">
              <a:latin typeface="Arial"/>
            </a:endParaRPr>
          </a:p>
        </p:txBody>
      </p:sp>
      <p:sp>
        <p:nvSpPr>
          <p:cNvPr id="69" name="TextShape 2"/>
          <p:cNvSpPr txBox="1"/>
          <p:nvPr/>
        </p:nvSpPr>
        <p:spPr>
          <a:xfrm>
            <a:off x="504000" y="1326600"/>
            <a:ext cx="9071640" cy="3288240"/>
          </a:xfrm>
          <a:prstGeom prst="rect">
            <a:avLst/>
          </a:prstGeom>
          <a:noFill/>
          <a:ln>
            <a:noFill/>
          </a:ln>
        </p:spPr>
        <p:txBody>
          <a:bodyPr lIns="0" rIns="0" tIns="0" bIns="0">
            <a:normAutofit/>
          </a:bodyPr>
          <a:p>
            <a:endParaRPr b="0" lang="en-US" sz="3200" spc="-1" strike="noStrike">
              <a:latin typeface="Arial"/>
            </a:endParaRPr>
          </a:p>
        </p:txBody>
      </p:sp>
      <p:pic>
        <p:nvPicPr>
          <p:cNvPr id="70" name="" descr=""/>
          <p:cNvPicPr/>
          <p:nvPr/>
        </p:nvPicPr>
        <p:blipFill>
          <a:blip r:embed="rId1"/>
          <a:stretch/>
        </p:blipFill>
        <p:spPr>
          <a:xfrm>
            <a:off x="720000" y="360000"/>
            <a:ext cx="8278920" cy="415764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TextShape 1"/>
          <p:cNvSpPr txBox="1"/>
          <p:nvPr/>
        </p:nvSpPr>
        <p:spPr>
          <a:xfrm>
            <a:off x="504000" y="226080"/>
            <a:ext cx="9071640" cy="946440"/>
          </a:xfrm>
          <a:prstGeom prst="rect">
            <a:avLst/>
          </a:prstGeom>
          <a:noFill/>
          <a:ln>
            <a:noFill/>
          </a:ln>
        </p:spPr>
        <p:txBody>
          <a:bodyPr lIns="0" rIns="0" tIns="0" bIns="0" anchor="ctr">
            <a:noAutofit/>
          </a:bodyPr>
          <a:p>
            <a:pPr algn="ctr"/>
            <a:endParaRPr b="0" lang="en-US" sz="4400" spc="-1" strike="noStrike">
              <a:latin typeface="Arial"/>
            </a:endParaRPr>
          </a:p>
        </p:txBody>
      </p:sp>
      <p:sp>
        <p:nvSpPr>
          <p:cNvPr id="72" name="TextShape 2"/>
          <p:cNvSpPr txBox="1"/>
          <p:nvPr/>
        </p:nvSpPr>
        <p:spPr>
          <a:xfrm>
            <a:off x="504000" y="1326600"/>
            <a:ext cx="9071640" cy="3288240"/>
          </a:xfrm>
          <a:prstGeom prst="rect">
            <a:avLst/>
          </a:prstGeom>
          <a:noFill/>
          <a:ln>
            <a:noFill/>
          </a:ln>
        </p:spPr>
        <p:txBody>
          <a:bodyPr lIns="0" rIns="0" tIns="0" bIns="0" anchor="ctr">
            <a:noAutofit/>
          </a:bodyPr>
          <a:p>
            <a:pPr algn="ctr"/>
            <a:r>
              <a:rPr b="0" lang="en-US" sz="3200" spc="-1" strike="noStrike">
                <a:latin typeface="Arial"/>
              </a:rPr>
              <a:t>Cosmos &amp;&amp; Ethereum cross-chain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TextShape 1"/>
          <p:cNvSpPr txBox="1"/>
          <p:nvPr/>
        </p:nvSpPr>
        <p:spPr>
          <a:xfrm>
            <a:off x="504000" y="226080"/>
            <a:ext cx="9071640" cy="946440"/>
          </a:xfrm>
          <a:prstGeom prst="rect">
            <a:avLst/>
          </a:prstGeom>
          <a:noFill/>
          <a:ln>
            <a:noFill/>
          </a:ln>
        </p:spPr>
        <p:txBody>
          <a:bodyPr lIns="0" rIns="0" tIns="0" bIns="0" anchor="ctr">
            <a:noAutofit/>
          </a:bodyPr>
          <a:p>
            <a:pPr algn="ctr"/>
            <a:r>
              <a:rPr b="0" lang="en-US" sz="4400" spc="-1" strike="noStrike">
                <a:latin typeface="Arial"/>
              </a:rPr>
              <a:t>Architecture</a:t>
            </a:r>
            <a:endParaRPr b="0" lang="en-US" sz="4400" spc="-1" strike="noStrike">
              <a:latin typeface="Arial"/>
            </a:endParaRPr>
          </a:p>
        </p:txBody>
      </p:sp>
      <p:sp>
        <p:nvSpPr>
          <p:cNvPr id="74" name="TextShape 2"/>
          <p:cNvSpPr txBox="1"/>
          <p:nvPr/>
        </p:nvSpPr>
        <p:spPr>
          <a:xfrm>
            <a:off x="504000" y="1326600"/>
            <a:ext cx="9071640" cy="3288240"/>
          </a:xfrm>
          <a:prstGeom prst="rect">
            <a:avLst/>
          </a:prstGeom>
          <a:noFill/>
          <a:ln>
            <a:noFill/>
          </a:ln>
        </p:spPr>
        <p:txBody>
          <a:bodyPr lIns="0" rIns="0" tIns="0" bIns="0">
            <a:normAutofit/>
          </a:bodyPr>
          <a:p>
            <a:endParaRPr b="0" lang="en-US" sz="3200" spc="-1" strike="noStrike">
              <a:latin typeface="Arial"/>
            </a:endParaRPr>
          </a:p>
        </p:txBody>
      </p:sp>
      <p:pic>
        <p:nvPicPr>
          <p:cNvPr id="75" name="" descr=""/>
          <p:cNvPicPr/>
          <p:nvPr/>
        </p:nvPicPr>
        <p:blipFill>
          <a:blip r:embed="rId1"/>
          <a:stretch/>
        </p:blipFill>
        <p:spPr>
          <a:xfrm>
            <a:off x="666720" y="1246320"/>
            <a:ext cx="7829280" cy="400968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TextShape 1"/>
          <p:cNvSpPr txBox="1"/>
          <p:nvPr/>
        </p:nvSpPr>
        <p:spPr>
          <a:xfrm>
            <a:off x="504000" y="226080"/>
            <a:ext cx="9071640" cy="946440"/>
          </a:xfrm>
          <a:prstGeom prst="rect">
            <a:avLst/>
          </a:prstGeom>
          <a:noFill/>
          <a:ln>
            <a:noFill/>
          </a:ln>
        </p:spPr>
        <p:txBody>
          <a:bodyPr lIns="0" rIns="0" tIns="0" bIns="0" anchor="ctr">
            <a:noAutofit/>
          </a:bodyPr>
          <a:p>
            <a:pPr algn="ctr"/>
            <a:endParaRPr b="0" lang="en-US" sz="4400" spc="-1" strike="noStrike">
              <a:latin typeface="Arial"/>
            </a:endParaRPr>
          </a:p>
        </p:txBody>
      </p:sp>
      <p:sp>
        <p:nvSpPr>
          <p:cNvPr id="77"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The smart contracts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The Relayer</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The EthBridge Module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The Oracle Module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288000" y="288000"/>
            <a:ext cx="9432000" cy="3985560"/>
          </a:xfrm>
          <a:prstGeom prst="rect">
            <a:avLst/>
          </a:prstGeom>
          <a:noFill/>
          <a:ln>
            <a:noFill/>
          </a:ln>
        </p:spPr>
        <p:txBody>
          <a:bodyPr lIns="90000" rIns="90000" tIns="45000" bIns="45000">
            <a:noAutofit/>
          </a:bodyPr>
          <a:p>
            <a:r>
              <a:rPr b="1" lang="en-US" sz="1800" spc="-1" strike="noStrike">
                <a:latin typeface="Arial"/>
              </a:rPr>
              <a:t>The Relayer</a:t>
            </a:r>
            <a:endParaRPr b="0" lang="en-US" sz="1800" spc="-1" strike="noStrike">
              <a:latin typeface="Arial"/>
            </a:endParaRPr>
          </a:p>
          <a:p>
            <a:endParaRPr b="0" lang="en-US" sz="1800" spc="-1" strike="noStrike">
              <a:latin typeface="Arial"/>
            </a:endParaRPr>
          </a:p>
          <a:p>
            <a:r>
              <a:rPr b="1" lang="en-US" sz="1800" spc="-1" strike="noStrike">
                <a:latin typeface="Arial"/>
              </a:rPr>
              <a:t>功能：</a:t>
            </a:r>
            <a:endParaRPr b="0" lang="en-US" sz="1800" spc="-1" strike="noStrike">
              <a:latin typeface="Arial"/>
            </a:endParaRPr>
          </a:p>
          <a:p>
            <a:r>
              <a:rPr b="0" lang="en-US" sz="1800" spc="-1" strike="noStrike">
                <a:latin typeface="Arial"/>
              </a:rPr>
              <a:t>1. </a:t>
            </a:r>
            <a:r>
              <a:rPr b="0" lang="en-US" sz="1800" spc="-1" strike="noStrike">
                <a:latin typeface="Arial"/>
              </a:rPr>
              <a:t>持续监听从智能合约中传来的</a:t>
            </a:r>
            <a:r>
              <a:rPr b="0" lang="en-US" sz="1800" spc="-1" strike="noStrike">
                <a:latin typeface="Arial"/>
              </a:rPr>
              <a:t>LogLock</a:t>
            </a:r>
            <a:r>
              <a:rPr b="0" lang="en-US" sz="1800" spc="-1" strike="noStrike">
                <a:latin typeface="Arial"/>
              </a:rPr>
              <a:t>事件</a:t>
            </a:r>
            <a:endParaRPr b="0" lang="en-US" sz="1800" spc="-1" strike="noStrike">
              <a:latin typeface="Arial"/>
            </a:endParaRPr>
          </a:p>
          <a:p>
            <a:r>
              <a:rPr b="0" lang="en-US" sz="1800" spc="-1" strike="noStrike">
                <a:latin typeface="Arial"/>
              </a:rPr>
              <a:t>2. </a:t>
            </a:r>
            <a:r>
              <a:rPr b="0" lang="en-US" sz="1800" spc="-1" strike="noStrike">
                <a:latin typeface="Arial"/>
              </a:rPr>
              <a:t>当捕捉到事件后，解析与以太坊相关的信息</a:t>
            </a:r>
            <a:endParaRPr b="0" lang="en-US" sz="1800" spc="-1" strike="noStrike">
              <a:latin typeface="Arial"/>
            </a:endParaRPr>
          </a:p>
          <a:p>
            <a:r>
              <a:rPr b="0" lang="en-US" sz="1800" spc="-1" strike="noStrike">
                <a:latin typeface="Arial"/>
              </a:rPr>
              <a:t>3. </a:t>
            </a:r>
            <a:r>
              <a:rPr b="0" lang="en-US" sz="1800" spc="-1" strike="noStrike">
                <a:latin typeface="Arial"/>
              </a:rPr>
              <a:t>将这个信息打包成一个未签名的</a:t>
            </a:r>
            <a:r>
              <a:rPr b="0" lang="en-US" sz="1800" spc="-1" strike="noStrike">
                <a:latin typeface="Arial"/>
              </a:rPr>
              <a:t>Cosmos</a:t>
            </a:r>
            <a:r>
              <a:rPr b="0" lang="en-US" sz="1800" spc="-1" strike="noStrike">
                <a:latin typeface="Arial"/>
              </a:rPr>
              <a:t>交易</a:t>
            </a:r>
            <a:endParaRPr b="0" lang="en-US" sz="1800" spc="-1" strike="noStrike">
              <a:latin typeface="Arial"/>
            </a:endParaRPr>
          </a:p>
          <a:p>
            <a:r>
              <a:rPr b="0" lang="en-US" sz="1800" spc="-1" strike="noStrike">
                <a:latin typeface="Arial"/>
              </a:rPr>
              <a:t>4. </a:t>
            </a:r>
            <a:r>
              <a:rPr b="0" lang="en-US" sz="1800" spc="-1" strike="noStrike">
                <a:latin typeface="Arial"/>
              </a:rPr>
              <a:t>对这笔交易进行签名，并发送给</a:t>
            </a:r>
            <a:r>
              <a:rPr b="0" lang="en-US" sz="1800" spc="-1" strike="noStrike">
                <a:latin typeface="Arial"/>
              </a:rPr>
              <a:t>Tendermint</a:t>
            </a:r>
            <a:endParaRPr b="0" lang="en-US" sz="1800" spc="-1" strike="noStrike">
              <a:latin typeface="Arial"/>
            </a:endParaRPr>
          </a:p>
          <a:p>
            <a:endParaRPr b="0" lang="en-US" sz="1800" spc="-1" strike="noStrike">
              <a:latin typeface="Arial"/>
            </a:endParaRPr>
          </a:p>
          <a:p>
            <a:endParaRPr b="0" lang="en-US" sz="1800" spc="-1" strike="noStrike">
              <a:latin typeface="Arial"/>
            </a:endParaRPr>
          </a:p>
          <a:p>
            <a:endParaRPr b="0" lang="en-US" sz="1800" spc="-1" strike="noStrike">
              <a:latin typeface="Arial"/>
            </a:endParaRPr>
          </a:p>
          <a:p>
            <a:endParaRPr b="0" lang="en-US" sz="1800" spc="-1" strike="noStrike">
              <a:latin typeface="Arial"/>
            </a:endParaRPr>
          </a:p>
          <a:p>
            <a:endParaRPr b="0" lang="en-US" sz="1800" spc="-1" strike="noStrike">
              <a:latin typeface="Arial"/>
            </a:endParaRPr>
          </a:p>
        </p:txBody>
      </p:sp>
      <p:pic>
        <p:nvPicPr>
          <p:cNvPr id="79" name="" descr=""/>
          <p:cNvPicPr/>
          <p:nvPr/>
        </p:nvPicPr>
        <p:blipFill>
          <a:blip r:embed="rId1"/>
          <a:stretch/>
        </p:blipFill>
        <p:spPr>
          <a:xfrm>
            <a:off x="3960000" y="2507040"/>
            <a:ext cx="5929560" cy="303696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TextShape 1"/>
          <p:cNvSpPr txBox="1"/>
          <p:nvPr/>
        </p:nvSpPr>
        <p:spPr>
          <a:xfrm>
            <a:off x="504000" y="226080"/>
            <a:ext cx="9071640" cy="946440"/>
          </a:xfrm>
          <a:prstGeom prst="rect">
            <a:avLst/>
          </a:prstGeom>
          <a:noFill/>
          <a:ln>
            <a:noFill/>
          </a:ln>
        </p:spPr>
        <p:txBody>
          <a:bodyPr lIns="0" rIns="0" tIns="0" bIns="0" anchor="ctr">
            <a:noAutofit/>
          </a:bodyPr>
          <a:p>
            <a:pPr algn="ctr"/>
            <a:endParaRPr b="0" lang="en-US" sz="4400" spc="-1" strike="noStrike">
              <a:latin typeface="Arial"/>
            </a:endParaRPr>
          </a:p>
        </p:txBody>
      </p:sp>
      <p:sp>
        <p:nvSpPr>
          <p:cNvPr id="43"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同构链跨链</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2200" spc="-1" strike="noStrike">
                <a:latin typeface="Arial"/>
              </a:rPr>
              <a:t>安全机制、共识算法、网络拓扑、区块生成验证逻辑都一致</a:t>
            </a:r>
            <a:endParaRPr b="0" lang="en-US" sz="2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异构链跨链</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2200" spc="-1" strike="noStrike">
                <a:latin typeface="Arial"/>
              </a:rPr>
              <a:t>异构链之间的跨链交互一般需要第三方辅助服务辅助跨链交互</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288000" y="288000"/>
            <a:ext cx="9432000" cy="4647240"/>
          </a:xfrm>
          <a:prstGeom prst="rect">
            <a:avLst/>
          </a:prstGeom>
          <a:noFill/>
          <a:ln>
            <a:noFill/>
          </a:ln>
        </p:spPr>
        <p:txBody>
          <a:bodyPr lIns="90000" rIns="90000" tIns="45000" bIns="45000">
            <a:noAutofit/>
          </a:bodyPr>
          <a:p>
            <a:r>
              <a:rPr b="1" lang="en-US" sz="1800" spc="-1" strike="noStrike">
                <a:latin typeface="Arial"/>
              </a:rPr>
              <a:t>The EthBridge Module</a:t>
            </a:r>
            <a:endParaRPr b="0" lang="en-US" sz="1800" spc="-1" strike="noStrike">
              <a:latin typeface="Arial"/>
            </a:endParaRPr>
          </a:p>
          <a:p>
            <a:endParaRPr b="0" lang="en-US" sz="1800" spc="-1" strike="noStrike">
              <a:latin typeface="Arial"/>
            </a:endParaRPr>
          </a:p>
          <a:p>
            <a:r>
              <a:rPr b="1" lang="en-US" sz="1800" spc="-1" strike="noStrike">
                <a:latin typeface="Arial"/>
              </a:rPr>
              <a:t>功能：</a:t>
            </a:r>
            <a:endParaRPr b="0" lang="en-US" sz="1800" spc="-1" strike="noStrike">
              <a:latin typeface="Arial"/>
            </a:endParaRPr>
          </a:p>
          <a:p>
            <a:r>
              <a:rPr b="0" lang="en-US" sz="1800" spc="-1" strike="noStrike">
                <a:latin typeface="Arial"/>
              </a:rPr>
              <a:t>1. </a:t>
            </a:r>
            <a:r>
              <a:rPr b="0" lang="en-US" sz="1800" spc="-1" strike="noStrike">
                <a:latin typeface="Arial"/>
              </a:rPr>
              <a:t>接收发送给</a:t>
            </a:r>
            <a:r>
              <a:rPr b="0" lang="en-US" sz="1800" spc="-1" strike="noStrike">
                <a:latin typeface="Arial"/>
              </a:rPr>
              <a:t>EthBridge</a:t>
            </a:r>
            <a:r>
              <a:rPr b="0" lang="en-US" sz="1800" spc="-1" strike="noStrike">
                <a:latin typeface="Arial"/>
              </a:rPr>
              <a:t>的签名交易</a:t>
            </a:r>
            <a:endParaRPr b="0" lang="en-US" sz="1800" spc="-1" strike="noStrike">
              <a:latin typeface="Arial"/>
            </a:endParaRPr>
          </a:p>
          <a:p>
            <a:r>
              <a:rPr b="0" lang="en-US" sz="1800" spc="-1" strike="noStrike">
                <a:latin typeface="Arial"/>
              </a:rPr>
              <a:t>2. </a:t>
            </a:r>
            <a:r>
              <a:rPr b="0" lang="en-US" sz="1800" spc="-1" strike="noStrike">
                <a:latin typeface="Arial"/>
              </a:rPr>
              <a:t>将交易中带有的消息解码成通用的</a:t>
            </a:r>
            <a:r>
              <a:rPr b="0" lang="en-US" sz="1800" spc="-1" strike="noStrike">
                <a:latin typeface="Arial"/>
              </a:rPr>
              <a:t>Oracle</a:t>
            </a:r>
            <a:r>
              <a:rPr b="0" lang="en-US" sz="1800" spc="-1" strike="noStrike">
                <a:latin typeface="Arial"/>
              </a:rPr>
              <a:t>消息</a:t>
            </a:r>
            <a:endParaRPr b="0" lang="en-US" sz="1800" spc="-1" strike="noStrike">
              <a:latin typeface="Arial"/>
            </a:endParaRPr>
          </a:p>
          <a:p>
            <a:r>
              <a:rPr b="0" lang="en-US" sz="1800" spc="-1" strike="noStrike">
                <a:latin typeface="Arial"/>
              </a:rPr>
              <a:t>3. </a:t>
            </a:r>
            <a:r>
              <a:rPr b="0" lang="en-US" sz="1800" spc="-1" strike="noStrike">
                <a:latin typeface="Arial"/>
              </a:rPr>
              <a:t>根据以太坊交易的随机数为</a:t>
            </a:r>
            <a:r>
              <a:rPr b="0" lang="en-US" sz="1800" spc="-1" strike="noStrike">
                <a:latin typeface="Arial"/>
              </a:rPr>
              <a:t>Oracle</a:t>
            </a:r>
            <a:r>
              <a:rPr b="0" lang="en-US" sz="1800" spc="-1" strike="noStrike">
                <a:latin typeface="Arial"/>
              </a:rPr>
              <a:t>消息生成一个唯一的</a:t>
            </a:r>
            <a:r>
              <a:rPr b="0" lang="en-US" sz="1800" spc="-1" strike="noStrike">
                <a:latin typeface="Arial"/>
              </a:rPr>
              <a:t>ID</a:t>
            </a:r>
            <a:endParaRPr b="0" lang="en-US" sz="1800" spc="-1" strike="noStrike">
              <a:latin typeface="Arial"/>
            </a:endParaRPr>
          </a:p>
          <a:p>
            <a:r>
              <a:rPr b="0" lang="en-US" sz="1800" spc="-1" strike="noStrike">
                <a:latin typeface="Arial"/>
              </a:rPr>
              <a:t>4. </a:t>
            </a:r>
            <a:r>
              <a:rPr b="0" lang="en-US" sz="1800" spc="-1" strike="noStrike">
                <a:latin typeface="Arial"/>
              </a:rPr>
              <a:t>将该消息发送给</a:t>
            </a:r>
            <a:r>
              <a:rPr b="0" lang="en-US" sz="1800" spc="-1" strike="noStrike">
                <a:latin typeface="Arial"/>
              </a:rPr>
              <a:t>Oracle</a:t>
            </a:r>
            <a:r>
              <a:rPr b="0" lang="en-US" sz="1800" spc="-1" strike="noStrike">
                <a:latin typeface="Arial"/>
              </a:rPr>
              <a:t>模块，并接受发送成功的反馈</a:t>
            </a:r>
            <a:endParaRPr b="0" lang="en-US" sz="1800" spc="-1" strike="noStrike">
              <a:latin typeface="Arial"/>
            </a:endParaRPr>
          </a:p>
          <a:p>
            <a:r>
              <a:rPr b="0" lang="en-US" sz="1800" spc="-1" strike="noStrike">
                <a:latin typeface="Arial"/>
              </a:rPr>
              <a:t>5. </a:t>
            </a:r>
            <a:r>
              <a:rPr b="0" lang="en-US" sz="1800" spc="-1" strike="noStrike">
                <a:latin typeface="Arial"/>
              </a:rPr>
              <a:t>一旦反馈成功，则通过</a:t>
            </a:r>
            <a:r>
              <a:rPr b="0" lang="en-US" sz="1800" spc="-1" strike="noStrike">
                <a:latin typeface="Arial"/>
              </a:rPr>
              <a:t>Bank</a:t>
            </a:r>
            <a:r>
              <a:rPr b="0" lang="en-US" sz="1800" spc="-1" strike="noStrike">
                <a:latin typeface="Arial"/>
              </a:rPr>
              <a:t>模块给</a:t>
            </a:r>
            <a:endParaRPr b="0" lang="en-US" sz="1800" spc="-1" strike="noStrike">
              <a:latin typeface="Arial"/>
            </a:endParaRPr>
          </a:p>
          <a:p>
            <a:r>
              <a:rPr b="0" lang="en-US" sz="1800" spc="-1" strike="noStrike">
                <a:latin typeface="Arial"/>
              </a:rPr>
              <a:t>Cosmos</a:t>
            </a:r>
            <a:r>
              <a:rPr b="0" lang="en-US" sz="1800" spc="-1" strike="noStrike">
                <a:latin typeface="Arial"/>
              </a:rPr>
              <a:t>的地址打币</a:t>
            </a:r>
            <a:endParaRPr b="0" lang="en-US" sz="1800" spc="-1" strike="noStrike">
              <a:latin typeface="Arial"/>
            </a:endParaRPr>
          </a:p>
          <a:p>
            <a:endParaRPr b="0" lang="en-US" sz="1800" spc="-1" strike="noStrike">
              <a:latin typeface="Arial"/>
            </a:endParaRPr>
          </a:p>
          <a:p>
            <a:endParaRPr b="0" lang="en-US" sz="1800" spc="-1" strike="noStrike">
              <a:latin typeface="Arial"/>
            </a:endParaRPr>
          </a:p>
          <a:p>
            <a:endParaRPr b="0" lang="en-US" sz="1800" spc="-1" strike="noStrike">
              <a:latin typeface="Arial"/>
            </a:endParaRPr>
          </a:p>
          <a:p>
            <a:endParaRPr b="0" lang="en-US" sz="1800" spc="-1" strike="noStrike">
              <a:latin typeface="Arial"/>
            </a:endParaRPr>
          </a:p>
          <a:p>
            <a:endParaRPr b="0" lang="en-US" sz="1800" spc="-1" strike="noStrike">
              <a:latin typeface="Arial"/>
            </a:endParaRPr>
          </a:p>
        </p:txBody>
      </p:sp>
      <p:pic>
        <p:nvPicPr>
          <p:cNvPr id="81" name="" descr=""/>
          <p:cNvPicPr/>
          <p:nvPr/>
        </p:nvPicPr>
        <p:blipFill>
          <a:blip r:embed="rId1"/>
          <a:stretch/>
        </p:blipFill>
        <p:spPr>
          <a:xfrm>
            <a:off x="4320000" y="2691360"/>
            <a:ext cx="5569560" cy="285264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288000" y="288000"/>
            <a:ext cx="9432000" cy="3654720"/>
          </a:xfrm>
          <a:prstGeom prst="rect">
            <a:avLst/>
          </a:prstGeom>
          <a:noFill/>
          <a:ln>
            <a:noFill/>
          </a:ln>
        </p:spPr>
        <p:txBody>
          <a:bodyPr lIns="90000" rIns="90000" tIns="45000" bIns="45000">
            <a:noAutofit/>
          </a:bodyPr>
          <a:p>
            <a:r>
              <a:rPr b="1" lang="en-US" sz="1800" spc="-1" strike="noStrike">
                <a:latin typeface="Arial"/>
              </a:rPr>
              <a:t>The Oracle Module</a:t>
            </a:r>
            <a:endParaRPr b="0" lang="en-US" sz="1800" spc="-1" strike="noStrike">
              <a:latin typeface="Arial"/>
            </a:endParaRPr>
          </a:p>
          <a:p>
            <a:endParaRPr b="0" lang="en-US" sz="1800" spc="-1" strike="noStrike">
              <a:latin typeface="Arial"/>
            </a:endParaRPr>
          </a:p>
          <a:p>
            <a:r>
              <a:rPr b="1" lang="en-US" sz="1800" spc="-1" strike="noStrike">
                <a:latin typeface="Arial"/>
              </a:rPr>
              <a:t>功能：</a:t>
            </a:r>
            <a:endParaRPr b="0" lang="en-US" sz="1800" spc="-1" strike="noStrike">
              <a:latin typeface="Arial"/>
            </a:endParaRPr>
          </a:p>
          <a:p>
            <a:r>
              <a:rPr b="0" lang="en-US" sz="1800" spc="-1" strike="noStrike">
                <a:latin typeface="Arial"/>
              </a:rPr>
              <a:t>1. </a:t>
            </a:r>
            <a:r>
              <a:rPr b="0" lang="en-US" sz="1800" spc="-1" strike="noStrike">
                <a:latin typeface="Arial"/>
              </a:rPr>
              <a:t>从</a:t>
            </a:r>
            <a:r>
              <a:rPr b="0" lang="en-US" sz="1800" spc="-1" strike="noStrike">
                <a:latin typeface="Arial"/>
              </a:rPr>
              <a:t>EthBridge</a:t>
            </a:r>
            <a:r>
              <a:rPr b="0" lang="en-US" sz="1800" spc="-1" strike="noStrike">
                <a:latin typeface="Arial"/>
              </a:rPr>
              <a:t>中获取消息</a:t>
            </a:r>
            <a:endParaRPr b="0" lang="en-US" sz="1800" spc="-1" strike="noStrike">
              <a:latin typeface="Arial"/>
            </a:endParaRPr>
          </a:p>
          <a:p>
            <a:r>
              <a:rPr b="0" lang="en-US" sz="1800" spc="-1" strike="noStrike">
                <a:latin typeface="Arial"/>
              </a:rPr>
              <a:t>2. </a:t>
            </a:r>
            <a:r>
              <a:rPr b="0" lang="en-US" sz="1800" spc="-1" strike="noStrike">
                <a:latin typeface="Arial"/>
              </a:rPr>
              <a:t>一旦同一</a:t>
            </a:r>
            <a:r>
              <a:rPr b="0" lang="en-US" sz="1800" spc="-1" strike="noStrike">
                <a:latin typeface="Arial"/>
              </a:rPr>
              <a:t>ID</a:t>
            </a:r>
            <a:r>
              <a:rPr b="0" lang="en-US" sz="1800" spc="-1" strike="noStrike">
                <a:latin typeface="Arial"/>
              </a:rPr>
              <a:t>的消息达到阈值，则认为有效</a:t>
            </a:r>
            <a:endParaRPr b="0" lang="en-US" sz="1800" spc="-1" strike="noStrike">
              <a:latin typeface="Arial"/>
            </a:endParaRPr>
          </a:p>
          <a:p>
            <a:r>
              <a:rPr b="0" lang="en-US" sz="1800" spc="-1" strike="noStrike">
                <a:latin typeface="Arial"/>
              </a:rPr>
              <a:t>3. </a:t>
            </a:r>
            <a:r>
              <a:rPr b="0" lang="en-US" sz="1800" spc="-1" strike="noStrike">
                <a:latin typeface="Arial"/>
              </a:rPr>
              <a:t>将消息接收成功反馈给</a:t>
            </a:r>
            <a:r>
              <a:rPr b="0" lang="en-US" sz="1800" spc="-1" strike="noStrike">
                <a:latin typeface="Arial"/>
              </a:rPr>
              <a:t>EthBridge</a:t>
            </a:r>
            <a:endParaRPr b="0" lang="en-US" sz="1800" spc="-1" strike="noStrike">
              <a:latin typeface="Arial"/>
            </a:endParaRPr>
          </a:p>
          <a:p>
            <a:endParaRPr b="0" lang="en-US" sz="1800" spc="-1" strike="noStrike">
              <a:latin typeface="Arial"/>
            </a:endParaRPr>
          </a:p>
          <a:p>
            <a:endParaRPr b="0" lang="en-US" sz="1800" spc="-1" strike="noStrike">
              <a:latin typeface="Arial"/>
            </a:endParaRPr>
          </a:p>
          <a:p>
            <a:endParaRPr b="0" lang="en-US" sz="1800" spc="-1" strike="noStrike">
              <a:latin typeface="Arial"/>
            </a:endParaRPr>
          </a:p>
          <a:p>
            <a:endParaRPr b="0" lang="en-US" sz="1800" spc="-1" strike="noStrike">
              <a:latin typeface="Arial"/>
            </a:endParaRPr>
          </a:p>
          <a:p>
            <a:endParaRPr b="0" lang="en-US" sz="1800" spc="-1" strike="noStrike">
              <a:latin typeface="Arial"/>
            </a:endParaRPr>
          </a:p>
        </p:txBody>
      </p:sp>
      <p:pic>
        <p:nvPicPr>
          <p:cNvPr id="83" name="" descr=""/>
          <p:cNvPicPr/>
          <p:nvPr/>
        </p:nvPicPr>
        <p:blipFill>
          <a:blip r:embed="rId1"/>
          <a:stretch/>
        </p:blipFill>
        <p:spPr>
          <a:xfrm>
            <a:off x="3960000" y="2507040"/>
            <a:ext cx="5929560" cy="303696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504000" y="226080"/>
            <a:ext cx="9071640" cy="946440"/>
          </a:xfrm>
          <a:prstGeom prst="rect">
            <a:avLst/>
          </a:prstGeom>
          <a:noFill/>
          <a:ln>
            <a:noFill/>
          </a:ln>
        </p:spPr>
        <p:txBody>
          <a:bodyPr lIns="0" rIns="0" tIns="0" bIns="0" anchor="ctr">
            <a:noAutofit/>
          </a:bodyPr>
          <a:p>
            <a:pPr algn="ctr"/>
            <a:endParaRPr b="0" lang="en-US" sz="4400" spc="-1" strike="noStrike">
              <a:latin typeface="Arial"/>
            </a:endParaRPr>
          </a:p>
        </p:txBody>
      </p:sp>
      <p:sp>
        <p:nvSpPr>
          <p:cNvPr id="85" name="TextShape 2"/>
          <p:cNvSpPr txBox="1"/>
          <p:nvPr/>
        </p:nvSpPr>
        <p:spPr>
          <a:xfrm>
            <a:off x="504000" y="1326600"/>
            <a:ext cx="9071640" cy="3288240"/>
          </a:xfrm>
          <a:prstGeom prst="rect">
            <a:avLst/>
          </a:prstGeom>
          <a:noFill/>
          <a:ln>
            <a:noFill/>
          </a:ln>
        </p:spPr>
        <p:txBody>
          <a:bodyPr lIns="0" rIns="0" tIns="0" bIns="0">
            <a:normAutofit/>
          </a:bodyPr>
          <a:p>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504000" y="226080"/>
            <a:ext cx="9071640" cy="946440"/>
          </a:xfrm>
          <a:prstGeom prst="rect">
            <a:avLst/>
          </a:prstGeom>
          <a:noFill/>
          <a:ln>
            <a:noFill/>
          </a:ln>
        </p:spPr>
        <p:txBody>
          <a:bodyPr lIns="0" rIns="0" tIns="0" bIns="0" anchor="ctr">
            <a:noAutofit/>
          </a:bodyPr>
          <a:p>
            <a:pPr algn="ctr"/>
            <a:endParaRPr b="0" lang="en-US" sz="4400" spc="-1" strike="noStrike">
              <a:latin typeface="Arial"/>
            </a:endParaRPr>
          </a:p>
        </p:txBody>
      </p:sp>
      <p:sp>
        <p:nvSpPr>
          <p:cNvPr id="87" name="TextShape 2"/>
          <p:cNvSpPr txBox="1"/>
          <p:nvPr/>
        </p:nvSpPr>
        <p:spPr>
          <a:xfrm>
            <a:off x="504000" y="1326600"/>
            <a:ext cx="9071640" cy="3288240"/>
          </a:xfrm>
          <a:prstGeom prst="rect">
            <a:avLst/>
          </a:prstGeom>
          <a:noFill/>
          <a:ln>
            <a:noFill/>
          </a:ln>
        </p:spPr>
        <p:txBody>
          <a:bodyPr lIns="0" rIns="0" tIns="0" bIns="0">
            <a:normAutofit/>
          </a:bodyPr>
          <a:p>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504000" y="226080"/>
            <a:ext cx="9071640" cy="946440"/>
          </a:xfrm>
          <a:prstGeom prst="rect">
            <a:avLst/>
          </a:prstGeom>
          <a:noFill/>
          <a:ln>
            <a:noFill/>
          </a:ln>
        </p:spPr>
        <p:txBody>
          <a:bodyPr lIns="0" rIns="0" tIns="0" bIns="0" anchor="ctr">
            <a:noAutofit/>
          </a:bodyPr>
          <a:p>
            <a:pPr algn="ctr"/>
            <a:endParaRPr b="0" lang="en-US" sz="4400" spc="-1" strike="noStrike">
              <a:latin typeface="Arial"/>
            </a:endParaRPr>
          </a:p>
        </p:txBody>
      </p:sp>
      <p:sp>
        <p:nvSpPr>
          <p:cNvPr id="89" name="TextShape 2"/>
          <p:cNvSpPr txBox="1"/>
          <p:nvPr/>
        </p:nvSpPr>
        <p:spPr>
          <a:xfrm>
            <a:off x="504000" y="1326600"/>
            <a:ext cx="9071640" cy="3288240"/>
          </a:xfrm>
          <a:prstGeom prst="rect">
            <a:avLst/>
          </a:prstGeom>
          <a:noFill/>
          <a:ln>
            <a:noFill/>
          </a:ln>
        </p:spPr>
        <p:txBody>
          <a:bodyPr lIns="0" rIns="0" tIns="0" bIns="0">
            <a:normAutofit/>
          </a:bodyPr>
          <a:p>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504000" y="226080"/>
            <a:ext cx="9071640" cy="946440"/>
          </a:xfrm>
          <a:prstGeom prst="rect">
            <a:avLst/>
          </a:prstGeom>
          <a:noFill/>
          <a:ln>
            <a:noFill/>
          </a:ln>
        </p:spPr>
        <p:txBody>
          <a:bodyPr lIns="0" rIns="0" tIns="0" bIns="0" anchor="ctr">
            <a:noAutofit/>
          </a:bodyPr>
          <a:p>
            <a:pPr algn="ctr"/>
            <a:endParaRPr b="0" lang="en-US" sz="4400" spc="-1" strike="noStrike">
              <a:latin typeface="Arial"/>
            </a:endParaRPr>
          </a:p>
        </p:txBody>
      </p:sp>
      <p:sp>
        <p:nvSpPr>
          <p:cNvPr id="91" name="TextShape 2"/>
          <p:cNvSpPr txBox="1"/>
          <p:nvPr/>
        </p:nvSpPr>
        <p:spPr>
          <a:xfrm>
            <a:off x="504000" y="1326600"/>
            <a:ext cx="9071640" cy="3288240"/>
          </a:xfrm>
          <a:prstGeom prst="rect">
            <a:avLst/>
          </a:prstGeom>
          <a:noFill/>
          <a:ln>
            <a:noFill/>
          </a:ln>
        </p:spPr>
        <p:txBody>
          <a:bodyPr lIns="0" rIns="0" tIns="0" bIns="0">
            <a:normAutofit/>
          </a:bodyPr>
          <a:p>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504000" y="226080"/>
            <a:ext cx="9071640" cy="946440"/>
          </a:xfrm>
          <a:prstGeom prst="rect">
            <a:avLst/>
          </a:prstGeom>
          <a:noFill/>
          <a:ln>
            <a:noFill/>
          </a:ln>
        </p:spPr>
        <p:txBody>
          <a:bodyPr lIns="0" rIns="0" tIns="0" bIns="0" anchor="ctr">
            <a:noAutofit/>
          </a:bodyPr>
          <a:p>
            <a:pPr algn="ctr"/>
            <a:endParaRPr b="0" lang="en-US" sz="4400" spc="-1" strike="noStrike">
              <a:latin typeface="Arial"/>
            </a:endParaRPr>
          </a:p>
        </p:txBody>
      </p:sp>
      <p:sp>
        <p:nvSpPr>
          <p:cNvPr id="93" name="TextShape 2"/>
          <p:cNvSpPr txBox="1"/>
          <p:nvPr/>
        </p:nvSpPr>
        <p:spPr>
          <a:xfrm>
            <a:off x="504000" y="1326600"/>
            <a:ext cx="9071640" cy="3288240"/>
          </a:xfrm>
          <a:prstGeom prst="rect">
            <a:avLst/>
          </a:prstGeom>
          <a:noFill/>
          <a:ln>
            <a:noFill/>
          </a:ln>
        </p:spPr>
        <p:txBody>
          <a:bodyPr lIns="0" rIns="0" tIns="0" bIns="0">
            <a:normAutofit/>
          </a:bodyPr>
          <a:p>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504000" y="226080"/>
            <a:ext cx="9071640" cy="946440"/>
          </a:xfrm>
          <a:prstGeom prst="rect">
            <a:avLst/>
          </a:prstGeom>
          <a:noFill/>
          <a:ln>
            <a:noFill/>
          </a:ln>
        </p:spPr>
        <p:txBody>
          <a:bodyPr lIns="0" rIns="0" tIns="0" bIns="0" anchor="ctr">
            <a:noAutofit/>
          </a:bodyPr>
          <a:p>
            <a:pPr algn="ctr"/>
            <a:endParaRPr b="0" lang="en-US" sz="4400" spc="-1" strike="noStrike">
              <a:latin typeface="Arial"/>
            </a:endParaRPr>
          </a:p>
        </p:txBody>
      </p:sp>
      <p:sp>
        <p:nvSpPr>
          <p:cNvPr id="95" name="TextShape 2"/>
          <p:cNvSpPr txBox="1"/>
          <p:nvPr/>
        </p:nvSpPr>
        <p:spPr>
          <a:xfrm>
            <a:off x="504000" y="1326600"/>
            <a:ext cx="9071640" cy="3288240"/>
          </a:xfrm>
          <a:prstGeom prst="rect">
            <a:avLst/>
          </a:prstGeom>
          <a:noFill/>
          <a:ln>
            <a:noFill/>
          </a:ln>
        </p:spPr>
        <p:txBody>
          <a:bodyPr lIns="0" rIns="0" tIns="0" bIns="0">
            <a:normAutofit/>
          </a:bodyPr>
          <a:p>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504000" y="226080"/>
            <a:ext cx="9071640" cy="946440"/>
          </a:xfrm>
          <a:prstGeom prst="rect">
            <a:avLst/>
          </a:prstGeom>
          <a:noFill/>
          <a:ln>
            <a:noFill/>
          </a:ln>
        </p:spPr>
        <p:txBody>
          <a:bodyPr lIns="0" rIns="0" tIns="0" bIns="0" anchor="ctr">
            <a:noAutofit/>
          </a:bodyPr>
          <a:p>
            <a:pPr algn="ctr"/>
            <a:endParaRPr b="0" lang="en-US" sz="4400" spc="-1" strike="noStrike">
              <a:latin typeface="Arial"/>
            </a:endParaRPr>
          </a:p>
        </p:txBody>
      </p:sp>
      <p:sp>
        <p:nvSpPr>
          <p:cNvPr id="97" name="TextShape 2"/>
          <p:cNvSpPr txBox="1"/>
          <p:nvPr/>
        </p:nvSpPr>
        <p:spPr>
          <a:xfrm>
            <a:off x="504000" y="1326600"/>
            <a:ext cx="9071640" cy="3288240"/>
          </a:xfrm>
          <a:prstGeom prst="rect">
            <a:avLst/>
          </a:prstGeom>
          <a:noFill/>
          <a:ln>
            <a:noFill/>
          </a:ln>
        </p:spPr>
        <p:txBody>
          <a:bodyPr lIns="0" rIns="0" tIns="0" bIns="0">
            <a:normAutofit/>
          </a:bodyPr>
          <a:p>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504000" y="226080"/>
            <a:ext cx="9071640" cy="946440"/>
          </a:xfrm>
          <a:prstGeom prst="rect">
            <a:avLst/>
          </a:prstGeom>
          <a:noFill/>
          <a:ln>
            <a:noFill/>
          </a:ln>
        </p:spPr>
        <p:txBody>
          <a:bodyPr lIns="0" rIns="0" tIns="0" bIns="0" anchor="ctr">
            <a:noAutofit/>
          </a:bodyPr>
          <a:p>
            <a:pPr algn="ctr"/>
            <a:endParaRPr b="0" lang="en-US" sz="4400" spc="-1" strike="noStrike">
              <a:latin typeface="Arial"/>
            </a:endParaRPr>
          </a:p>
        </p:txBody>
      </p:sp>
      <p:sp>
        <p:nvSpPr>
          <p:cNvPr id="99" name="TextShape 2"/>
          <p:cNvSpPr txBox="1"/>
          <p:nvPr/>
        </p:nvSpPr>
        <p:spPr>
          <a:xfrm>
            <a:off x="504000" y="1326600"/>
            <a:ext cx="9071640" cy="3288240"/>
          </a:xfrm>
          <a:prstGeom prst="rect">
            <a:avLst/>
          </a:prstGeom>
          <a:noFill/>
          <a:ln>
            <a:noFill/>
          </a:ln>
        </p:spPr>
        <p:txBody>
          <a:bodyPr lIns="0" rIns="0" tIns="0" bIns="0">
            <a:normAutofit/>
          </a:bodyPr>
          <a:p>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504000" y="226080"/>
            <a:ext cx="9071640" cy="946440"/>
          </a:xfrm>
          <a:prstGeom prst="rect">
            <a:avLst/>
          </a:prstGeom>
          <a:noFill/>
          <a:ln>
            <a:noFill/>
          </a:ln>
        </p:spPr>
        <p:txBody>
          <a:bodyPr lIns="0" rIns="0" tIns="0" bIns="0" anchor="ctr">
            <a:noAutofit/>
          </a:bodyPr>
          <a:p>
            <a:pPr algn="ctr"/>
            <a:r>
              <a:rPr b="0" lang="en-US" sz="4400" spc="-1" strike="noStrike">
                <a:latin typeface="Arial"/>
              </a:rPr>
              <a:t>主流跨链机制</a:t>
            </a:r>
            <a:endParaRPr b="0" lang="en-US" sz="4400" spc="-1" strike="noStrike">
              <a:latin typeface="Arial"/>
            </a:endParaRPr>
          </a:p>
        </p:txBody>
      </p:sp>
      <p:sp>
        <p:nvSpPr>
          <p:cNvPr id="45"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公证人机制（</a:t>
            </a:r>
            <a:r>
              <a:rPr b="0" lang="en-US" sz="3200" spc="-1" strike="noStrike">
                <a:latin typeface="Arial"/>
              </a:rPr>
              <a:t>Notary schemes</a:t>
            </a:r>
            <a:r>
              <a:rPr b="0" lang="en-US" sz="3200" spc="-1" strike="noStrike">
                <a:latin typeface="Arial"/>
              </a:rPr>
              <a:t>）</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哈希锁定（</a:t>
            </a:r>
            <a:r>
              <a:rPr b="0" lang="en-US" sz="3200" spc="-1" strike="noStrike">
                <a:latin typeface="Arial"/>
              </a:rPr>
              <a:t>Hash-locking</a:t>
            </a:r>
            <a:r>
              <a:rPr b="0" lang="en-US" sz="3200" spc="-1" strike="noStrike">
                <a:latin typeface="Arial"/>
              </a:rPr>
              <a:t>）</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侧链</a:t>
            </a:r>
            <a:r>
              <a:rPr b="0" lang="en-US" sz="3200" spc="-1" strike="noStrike">
                <a:latin typeface="Arial"/>
              </a:rPr>
              <a:t>/</a:t>
            </a:r>
            <a:r>
              <a:rPr b="0" lang="en-US" sz="3200" spc="-1" strike="noStrike">
                <a:latin typeface="Arial"/>
              </a:rPr>
              <a:t>中继链（</a:t>
            </a:r>
            <a:r>
              <a:rPr b="0" lang="en-US" sz="3200" spc="-1" strike="noStrike">
                <a:latin typeface="Arial"/>
              </a:rPr>
              <a:t>Sidechains / Relays</a:t>
            </a:r>
            <a:r>
              <a:rPr b="0" lang="en-US" sz="3200" spc="-1" strike="noStrike">
                <a:latin typeface="Arial"/>
              </a:rPr>
              <a: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504000" y="226080"/>
            <a:ext cx="9071640" cy="946440"/>
          </a:xfrm>
          <a:prstGeom prst="rect">
            <a:avLst/>
          </a:prstGeom>
          <a:noFill/>
          <a:ln>
            <a:noFill/>
          </a:ln>
        </p:spPr>
        <p:txBody>
          <a:bodyPr lIns="0" rIns="0" tIns="0" bIns="0" anchor="ctr">
            <a:noAutofit/>
          </a:bodyPr>
          <a:p>
            <a:pPr algn="ctr"/>
            <a:endParaRPr b="0" lang="en-US" sz="4400" spc="-1" strike="noStrike">
              <a:latin typeface="Arial"/>
            </a:endParaRPr>
          </a:p>
        </p:txBody>
      </p:sp>
      <p:sp>
        <p:nvSpPr>
          <p:cNvPr id="101" name="TextShape 2"/>
          <p:cNvSpPr txBox="1"/>
          <p:nvPr/>
        </p:nvSpPr>
        <p:spPr>
          <a:xfrm>
            <a:off x="504000" y="1326600"/>
            <a:ext cx="9071640" cy="3288240"/>
          </a:xfrm>
          <a:prstGeom prst="rect">
            <a:avLst/>
          </a:prstGeom>
          <a:noFill/>
          <a:ln>
            <a:noFill/>
          </a:ln>
        </p:spPr>
        <p:txBody>
          <a:bodyPr lIns="0" rIns="0" tIns="0" bIns="0">
            <a:normAutofit/>
          </a:bodyPr>
          <a:p>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Shape 1"/>
          <p:cNvSpPr txBox="1"/>
          <p:nvPr/>
        </p:nvSpPr>
        <p:spPr>
          <a:xfrm>
            <a:off x="504000" y="226080"/>
            <a:ext cx="9071640" cy="946440"/>
          </a:xfrm>
          <a:prstGeom prst="rect">
            <a:avLst/>
          </a:prstGeom>
          <a:noFill/>
          <a:ln>
            <a:noFill/>
          </a:ln>
        </p:spPr>
        <p:txBody>
          <a:bodyPr lIns="0" rIns="0" tIns="0" bIns="0" anchor="ctr">
            <a:noAutofit/>
          </a:bodyPr>
          <a:p>
            <a:pPr algn="ctr"/>
            <a:r>
              <a:rPr b="0" lang="en-US" sz="4400" spc="-1" strike="noStrike">
                <a:latin typeface="Arial"/>
              </a:rPr>
              <a:t>公证人机制（</a:t>
            </a:r>
            <a:r>
              <a:rPr b="0" lang="en-US" sz="4400" spc="-1" strike="noStrike">
                <a:latin typeface="Arial"/>
              </a:rPr>
              <a:t>Notary schemes</a:t>
            </a:r>
            <a:r>
              <a:rPr b="0" lang="en-US" sz="4400" spc="-1" strike="noStrike">
                <a:latin typeface="Arial"/>
              </a:rPr>
              <a:t>）</a:t>
            </a:r>
            <a:endParaRPr b="0" lang="en-US" sz="4400" spc="-1" strike="noStrike">
              <a:latin typeface="Arial"/>
            </a:endParaRPr>
          </a:p>
        </p:txBody>
      </p:sp>
      <p:sp>
        <p:nvSpPr>
          <p:cNvPr id="47" name="TextShape 2"/>
          <p:cNvSpPr txBox="1"/>
          <p:nvPr/>
        </p:nvSpPr>
        <p:spPr>
          <a:xfrm>
            <a:off x="504000" y="1326600"/>
            <a:ext cx="9071640" cy="3288240"/>
          </a:xfrm>
          <a:prstGeom prst="rect">
            <a:avLst/>
          </a:prstGeom>
          <a:noFill/>
          <a:ln>
            <a:noFill/>
          </a:ln>
        </p:spPr>
        <p:txBody>
          <a:bodyPr lIns="0" rIns="0" tIns="0" bIns="0">
            <a:normAutofit fontScale="54000"/>
          </a:bodyPr>
          <a:p>
            <a:pPr marL="432000" indent="-324000">
              <a:spcBef>
                <a:spcPts val="1417"/>
              </a:spcBef>
              <a:buClr>
                <a:srgbClr val="000000"/>
              </a:buClr>
              <a:buSzPct val="45000"/>
              <a:buFont typeface="Wingdings" charset="2"/>
              <a:buChar char=""/>
            </a:pPr>
            <a:r>
              <a:rPr b="0" lang="en-US" sz="3200" spc="-1" strike="noStrike">
                <a:latin typeface="Arial"/>
              </a:rPr>
              <a:t>公证人机制本质上是一种中介的方式。具体而言，假设区块链</a:t>
            </a:r>
            <a:r>
              <a:rPr b="0" lang="en-US" sz="3200" spc="-1" strike="noStrike">
                <a:latin typeface="Arial"/>
              </a:rPr>
              <a:t>A</a:t>
            </a:r>
            <a:r>
              <a:rPr b="0" lang="en-US" sz="3200" spc="-1" strike="noStrike">
                <a:latin typeface="Arial"/>
              </a:rPr>
              <a:t>和</a:t>
            </a:r>
            <a:r>
              <a:rPr b="0" lang="en-US" sz="3200" spc="-1" strike="noStrike">
                <a:latin typeface="Arial"/>
              </a:rPr>
              <a:t>B</a:t>
            </a:r>
            <a:r>
              <a:rPr b="0" lang="en-US" sz="3200" spc="-1" strike="noStrike">
                <a:latin typeface="Arial"/>
              </a:rPr>
              <a:t>本身是不能直接进行互操作的，那么他们可以引入一个共同信任的第三方作为中介，由这个共同信任的中介进行跨链消息的验证和转发。</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公证人机制的优点在于能够灵活地支持各种不同结构的区块链（前提是公证人能够访问相关方的链上信息），缺点在于存在中心化风险。</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TextShape 1"/>
          <p:cNvSpPr txBox="1"/>
          <p:nvPr/>
        </p:nvSpPr>
        <p:spPr>
          <a:xfrm>
            <a:off x="504000" y="-111600"/>
            <a:ext cx="9071640" cy="1621800"/>
          </a:xfrm>
          <a:prstGeom prst="rect">
            <a:avLst/>
          </a:prstGeom>
          <a:noFill/>
          <a:ln>
            <a:noFill/>
          </a:ln>
        </p:spPr>
        <p:txBody>
          <a:bodyPr lIns="0" rIns="0" tIns="0" bIns="0" anchor="ctr">
            <a:noAutofit/>
          </a:bodyPr>
          <a:p>
            <a:pPr algn="ctr"/>
            <a:br/>
            <a:endParaRPr b="0" lang="en-US" sz="4400" spc="-1" strike="noStrike">
              <a:latin typeface="Arial"/>
            </a:endParaRPr>
          </a:p>
        </p:txBody>
      </p:sp>
      <p:pic>
        <p:nvPicPr>
          <p:cNvPr id="49" name="" descr=""/>
          <p:cNvPicPr/>
          <p:nvPr/>
        </p:nvPicPr>
        <p:blipFill>
          <a:blip r:embed="rId1"/>
          <a:stretch/>
        </p:blipFill>
        <p:spPr>
          <a:xfrm>
            <a:off x="2105640" y="190800"/>
            <a:ext cx="5382360" cy="2473200"/>
          </a:xfrm>
          <a:prstGeom prst="rect">
            <a:avLst/>
          </a:prstGeom>
          <a:ln>
            <a:noFill/>
          </a:ln>
        </p:spPr>
      </p:pic>
      <p:sp>
        <p:nvSpPr>
          <p:cNvPr id="50" name="TextShape 2"/>
          <p:cNvSpPr txBox="1"/>
          <p:nvPr/>
        </p:nvSpPr>
        <p:spPr>
          <a:xfrm>
            <a:off x="936000" y="2952000"/>
            <a:ext cx="8352000" cy="2406240"/>
          </a:xfrm>
          <a:prstGeom prst="rect">
            <a:avLst/>
          </a:prstGeom>
          <a:noFill/>
          <a:ln>
            <a:noFill/>
          </a:ln>
        </p:spPr>
        <p:txBody>
          <a:bodyPr lIns="90000" rIns="90000" tIns="45000" bIns="45000">
            <a:noAutofit/>
          </a:bodyPr>
          <a:p>
            <a:r>
              <a:rPr b="0" lang="en-US" sz="1800" spc="-1" strike="noStrike">
                <a:latin typeface="Arial"/>
              </a:rPr>
              <a:t>1. Alice </a:t>
            </a:r>
            <a:r>
              <a:rPr b="0" lang="en-US" sz="1800" spc="-1" strike="noStrike">
                <a:latin typeface="Arial"/>
              </a:rPr>
              <a:t>通过交易所钱包将自己的比特币打入交易所地址</a:t>
            </a:r>
            <a:r>
              <a:rPr b="0" lang="en-US" sz="1800" spc="-1" strike="noStrike">
                <a:latin typeface="Arial"/>
              </a:rPr>
              <a:t>;</a:t>
            </a:r>
            <a:endParaRPr b="0" lang="en-US" sz="1800" spc="-1" strike="noStrike">
              <a:latin typeface="Arial"/>
            </a:endParaRPr>
          </a:p>
          <a:p>
            <a:r>
              <a:rPr b="0" lang="en-US" sz="1800" spc="-1" strike="noStrike">
                <a:latin typeface="Arial"/>
              </a:rPr>
              <a:t>2. Alice </a:t>
            </a:r>
            <a:r>
              <a:rPr b="0" lang="en-US" sz="1800" spc="-1" strike="noStrike">
                <a:latin typeface="Arial"/>
              </a:rPr>
              <a:t>在交易所上挂上卖单</a:t>
            </a:r>
            <a:r>
              <a:rPr b="0" lang="en-US" sz="1800" spc="-1" strike="noStrike">
                <a:latin typeface="Arial"/>
              </a:rPr>
              <a:t>1</a:t>
            </a:r>
            <a:r>
              <a:rPr b="0" lang="en-US" sz="1800" spc="-1" strike="noStrike">
                <a:latin typeface="Arial"/>
              </a:rPr>
              <a:t>个</a:t>
            </a:r>
            <a:r>
              <a:rPr b="0" lang="en-US" sz="1800" spc="-1" strike="noStrike">
                <a:latin typeface="Arial"/>
              </a:rPr>
              <a:t>BTC</a:t>
            </a:r>
            <a:r>
              <a:rPr b="0" lang="en-US" sz="1800" spc="-1" strike="noStrike">
                <a:latin typeface="Arial"/>
              </a:rPr>
              <a:t>卖出</a:t>
            </a:r>
            <a:r>
              <a:rPr b="0" lang="en-US" sz="1800" spc="-1" strike="noStrike">
                <a:latin typeface="Arial"/>
              </a:rPr>
              <a:t>20ETH</a:t>
            </a:r>
            <a:r>
              <a:rPr b="0" lang="en-US" sz="1800" spc="-1" strike="noStrike">
                <a:latin typeface="Arial"/>
              </a:rPr>
              <a:t>价格；</a:t>
            </a:r>
            <a:endParaRPr b="0" lang="en-US" sz="1800" spc="-1" strike="noStrike">
              <a:latin typeface="Arial"/>
            </a:endParaRPr>
          </a:p>
          <a:p>
            <a:r>
              <a:rPr b="0" lang="en-US" sz="1800" spc="-1" strike="noStrike">
                <a:latin typeface="Arial"/>
              </a:rPr>
              <a:t>3. Bob</a:t>
            </a:r>
            <a:r>
              <a:rPr b="0" lang="en-US" sz="1800" spc="-1" strike="noStrike">
                <a:latin typeface="Arial"/>
              </a:rPr>
              <a:t>需要将自己的</a:t>
            </a:r>
            <a:r>
              <a:rPr b="0" lang="en-US" sz="1800" spc="-1" strike="noStrike">
                <a:latin typeface="Arial"/>
              </a:rPr>
              <a:t>ETH</a:t>
            </a:r>
            <a:r>
              <a:rPr b="0" lang="en-US" sz="1800" spc="-1" strike="noStrike">
                <a:latin typeface="Arial"/>
              </a:rPr>
              <a:t>打入交易所的以太坊地址；</a:t>
            </a:r>
            <a:endParaRPr b="0" lang="en-US" sz="1800" spc="-1" strike="noStrike">
              <a:latin typeface="Arial"/>
            </a:endParaRPr>
          </a:p>
          <a:p>
            <a:r>
              <a:rPr b="0" lang="en-US" sz="1800" spc="-1" strike="noStrike">
                <a:latin typeface="Arial"/>
              </a:rPr>
              <a:t>4. Bob</a:t>
            </a:r>
            <a:r>
              <a:rPr b="0" lang="en-US" sz="1800" spc="-1" strike="noStrike">
                <a:latin typeface="Arial"/>
              </a:rPr>
              <a:t>通过交易所挂出购买比特币的单子 </a:t>
            </a:r>
            <a:r>
              <a:rPr b="0" lang="en-US" sz="1800" spc="-1" strike="noStrike">
                <a:latin typeface="Arial"/>
              </a:rPr>
              <a:t>20ETH</a:t>
            </a:r>
            <a:r>
              <a:rPr b="0" lang="en-US" sz="1800" spc="-1" strike="noStrike">
                <a:latin typeface="Arial"/>
              </a:rPr>
              <a:t>买一个比特币；</a:t>
            </a:r>
            <a:endParaRPr b="0" lang="en-US" sz="1800" spc="-1" strike="noStrike">
              <a:latin typeface="Arial"/>
            </a:endParaRPr>
          </a:p>
          <a:p>
            <a:r>
              <a:rPr b="0" lang="en-US" sz="1800" spc="-1" strike="noStrike">
                <a:latin typeface="Arial"/>
              </a:rPr>
              <a:t>5. </a:t>
            </a:r>
            <a:r>
              <a:rPr b="0" lang="en-US" sz="1800" spc="-1" strike="noStrike">
                <a:latin typeface="Arial"/>
              </a:rPr>
              <a:t>交易所将</a:t>
            </a:r>
            <a:r>
              <a:rPr b="0" lang="en-US" sz="1800" spc="-1" strike="noStrike">
                <a:latin typeface="Arial"/>
              </a:rPr>
              <a:t>Alice</a:t>
            </a:r>
            <a:r>
              <a:rPr b="0" lang="en-US" sz="1800" spc="-1" strike="noStrike">
                <a:latin typeface="Arial"/>
              </a:rPr>
              <a:t>的卖单和</a:t>
            </a:r>
            <a:r>
              <a:rPr b="0" lang="en-US" sz="1800" spc="-1" strike="noStrike">
                <a:latin typeface="Arial"/>
              </a:rPr>
              <a:t>Bob</a:t>
            </a:r>
            <a:r>
              <a:rPr b="0" lang="en-US" sz="1800" spc="-1" strike="noStrike">
                <a:latin typeface="Arial"/>
              </a:rPr>
              <a:t>的卖单进行撮合；</a:t>
            </a:r>
            <a:endParaRPr b="0" lang="en-US" sz="1800" spc="-1" strike="noStrike">
              <a:latin typeface="Arial"/>
            </a:endParaRPr>
          </a:p>
          <a:p>
            <a:r>
              <a:rPr b="0" lang="en-US" sz="1800" spc="-1" strike="noStrike">
                <a:latin typeface="Arial"/>
              </a:rPr>
              <a:t>6. </a:t>
            </a:r>
            <a:r>
              <a:rPr b="0" lang="en-US" sz="1800" spc="-1" strike="noStrike">
                <a:latin typeface="Arial"/>
              </a:rPr>
              <a:t>交易所将</a:t>
            </a:r>
            <a:r>
              <a:rPr b="0" lang="en-US" sz="1800" spc="-1" strike="noStrike">
                <a:latin typeface="Arial"/>
              </a:rPr>
              <a:t>Alice</a:t>
            </a:r>
            <a:r>
              <a:rPr b="0" lang="en-US" sz="1800" spc="-1" strike="noStrike">
                <a:latin typeface="Arial"/>
              </a:rPr>
              <a:t>在交易所存储的</a:t>
            </a:r>
            <a:r>
              <a:rPr b="0" lang="en-US" sz="1800" spc="-1" strike="noStrike">
                <a:latin typeface="Arial"/>
              </a:rPr>
              <a:t>1BTC </a:t>
            </a:r>
            <a:r>
              <a:rPr b="0" lang="en-US" sz="1800" spc="-1" strike="noStrike">
                <a:latin typeface="Arial"/>
              </a:rPr>
              <a:t>转移给</a:t>
            </a:r>
            <a:r>
              <a:rPr b="0" lang="en-US" sz="1800" spc="-1" strike="noStrike">
                <a:latin typeface="Arial"/>
              </a:rPr>
              <a:t>Bob</a:t>
            </a:r>
            <a:r>
              <a:rPr b="0" lang="en-US" sz="1800" spc="-1" strike="noStrike">
                <a:latin typeface="Arial"/>
              </a:rPr>
              <a:t>的比特币地址；</a:t>
            </a:r>
            <a:endParaRPr b="0" lang="en-US" sz="1800" spc="-1" strike="noStrike">
              <a:latin typeface="Arial"/>
            </a:endParaRPr>
          </a:p>
          <a:p>
            <a:r>
              <a:rPr b="0" lang="en-US" sz="1800" spc="-1" strike="noStrike">
                <a:latin typeface="Arial"/>
              </a:rPr>
              <a:t>7. </a:t>
            </a:r>
            <a:r>
              <a:rPr b="0" lang="en-US" sz="1800" spc="-1" strike="noStrike">
                <a:latin typeface="Arial"/>
              </a:rPr>
              <a:t>交易所将</a:t>
            </a:r>
            <a:r>
              <a:rPr b="0" lang="en-US" sz="1800" spc="-1" strike="noStrike">
                <a:latin typeface="Arial"/>
              </a:rPr>
              <a:t>Bob</a:t>
            </a:r>
            <a:r>
              <a:rPr b="0" lang="en-US" sz="1800" spc="-1" strike="noStrike">
                <a:latin typeface="Arial"/>
              </a:rPr>
              <a:t>在交易所存储的</a:t>
            </a:r>
            <a:r>
              <a:rPr b="0" lang="en-US" sz="1800" spc="-1" strike="noStrike">
                <a:latin typeface="Arial"/>
              </a:rPr>
              <a:t>20ETH </a:t>
            </a:r>
            <a:r>
              <a:rPr b="0" lang="en-US" sz="1800" spc="-1" strike="noStrike">
                <a:latin typeface="Arial"/>
              </a:rPr>
              <a:t>转移给</a:t>
            </a:r>
            <a:r>
              <a:rPr b="0" lang="en-US" sz="1800" spc="-1" strike="noStrike">
                <a:latin typeface="Arial"/>
              </a:rPr>
              <a:t>Alice</a:t>
            </a:r>
            <a:r>
              <a:rPr b="0" lang="en-US" sz="1800" spc="-1" strike="noStrike">
                <a:latin typeface="Arial"/>
              </a:rPr>
              <a:t>的以太坊地址；</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504000" y="226080"/>
            <a:ext cx="9071640" cy="946440"/>
          </a:xfrm>
          <a:prstGeom prst="rect">
            <a:avLst/>
          </a:prstGeom>
          <a:noFill/>
          <a:ln>
            <a:noFill/>
          </a:ln>
        </p:spPr>
        <p:txBody>
          <a:bodyPr lIns="0" rIns="0" tIns="0" bIns="0" anchor="ctr">
            <a:noAutofit/>
          </a:bodyPr>
          <a:p>
            <a:pPr algn="ctr"/>
            <a:r>
              <a:rPr b="0" lang="en-US" sz="4400" spc="-1" strike="noStrike">
                <a:latin typeface="Arial"/>
              </a:rPr>
              <a:t>哈希锁定</a:t>
            </a:r>
            <a:endParaRPr b="0" lang="en-US" sz="4400" spc="-1" strike="noStrike">
              <a:latin typeface="Arial"/>
            </a:endParaRPr>
          </a:p>
        </p:txBody>
      </p:sp>
      <p:sp>
        <p:nvSpPr>
          <p:cNvPr id="52" name="TextShape 2"/>
          <p:cNvSpPr txBox="1"/>
          <p:nvPr/>
        </p:nvSpPr>
        <p:spPr>
          <a:xfrm>
            <a:off x="504000" y="1326600"/>
            <a:ext cx="9071640" cy="3288240"/>
          </a:xfrm>
          <a:prstGeom prst="rect">
            <a:avLst/>
          </a:prstGeom>
          <a:noFill/>
          <a:ln>
            <a:noFill/>
          </a:ln>
        </p:spPr>
        <p:txBody>
          <a:bodyPr lIns="0" rIns="0" tIns="0" bIns="0">
            <a:normAutofit fontScale="56000"/>
          </a:bodyPr>
          <a:p>
            <a:pPr marL="432000" indent="-324000">
              <a:spcBef>
                <a:spcPts val="1417"/>
              </a:spcBef>
              <a:buClr>
                <a:srgbClr val="000000"/>
              </a:buClr>
              <a:buSzPct val="45000"/>
              <a:buFont typeface="Wingdings" charset="2"/>
              <a:buChar char=""/>
            </a:pPr>
            <a:r>
              <a:rPr b="0" lang="en-US" sz="3200" spc="-1" strike="noStrike">
                <a:latin typeface="Arial"/>
              </a:rPr>
              <a:t>哈希时间锁定（</a:t>
            </a:r>
            <a:r>
              <a:rPr b="0" lang="en-US" sz="3200" spc="-1" strike="noStrike">
                <a:latin typeface="Arial"/>
              </a:rPr>
              <a:t>HTLC</a:t>
            </a:r>
            <a:r>
              <a:rPr b="0" lang="en-US" sz="3200" spc="-1" strike="noStrike">
                <a:latin typeface="Arial"/>
              </a:rPr>
              <a:t>）最早出现在比特币的闪电网络，跨链资产交换支持一定数量的</a:t>
            </a:r>
            <a:r>
              <a:rPr b="0" lang="en-US" sz="3200" spc="-1" strike="noStrike">
                <a:latin typeface="Arial"/>
              </a:rPr>
              <a:t>A</a:t>
            </a:r>
            <a:r>
              <a:rPr b="0" lang="en-US" sz="3200" spc="-1" strike="noStrike">
                <a:latin typeface="Arial"/>
              </a:rPr>
              <a:t>链资产和一定数量的</a:t>
            </a:r>
            <a:r>
              <a:rPr b="0" lang="en-US" sz="3200" spc="-1" strike="noStrike">
                <a:latin typeface="Arial"/>
              </a:rPr>
              <a:t>B</a:t>
            </a:r>
            <a:r>
              <a:rPr b="0" lang="en-US" sz="3200" spc="-1" strike="noStrike">
                <a:latin typeface="Arial"/>
              </a:rPr>
              <a:t>链资产进行原子交换。哈希时间锁定巧妙地采用了哈希锁和时间锁，迫使资产的接收方在</a:t>
            </a:r>
            <a:r>
              <a:rPr b="0" lang="en-US" sz="3200" spc="-1" strike="noStrike">
                <a:latin typeface="Arial"/>
              </a:rPr>
              <a:t>deadline</a:t>
            </a:r>
            <a:r>
              <a:rPr b="0" lang="en-US" sz="3200" spc="-1" strike="noStrike">
                <a:latin typeface="Arial"/>
              </a:rPr>
              <a:t>内确定收款并产生一种收款证明给打款人，否则资产会归还给打款人。收款证明能够被付款人用来获取接收人区块链上的等量价值的数量资产或触发其他事件。</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3" name="" descr=""/>
          <p:cNvPicPr/>
          <p:nvPr/>
        </p:nvPicPr>
        <p:blipFill>
          <a:blip r:embed="rId1"/>
          <a:stretch/>
        </p:blipFill>
        <p:spPr>
          <a:xfrm>
            <a:off x="2088000" y="29880"/>
            <a:ext cx="5402880" cy="2778120"/>
          </a:xfrm>
          <a:prstGeom prst="rect">
            <a:avLst/>
          </a:prstGeom>
          <a:ln>
            <a:noFill/>
          </a:ln>
        </p:spPr>
      </p:pic>
      <p:sp>
        <p:nvSpPr>
          <p:cNvPr id="54" name="TextShape 1"/>
          <p:cNvSpPr txBox="1"/>
          <p:nvPr/>
        </p:nvSpPr>
        <p:spPr>
          <a:xfrm>
            <a:off x="504000" y="2520000"/>
            <a:ext cx="9288000" cy="3017160"/>
          </a:xfrm>
          <a:prstGeom prst="rect">
            <a:avLst/>
          </a:prstGeom>
          <a:noFill/>
          <a:ln>
            <a:noFill/>
          </a:ln>
        </p:spPr>
        <p:txBody>
          <a:bodyPr lIns="90000" rIns="90000" tIns="45000" bIns="45000">
            <a:noAutofit/>
          </a:bodyPr>
          <a:p>
            <a:r>
              <a:rPr b="0" lang="en-US" sz="1600" spc="-1" strike="noStrike">
                <a:latin typeface="Arial"/>
              </a:rPr>
              <a:t>1. Alice </a:t>
            </a:r>
            <a:r>
              <a:rPr b="0" lang="en-US" sz="1600" spc="-1" strike="noStrike">
                <a:latin typeface="Arial"/>
              </a:rPr>
              <a:t>随机构建一个字符串</a:t>
            </a:r>
            <a:r>
              <a:rPr b="0" lang="en-US" sz="1600" spc="-1" strike="noStrike">
                <a:latin typeface="Arial"/>
              </a:rPr>
              <a:t>s</a:t>
            </a:r>
            <a:r>
              <a:rPr b="0" lang="en-US" sz="1600" spc="-1" strike="noStrike">
                <a:latin typeface="Arial"/>
              </a:rPr>
              <a:t>，并计算出其哈希 </a:t>
            </a:r>
            <a:r>
              <a:rPr b="0" lang="en-US" sz="1600" spc="-1" strike="noStrike">
                <a:latin typeface="Arial"/>
              </a:rPr>
              <a:t>h = hash(s)</a:t>
            </a:r>
            <a:r>
              <a:rPr b="0" lang="en-US" sz="1600" spc="-1" strike="noStrike">
                <a:latin typeface="Arial"/>
              </a:rPr>
              <a:t>；</a:t>
            </a:r>
            <a:endParaRPr b="0" lang="en-US" sz="1600" spc="-1" strike="noStrike">
              <a:latin typeface="Arial"/>
            </a:endParaRPr>
          </a:p>
          <a:p>
            <a:r>
              <a:rPr b="0" lang="en-US" sz="1600" spc="-1" strike="noStrike">
                <a:latin typeface="Arial"/>
              </a:rPr>
              <a:t>2. Alice </a:t>
            </a:r>
            <a:r>
              <a:rPr b="0" lang="en-US" sz="1600" spc="-1" strike="noStrike">
                <a:latin typeface="Arial"/>
              </a:rPr>
              <a:t>将</a:t>
            </a:r>
            <a:r>
              <a:rPr b="0" lang="en-US" sz="1600" spc="-1" strike="noStrike">
                <a:latin typeface="Arial"/>
              </a:rPr>
              <a:t>h</a:t>
            </a:r>
            <a:r>
              <a:rPr b="0" lang="en-US" sz="1600" spc="-1" strike="noStrike">
                <a:latin typeface="Arial"/>
              </a:rPr>
              <a:t>发送给</a:t>
            </a:r>
            <a:r>
              <a:rPr b="0" lang="en-US" sz="1600" spc="-1" strike="noStrike">
                <a:latin typeface="Arial"/>
              </a:rPr>
              <a:t>Bob</a:t>
            </a:r>
            <a:r>
              <a:rPr b="0" lang="en-US" sz="1600" spc="-1" strike="noStrike">
                <a:latin typeface="Arial"/>
              </a:rPr>
              <a:t>的合约；</a:t>
            </a:r>
            <a:endParaRPr b="0" lang="en-US" sz="1600" spc="-1" strike="noStrike">
              <a:latin typeface="Arial"/>
            </a:endParaRPr>
          </a:p>
          <a:p>
            <a:r>
              <a:rPr b="0" lang="en-US" sz="1600" spc="-1" strike="noStrike">
                <a:latin typeface="Arial"/>
              </a:rPr>
              <a:t>3. Alice</a:t>
            </a:r>
            <a:r>
              <a:rPr b="0" lang="en-US" sz="1600" spc="-1" strike="noStrike">
                <a:latin typeface="Arial"/>
              </a:rPr>
              <a:t>锁定自己的</a:t>
            </a:r>
            <a:r>
              <a:rPr b="0" lang="en-US" sz="1600" spc="-1" strike="noStrike">
                <a:latin typeface="Arial"/>
              </a:rPr>
              <a:t>1</a:t>
            </a:r>
            <a:r>
              <a:rPr b="0" lang="en-US" sz="1600" spc="-1" strike="noStrike">
                <a:latin typeface="Arial"/>
              </a:rPr>
              <a:t>个</a:t>
            </a:r>
            <a:r>
              <a:rPr b="0" lang="en-US" sz="1600" spc="-1" strike="noStrike">
                <a:latin typeface="Arial"/>
              </a:rPr>
              <a:t>BTC</a:t>
            </a:r>
            <a:r>
              <a:rPr b="0" lang="en-US" sz="1600" spc="-1" strike="noStrike">
                <a:latin typeface="Arial"/>
              </a:rPr>
              <a:t>资产，并设置一个较长的锁定时间</a:t>
            </a:r>
            <a:r>
              <a:rPr b="0" lang="en-US" sz="1600" spc="-1" strike="noStrike">
                <a:latin typeface="Arial"/>
              </a:rPr>
              <a:t>t1, </a:t>
            </a:r>
            <a:r>
              <a:rPr b="0" lang="en-US" sz="1600" spc="-1" strike="noStrike">
                <a:latin typeface="Arial"/>
              </a:rPr>
              <a:t>并设置了获取该</a:t>
            </a:r>
            <a:r>
              <a:rPr b="0" lang="en-US" sz="1600" spc="-1" strike="noStrike">
                <a:latin typeface="Arial"/>
              </a:rPr>
              <a:t>BTC</a:t>
            </a:r>
            <a:r>
              <a:rPr b="0" lang="en-US" sz="1600" spc="-1" strike="noStrike">
                <a:latin typeface="Arial"/>
              </a:rPr>
              <a:t>的一个条件：谁能够提供</a:t>
            </a:r>
            <a:r>
              <a:rPr b="0" lang="en-US" sz="1600" spc="-1" strike="noStrike">
                <a:latin typeface="Arial"/>
              </a:rPr>
              <a:t>h</a:t>
            </a:r>
            <a:r>
              <a:rPr b="0" lang="en-US" sz="1600" spc="-1" strike="noStrike">
                <a:latin typeface="Arial"/>
              </a:rPr>
              <a:t>的原始值</a:t>
            </a:r>
            <a:r>
              <a:rPr b="0" lang="en-US" sz="1600" spc="-1" strike="noStrike">
                <a:latin typeface="Arial"/>
              </a:rPr>
              <a:t>s</a:t>
            </a:r>
            <a:r>
              <a:rPr b="0" lang="en-US" sz="1600" spc="-1" strike="noStrike">
                <a:latin typeface="Arial"/>
              </a:rPr>
              <a:t>就可以得到该</a:t>
            </a:r>
            <a:r>
              <a:rPr b="0" lang="en-US" sz="1600" spc="-1" strike="noStrike">
                <a:latin typeface="Arial"/>
              </a:rPr>
              <a:t>BTC;</a:t>
            </a:r>
            <a:endParaRPr b="0" lang="en-US" sz="1600" spc="-1" strike="noStrike">
              <a:latin typeface="Arial"/>
            </a:endParaRPr>
          </a:p>
          <a:p>
            <a:r>
              <a:rPr b="0" lang="en-US" sz="1600" spc="-1" strike="noStrike">
                <a:latin typeface="Arial"/>
              </a:rPr>
              <a:t>4. Bob</a:t>
            </a:r>
            <a:r>
              <a:rPr b="0" lang="en-US" sz="1600" spc="-1" strike="noStrike">
                <a:latin typeface="Arial"/>
              </a:rPr>
              <a:t>观察到</a:t>
            </a:r>
            <a:r>
              <a:rPr b="0" lang="en-US" sz="1600" spc="-1" strike="noStrike">
                <a:latin typeface="Arial"/>
              </a:rPr>
              <a:t>Alice </a:t>
            </a:r>
            <a:r>
              <a:rPr b="0" lang="en-US" sz="1600" spc="-1" strike="noStrike">
                <a:latin typeface="Arial"/>
              </a:rPr>
              <a:t>合约中锁定了一个</a:t>
            </a:r>
            <a:r>
              <a:rPr b="0" lang="en-US" sz="1600" spc="-1" strike="noStrike">
                <a:latin typeface="Arial"/>
              </a:rPr>
              <a:t>BTC, </a:t>
            </a:r>
            <a:r>
              <a:rPr b="0" lang="en-US" sz="1600" spc="-1" strike="noStrike">
                <a:latin typeface="Arial"/>
              </a:rPr>
              <a:t>然后</a:t>
            </a:r>
            <a:r>
              <a:rPr b="0" lang="en-US" sz="1600" spc="-1" strike="noStrike">
                <a:latin typeface="Arial"/>
              </a:rPr>
              <a:t>Bob</a:t>
            </a:r>
            <a:r>
              <a:rPr b="0" lang="en-US" sz="1600" spc="-1" strike="noStrike">
                <a:latin typeface="Arial"/>
              </a:rPr>
              <a:t>锁定自己的</a:t>
            </a:r>
            <a:r>
              <a:rPr b="0" lang="en-US" sz="1600" spc="-1" strike="noStrike">
                <a:latin typeface="Arial"/>
              </a:rPr>
              <a:t>20</a:t>
            </a:r>
            <a:r>
              <a:rPr b="0" lang="en-US" sz="1600" spc="-1" strike="noStrike">
                <a:latin typeface="Arial"/>
              </a:rPr>
              <a:t>个</a:t>
            </a:r>
            <a:r>
              <a:rPr b="0" lang="en-US" sz="1600" spc="-1" strike="noStrike">
                <a:latin typeface="Arial"/>
              </a:rPr>
              <a:t>ETH</a:t>
            </a:r>
            <a:r>
              <a:rPr b="0" lang="en-US" sz="1600" spc="-1" strike="noStrike">
                <a:latin typeface="Arial"/>
              </a:rPr>
              <a:t>资产，并设置一个相对较短的锁定时间</a:t>
            </a:r>
            <a:r>
              <a:rPr b="0" lang="en-US" sz="1600" spc="-1" strike="noStrike">
                <a:latin typeface="Arial"/>
              </a:rPr>
              <a:t>t2, t2 &lt; t1, Bob</a:t>
            </a:r>
            <a:r>
              <a:rPr b="0" lang="en-US" sz="1600" spc="-1" strike="noStrike">
                <a:latin typeface="Arial"/>
              </a:rPr>
              <a:t>也设置了同样获取条件（谁提供</a:t>
            </a:r>
            <a:r>
              <a:rPr b="0" lang="en-US" sz="1600" spc="-1" strike="noStrike">
                <a:latin typeface="Arial"/>
              </a:rPr>
              <a:t>h</a:t>
            </a:r>
            <a:r>
              <a:rPr b="0" lang="en-US" sz="1600" spc="-1" strike="noStrike">
                <a:latin typeface="Arial"/>
              </a:rPr>
              <a:t>的原始值</a:t>
            </a:r>
            <a:r>
              <a:rPr b="0" lang="en-US" sz="1600" spc="-1" strike="noStrike">
                <a:latin typeface="Arial"/>
              </a:rPr>
              <a:t>s</a:t>
            </a:r>
            <a:r>
              <a:rPr b="0" lang="en-US" sz="1600" spc="-1" strike="noStrike">
                <a:latin typeface="Arial"/>
              </a:rPr>
              <a:t>就可以获取</a:t>
            </a:r>
            <a:r>
              <a:rPr b="0" lang="en-US" sz="1600" spc="-1" strike="noStrike">
                <a:latin typeface="Arial"/>
              </a:rPr>
              <a:t>20</a:t>
            </a:r>
            <a:r>
              <a:rPr b="0" lang="en-US" sz="1600" spc="-1" strike="noStrike">
                <a:latin typeface="Arial"/>
              </a:rPr>
              <a:t>个</a:t>
            </a:r>
            <a:r>
              <a:rPr b="0" lang="en-US" sz="1600" spc="-1" strike="noStrike">
                <a:latin typeface="Arial"/>
              </a:rPr>
              <a:t>ETH</a:t>
            </a:r>
            <a:r>
              <a:rPr b="0" lang="en-US" sz="1600" spc="-1" strike="noStrike">
                <a:latin typeface="Arial"/>
              </a:rPr>
              <a:t>）；</a:t>
            </a:r>
            <a:endParaRPr b="0" lang="en-US" sz="1600" spc="-1" strike="noStrike">
              <a:latin typeface="Arial"/>
            </a:endParaRPr>
          </a:p>
          <a:p>
            <a:r>
              <a:rPr b="0" lang="en-US" sz="1600" spc="-1" strike="noStrike">
                <a:latin typeface="Arial"/>
              </a:rPr>
              <a:t>5. Alice</a:t>
            </a:r>
            <a:r>
              <a:rPr b="0" lang="en-US" sz="1600" spc="-1" strike="noStrike">
                <a:latin typeface="Arial"/>
              </a:rPr>
              <a:t>将自己最初生成的字符串</a:t>
            </a:r>
            <a:r>
              <a:rPr b="0" lang="en-US" sz="1600" spc="-1" strike="noStrike">
                <a:latin typeface="Arial"/>
              </a:rPr>
              <a:t>s </a:t>
            </a:r>
            <a:r>
              <a:rPr b="0" lang="en-US" sz="1600" spc="-1" strike="noStrike">
                <a:latin typeface="Arial"/>
              </a:rPr>
              <a:t>发送到</a:t>
            </a:r>
            <a:r>
              <a:rPr b="0" lang="en-US" sz="1600" spc="-1" strike="noStrike">
                <a:latin typeface="Arial"/>
              </a:rPr>
              <a:t>Bob</a:t>
            </a:r>
            <a:r>
              <a:rPr b="0" lang="en-US" sz="1600" spc="-1" strike="noStrike">
                <a:latin typeface="Arial"/>
              </a:rPr>
              <a:t>的合约里取得了</a:t>
            </a:r>
            <a:r>
              <a:rPr b="0" lang="en-US" sz="1600" spc="-1" strike="noStrike">
                <a:latin typeface="Arial"/>
              </a:rPr>
              <a:t>20</a:t>
            </a:r>
            <a:r>
              <a:rPr b="0" lang="en-US" sz="1600" spc="-1" strike="noStrike">
                <a:latin typeface="Arial"/>
              </a:rPr>
              <a:t>个</a:t>
            </a:r>
            <a:r>
              <a:rPr b="0" lang="en-US" sz="1600" spc="-1" strike="noStrike">
                <a:latin typeface="Arial"/>
              </a:rPr>
              <a:t>ETH;</a:t>
            </a:r>
            <a:endParaRPr b="0" lang="en-US" sz="1600" spc="-1" strike="noStrike">
              <a:latin typeface="Arial"/>
            </a:endParaRPr>
          </a:p>
          <a:p>
            <a:r>
              <a:rPr b="0" lang="en-US" sz="1600" spc="-1" strike="noStrike">
                <a:latin typeface="Arial"/>
              </a:rPr>
              <a:t>6. Bob</a:t>
            </a:r>
            <a:r>
              <a:rPr b="0" lang="en-US" sz="1600" spc="-1" strike="noStrike">
                <a:latin typeface="Arial"/>
              </a:rPr>
              <a:t>观察到步骤</a:t>
            </a:r>
            <a:r>
              <a:rPr b="0" lang="en-US" sz="1600" spc="-1" strike="noStrike">
                <a:latin typeface="Arial"/>
              </a:rPr>
              <a:t>5</a:t>
            </a:r>
            <a:r>
              <a:rPr b="0" lang="en-US" sz="1600" spc="-1" strike="noStrike">
                <a:latin typeface="Arial"/>
              </a:rPr>
              <a:t>中</a:t>
            </a:r>
            <a:r>
              <a:rPr b="0" lang="en-US" sz="1600" spc="-1" strike="noStrike">
                <a:latin typeface="Arial"/>
              </a:rPr>
              <a:t>Alice</a:t>
            </a:r>
            <a:r>
              <a:rPr b="0" lang="en-US" sz="1600" spc="-1" strike="noStrike">
                <a:latin typeface="Arial"/>
              </a:rPr>
              <a:t>的</a:t>
            </a:r>
            <a:r>
              <a:rPr b="0" lang="en-US" sz="1600" spc="-1" strike="noStrike">
                <a:latin typeface="Arial"/>
              </a:rPr>
              <a:t>s</a:t>
            </a:r>
            <a:r>
              <a:rPr b="0" lang="en-US" sz="1600" spc="-1" strike="noStrike">
                <a:latin typeface="Arial"/>
              </a:rPr>
              <a:t>值，将其发送给</a:t>
            </a:r>
            <a:r>
              <a:rPr b="0" lang="en-US" sz="1600" spc="-1" strike="noStrike">
                <a:latin typeface="Arial"/>
              </a:rPr>
              <a:t>Alice</a:t>
            </a:r>
            <a:r>
              <a:rPr b="0" lang="en-US" sz="1600" spc="-1" strike="noStrike">
                <a:latin typeface="Arial"/>
              </a:rPr>
              <a:t>的合约成功获取</a:t>
            </a:r>
            <a:r>
              <a:rPr b="0" lang="en-US" sz="1600" spc="-1" strike="noStrike">
                <a:latin typeface="Arial"/>
              </a:rPr>
              <a:t>1</a:t>
            </a:r>
            <a:r>
              <a:rPr b="0" lang="en-US" sz="1600" spc="-1" strike="noStrike">
                <a:latin typeface="Arial"/>
              </a:rPr>
              <a:t>个</a:t>
            </a:r>
            <a:r>
              <a:rPr b="0" lang="en-US" sz="1600" spc="-1" strike="noStrike">
                <a:latin typeface="Arial"/>
              </a:rPr>
              <a:t>BTC; </a:t>
            </a:r>
            <a:r>
              <a:rPr b="0" lang="en-US" sz="1600" spc="-1" strike="noStrike">
                <a:latin typeface="Arial"/>
              </a:rPr>
              <a:t>至此</a:t>
            </a:r>
            <a:r>
              <a:rPr b="0" lang="en-US" sz="1600" spc="-1" strike="noStrike">
                <a:latin typeface="Arial"/>
              </a:rPr>
              <a:t>Alice</a:t>
            </a:r>
            <a:r>
              <a:rPr b="0" lang="en-US" sz="1600" spc="-1" strike="noStrike">
                <a:latin typeface="Arial"/>
              </a:rPr>
              <a:t>和</a:t>
            </a:r>
            <a:r>
              <a:rPr b="0" lang="en-US" sz="1600" spc="-1" strike="noStrike">
                <a:latin typeface="Arial"/>
              </a:rPr>
              <a:t>Bob</a:t>
            </a:r>
            <a:r>
              <a:rPr b="0" lang="en-US" sz="1600" spc="-1" strike="noStrike">
                <a:latin typeface="Arial"/>
              </a:rPr>
              <a:t>完成了资产的交换。</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TextShape 1"/>
          <p:cNvSpPr txBox="1"/>
          <p:nvPr/>
        </p:nvSpPr>
        <p:spPr>
          <a:xfrm>
            <a:off x="432000" y="455760"/>
            <a:ext cx="9071640" cy="3288240"/>
          </a:xfrm>
          <a:prstGeom prst="rect">
            <a:avLst/>
          </a:prstGeom>
          <a:noFill/>
          <a:ln>
            <a:noFill/>
          </a:ln>
        </p:spPr>
        <p:txBody>
          <a:bodyPr lIns="0" rIns="0" tIns="0" bIns="0">
            <a:normAutofit fontScale="76000"/>
          </a:bodyPr>
          <a:p>
            <a:pPr marL="432000" indent="-324000">
              <a:spcBef>
                <a:spcPts val="1417"/>
              </a:spcBef>
              <a:buClr>
                <a:srgbClr val="000000"/>
              </a:buClr>
              <a:buSzPct val="45000"/>
              <a:buFont typeface="Wingdings" charset="2"/>
              <a:buChar char=""/>
            </a:pPr>
            <a:r>
              <a:rPr b="1" lang="en-US" sz="3200" spc="-1" strike="noStrike">
                <a:latin typeface="Arial"/>
              </a:rPr>
              <a:t>约束条件</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进行跨链资产交换的双方必须能够解析双方的合</a:t>
            </a:r>
            <a:r>
              <a:rPr b="0" lang="en-US" sz="3200" spc="-1" strike="noStrike">
                <a:latin typeface="Arial"/>
              </a:rPr>
              <a:t>约内部数据，例如</a:t>
            </a:r>
            <a:r>
              <a:rPr b="0" lang="en-US" sz="3200" spc="-1" strike="noStrike">
                <a:latin typeface="Arial"/>
              </a:rPr>
              <a:t>s</a:t>
            </a:r>
            <a:r>
              <a:rPr b="0" lang="en-US" sz="3200" spc="-1" strike="noStrike">
                <a:latin typeface="Arial"/>
              </a:rPr>
              <a:t>，例如锁定资产的证明等；</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哈希锁定的超时时间设置时需要保证存在时间</a:t>
            </a:r>
            <a:r>
              <a:rPr b="0" lang="en-US" sz="3200" spc="-1" strike="noStrike">
                <a:latin typeface="Arial"/>
              </a:rPr>
              <a:t>差，这样在单方面作弊时另一方可以及时撤回自</a:t>
            </a:r>
            <a:r>
              <a:rPr b="0" lang="en-US" sz="3200" spc="-1" strike="noStrike">
                <a:latin typeface="Arial"/>
              </a:rPr>
              <a:t>己的资产。</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extShape 1"/>
          <p:cNvSpPr txBox="1"/>
          <p:nvPr/>
        </p:nvSpPr>
        <p:spPr>
          <a:xfrm>
            <a:off x="504000" y="226080"/>
            <a:ext cx="9071640" cy="946440"/>
          </a:xfrm>
          <a:prstGeom prst="rect">
            <a:avLst/>
          </a:prstGeom>
          <a:noFill/>
          <a:ln>
            <a:noFill/>
          </a:ln>
        </p:spPr>
        <p:txBody>
          <a:bodyPr lIns="0" rIns="0" tIns="0" bIns="0" anchor="ctr">
            <a:noAutofit/>
          </a:bodyPr>
          <a:p>
            <a:pPr algn="ctr"/>
            <a:r>
              <a:rPr b="0" lang="en-US" sz="4400" spc="-1" strike="noStrike">
                <a:latin typeface="Arial"/>
              </a:rPr>
              <a:t>侧链</a:t>
            </a:r>
            <a:endParaRPr b="0" lang="en-US" sz="4400" spc="-1" strike="noStrike">
              <a:latin typeface="Arial"/>
            </a:endParaRPr>
          </a:p>
        </p:txBody>
      </p:sp>
      <p:sp>
        <p:nvSpPr>
          <p:cNvPr id="57" name="TextShape 2"/>
          <p:cNvSpPr txBox="1"/>
          <p:nvPr/>
        </p:nvSpPr>
        <p:spPr>
          <a:xfrm>
            <a:off x="504000" y="1326600"/>
            <a:ext cx="9071640" cy="3288240"/>
          </a:xfrm>
          <a:prstGeom prst="rect">
            <a:avLst/>
          </a:prstGeom>
          <a:noFill/>
          <a:ln>
            <a:noFill/>
          </a:ln>
        </p:spPr>
        <p:txBody>
          <a:bodyPr lIns="0" rIns="0" tIns="0" bIns="0">
            <a:normAutofit fontScale="88000"/>
          </a:bodyPr>
          <a:p>
            <a:pPr marL="432000" indent="-324000">
              <a:spcBef>
                <a:spcPts val="1417"/>
              </a:spcBef>
              <a:buClr>
                <a:srgbClr val="000000"/>
              </a:buClr>
              <a:buSzPct val="45000"/>
              <a:buFont typeface="Wingdings" charset="2"/>
              <a:buChar char=""/>
            </a:pPr>
            <a:r>
              <a:rPr b="0" lang="en-US" sz="3200" spc="-1" strike="noStrike">
                <a:latin typeface="Arial"/>
              </a:rPr>
              <a:t>侧链相对主链而言能够验证和解析主链中的区块数据和账本数据。侧链实现的基础技术是双向锚定（</a:t>
            </a:r>
            <a:r>
              <a:rPr b="0" lang="en-US" sz="3200" spc="-1" strike="noStrike">
                <a:latin typeface="Arial"/>
              </a:rPr>
              <a:t>Two-way Peg</a:t>
            </a:r>
            <a:r>
              <a:rPr b="0" lang="en-US" sz="3200" spc="-1" strike="noStrike">
                <a:latin typeface="Arial"/>
              </a:rPr>
              <a:t>），通过双向锚定技术可以将数字资产在主链上进行锁定，同时将等价的资产在侧链中释放。相反当侧链中相关资产进行锁定时，主链上锚定的等价资产也可以被释放。</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220</TotalTime>
  <Application>LibreOffice/6.3.4.2$Linux_X86_64 LibreOffice_project/30$Build-2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2020-02-06T13:43:49Z</dcterms:created>
  <dc:creator/>
  <dc:description/>
  <dc:language>zh-CN</dc:language>
  <cp:lastModifiedBy/>
  <dcterms:modified xsi:type="dcterms:W3CDTF">2020-02-07T17:27:10Z</dcterms:modified>
  <cp:revision>9</cp:revision>
  <dc:subject/>
  <dc:title/>
</cp:coreProperties>
</file>