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3" r:id="rId6"/>
    <p:sldId id="262" r:id="rId7"/>
    <p:sldId id="276" r:id="rId8"/>
    <p:sldId id="277" r:id="rId9"/>
    <p:sldId id="265" r:id="rId10"/>
    <p:sldId id="279" r:id="rId11"/>
    <p:sldId id="280" r:id="rId12"/>
    <p:sldId id="281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FFFFF"/>
    <a:srgbClr val="49600B"/>
    <a:srgbClr val="F8F8F8"/>
    <a:srgbClr val="F2F2F2"/>
    <a:srgbClr val="B5C18A"/>
    <a:srgbClr val="F7F6F1"/>
    <a:srgbClr val="F4EEF7"/>
    <a:srgbClr val="8E9B03"/>
    <a:srgbClr val="EEF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tags" Target="../tags/tag8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tags" Target="../tags/tag9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tags" Target="../tags/tag10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tags" Target="../tags/tag11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tags" Target="../tags/tag1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tags" Target="../tags/tag4.xml"/><Relationship Id="rId3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tags" Target="../tags/tag7.xml"/><Relationship Id="rId4" Type="http://schemas.openxmlformats.org/officeDocument/2006/relationships/image" Target="../media/image8.png"/><Relationship Id="rId3" Type="http://schemas.openxmlformats.org/officeDocument/2006/relationships/tags" Target="../tags/tag6.xml"/><Relationship Id="rId2" Type="http://schemas.openxmlformats.org/officeDocument/2006/relationships/image" Target="../media/image7.pn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1906788" y="1454994"/>
            <a:ext cx="877053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8FA6AD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/>
            <a:r>
              <a:rPr lang="en-US" altLang="zh-CN" sz="6000" b="1" dirty="0" smtClean="0">
                <a:solidFill>
                  <a:srgbClr val="49600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Medical Image to Text Report Generation</a:t>
            </a:r>
            <a:endParaRPr lang="en-US" altLang="zh-CN" sz="6000" b="1" dirty="0" smtClean="0">
              <a:solidFill>
                <a:srgbClr val="49600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60675" y="4012565"/>
            <a:ext cx="6863080" cy="1320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defTabSz="685800"/>
            <a:r>
              <a:rPr lang="en-US" altLang="zh-CN" sz="3200">
                <a:solidFill>
                  <a:srgbClr val="49600B"/>
                </a:solidFill>
              </a:rPr>
              <a:t>Presenter: Yayan Li</a:t>
            </a:r>
            <a:endParaRPr lang="en-US" altLang="zh-CN" sz="3200">
              <a:solidFill>
                <a:srgbClr val="49600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700" y="260350"/>
            <a:ext cx="12166600" cy="6337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19785" y="429260"/>
            <a:ext cx="5541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Decoder</a:t>
            </a:r>
            <a:endParaRPr lang="en-US" sz="2400" b="1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5575" y="889635"/>
            <a:ext cx="8350885" cy="55702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19785" y="429260"/>
            <a:ext cx="5541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Decoder</a:t>
            </a:r>
            <a:endParaRPr lang="en-US" sz="2400" b="1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1031240"/>
            <a:ext cx="12192000" cy="47955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60145" y="1813560"/>
            <a:ext cx="8177530" cy="3049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8000" b="1" noProof="0" dirty="0">
                <a:ln>
                  <a:noFill/>
                </a:ln>
                <a:solidFill>
                  <a:srgbClr val="49600B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ea"/>
              </a:rPr>
              <a:t>Evaluation</a:t>
            </a:r>
            <a:endParaRPr lang="en-US" altLang="zh-CN" sz="8000" b="1" noProof="0" dirty="0">
              <a:ln>
                <a:noFill/>
              </a:ln>
              <a:solidFill>
                <a:srgbClr val="49600B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6695" y="1545590"/>
            <a:ext cx="11087100" cy="294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19760" y="467995"/>
            <a:ext cx="10577195" cy="6124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45"/>
          <p:cNvSpPr>
            <a:spLocks noChangeArrowheads="1"/>
          </p:cNvSpPr>
          <p:nvPr/>
        </p:nvSpPr>
        <p:spPr bwMode="auto">
          <a:xfrm>
            <a:off x="601980" y="733425"/>
            <a:ext cx="312864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p>
            <a:pPr algn="ctr"/>
            <a:r>
              <a:rPr lang="en-US" altLang="zh-CN" sz="4000" b="1" dirty="0">
                <a:solidFill>
                  <a:srgbClr val="5E7A02"/>
                </a:solidFill>
                <a:latin typeface="微软雅黑 Light" panose="020B0502040204020203" pitchFamily="34" charset="-122"/>
                <a:sym typeface="微软雅黑" panose="020B0503020204020204" charset="-122"/>
              </a:rPr>
              <a:t>CONTENTS</a:t>
            </a:r>
            <a:endParaRPr lang="en-US" altLang="zh-CN" sz="4000" b="1" dirty="0">
              <a:solidFill>
                <a:srgbClr val="5E7A02"/>
              </a:solidFill>
              <a:latin typeface="微软雅黑 Light" panose="020B0502040204020203" pitchFamily="34" charset="-122"/>
              <a:sym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31925" y="2319020"/>
            <a:ext cx="1915795" cy="1886585"/>
          </a:xfrm>
          <a:prstGeom prst="rect">
            <a:avLst/>
          </a:prstGeom>
          <a:solidFill>
            <a:srgbClr val="5E7A02">
              <a:alpha val="7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Right" fov="7200000">
              <a:rot lat="0" lon="19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defTabSz="685800"/>
            <a:r>
              <a:rPr lang="en-US" altLang="zh-CN" sz="3200" b="1" dirty="0">
                <a:solidFill>
                  <a:schemeClr val="bg1"/>
                </a:solidFill>
                <a:latin typeface="Calibri" panose="020F0502020204030204"/>
                <a:sym typeface="+mn-ea"/>
              </a:rPr>
              <a:t>01</a:t>
            </a:r>
            <a:r>
              <a:rPr lang="en-US" altLang="zh-CN" sz="2000" b="1" dirty="0">
                <a:solidFill>
                  <a:schemeClr val="bg1"/>
                </a:solidFill>
                <a:latin typeface="Calibri" panose="020F0502020204030204"/>
                <a:sym typeface="+mn-ea"/>
              </a:rPr>
              <a:t>  Preprocess the image</a:t>
            </a:r>
            <a:endParaRPr lang="en-US" altLang="zh-CN" sz="2000" b="1" dirty="0">
              <a:solidFill>
                <a:schemeClr val="bg1"/>
              </a:solidFill>
              <a:latin typeface="Calibri" panose="020F0502020204030204"/>
              <a:sym typeface="+mn-ea"/>
            </a:endParaRPr>
          </a:p>
          <a:p>
            <a:pPr algn="ctr" defTabSz="685800"/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30625" y="2503170"/>
            <a:ext cx="1871345" cy="1851660"/>
          </a:xfrm>
          <a:prstGeom prst="rect">
            <a:avLst/>
          </a:prstGeom>
          <a:solidFill>
            <a:srgbClr val="5E7A02">
              <a:alpha val="7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Right" fov="7200000">
              <a:rot lat="0" lon="19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defTabSz="685800"/>
            <a:r>
              <a:rPr lang="en-US" altLang="zh-CN" sz="2800" b="1" dirty="0">
                <a:solidFill>
                  <a:schemeClr val="bg1"/>
                </a:solidFill>
                <a:latin typeface="Calibri" panose="020F0502020204030204"/>
                <a:sym typeface="+mn-ea"/>
              </a:rPr>
              <a:t>02</a:t>
            </a:r>
            <a:endParaRPr lang="en-US" altLang="zh-CN" sz="2800" b="1" dirty="0">
              <a:solidFill>
                <a:schemeClr val="bg1"/>
              </a:solidFill>
              <a:latin typeface="Calibri" panose="020F0502020204030204"/>
              <a:sym typeface="+mn-ea"/>
            </a:endParaRPr>
          </a:p>
          <a:p>
            <a:pPr algn="ctr" defTabSz="685800"/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ea"/>
              </a:rPr>
              <a:t>Initialize the tokennizer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82360" y="2607310"/>
            <a:ext cx="1905635" cy="1908810"/>
          </a:xfrm>
          <a:prstGeom prst="rect">
            <a:avLst/>
          </a:prstGeom>
          <a:solidFill>
            <a:srgbClr val="5E7A02">
              <a:alpha val="7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Right" fov="7200000">
              <a:rot lat="0" lon="19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defTabSz="685800"/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ea"/>
              </a:rPr>
              <a:t>03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ea"/>
            </a:endParaRPr>
          </a:p>
          <a:p>
            <a:pPr algn="ctr" defTabSz="685800"/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ea"/>
              </a:rPr>
              <a:t>Customizer the dataset class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70265" y="2687955"/>
            <a:ext cx="1790065" cy="1828800"/>
          </a:xfrm>
          <a:prstGeom prst="rect">
            <a:avLst/>
          </a:prstGeom>
          <a:solidFill>
            <a:srgbClr val="5E7A02">
              <a:alpha val="7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Right" fov="7200000">
              <a:rot lat="0" lon="19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defTabSz="685800"/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ea"/>
              </a:rPr>
              <a:t>04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ea"/>
            </a:endParaRPr>
          </a:p>
          <a:p>
            <a:pPr algn="ctr" defTabSz="685800"/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ea"/>
              </a:rPr>
              <a:t>encoder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ea"/>
            </a:endParaRPr>
          </a:p>
          <a:p>
            <a:pPr algn="ctr" defTabSz="685800"/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ea"/>
              </a:rPr>
              <a:t>And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ea"/>
            </a:endParaRPr>
          </a:p>
          <a:p>
            <a:pPr algn="ctr" defTabSz="685800"/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ea"/>
              </a:rPr>
              <a:t>decoder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5" grpId="0" bldLvl="0" animBg="1"/>
      <p:bldP spid="6" grpId="0" bldLvl="0" animBg="1"/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988695" y="1285875"/>
            <a:ext cx="7846060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Pre-process the images</a:t>
            </a:r>
            <a:endParaRPr lang="en-US"/>
          </a:p>
          <a:p>
            <a:endParaRPr lang="en-US"/>
          </a:p>
          <a:p>
            <a:r>
              <a:rPr lang="en-US" sz="2000" b="1"/>
              <a:t>Applies data augmentation to make your model more robust to variations.</a:t>
            </a:r>
            <a:endParaRPr lang="en-US" sz="2000" b="1"/>
          </a:p>
          <a:p>
            <a:endParaRPr lang="en-US" sz="2000" b="1"/>
          </a:p>
          <a:p>
            <a:endParaRPr lang="en-US" sz="2000" b="1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08990" y="2738120"/>
            <a:ext cx="9959975" cy="21393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73785" y="4877435"/>
            <a:ext cx="93668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🧠 Purpose:</a:t>
            </a:r>
            <a:endParaRPr lang="en-US"/>
          </a:p>
          <a:p>
            <a:endParaRPr lang="en-US"/>
          </a:p>
          <a:p>
            <a:r>
              <a:rPr lang="en-US"/>
              <a:t>Helps the model generalize better.</a:t>
            </a:r>
            <a:endParaRPr lang="en-US"/>
          </a:p>
          <a:p>
            <a:endParaRPr lang="en-US"/>
          </a:p>
          <a:p>
            <a:r>
              <a:rPr lang="en-US"/>
              <a:t>Makes training data more diverse, which reduces overfitting.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42515" y="2152650"/>
            <a:ext cx="699516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0" b="1" noProof="0" dirty="0">
                <a:ln>
                  <a:noFill/>
                </a:ln>
                <a:solidFill>
                  <a:srgbClr val="49600B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ea"/>
              </a:rPr>
              <a:t>Initialize the tokenizer</a:t>
            </a:r>
            <a:endParaRPr lang="en-US" altLang="zh-CN" sz="8000" b="1" noProof="0" dirty="0">
              <a:ln>
                <a:noFill/>
              </a:ln>
              <a:solidFill>
                <a:srgbClr val="49600B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ea"/>
            </a:endParaRPr>
          </a:p>
          <a:p>
            <a:pPr algn="ctr"/>
            <a:endParaRPr lang="en-US" altLang="zh-CN" sz="8000" b="1" noProof="0" dirty="0">
              <a:ln>
                <a:noFill/>
              </a:ln>
              <a:solidFill>
                <a:srgbClr val="49600B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d2e75fce06f081b918c49f2c7a621a322a43e91244bd0-WPrgxr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61070" y="-74930"/>
            <a:ext cx="3444240" cy="45910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5570" y="118110"/>
            <a:ext cx="11998325" cy="6622415"/>
          </a:xfrm>
          <a:prstGeom prst="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38150" y="354330"/>
            <a:ext cx="4934585" cy="797560"/>
          </a:xfrm>
          <a:prstGeom prst="round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1655" y="430530"/>
            <a:ext cx="5264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rgbClr val="49600B"/>
                </a:solidFill>
              </a:rPr>
              <a:t>Initialize the tokenizer</a:t>
            </a:r>
            <a:endParaRPr lang="en-US" altLang="zh-CN" sz="3600">
              <a:solidFill>
                <a:srgbClr val="49600B"/>
              </a:solidFill>
            </a:endParaRPr>
          </a:p>
          <a:p>
            <a:endParaRPr lang="en-US" altLang="zh-CN" sz="3600">
              <a:solidFill>
                <a:srgbClr val="49600B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1655" y="1328420"/>
            <a:ext cx="326326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Compare T-5 tokenizer and bert tokenizer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/>
          <p:nvPr>
            <p:custDataLst>
              <p:tags r:id="rId2"/>
            </p:custDataLst>
          </p:nvPr>
        </p:nvGraphicFramePr>
        <p:xfrm>
          <a:off x="438150" y="2150110"/>
          <a:ext cx="85344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Feature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T5 Tokenizer (T5Tokenizer)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BERT Tokenizer (BertTokenizer)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Tokenization style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SentencePiece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WordPiece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Pre-tokenization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 whitespace splitting (learns subwords directly)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Yes, splits by spaces first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Vocabulary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32k+ learned subwords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30k WordPiece vocab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38150" y="4368800"/>
          <a:ext cx="10321290" cy="242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430"/>
                <a:gridCol w="3440430"/>
                <a:gridCol w="344043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Feature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T5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BERT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93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CLS/SEP tokens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❌ No [CLS], [SEP]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✅ Uses [CLS], [SEP] tokens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05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Decoder input support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✅ Supports encoder-decoder setup (for generation)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❌ Only encoder (used for classification etc.)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Padding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&lt;pad&gt; token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[PAD] token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93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Masking token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&lt;extra_id_0&gt; for span masking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[MASK] for token masking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d2e75fce06f081b918c49f2c7a621a322a43e91244bd0-WPrgxr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61070" y="-74930"/>
            <a:ext cx="3444240" cy="45910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5570" y="118110"/>
            <a:ext cx="11998325" cy="6622415"/>
          </a:xfrm>
          <a:prstGeom prst="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38150" y="354330"/>
            <a:ext cx="4934585" cy="797560"/>
          </a:xfrm>
          <a:prstGeom prst="round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1655" y="430530"/>
            <a:ext cx="5264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rgbClr val="49600B"/>
                </a:solidFill>
              </a:rPr>
              <a:t>Initialize the tokenizer</a:t>
            </a:r>
            <a:endParaRPr lang="en-US" altLang="zh-CN" sz="3600">
              <a:solidFill>
                <a:srgbClr val="49600B"/>
              </a:solidFill>
            </a:endParaRPr>
          </a:p>
          <a:p>
            <a:endParaRPr lang="en-US" altLang="zh-CN" sz="3600">
              <a:solidFill>
                <a:srgbClr val="49600B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1655" y="1328420"/>
            <a:ext cx="326326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Compare T-5 tokenizer and bert tokenizer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55320" y="1973580"/>
            <a:ext cx="8004175" cy="23056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55320" y="4297680"/>
            <a:ext cx="8216900" cy="24333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60145" y="2127250"/>
            <a:ext cx="8177530" cy="3049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8000" b="1" noProof="0" dirty="0">
                <a:ln>
                  <a:noFill/>
                </a:ln>
                <a:solidFill>
                  <a:srgbClr val="49600B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ea"/>
              </a:rPr>
              <a:t>Customize Dataset Class</a:t>
            </a:r>
            <a:endParaRPr lang="en-US" altLang="zh-CN" sz="8000" b="1" noProof="0" dirty="0">
              <a:ln>
                <a:noFill/>
              </a:ln>
              <a:solidFill>
                <a:srgbClr val="49600B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ea"/>
            </a:endParaRPr>
          </a:p>
          <a:p>
            <a:pPr algn="ctr"/>
            <a:endParaRPr lang="en-US" altLang="zh-CN" sz="8000" b="1" noProof="0" dirty="0">
              <a:ln>
                <a:noFill/>
              </a:ln>
              <a:solidFill>
                <a:srgbClr val="49600B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15570" y="118110"/>
            <a:ext cx="11998325" cy="6622415"/>
          </a:xfrm>
          <a:prstGeom prst="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38150" y="354330"/>
            <a:ext cx="4560104" cy="797560"/>
            <a:chOff x="690" y="558"/>
            <a:chExt cx="8627" cy="1256"/>
          </a:xfrm>
        </p:grpSpPr>
        <p:sp>
          <p:nvSpPr>
            <p:cNvPr id="5" name="文本框 4"/>
            <p:cNvSpPr txBox="1"/>
            <p:nvPr/>
          </p:nvSpPr>
          <p:spPr>
            <a:xfrm>
              <a:off x="1309" y="678"/>
              <a:ext cx="800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>
                  <a:solidFill>
                    <a:srgbClr val="49600B"/>
                  </a:solidFill>
                </a:rPr>
                <a:t>Dataset class</a:t>
              </a:r>
              <a:endParaRPr lang="en-US" altLang="zh-CN" sz="3600">
                <a:solidFill>
                  <a:srgbClr val="49600B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690" y="558"/>
              <a:ext cx="6916" cy="1256"/>
            </a:xfrm>
            <a:prstGeom prst="roundRect">
              <a:avLst/>
            </a:prstGeom>
            <a:noFill/>
            <a:ln>
              <a:solidFill>
                <a:srgbClr val="8E9B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83100" y="0"/>
            <a:ext cx="7280275" cy="56838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r="53855"/>
          <a:stretch>
            <a:fillRect/>
          </a:stretch>
        </p:blipFill>
        <p:spPr>
          <a:xfrm>
            <a:off x="115570" y="1681480"/>
            <a:ext cx="3891280" cy="2819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5570" y="5683885"/>
            <a:ext cx="10527665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60145" y="1813560"/>
            <a:ext cx="8177530" cy="3049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8000" b="1" noProof="0" dirty="0">
                <a:ln>
                  <a:noFill/>
                </a:ln>
                <a:solidFill>
                  <a:srgbClr val="49600B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ea"/>
              </a:rPr>
              <a:t>Encoder</a:t>
            </a:r>
            <a:endParaRPr lang="en-US" altLang="zh-CN" sz="8000" b="1" noProof="0" dirty="0">
              <a:ln>
                <a:noFill/>
              </a:ln>
              <a:solidFill>
                <a:srgbClr val="49600B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ea"/>
            </a:endParaRPr>
          </a:p>
          <a:p>
            <a:pPr algn="ctr"/>
            <a:r>
              <a:rPr lang="en-US" altLang="zh-CN" sz="8000" b="1" noProof="0" dirty="0">
                <a:ln>
                  <a:noFill/>
                </a:ln>
                <a:solidFill>
                  <a:srgbClr val="49600B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ea"/>
              </a:rPr>
              <a:t>&amp;</a:t>
            </a:r>
            <a:endParaRPr lang="en-US" altLang="zh-CN" sz="8000" b="1" noProof="0" dirty="0">
              <a:ln>
                <a:noFill/>
              </a:ln>
              <a:solidFill>
                <a:srgbClr val="49600B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ea"/>
            </a:endParaRPr>
          </a:p>
          <a:p>
            <a:pPr algn="ctr"/>
            <a:r>
              <a:rPr lang="en-US" altLang="zh-CN" sz="8000" b="1" noProof="0" dirty="0">
                <a:ln>
                  <a:noFill/>
                </a:ln>
                <a:solidFill>
                  <a:srgbClr val="49600B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ea"/>
              </a:rPr>
              <a:t>Decoder</a:t>
            </a:r>
            <a:endParaRPr lang="en-US" altLang="zh-CN" sz="8000" b="1" noProof="0" dirty="0">
              <a:ln>
                <a:noFill/>
              </a:ln>
              <a:solidFill>
                <a:srgbClr val="49600B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ea"/>
            </a:endParaRPr>
          </a:p>
          <a:p>
            <a:pPr algn="ctr"/>
            <a:endParaRPr lang="en-US" altLang="zh-CN" sz="8000" b="1" noProof="0" dirty="0">
              <a:ln>
                <a:noFill/>
              </a:ln>
              <a:solidFill>
                <a:srgbClr val="49600B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TABLE_ENDDRAG_ORIGIN_RECT" val="812*179"/>
  <p:tag name="TABLE_ENDDRAG_RECT" val="42*344*812*179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1119</Words>
  <Application>WPS Writer</Application>
  <PresentationFormat>宽屏</PresentationFormat>
  <Paragraphs>115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汉仪旗黑</vt:lpstr>
      <vt:lpstr>微软雅黑 Light</vt:lpstr>
      <vt:lpstr>汉仪中黑KW</vt:lpstr>
      <vt:lpstr>Calibri</vt:lpstr>
      <vt:lpstr>Helvetica Neue</vt:lpstr>
      <vt:lpstr>宋体</vt:lpstr>
      <vt:lpstr>Arial Unicode MS</vt:lpstr>
      <vt:lpstr>Apple Color Emoji</vt:lpstr>
      <vt:lpstr>汉仪书宋二KW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cmr</dc:creator>
  <cp:lastModifiedBy>liyayan</cp:lastModifiedBy>
  <cp:revision>4</cp:revision>
  <dcterms:created xsi:type="dcterms:W3CDTF">2025-04-18T18:08:39Z</dcterms:created>
  <dcterms:modified xsi:type="dcterms:W3CDTF">2025-04-18T18:08:39Z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1033-6.7.1.8828</vt:lpwstr>
  </property>
  <property fmtid="{D5CDD505-2E9C-101B-9397-08002B2CF9AE}" pid="3" name="KSOTemplateUUID">
    <vt:lpwstr>v1.0_mb_SYLvZgC2/oiqGjhE0nXfVg==</vt:lpwstr>
  </property>
  <property fmtid="{D5CDD505-2E9C-101B-9397-08002B2CF9AE}" pid="4" name="ICV">
    <vt:lpwstr>CB949ACF1F4D938FA8C60168805A4E2D_41</vt:lpwstr>
  </property>
</Properties>
</file>