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rwester" charset="1" panose="00000506000000000000"/>
      <p:regular r:id="rId11"/>
    </p:embeddedFont>
    <p:embeddedFont>
      <p:font typeface="Helvetica World Bold" charset="1" panose="020B0800040000020004"/>
      <p:regular r:id="rId12"/>
    </p:embeddedFont>
    <p:embeddedFont>
      <p:font typeface="Helvetica World" charset="1" panose="020B0500040000020004"/>
      <p:regular r:id="rId13"/>
    </p:embeddedFont>
    <p:embeddedFont>
      <p:font typeface="Amiri Bold" charset="1" panose="00000500000000000000"/>
      <p:regular r:id="rId14"/>
    </p:embeddedFont>
    <p:embeddedFont>
      <p:font typeface="Amiri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instagram.com/whispervoidxai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instagram.com/whispervoidxai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6169"/>
            <a:ext cx="4781728" cy="719036"/>
            <a:chOff x="0" y="0"/>
            <a:chExt cx="1259385" cy="189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9385" cy="189376"/>
            </a:xfrm>
            <a:custGeom>
              <a:avLst/>
              <a:gdLst/>
              <a:ahLst/>
              <a:cxnLst/>
              <a:rect r="r" b="b" t="t" l="l"/>
              <a:pathLst>
                <a:path h="189376" w="1259385">
                  <a:moveTo>
                    <a:pt x="94688" y="0"/>
                  </a:moveTo>
                  <a:lnTo>
                    <a:pt x="1164697" y="0"/>
                  </a:lnTo>
                  <a:cubicBezTo>
                    <a:pt x="1216992" y="0"/>
                    <a:pt x="1259385" y="42393"/>
                    <a:pt x="1259385" y="94688"/>
                  </a:cubicBezTo>
                  <a:lnTo>
                    <a:pt x="1259385" y="94688"/>
                  </a:lnTo>
                  <a:cubicBezTo>
                    <a:pt x="1259385" y="119801"/>
                    <a:pt x="1249409" y="143885"/>
                    <a:pt x="1231652" y="161642"/>
                  </a:cubicBezTo>
                  <a:cubicBezTo>
                    <a:pt x="1213894" y="179400"/>
                    <a:pt x="1189810" y="189376"/>
                    <a:pt x="1164697" y="189376"/>
                  </a:cubicBezTo>
                  <a:lnTo>
                    <a:pt x="94688" y="189376"/>
                  </a:lnTo>
                  <a:cubicBezTo>
                    <a:pt x="42393" y="189376"/>
                    <a:pt x="0" y="146983"/>
                    <a:pt x="0" y="94688"/>
                  </a:cubicBezTo>
                  <a:lnTo>
                    <a:pt x="0" y="94688"/>
                  </a:lnTo>
                  <a:cubicBezTo>
                    <a:pt x="0" y="42393"/>
                    <a:pt x="42393" y="0"/>
                    <a:pt x="946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7AFFF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9385" cy="227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3126" y="3723248"/>
            <a:ext cx="9096550" cy="306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80"/>
              </a:lnSpc>
            </a:pPr>
            <a:r>
              <a:rPr lang="en-US" sz="11899">
                <a:solidFill>
                  <a:srgbClr val="7AFFF5"/>
                </a:solidFill>
                <a:latin typeface="Norwester"/>
                <a:ea typeface="Norwester"/>
                <a:cs typeface="Norwester"/>
                <a:sym typeface="Norwester"/>
              </a:rPr>
              <a:t>ARTIFICIAL INTELLIGENCE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4728" y="990600"/>
            <a:ext cx="3591638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WhispervoidXAI Academy| 2025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963" y="8723285"/>
            <a:ext cx="4377202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u="sng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  <a:hlinkClick r:id="rId2" tooltip="https://www.instagram.com/whispervoidxai/"/>
              </a:rPr>
              <a:t>https://www.instagram.com/whispervoidxai/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8550"/>
            <a:ext cx="4734188" cy="6669750"/>
            <a:chOff x="0" y="0"/>
            <a:chExt cx="450723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59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505960">
                  <a:moveTo>
                    <a:pt x="0" y="561340"/>
                  </a:moveTo>
                  <a:lnTo>
                    <a:pt x="0" y="3961130"/>
                  </a:lnTo>
                  <a:cubicBezTo>
                    <a:pt x="0" y="4272280"/>
                    <a:pt x="252730" y="4523740"/>
                    <a:pt x="562610" y="4522470"/>
                  </a:cubicBezTo>
                  <a:cubicBezTo>
                    <a:pt x="873760" y="4521200"/>
                    <a:pt x="1126490" y="4773930"/>
                    <a:pt x="1125220" y="5085080"/>
                  </a:cubicBezTo>
                  <a:lnTo>
                    <a:pt x="1123950" y="5787390"/>
                  </a:lnTo>
                  <a:cubicBezTo>
                    <a:pt x="1123950" y="6098540"/>
                    <a:pt x="1375410" y="6350000"/>
                    <a:pt x="1685290" y="6350000"/>
                  </a:cubicBezTo>
                  <a:lnTo>
                    <a:pt x="3944620" y="6350000"/>
                  </a:lnTo>
                  <a:cubicBezTo>
                    <a:pt x="4254500" y="6350000"/>
                    <a:pt x="4505960" y="6098540"/>
                    <a:pt x="4505960" y="5788660"/>
                  </a:cubicBezTo>
                  <a:lnTo>
                    <a:pt x="4505960" y="2679700"/>
                  </a:lnTo>
                  <a:cubicBezTo>
                    <a:pt x="4505960" y="2494280"/>
                    <a:pt x="4414520" y="2321560"/>
                    <a:pt x="4262120" y="2217420"/>
                  </a:cubicBezTo>
                  <a:lnTo>
                    <a:pt x="1184910" y="99060"/>
                  </a:lnTo>
                  <a:cubicBezTo>
                    <a:pt x="1090930" y="34290"/>
                    <a:pt x="980440" y="0"/>
                    <a:pt x="866140" y="0"/>
                  </a:cubicBezTo>
                  <a:lnTo>
                    <a:pt x="561340" y="0"/>
                  </a:lnTo>
                  <a:cubicBezTo>
                    <a:pt x="251460" y="0"/>
                    <a:pt x="0" y="251460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55627" t="0" r="-55627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46320" y="990600"/>
            <a:ext cx="3604347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08027" y="1899574"/>
            <a:ext cx="10074355" cy="76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99"/>
              </a:lnSpc>
              <a:spcBef>
                <a:spcPct val="0"/>
              </a:spcBef>
            </a:pPr>
            <a:r>
              <a:rPr lang="ar-EG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تحليل</a:t>
            </a:r>
            <a:r>
              <a:rPr lang="ar-EG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سلة السوق باستخدام </a:t>
            </a:r>
            <a:r>
              <a:rPr lang="en-US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Apriori</a:t>
            </a:r>
            <a:r>
              <a:rPr lang="ar-EG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وقواعد الارتباط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7562" y="3210804"/>
            <a:ext cx="9214961" cy="5300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928353" indent="-464177" lvl="1">
              <a:lnSpc>
                <a:spcPts val="6019"/>
              </a:lnSpc>
              <a:buFont typeface="Arial"/>
              <a:buChar char="•"/>
            </a:pPr>
            <a:r>
              <a:rPr lang="ar-EG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الهدف:</a:t>
            </a:r>
          </a:p>
          <a:p>
            <a:pPr algn="r" rtl="true" marL="928353" indent="-464177" lvl="1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اكتشاف أنماط الشراء بين الم</a:t>
            </a:r>
            <a:r>
              <a:rPr lang="ar-EG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نتجات.</a:t>
            </a:r>
          </a:p>
          <a:p>
            <a:pPr algn="r" rtl="true" marL="928353" indent="-464177" lvl="1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دعم القرارات التسويقية (العروض، ترتيب المنتجات).</a:t>
            </a:r>
          </a:p>
          <a:p>
            <a:pPr algn="r" rtl="true" marL="928353" indent="-464177" lvl="1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الأدوات: </a:t>
            </a: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Python، Pandas، Mlxtend، Matplotlib</a:t>
            </a:r>
            <a:r>
              <a:rPr lang="ar-EG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.</a:t>
            </a:r>
          </a:p>
          <a:p>
            <a:pPr algn="r" rtl="true">
              <a:lnSpc>
                <a:spcPts val="60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3604347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09744" y="1760637"/>
            <a:ext cx="3325058" cy="77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439"/>
              </a:lnSpc>
              <a:spcBef>
                <a:spcPct val="0"/>
              </a:spcBef>
            </a:pPr>
            <a:r>
              <a:rPr lang="ar-EG" b="true" sz="45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خطوات</a:t>
            </a:r>
            <a:r>
              <a:rPr lang="ar-EG" b="true" sz="45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المشروع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07534"/>
            <a:ext cx="7846004" cy="6955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تجهيز البيا</a:t>
            </a: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نات:</a:t>
            </a:r>
          </a:p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تحويل بيانات المشتريات (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Transactions</a:t>
            </a: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) إلى جدول مناسب للتحليل.</a:t>
            </a:r>
          </a:p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استخراج الأنماط:</a:t>
            </a:r>
          </a:p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استخدام خوارزمية 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Apriori</a:t>
            </a: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لاستخراج المجموعات الأكثر تكرارًا.</a:t>
            </a:r>
          </a:p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بناء القواعد:</a:t>
            </a:r>
          </a:p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تطبيق قواعد الارتباط (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Association Rules</a:t>
            </a: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) باستخدام 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Support</a:t>
            </a: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و 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Confidence</a:t>
            </a: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.</a:t>
            </a:r>
          </a:p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تصور النتائج:</a:t>
            </a:r>
          </a:p>
          <a:p>
            <a:pPr algn="r" rtl="true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عرض العلاقات بين المنتجات باستخدام الرسوم البيانية (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Parallel Coordinates</a:t>
            </a:r>
            <a:r>
              <a:rPr lang="ar-EG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3671878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307196" y="815178"/>
            <a:ext cx="8823859" cy="157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1780"/>
              </a:lnSpc>
            </a:pPr>
            <a:r>
              <a:rPr lang="ar-EG" sz="11899">
                <a:solidFill>
                  <a:srgbClr val="7AFFF5"/>
                </a:solidFill>
                <a:latin typeface="Amiri"/>
                <a:ea typeface="Amiri"/>
                <a:cs typeface="Amiri"/>
                <a:sym typeface="Amiri"/>
                <a:rtl val="true"/>
              </a:rPr>
              <a:t>النتائج والاستخدام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07849" y="2950209"/>
            <a:ext cx="10022554" cy="487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ال</a:t>
            </a: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نتائج:</a:t>
            </a:r>
          </a:p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تحديد المنتجات التي غالبًا تُشترى معًا.</a:t>
            </a:r>
          </a:p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ترتيب القواعد حسب قوة العلاقة (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Confidence</a:t>
            </a: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).</a:t>
            </a:r>
          </a:p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الاستخدام:</a:t>
            </a:r>
          </a:p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تحسين ترتيب المنتجات في المتجر.</a:t>
            </a:r>
          </a:p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تصميم عروض تسويقية (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Bundle Offers</a:t>
            </a: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).</a:t>
            </a:r>
          </a:p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الخلاصة:</a:t>
            </a:r>
          </a:p>
          <a:p>
            <a:pPr algn="r" rtl="true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ar-EG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المشروع يساعد في فهم سلوك العملاء وتحسين استراتيجيات المبيعات باستخدام الذكاء الاصطناعي.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0600"/>
            <a:ext cx="3671878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468332"/>
            <a:ext cx="8788507" cy="1578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80"/>
              </a:lnSpc>
            </a:pPr>
            <a:r>
              <a:rPr lang="en-US" sz="11899">
                <a:solidFill>
                  <a:srgbClr val="7AFFF5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64639" y="1448101"/>
            <a:ext cx="3076932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Engineer Ibrahim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Al-Taamari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8504718"/>
            <a:ext cx="5096868" cy="719036"/>
            <a:chOff x="0" y="0"/>
            <a:chExt cx="1342385" cy="1893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2385" cy="189376"/>
            </a:xfrm>
            <a:custGeom>
              <a:avLst/>
              <a:gdLst/>
              <a:ahLst/>
              <a:cxnLst/>
              <a:rect r="r" b="b" t="t" l="l"/>
              <a:pathLst>
                <a:path h="189376" w="1342385">
                  <a:moveTo>
                    <a:pt x="94688" y="0"/>
                  </a:moveTo>
                  <a:lnTo>
                    <a:pt x="1247697" y="0"/>
                  </a:lnTo>
                  <a:cubicBezTo>
                    <a:pt x="1299992" y="0"/>
                    <a:pt x="1342385" y="42393"/>
                    <a:pt x="1342385" y="94688"/>
                  </a:cubicBezTo>
                  <a:lnTo>
                    <a:pt x="1342385" y="94688"/>
                  </a:lnTo>
                  <a:cubicBezTo>
                    <a:pt x="1342385" y="119801"/>
                    <a:pt x="1332409" y="143885"/>
                    <a:pt x="1314652" y="161642"/>
                  </a:cubicBezTo>
                  <a:cubicBezTo>
                    <a:pt x="1296894" y="179400"/>
                    <a:pt x="1272810" y="189376"/>
                    <a:pt x="1247697" y="189376"/>
                  </a:cubicBezTo>
                  <a:lnTo>
                    <a:pt x="94688" y="189376"/>
                  </a:lnTo>
                  <a:cubicBezTo>
                    <a:pt x="42393" y="189376"/>
                    <a:pt x="0" y="146983"/>
                    <a:pt x="0" y="94688"/>
                  </a:cubicBezTo>
                  <a:lnTo>
                    <a:pt x="0" y="94688"/>
                  </a:lnTo>
                  <a:cubicBezTo>
                    <a:pt x="0" y="42393"/>
                    <a:pt x="42393" y="0"/>
                    <a:pt x="946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7AFFF5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2385" cy="227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81656" y="8680404"/>
            <a:ext cx="4790956" cy="32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 u="sng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  <a:hlinkClick r:id="rId2" tooltip="https://www.instagram.com/whispervoidxai/"/>
              </a:rPr>
              <a:t>https://www.instagram.com/whispervoidxai/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DAGyh391ZbM</dc:identifier>
  <dcterms:modified xsi:type="dcterms:W3CDTF">2011-08-01T06:04:30Z</dcterms:modified>
  <cp:revision>1</cp:revision>
  <dc:title>WhispervoidXAI Academy| 2025</dc:title>
</cp:coreProperties>
</file>