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rwester" charset="1" panose="00000506000000000000"/>
      <p:regular r:id="rId11"/>
    </p:embeddedFont>
    <p:embeddedFont>
      <p:font typeface="Helvetica World Bold" charset="1" panose="020B0800040000020004"/>
      <p:regular r:id="rId12"/>
    </p:embeddedFont>
    <p:embeddedFont>
      <p:font typeface="Helvetica World" charset="1" panose="020B0500040000020004"/>
      <p:regular r:id="rId13"/>
    </p:embeddedFont>
    <p:embeddedFont>
      <p:font typeface="Amiri Bold" charset="1" panose="00000500000000000000"/>
      <p:regular r:id="rId14"/>
    </p:embeddedFont>
    <p:embeddedFont>
      <p:font typeface="Amiri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instagram.com/whispervoidxai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instagram.com/whispervoidxai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36169"/>
            <a:ext cx="4781728" cy="719036"/>
            <a:chOff x="0" y="0"/>
            <a:chExt cx="1259385" cy="18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9385" cy="189376"/>
            </a:xfrm>
            <a:custGeom>
              <a:avLst/>
              <a:gdLst/>
              <a:ahLst/>
              <a:cxnLst/>
              <a:rect r="r" b="b" t="t" l="l"/>
              <a:pathLst>
                <a:path h="189376" w="1259385">
                  <a:moveTo>
                    <a:pt x="94688" y="0"/>
                  </a:moveTo>
                  <a:lnTo>
                    <a:pt x="1164697" y="0"/>
                  </a:lnTo>
                  <a:cubicBezTo>
                    <a:pt x="1216992" y="0"/>
                    <a:pt x="1259385" y="42393"/>
                    <a:pt x="1259385" y="94688"/>
                  </a:cubicBezTo>
                  <a:lnTo>
                    <a:pt x="1259385" y="94688"/>
                  </a:lnTo>
                  <a:cubicBezTo>
                    <a:pt x="1259385" y="119801"/>
                    <a:pt x="1249409" y="143885"/>
                    <a:pt x="1231652" y="161642"/>
                  </a:cubicBezTo>
                  <a:cubicBezTo>
                    <a:pt x="1213894" y="179400"/>
                    <a:pt x="1189810" y="189376"/>
                    <a:pt x="1164697" y="189376"/>
                  </a:cubicBezTo>
                  <a:lnTo>
                    <a:pt x="94688" y="189376"/>
                  </a:lnTo>
                  <a:cubicBezTo>
                    <a:pt x="42393" y="189376"/>
                    <a:pt x="0" y="146983"/>
                    <a:pt x="0" y="94688"/>
                  </a:cubicBezTo>
                  <a:lnTo>
                    <a:pt x="0" y="94688"/>
                  </a:lnTo>
                  <a:cubicBezTo>
                    <a:pt x="0" y="42393"/>
                    <a:pt x="42393" y="0"/>
                    <a:pt x="94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AFFF5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59385" cy="237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23126" y="3723248"/>
            <a:ext cx="9096550" cy="306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0"/>
              </a:lnSpc>
            </a:pPr>
            <a:r>
              <a:rPr lang="en-US" sz="11899">
                <a:solidFill>
                  <a:srgbClr val="7AFFF5"/>
                </a:solidFill>
                <a:latin typeface="Norwester"/>
                <a:ea typeface="Norwester"/>
                <a:cs typeface="Norwester"/>
                <a:sym typeface="Norwester"/>
              </a:rPr>
              <a:t>ARTIFICIAL INTELLIGENCE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4728" y="981075"/>
            <a:ext cx="3591638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WhispervoidXAI Academy| 2025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0963" y="8713760"/>
            <a:ext cx="4377202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u="sng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  <a:hlinkClick r:id="rId2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88550"/>
            <a:ext cx="4734188" cy="6669750"/>
            <a:chOff x="0" y="0"/>
            <a:chExt cx="450723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059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505960">
                  <a:moveTo>
                    <a:pt x="0" y="561340"/>
                  </a:moveTo>
                  <a:lnTo>
                    <a:pt x="0" y="3961130"/>
                  </a:lnTo>
                  <a:cubicBezTo>
                    <a:pt x="0" y="4272280"/>
                    <a:pt x="252730" y="4523740"/>
                    <a:pt x="562610" y="4522470"/>
                  </a:cubicBezTo>
                  <a:cubicBezTo>
                    <a:pt x="873760" y="4521200"/>
                    <a:pt x="1126490" y="4773930"/>
                    <a:pt x="1125220" y="5085080"/>
                  </a:cubicBezTo>
                  <a:lnTo>
                    <a:pt x="1123950" y="5787390"/>
                  </a:lnTo>
                  <a:cubicBezTo>
                    <a:pt x="1123950" y="6098540"/>
                    <a:pt x="1375410" y="6350000"/>
                    <a:pt x="1685290" y="6350000"/>
                  </a:cubicBezTo>
                  <a:lnTo>
                    <a:pt x="3944620" y="6350000"/>
                  </a:lnTo>
                  <a:cubicBezTo>
                    <a:pt x="4254500" y="6350000"/>
                    <a:pt x="4505960" y="6098540"/>
                    <a:pt x="4505960" y="5788660"/>
                  </a:cubicBezTo>
                  <a:lnTo>
                    <a:pt x="4505960" y="2679700"/>
                  </a:lnTo>
                  <a:cubicBezTo>
                    <a:pt x="4505960" y="2494280"/>
                    <a:pt x="4414520" y="2321560"/>
                    <a:pt x="4262120" y="2217420"/>
                  </a:cubicBezTo>
                  <a:lnTo>
                    <a:pt x="1184910" y="99060"/>
                  </a:lnTo>
                  <a:cubicBezTo>
                    <a:pt x="1090930" y="34290"/>
                    <a:pt x="980440" y="0"/>
                    <a:pt x="866140" y="0"/>
                  </a:cubicBezTo>
                  <a:lnTo>
                    <a:pt x="561340" y="0"/>
                  </a:lnTo>
                  <a:cubicBezTo>
                    <a:pt x="251460" y="0"/>
                    <a:pt x="0" y="251460"/>
                    <a:pt x="0" y="561340"/>
                  </a:cubicBezTo>
                  <a:close/>
                </a:path>
              </a:pathLst>
            </a:custGeom>
            <a:blipFill>
              <a:blip r:embed="rId2"/>
              <a:stretch>
                <a:fillRect l="-55627" t="0" r="-55627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46320" y="981075"/>
            <a:ext cx="3604347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02409" y="1234440"/>
            <a:ext cx="12885591" cy="155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Market</a:t>
            </a:r>
            <a:r>
              <a:rPr lang="en-US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Basket Analysis Using Apriori and Association Rules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7562" y="3210804"/>
            <a:ext cx="9214961" cy="5300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53" indent="-464177" lvl="1">
              <a:lnSpc>
                <a:spcPts val="6019"/>
              </a:lnSpc>
              <a:buFont typeface="Arial"/>
              <a:buChar char="•"/>
            </a:pP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Objective:</a:t>
            </a:r>
          </a:p>
          <a:p>
            <a:pPr algn="l" marL="928353" indent="-464177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Discover</a:t>
            </a: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purchasing patterns across products</a:t>
            </a: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.</a:t>
            </a:r>
          </a:p>
          <a:p>
            <a:pPr algn="l" marL="928353" indent="-464177" lvl="1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Support</a:t>
            </a: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marketing decisions (offers, product rankings).</a:t>
            </a:r>
          </a:p>
          <a:p>
            <a:pPr algn="l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Tools</a:t>
            </a:r>
            <a:r>
              <a:rPr lang="en-US" b="true" sz="4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: Python, Pandas, Mlxtend, Matplotlib.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604347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89218" y="1760637"/>
            <a:ext cx="3166110" cy="778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Project</a:t>
            </a:r>
            <a:r>
              <a:rPr lang="en-US" b="true" sz="45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07534"/>
            <a:ext cx="7846004" cy="6955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Data Preparation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: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Converting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transaction data into a table suitable for analysis.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Pattern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Extraction: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Using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the Apriori algorithm to extract the most frequent clusters.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Rule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Building: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Applying association rules using Support and Confidence.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Visualizing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Results:</a:t>
            </a:r>
          </a:p>
          <a:p>
            <a:pPr algn="l" marL="712459" indent="-356229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Displaying</a:t>
            </a:r>
            <a:r>
              <a:rPr lang="en-US" b="true" sz="32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relationships between products using parallel coordinates.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671878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70821" y="815178"/>
            <a:ext cx="12785626" cy="157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1780"/>
              </a:lnSpc>
            </a:pPr>
            <a:r>
              <a:rPr lang="en-US" sz="11899">
                <a:solidFill>
                  <a:srgbClr val="7AFFF5"/>
                </a:solidFill>
                <a:latin typeface="Amiri"/>
                <a:ea typeface="Amiri"/>
                <a:cs typeface="Amiri"/>
                <a:sym typeface="Amiri"/>
              </a:rPr>
              <a:t>RESULTS AND USE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7849" y="2545028"/>
            <a:ext cx="10022554" cy="541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Results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: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Identifying products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that are often purchased together.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Ordering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rules based on the strength of the relationship (confidence).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Usage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: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Improving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product arrangement in the store.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Designing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marketing offers (bundle offers).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Conclusion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:</a:t>
            </a:r>
          </a:p>
          <a:p>
            <a:pPr algn="l" marL="669280" indent="-334640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The</a:t>
            </a:r>
            <a:r>
              <a:rPr lang="en-US" b="true" sz="30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project helps understand customer behavior and improve sales strategies using artificial intelligence.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81075"/>
            <a:ext cx="3671878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Wh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ispervoidXAI Academy| 2025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468332"/>
            <a:ext cx="8788507" cy="157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80"/>
              </a:lnSpc>
            </a:pPr>
            <a:r>
              <a:rPr lang="en-US" sz="11899">
                <a:solidFill>
                  <a:srgbClr val="7AFFF5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64639" y="1438576"/>
            <a:ext cx="3076932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Engineer Ibrahim</a:t>
            </a:r>
            <a:r>
              <a:rPr lang="en-US" b="true" sz="1799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Al-Taamari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8504718"/>
            <a:ext cx="5096868" cy="719036"/>
            <a:chOff x="0" y="0"/>
            <a:chExt cx="1342385" cy="189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2385" cy="189376"/>
            </a:xfrm>
            <a:custGeom>
              <a:avLst/>
              <a:gdLst/>
              <a:ahLst/>
              <a:cxnLst/>
              <a:rect r="r" b="b" t="t" l="l"/>
              <a:pathLst>
                <a:path h="189376" w="1342385">
                  <a:moveTo>
                    <a:pt x="94688" y="0"/>
                  </a:moveTo>
                  <a:lnTo>
                    <a:pt x="1247697" y="0"/>
                  </a:lnTo>
                  <a:cubicBezTo>
                    <a:pt x="1299992" y="0"/>
                    <a:pt x="1342385" y="42393"/>
                    <a:pt x="1342385" y="94688"/>
                  </a:cubicBezTo>
                  <a:lnTo>
                    <a:pt x="1342385" y="94688"/>
                  </a:lnTo>
                  <a:cubicBezTo>
                    <a:pt x="1342385" y="119801"/>
                    <a:pt x="1332409" y="143885"/>
                    <a:pt x="1314652" y="161642"/>
                  </a:cubicBezTo>
                  <a:cubicBezTo>
                    <a:pt x="1296894" y="179400"/>
                    <a:pt x="1272810" y="189376"/>
                    <a:pt x="1247697" y="189376"/>
                  </a:cubicBezTo>
                  <a:lnTo>
                    <a:pt x="94688" y="189376"/>
                  </a:lnTo>
                  <a:cubicBezTo>
                    <a:pt x="42393" y="189376"/>
                    <a:pt x="0" y="146983"/>
                    <a:pt x="0" y="94688"/>
                  </a:cubicBezTo>
                  <a:lnTo>
                    <a:pt x="0" y="94688"/>
                  </a:lnTo>
                  <a:cubicBezTo>
                    <a:pt x="0" y="42393"/>
                    <a:pt x="42393" y="0"/>
                    <a:pt x="946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7AFFF5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342385" cy="237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81656" y="8670879"/>
            <a:ext cx="4790956" cy="339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 u="sng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  <a:hlinkClick r:id="rId2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DAGyh391ZbM</dc:identifier>
  <dcterms:modified xsi:type="dcterms:W3CDTF">2011-08-01T06:04:30Z</dcterms:modified>
  <cp:revision>1</cp:revision>
  <dc:title>WhispervoidXAI Academy| 2025</dc:title>
</cp:coreProperties>
</file>