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pen Sans Bold" charset="1" panose="00000000000000000000"/>
      <p:regular r:id="rId10"/>
    </p:embeddedFont>
    <p:embeddedFont>
      <p:font typeface="Amiri Bold" charset="1" panose="00000500000000000000"/>
      <p:regular r:id="rId11"/>
    </p:embeddedFont>
    <p:embeddedFont>
      <p:font typeface="Canva Sans" charset="1" panose="020B0503030501040103"/>
      <p:regular r:id="rId12"/>
    </p:embeddedFont>
    <p:embeddedFont>
      <p:font typeface="Amiri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www.instagram.com/whispervoidxai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16542" y="0"/>
            <a:ext cx="11973736" cy="10287000"/>
            <a:chOff x="0" y="0"/>
            <a:chExt cx="315357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535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3153577">
                  <a:moveTo>
                    <a:pt x="0" y="0"/>
                  </a:moveTo>
                  <a:lnTo>
                    <a:pt x="3153577" y="0"/>
                  </a:lnTo>
                  <a:lnTo>
                    <a:pt x="31535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1F3291">
                    <a:alpha val="0"/>
                  </a:srgbClr>
                </a:gs>
                <a:gs pos="100000">
                  <a:srgbClr val="000935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5357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87151" y="6301055"/>
            <a:ext cx="6526921" cy="623294"/>
            <a:chOff x="0" y="0"/>
            <a:chExt cx="1719024" cy="1641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19024" cy="164160"/>
            </a:xfrm>
            <a:custGeom>
              <a:avLst/>
              <a:gdLst/>
              <a:ahLst/>
              <a:cxnLst/>
              <a:rect r="r" b="b" t="t" l="l"/>
              <a:pathLst>
                <a:path h="164160" w="1719024">
                  <a:moveTo>
                    <a:pt x="0" y="0"/>
                  </a:moveTo>
                  <a:lnTo>
                    <a:pt x="1719024" y="0"/>
                  </a:lnTo>
                  <a:lnTo>
                    <a:pt x="1719024" y="164160"/>
                  </a:lnTo>
                  <a:lnTo>
                    <a:pt x="0" y="164160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19024" cy="202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395630" y="3830319"/>
            <a:ext cx="10109964" cy="131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5319"/>
              </a:lnSpc>
              <a:spcBef>
                <a:spcPct val="0"/>
              </a:spcBef>
            </a:pPr>
            <a:r>
              <a:rPr lang="ar-EG" b="true" sz="37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تصميم شبكة عصبية باستخدام </a:t>
            </a:r>
            <a:r>
              <a:rPr lang="en-US" b="true" sz="37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TensorFlow</a:t>
            </a:r>
            <a:r>
              <a:rPr lang="ar-EG" b="true" sz="37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 لتصنيف الأرقام (</a:t>
            </a:r>
            <a:r>
              <a:rPr lang="en-US" b="true" sz="37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MNIST</a:t>
            </a:r>
            <a:r>
              <a:rPr lang="ar-EG" b="true" sz="37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36927" y="6415535"/>
            <a:ext cx="562737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www.instagram.com/whispervoidxai/"/>
              </a:rPr>
              <a:t>https://www.instagram.com/whispervoidxai/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938">
                <a:alpha val="100000"/>
              </a:srgbClr>
            </a:gs>
            <a:gs pos="100000">
              <a:srgbClr val="000935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9144000" cy="6467858"/>
            <a:chOff x="0" y="0"/>
            <a:chExt cx="12192000" cy="862381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16303" t="12848" r="17499" b="16872"/>
            <a:stretch>
              <a:fillRect/>
            </a:stretch>
          </p:blipFill>
          <p:spPr>
            <a:xfrm flipH="false" flipV="false">
              <a:off x="0" y="0"/>
              <a:ext cx="12192000" cy="8623810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2059131" y="8451011"/>
            <a:ext cx="2931669" cy="48938"/>
            <a:chOff x="0" y="0"/>
            <a:chExt cx="772127" cy="1288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2127" cy="12889"/>
            </a:xfrm>
            <a:custGeom>
              <a:avLst/>
              <a:gdLst/>
              <a:ahLst/>
              <a:cxnLst/>
              <a:rect r="r" b="b" t="t" l="l"/>
              <a:pathLst>
                <a:path h="12889" w="772127">
                  <a:moveTo>
                    <a:pt x="0" y="0"/>
                  </a:moveTo>
                  <a:lnTo>
                    <a:pt x="772127" y="0"/>
                  </a:lnTo>
                  <a:lnTo>
                    <a:pt x="772127" y="12889"/>
                  </a:lnTo>
                  <a:lnTo>
                    <a:pt x="0" y="12889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72127" cy="50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454216" y="1143056"/>
            <a:ext cx="8663323" cy="636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77230" indent="-388615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الهدف: ب</a:t>
            </a: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ناء نموذج ذكاء اصطناعي للتعرف على الأرقام المكتوبة بخط اليد (</a:t>
            </a:r>
            <a:r>
              <a:rPr lang="en-US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0</a:t>
            </a: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–</a:t>
            </a:r>
            <a:r>
              <a:rPr lang="en-US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9</a:t>
            </a: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).</a:t>
            </a:r>
          </a:p>
          <a:p>
            <a:pPr algn="r" rtl="true" marL="777230" indent="-388615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البيانات المستخدمة: </a:t>
            </a:r>
            <a:r>
              <a:rPr lang="en-US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MNIST dataset</a:t>
            </a: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 (</a:t>
            </a:r>
            <a:r>
              <a:rPr lang="en-US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70,000</a:t>
            </a: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 صورة).</a:t>
            </a:r>
          </a:p>
          <a:p>
            <a:pPr algn="r" rtl="true" marL="777230" indent="-388615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الأدوات:</a:t>
            </a:r>
          </a:p>
          <a:p>
            <a:pPr algn="r" rtl="true" marL="1554461" indent="-518154" lvl="2">
              <a:lnSpc>
                <a:spcPts val="5039"/>
              </a:lnSpc>
              <a:spcBef>
                <a:spcPct val="0"/>
              </a:spcBef>
              <a:buFont typeface="Arial"/>
              <a:buChar char="⚬"/>
            </a:pPr>
            <a:r>
              <a:rPr lang="en-US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TensorFlow + NumPy + scikit-learn</a:t>
            </a:r>
          </a:p>
          <a:p>
            <a:pPr algn="r" rtl="true" marL="1554461" indent="-518154" lvl="2">
              <a:lnSpc>
                <a:spcPts val="5039"/>
              </a:lnSpc>
              <a:spcBef>
                <a:spcPct val="0"/>
              </a:spcBef>
              <a:buFont typeface="Arial"/>
              <a:buChar char="⚬"/>
            </a:pPr>
            <a:r>
              <a:rPr lang="en-US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One-Hot Encoding</a:t>
            </a: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 لتحويل التسميات</a:t>
            </a:r>
          </a:p>
          <a:p>
            <a:pPr algn="r" rtl="true" marL="777230" indent="-388615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بنية النموذج: شبكة عصبية متعددة الطبقات (</a:t>
            </a:r>
            <a:r>
              <a:rPr lang="en-US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MLP</a:t>
            </a:r>
            <a:r>
              <a:rPr lang="ar-EG" sz="35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).</a:t>
            </a:r>
          </a:p>
          <a:p>
            <a:pPr algn="r" rtl="true">
              <a:lnSpc>
                <a:spcPts val="50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938">
                <a:alpha val="100000"/>
              </a:srgbClr>
            </a:gs>
            <a:gs pos="100000">
              <a:srgbClr val="000935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22440" y="1028700"/>
            <a:ext cx="4736860" cy="9258300"/>
            <a:chOff x="0" y="0"/>
            <a:chExt cx="1247568" cy="2438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7568" cy="2438400"/>
            </a:xfrm>
            <a:custGeom>
              <a:avLst/>
              <a:gdLst/>
              <a:ahLst/>
              <a:cxnLst/>
              <a:rect r="r" b="b" t="t" l="l"/>
              <a:pathLst>
                <a:path h="2438400" w="1247568">
                  <a:moveTo>
                    <a:pt x="0" y="0"/>
                  </a:moveTo>
                  <a:lnTo>
                    <a:pt x="1247568" y="0"/>
                  </a:lnTo>
                  <a:lnTo>
                    <a:pt x="1247568" y="2438400"/>
                  </a:lnTo>
                  <a:lnTo>
                    <a:pt x="0" y="2438400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47568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614807" y="2159045"/>
            <a:ext cx="7815266" cy="5968909"/>
          </a:xfrm>
          <a:custGeom>
            <a:avLst/>
            <a:gdLst/>
            <a:ahLst/>
            <a:cxnLst/>
            <a:rect r="r" b="b" t="t" l="l"/>
            <a:pathLst>
              <a:path h="5968909" w="7815266">
                <a:moveTo>
                  <a:pt x="0" y="0"/>
                </a:moveTo>
                <a:lnTo>
                  <a:pt x="7815266" y="0"/>
                </a:lnTo>
                <a:lnTo>
                  <a:pt x="7815266" y="5968910"/>
                </a:lnTo>
                <a:lnTo>
                  <a:pt x="0" y="596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796723" y="2344880"/>
            <a:ext cx="7439296" cy="3952057"/>
            <a:chOff x="0" y="0"/>
            <a:chExt cx="9919061" cy="5269409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3"/>
            <a:srcRect l="0" t="7923" r="0" b="21244"/>
            <a:stretch>
              <a:fillRect/>
            </a:stretch>
          </p:blipFill>
          <p:spPr>
            <a:xfrm flipH="false" flipV="false">
              <a:off x="0" y="0"/>
              <a:ext cx="9919061" cy="5269409"/>
            </a:xfrm>
            <a:prstGeom prst="rect">
              <a:avLst/>
            </a:prstGeom>
          </p:spPr>
        </p:pic>
      </p:grpSp>
      <p:sp>
        <p:nvSpPr>
          <p:cNvPr name="TextBox 14" id="14"/>
          <p:cNvSpPr txBox="true"/>
          <p:nvPr/>
        </p:nvSpPr>
        <p:spPr>
          <a:xfrm rot="0">
            <a:off x="3502576" y="933450"/>
            <a:ext cx="3187898" cy="82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719"/>
              </a:lnSpc>
              <a:spcBef>
                <a:spcPct val="0"/>
              </a:spcBef>
            </a:pPr>
            <a:r>
              <a:rPr lang="ar-EG" b="true" sz="47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تفا</a:t>
            </a:r>
            <a:r>
              <a:rPr lang="ar-EG" b="true" sz="47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صيل النموذج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33141" y="2092370"/>
            <a:ext cx="6526768" cy="753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عدد المدخلات: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784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 (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28x28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 بكسل).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الطبقات المخفية: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الطبقة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1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: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512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 خلية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الطبقة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2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: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256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 خلية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الطبقة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3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: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128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 خلية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طبقة المخرجات: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10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 (الأرقام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0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–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9</a:t>
            </a: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).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الإعدادات: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خوارزمية التدريب: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Adam Optimizer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دالة الخسارة: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Softmax Cross Entropy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عدد التكرارات: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1000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حجم العينة: 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128</a:t>
            </a:r>
          </a:p>
          <a:p>
            <a:pPr algn="r" rtl="true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Dropout: 0.5</a:t>
            </a:r>
          </a:p>
          <a:p>
            <a:pPr algn="r" rtl="true">
              <a:lnSpc>
                <a:spcPts val="46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938">
                <a:alpha val="100000"/>
              </a:srgbClr>
            </a:gs>
            <a:gs pos="100000">
              <a:srgbClr val="000935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4123195"/>
            <a:ext cx="8494889" cy="6163805"/>
            <a:chOff x="0" y="0"/>
            <a:chExt cx="11326518" cy="8218407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4031" t="0" r="4031" b="0"/>
            <a:stretch>
              <a:fillRect/>
            </a:stretch>
          </p:blipFill>
          <p:spPr>
            <a:xfrm flipH="false" flipV="false">
              <a:off x="0" y="0"/>
              <a:ext cx="11326518" cy="8218407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881323" y="1885098"/>
            <a:ext cx="1757694" cy="47625"/>
            <a:chOff x="0" y="0"/>
            <a:chExt cx="462932" cy="125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2932" cy="12543"/>
            </a:xfrm>
            <a:custGeom>
              <a:avLst/>
              <a:gdLst/>
              <a:ahLst/>
              <a:cxnLst/>
              <a:rect r="r" b="b" t="t" l="l"/>
              <a:pathLst>
                <a:path h="12543" w="462932">
                  <a:moveTo>
                    <a:pt x="0" y="0"/>
                  </a:moveTo>
                  <a:lnTo>
                    <a:pt x="462932" y="0"/>
                  </a:lnTo>
                  <a:lnTo>
                    <a:pt x="462932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62932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05571" y="942975"/>
            <a:ext cx="3109198" cy="76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299"/>
              </a:lnSpc>
              <a:spcBef>
                <a:spcPct val="0"/>
              </a:spcBef>
            </a:pPr>
            <a:r>
              <a:rPr lang="ar-EG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ال</a:t>
            </a:r>
            <a:r>
              <a:rPr lang="ar-EG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نتائج والاستنتاج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3004535"/>
            <a:ext cx="8645839" cy="683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841999" indent="-420999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الدقة على بيا</a:t>
            </a: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نات الاختبار: ~ </a:t>
            </a: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97</a:t>
            </a: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–</a:t>
            </a: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98</a:t>
            </a: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% (قريبة من النتائج المطبوعة).</a:t>
            </a:r>
          </a:p>
          <a:p>
            <a:pPr algn="r" rtl="true" marL="841999" indent="-420999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تجربة على صورة جديدة: النموذج نجح في التنبؤ بالرقم بشكل صحيح.</a:t>
            </a:r>
          </a:p>
          <a:p>
            <a:pPr algn="r" rtl="true" marL="841999" indent="-420999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الخلاصة:</a:t>
            </a:r>
          </a:p>
          <a:p>
            <a:pPr algn="r" rtl="true" marL="841999" indent="-420999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الشبكات العصبية العميقة قوية جدًا في تصنيف الصور.</a:t>
            </a:r>
          </a:p>
          <a:p>
            <a:pPr algn="r" rtl="true" marL="841999" indent="-420999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ممكن تطوير النموذج باستخدام </a:t>
            </a: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CNN</a:t>
            </a: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 لتحسين الأداء أكثر.</a:t>
            </a:r>
          </a:p>
          <a:p>
            <a:pPr algn="r" rtl="true">
              <a:lnSpc>
                <a:spcPts val="54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DAGyEVm-DpM</dc:identifier>
  <dcterms:modified xsi:type="dcterms:W3CDTF">2011-08-01T06:04:30Z</dcterms:modified>
  <cp:revision>1</cp:revision>
  <dc:title>تصميم شبكة عصبية باستخدام TensorFlow لتصنيف الأرقام (MNIST)</dc:title>
</cp:coreProperties>
</file>