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Open Sans Bold" charset="1" panose="00000000000000000000"/>
      <p:regular r:id="rId10"/>
    </p:embeddedFont>
    <p:embeddedFont>
      <p:font typeface="Amiri Bold" charset="1" panose="00000500000000000000"/>
      <p:regular r:id="rId11"/>
    </p:embeddedFont>
    <p:embeddedFont>
      <p:font typeface="Canva Sans" charset="1" panose="020B0503030501040103"/>
      <p:regular r:id="rId12"/>
    </p:embeddedFont>
    <p:embeddedFont>
      <p:font typeface="Amiri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instagram.com/whispervoidxai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316542" y="0"/>
            <a:ext cx="11973736" cy="10287000"/>
            <a:chOff x="0" y="0"/>
            <a:chExt cx="315357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153577" cy="2709333"/>
            </a:xfrm>
            <a:custGeom>
              <a:avLst/>
              <a:gdLst/>
              <a:ahLst/>
              <a:cxnLst/>
              <a:rect r="r" b="b" t="t" l="l"/>
              <a:pathLst>
                <a:path h="2709333" w="3153577">
                  <a:moveTo>
                    <a:pt x="0" y="0"/>
                  </a:moveTo>
                  <a:lnTo>
                    <a:pt x="3153577" y="0"/>
                  </a:lnTo>
                  <a:lnTo>
                    <a:pt x="3153577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true">
              <a:gsLst>
                <a:gs pos="0">
                  <a:srgbClr val="1F3291">
                    <a:alpha val="0"/>
                  </a:srgbClr>
                </a:gs>
                <a:gs pos="100000">
                  <a:srgbClr val="000935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15357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492295" y="9568113"/>
            <a:ext cx="547464" cy="24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187151" y="6301055"/>
            <a:ext cx="6526921" cy="623294"/>
            <a:chOff x="0" y="0"/>
            <a:chExt cx="1719024" cy="1641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19024" cy="164160"/>
            </a:xfrm>
            <a:custGeom>
              <a:avLst/>
              <a:gdLst/>
              <a:ahLst/>
              <a:cxnLst/>
              <a:rect r="r" b="b" t="t" l="l"/>
              <a:pathLst>
                <a:path h="164160" w="1719024">
                  <a:moveTo>
                    <a:pt x="0" y="0"/>
                  </a:moveTo>
                  <a:lnTo>
                    <a:pt x="1719024" y="0"/>
                  </a:lnTo>
                  <a:lnTo>
                    <a:pt x="1719024" y="164160"/>
                  </a:lnTo>
                  <a:lnTo>
                    <a:pt x="0" y="164160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19024" cy="202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7395630" y="3830319"/>
            <a:ext cx="10109964" cy="1313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Building a Neural Network with TensorFlow for Digit Classification (MNIST)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36927" y="6415535"/>
            <a:ext cx="562737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  <a:hlinkClick r:id="rId3" tooltip="https://www.instagram.com/whispervoidxai/"/>
              </a:rPr>
              <a:t>https://www.instagram.com/whispervoidxai/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9144000" cy="6467858"/>
            <a:chOff x="0" y="0"/>
            <a:chExt cx="12192000" cy="8623810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16303" t="12848" r="17499" b="16872"/>
            <a:stretch>
              <a:fillRect/>
            </a:stretch>
          </p:blipFill>
          <p:spPr>
            <a:xfrm flipH="false" flipV="false">
              <a:off x="0" y="0"/>
              <a:ext cx="12192000" cy="8623810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2059131" y="8451011"/>
            <a:ext cx="2931669" cy="48938"/>
            <a:chOff x="0" y="0"/>
            <a:chExt cx="772127" cy="1288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72127" cy="12889"/>
            </a:xfrm>
            <a:custGeom>
              <a:avLst/>
              <a:gdLst/>
              <a:ahLst/>
              <a:cxnLst/>
              <a:rect r="r" b="b" t="t" l="l"/>
              <a:pathLst>
                <a:path h="12889" w="772127">
                  <a:moveTo>
                    <a:pt x="0" y="0"/>
                  </a:moveTo>
                  <a:lnTo>
                    <a:pt x="772127" y="0"/>
                  </a:lnTo>
                  <a:lnTo>
                    <a:pt x="772127" y="12889"/>
                  </a:lnTo>
                  <a:lnTo>
                    <a:pt x="0" y="12889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72127" cy="50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144000" y="1051972"/>
            <a:ext cx="8663323" cy="6647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Goal: Develop</a:t>
            </a: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an AI model to recognize handwritten digits (0–9).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Dataset</a:t>
            </a: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: MNIST (70,000 images of digits).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Tools &amp; Libraries</a:t>
            </a: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: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TensorFlow, NumPy, scikit-learn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One-Hot Encoding for labels</a:t>
            </a:r>
          </a:p>
          <a:p>
            <a:pPr algn="l" marL="820409" indent="-410205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Model</a:t>
            </a:r>
            <a:r>
              <a:rPr lang="en-US" sz="37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Type: Multilayer Perceptron (MLP).</a:t>
            </a:r>
          </a:p>
          <a:p>
            <a:pPr algn="l">
              <a:lnSpc>
                <a:spcPts val="53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22440" y="1028700"/>
            <a:ext cx="4736860" cy="9258300"/>
            <a:chOff x="0" y="0"/>
            <a:chExt cx="1247568" cy="2438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7568" cy="2438400"/>
            </a:xfrm>
            <a:custGeom>
              <a:avLst/>
              <a:gdLst/>
              <a:ahLst/>
              <a:cxnLst/>
              <a:rect r="r" b="b" t="t" l="l"/>
              <a:pathLst>
                <a:path h="2438400" w="1247568">
                  <a:moveTo>
                    <a:pt x="0" y="0"/>
                  </a:moveTo>
                  <a:lnTo>
                    <a:pt x="1247568" y="0"/>
                  </a:lnTo>
                  <a:lnTo>
                    <a:pt x="1247568" y="2438400"/>
                  </a:lnTo>
                  <a:lnTo>
                    <a:pt x="0" y="2438400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47568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614807" y="2159045"/>
            <a:ext cx="7815266" cy="5968909"/>
          </a:xfrm>
          <a:custGeom>
            <a:avLst/>
            <a:gdLst/>
            <a:ahLst/>
            <a:cxnLst/>
            <a:rect r="r" b="b" t="t" l="l"/>
            <a:pathLst>
              <a:path h="5968909" w="7815266">
                <a:moveTo>
                  <a:pt x="0" y="0"/>
                </a:moveTo>
                <a:lnTo>
                  <a:pt x="7815266" y="0"/>
                </a:lnTo>
                <a:lnTo>
                  <a:pt x="7815266" y="5968910"/>
                </a:lnTo>
                <a:lnTo>
                  <a:pt x="0" y="5968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8796723" y="2344880"/>
            <a:ext cx="7439296" cy="3952057"/>
            <a:chOff x="0" y="0"/>
            <a:chExt cx="9919061" cy="5269409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3"/>
            <a:srcRect l="0" t="7923" r="0" b="21244"/>
            <a:stretch>
              <a:fillRect/>
            </a:stretch>
          </p:blipFill>
          <p:spPr>
            <a:xfrm flipH="false" flipV="false">
              <a:off x="0" y="0"/>
              <a:ext cx="9919061" cy="5269409"/>
            </a:xfrm>
            <a:prstGeom prst="rect">
              <a:avLst/>
            </a:prstGeom>
          </p:spPr>
        </p:pic>
      </p:grpSp>
      <p:sp>
        <p:nvSpPr>
          <p:cNvPr name="TextBox 14" id="14"/>
          <p:cNvSpPr txBox="true"/>
          <p:nvPr/>
        </p:nvSpPr>
        <p:spPr>
          <a:xfrm rot="0">
            <a:off x="2555077" y="933450"/>
            <a:ext cx="5082897" cy="82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719"/>
              </a:lnSpc>
              <a:spcBef>
                <a:spcPct val="0"/>
              </a:spcBef>
            </a:pPr>
            <a:r>
              <a:rPr lang="en-US" b="true" sz="4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Model</a:t>
            </a:r>
            <a:r>
              <a:rPr lang="en-US" b="true" sz="47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Architecture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44302" y="2092370"/>
            <a:ext cx="7715608" cy="7536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Input Layer: 784 neurons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(28x28 pixels).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Hidden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Layers: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Layer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1: 512 neurons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Layer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2: 256 neurons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Layer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3: 128 neurons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Output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Layer: 10 neurons (digits 0–9).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Training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Setup: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Optimizer: Adam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Loss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Function: Softmax Cross Entropy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Iterations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: 1000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Batch</a:t>
            </a: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Size: 128</a:t>
            </a:r>
          </a:p>
          <a:p>
            <a:pPr algn="just" marL="712462" indent="-356231" lvl="1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Dropout Rate: 0.5</a:t>
            </a:r>
          </a:p>
          <a:p>
            <a:pPr algn="just">
              <a:lnSpc>
                <a:spcPts val="46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938">
                <a:alpha val="100000"/>
              </a:srgbClr>
            </a:gs>
            <a:gs pos="100000">
              <a:srgbClr val="000935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42214" y="7517955"/>
            <a:ext cx="47625" cy="1740345"/>
            <a:chOff x="0" y="0"/>
            <a:chExt cx="12543" cy="4583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543" cy="458362"/>
            </a:xfrm>
            <a:custGeom>
              <a:avLst/>
              <a:gdLst/>
              <a:ahLst/>
              <a:cxnLst/>
              <a:rect r="r" b="b" t="t" l="l"/>
              <a:pathLst>
                <a:path h="458362" w="12543">
                  <a:moveTo>
                    <a:pt x="0" y="0"/>
                  </a:moveTo>
                  <a:lnTo>
                    <a:pt x="12543" y="0"/>
                  </a:lnTo>
                  <a:lnTo>
                    <a:pt x="12543" y="458362"/>
                  </a:lnTo>
                  <a:lnTo>
                    <a:pt x="0" y="458362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2543" cy="496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270933" cy="2709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0933" cy="270933"/>
            </a:xfrm>
            <a:custGeom>
              <a:avLst/>
              <a:gdLst/>
              <a:ahLst/>
              <a:cxnLst/>
              <a:rect r="r" b="b" t="t" l="l"/>
              <a:pathLst>
                <a:path h="270933" w="270933">
                  <a:moveTo>
                    <a:pt x="0" y="0"/>
                  </a:moveTo>
                  <a:lnTo>
                    <a:pt x="270933" y="0"/>
                  </a:lnTo>
                  <a:lnTo>
                    <a:pt x="270933" y="270933"/>
                  </a:lnTo>
                  <a:lnTo>
                    <a:pt x="0" y="27093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7093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4123195"/>
            <a:ext cx="8494889" cy="6163805"/>
            <a:chOff x="0" y="0"/>
            <a:chExt cx="11326518" cy="8218407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2"/>
            <a:srcRect l="4031" t="0" r="4031" b="0"/>
            <a:stretch>
              <a:fillRect/>
            </a:stretch>
          </p:blipFill>
          <p:spPr>
            <a:xfrm flipH="false" flipV="false">
              <a:off x="0" y="0"/>
              <a:ext cx="11326518" cy="8218407"/>
            </a:xfrm>
            <a:prstGeom prst="rect">
              <a:avLst/>
            </a:prstGeom>
          </p:spPr>
        </p:pic>
      </p:grpSp>
      <p:grpSp>
        <p:nvGrpSpPr>
          <p:cNvPr name="Group 10" id="10"/>
          <p:cNvGrpSpPr/>
          <p:nvPr/>
        </p:nvGrpSpPr>
        <p:grpSpPr>
          <a:xfrm rot="0">
            <a:off x="1881323" y="1885098"/>
            <a:ext cx="1757694" cy="47625"/>
            <a:chOff x="0" y="0"/>
            <a:chExt cx="462932" cy="125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2932" cy="12543"/>
            </a:xfrm>
            <a:custGeom>
              <a:avLst/>
              <a:gdLst/>
              <a:ahLst/>
              <a:cxnLst/>
              <a:rect r="r" b="b" t="t" l="l"/>
              <a:pathLst>
                <a:path h="12543" w="462932">
                  <a:moveTo>
                    <a:pt x="0" y="0"/>
                  </a:moveTo>
                  <a:lnTo>
                    <a:pt x="462932" y="0"/>
                  </a:lnTo>
                  <a:lnTo>
                    <a:pt x="462932" y="12543"/>
                  </a:lnTo>
                  <a:lnTo>
                    <a:pt x="0" y="12543"/>
                  </a:lnTo>
                  <a:close/>
                </a:path>
              </a:pathLst>
            </a:custGeom>
            <a:gradFill rotWithShape="true">
              <a:gsLst>
                <a:gs pos="0">
                  <a:srgbClr val="5470FF">
                    <a:alpha val="100000"/>
                  </a:srgbClr>
                </a:gs>
                <a:gs pos="100000">
                  <a:srgbClr val="1F3291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62932" cy="50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0963" y="942975"/>
            <a:ext cx="5418415" cy="76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6299"/>
              </a:lnSpc>
              <a:spcBef>
                <a:spcPct val="0"/>
              </a:spcBef>
            </a:pPr>
            <a:r>
              <a:rPr lang="ar-EG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  <a:rtl val="true"/>
              </a:rPr>
              <a:t> </a:t>
            </a:r>
            <a:r>
              <a:rPr lang="en-US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Results &amp;</a:t>
            </a:r>
            <a:r>
              <a:rPr lang="en-US" b="true" sz="4499">
                <a:solidFill>
                  <a:srgbClr val="FFFFFF"/>
                </a:solidFill>
                <a:latin typeface="Amiri Bold"/>
                <a:ea typeface="Amiri Bold"/>
                <a:cs typeface="Amiri Bold"/>
                <a:sym typeface="Amiri Bold"/>
              </a:rPr>
              <a:t> 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3004535"/>
            <a:ext cx="8645839" cy="614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Test Accuracy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: ~97–98%</a:t>
            </a:r>
          </a:p>
          <a:p>
            <a:pPr algn="l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Custom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Image Prediction: Model correctly predicted the digit.</a:t>
            </a:r>
          </a:p>
          <a:p>
            <a:pPr algn="l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Conclusion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:</a:t>
            </a:r>
          </a:p>
          <a:p>
            <a:pPr algn="l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Deep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neural networks are effective for image classification.</a:t>
            </a:r>
          </a:p>
          <a:p>
            <a:pPr algn="l" marL="841999" indent="-420999" lvl="1">
              <a:lnSpc>
                <a:spcPts val="5459"/>
              </a:lnSpc>
              <a:spcBef>
                <a:spcPct val="0"/>
              </a:spcBef>
              <a:buFont typeface="Arial"/>
              <a:buChar char="•"/>
            </a:pP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Accuracy</a:t>
            </a:r>
            <a:r>
              <a:rPr lang="en-US" sz="3899">
                <a:solidFill>
                  <a:srgbClr val="FFFFFF"/>
                </a:solidFill>
                <a:latin typeface="Amiri"/>
                <a:ea typeface="Amiri"/>
                <a:cs typeface="Amiri"/>
                <a:sym typeface="Amiri"/>
              </a:rPr>
              <a:t> can be further improved using Convolutional Neural Networks (CNNs).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DAGyEVm-DpM</dc:identifier>
  <dcterms:modified xsi:type="dcterms:W3CDTF">2011-08-01T06:04:30Z</dcterms:modified>
  <cp:revision>1</cp:revision>
  <dc:title>تصميم شبكة عصبية باستخدام TensorFlow لتصنيف الأرقام (MNIST)</dc:title>
</cp:coreProperties>
</file>