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ontserrat Bold" charset="1" panose="00000800000000000000"/>
      <p:regular r:id="rId11"/>
    </p:embeddedFont>
    <p:embeddedFont>
      <p:font typeface="Amiri Bold" charset="1" panose="00000500000000000000"/>
      <p:regular r:id="rId12"/>
    </p:embeddedFont>
    <p:embeddedFont>
      <p:font typeface="Amiri" charset="1" panose="00000500000000000000"/>
      <p:regular r:id="rId13"/>
    </p:embeddedFont>
    <p:embeddedFont>
      <p:font typeface="Montserrat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https://github.com/WhisperVoidXAI/projectAI" TargetMode="External" Type="http://schemas.openxmlformats.org/officeDocument/2006/relationships/hyperlink"/><Relationship Id="rId4" Target="https://www.instagram.com/whispervoidxai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79019" y="0"/>
            <a:ext cx="4264059" cy="10287000"/>
            <a:chOff x="0" y="0"/>
            <a:chExt cx="112304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304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23044">
                  <a:moveTo>
                    <a:pt x="92597" y="0"/>
                  </a:moveTo>
                  <a:lnTo>
                    <a:pt x="1030448" y="0"/>
                  </a:lnTo>
                  <a:cubicBezTo>
                    <a:pt x="1081587" y="0"/>
                    <a:pt x="1123044" y="41457"/>
                    <a:pt x="1123044" y="92597"/>
                  </a:cubicBezTo>
                  <a:lnTo>
                    <a:pt x="1123044" y="2616737"/>
                  </a:lnTo>
                  <a:cubicBezTo>
                    <a:pt x="1123044" y="2667876"/>
                    <a:pt x="1081587" y="2709333"/>
                    <a:pt x="1030448" y="2709333"/>
                  </a:cubicBezTo>
                  <a:lnTo>
                    <a:pt x="92597" y="2709333"/>
                  </a:lnTo>
                  <a:cubicBezTo>
                    <a:pt x="41457" y="2709333"/>
                    <a:pt x="0" y="2667876"/>
                    <a:pt x="0" y="2616737"/>
                  </a:cubicBezTo>
                  <a:lnTo>
                    <a:pt x="0" y="92597"/>
                  </a:lnTo>
                  <a:cubicBezTo>
                    <a:pt x="0" y="41457"/>
                    <a:pt x="41457" y="0"/>
                    <a:pt x="92597" y="0"/>
                  </a:cubicBezTo>
                  <a:close/>
                </a:path>
              </a:pathLst>
            </a:custGeom>
            <a:solidFill>
              <a:srgbClr val="DCE2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2304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80447" y="3587092"/>
            <a:ext cx="6661407" cy="200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79"/>
              </a:lnSpc>
            </a:pPr>
            <a:r>
              <a:rPr lang="en-US" b="true" sz="8532" spc="-494">
                <a:solidFill>
                  <a:srgbClr val="101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Artificial Intelligence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498499" y="1954177"/>
            <a:ext cx="2770529" cy="2770529"/>
          </a:xfrm>
          <a:custGeom>
            <a:avLst/>
            <a:gdLst/>
            <a:ahLst/>
            <a:cxnLst/>
            <a:rect r="r" b="b" t="t" l="l"/>
            <a:pathLst>
              <a:path h="2770529" w="2770529">
                <a:moveTo>
                  <a:pt x="0" y="0"/>
                </a:moveTo>
                <a:lnTo>
                  <a:pt x="2770528" y="0"/>
                </a:lnTo>
                <a:lnTo>
                  <a:pt x="2770528" y="2770529"/>
                </a:lnTo>
                <a:lnTo>
                  <a:pt x="0" y="2770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20719" y="1121175"/>
            <a:ext cx="4574117" cy="9165825"/>
          </a:xfrm>
          <a:custGeom>
            <a:avLst/>
            <a:gdLst/>
            <a:ahLst/>
            <a:cxnLst/>
            <a:rect r="r" b="b" t="t" l="l"/>
            <a:pathLst>
              <a:path h="9165825" w="4574117">
                <a:moveTo>
                  <a:pt x="0" y="0"/>
                </a:moveTo>
                <a:lnTo>
                  <a:pt x="4574117" y="0"/>
                </a:lnTo>
                <a:lnTo>
                  <a:pt x="4574117" y="9165825"/>
                </a:lnTo>
                <a:lnTo>
                  <a:pt x="0" y="91658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42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78919" y="3700556"/>
            <a:ext cx="2160637" cy="2160637"/>
          </a:xfrm>
          <a:custGeom>
            <a:avLst/>
            <a:gdLst/>
            <a:ahLst/>
            <a:cxnLst/>
            <a:rect r="r" b="b" t="t" l="l"/>
            <a:pathLst>
              <a:path h="2160637" w="2160637">
                <a:moveTo>
                  <a:pt x="0" y="0"/>
                </a:moveTo>
                <a:lnTo>
                  <a:pt x="2160637" y="0"/>
                </a:lnTo>
                <a:lnTo>
                  <a:pt x="2160637" y="2160636"/>
                </a:lnTo>
                <a:lnTo>
                  <a:pt x="0" y="21606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04572" y="627964"/>
            <a:ext cx="4634339" cy="285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35"/>
              </a:lnSpc>
            </a:pPr>
            <a:r>
              <a:rPr lang="en-US" b="true" sz="2051" spc="4">
                <a:solidFill>
                  <a:srgbClr val="101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ENGINEER IBRAHIM AL-TAAMARI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75436" y="981075"/>
            <a:ext cx="4667369" cy="340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731"/>
              </a:lnSpc>
              <a:spcBef>
                <a:spcPct val="0"/>
              </a:spcBef>
            </a:pPr>
            <a:r>
              <a:rPr lang="ar-EG" b="true" sz="1951" spc="3">
                <a:solidFill>
                  <a:srgbClr val="101B40"/>
                </a:solidFill>
                <a:latin typeface="Montserrat Bold"/>
                <a:ea typeface="Montserrat Bold"/>
                <a:cs typeface="Montserrat Bold"/>
                <a:sym typeface="Montserrat Bold"/>
                <a:rtl val="true"/>
              </a:rPr>
              <a:t> </a:t>
            </a:r>
            <a:r>
              <a:rPr lang="en-US" b="true" sz="1951" spc="3">
                <a:solidFill>
                  <a:srgbClr val="101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WHISPERVOIDXAI ACADEMY| 2025</a:t>
            </a:r>
            <a:r>
              <a:rPr lang="ar-EG" b="true" sz="1951" spc="3">
                <a:solidFill>
                  <a:srgbClr val="101B40"/>
                </a:solidFill>
                <a:latin typeface="Montserrat Bold"/>
                <a:ea typeface="Montserrat Bold"/>
                <a:cs typeface="Montserrat Bold"/>
                <a:sym typeface="Montserrat Bold"/>
                <a:rtl val="true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54052"/>
            <a:ext cx="18288000" cy="3032948"/>
            <a:chOff x="0" y="0"/>
            <a:chExt cx="4816593" cy="7988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798801"/>
            </a:xfrm>
            <a:custGeom>
              <a:avLst/>
              <a:gdLst/>
              <a:ahLst/>
              <a:cxnLst/>
              <a:rect r="r" b="b" t="t" l="l"/>
              <a:pathLst>
                <a:path h="798801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777211"/>
                  </a:lnTo>
                  <a:cubicBezTo>
                    <a:pt x="4816592" y="789135"/>
                    <a:pt x="4806926" y="798801"/>
                    <a:pt x="4795002" y="798801"/>
                  </a:cubicBezTo>
                  <a:lnTo>
                    <a:pt x="21590" y="798801"/>
                  </a:lnTo>
                  <a:cubicBezTo>
                    <a:pt x="15864" y="798801"/>
                    <a:pt x="10372" y="796526"/>
                    <a:pt x="6324" y="792478"/>
                  </a:cubicBezTo>
                  <a:cubicBezTo>
                    <a:pt x="2275" y="788429"/>
                    <a:pt x="0" y="782937"/>
                    <a:pt x="0" y="777211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DCE2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836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68695" y="1954177"/>
            <a:ext cx="2770529" cy="2770529"/>
          </a:xfrm>
          <a:custGeom>
            <a:avLst/>
            <a:gdLst/>
            <a:ahLst/>
            <a:cxnLst/>
            <a:rect r="r" b="b" t="t" l="l"/>
            <a:pathLst>
              <a:path h="2770529" w="2770529">
                <a:moveTo>
                  <a:pt x="0" y="0"/>
                </a:moveTo>
                <a:lnTo>
                  <a:pt x="2770529" y="0"/>
                </a:lnTo>
                <a:lnTo>
                  <a:pt x="2770529" y="2770529"/>
                </a:lnTo>
                <a:lnTo>
                  <a:pt x="0" y="2770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2377584"/>
            <a:ext cx="6475834" cy="7909416"/>
          </a:xfrm>
          <a:custGeom>
            <a:avLst/>
            <a:gdLst/>
            <a:ahLst/>
            <a:cxnLst/>
            <a:rect r="r" b="b" t="t" l="l"/>
            <a:pathLst>
              <a:path h="7909416" w="6475834">
                <a:moveTo>
                  <a:pt x="0" y="0"/>
                </a:moveTo>
                <a:lnTo>
                  <a:pt x="6475834" y="0"/>
                </a:lnTo>
                <a:lnTo>
                  <a:pt x="6475834" y="7909416"/>
                </a:lnTo>
                <a:lnTo>
                  <a:pt x="0" y="7909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2631" y="485096"/>
            <a:ext cx="17702739" cy="53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411"/>
              </a:lnSpc>
              <a:spcBef>
                <a:spcPct val="0"/>
              </a:spcBef>
            </a:pPr>
            <a:r>
              <a:rPr lang="en-US" b="true" sz="3151" spc="6">
                <a:solidFill>
                  <a:srgbClr val="000000"/>
                </a:solidFill>
                <a:latin typeface="Amiri Bold"/>
                <a:ea typeface="Amiri Bold"/>
                <a:cs typeface="Amiri Bold"/>
                <a:sym typeface="Amiri Bold"/>
              </a:rPr>
              <a:t>ANALYZING BUILDING DATA AND BUILDING A PREDICTIVE MODEL FOR ENERGY EFFICIENCY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20542" y="1350027"/>
            <a:ext cx="11174828" cy="7520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OBJECTIVE: TO ESTIMATE THE ENERGY STAR SCORE FOR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BUILDINGS USING ENERGY AND WATER CONSUMPTION DATA.</a:t>
            </a:r>
          </a:p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BASIC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STEPS:</a:t>
            </a:r>
          </a:p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DATA LOADING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AND PROCESSING (CLEANING MISSING VALUES, TRANSFORMING NUMERIC AND TEMPORAL COLUMNS).</a:t>
            </a:r>
          </a:p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DATA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VISUALIZATION (SCORE DISTRIBUTION, VARIANCES BETWEEN BUILDINGS).</a:t>
            </a:r>
          </a:p>
          <a:p>
            <a:pPr algn="l">
              <a:lnSpc>
                <a:spcPts val="4971"/>
              </a:lnSpc>
              <a:spcBef>
                <a:spcPct val="0"/>
              </a:spcBef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FEATURE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PREPARATION (NUMERIC AND CATEGORICAL) AND THE TARGET COLUMN FOR THE MODEL.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1530" y="29277"/>
            <a:ext cx="4092773" cy="3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1"/>
              </a:lnSpc>
              <a:spcBef>
                <a:spcPct val="0"/>
              </a:spcBef>
            </a:pPr>
            <a:r>
              <a:rPr lang="en-US" b="true" sz="1851" spc="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ENGINEER IBRAHIM AL-TAAMARI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08823" y="2445867"/>
            <a:ext cx="5879177" cy="6812433"/>
            <a:chOff x="0" y="0"/>
            <a:chExt cx="910838" cy="10554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0838" cy="1055424"/>
            </a:xfrm>
            <a:custGeom>
              <a:avLst/>
              <a:gdLst/>
              <a:ahLst/>
              <a:cxnLst/>
              <a:rect r="r" b="b" t="t" l="l"/>
              <a:pathLst>
                <a:path h="1055424" w="910838">
                  <a:moveTo>
                    <a:pt x="42139" y="0"/>
                  </a:moveTo>
                  <a:lnTo>
                    <a:pt x="868699" y="0"/>
                  </a:lnTo>
                  <a:cubicBezTo>
                    <a:pt x="891972" y="0"/>
                    <a:pt x="910838" y="18866"/>
                    <a:pt x="910838" y="42139"/>
                  </a:cubicBezTo>
                  <a:lnTo>
                    <a:pt x="910838" y="1013285"/>
                  </a:lnTo>
                  <a:cubicBezTo>
                    <a:pt x="910838" y="1036558"/>
                    <a:pt x="891972" y="1055424"/>
                    <a:pt x="868699" y="1055424"/>
                  </a:cubicBezTo>
                  <a:lnTo>
                    <a:pt x="42139" y="1055424"/>
                  </a:lnTo>
                  <a:cubicBezTo>
                    <a:pt x="18866" y="1055424"/>
                    <a:pt x="0" y="1036558"/>
                    <a:pt x="0" y="1013285"/>
                  </a:cubicBezTo>
                  <a:lnTo>
                    <a:pt x="0" y="42139"/>
                  </a:lnTo>
                  <a:cubicBezTo>
                    <a:pt x="0" y="18866"/>
                    <a:pt x="18866" y="0"/>
                    <a:pt x="42139" y="0"/>
                  </a:cubicBezTo>
                  <a:close/>
                </a:path>
              </a:pathLst>
            </a:custGeom>
            <a:blipFill>
              <a:blip r:embed="rId2"/>
              <a:stretch>
                <a:fillRect l="-98652" t="-32685" r="-32114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492906" y="1840347"/>
            <a:ext cx="1766394" cy="176639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045629" y="2393069"/>
            <a:ext cx="660949" cy="66094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A4C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06316" y="258478"/>
            <a:ext cx="16275368" cy="770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371"/>
              </a:lnSpc>
              <a:spcBef>
                <a:spcPct val="0"/>
              </a:spcBef>
            </a:pPr>
            <a:r>
              <a:rPr lang="en-US" b="true" sz="4551" spc="9">
                <a:solidFill>
                  <a:srgbClr val="000000"/>
                </a:solidFill>
                <a:latin typeface="Amiri Bold"/>
                <a:ea typeface="Amiri Bold"/>
                <a:cs typeface="Amiri Bold"/>
                <a:sym typeface="Amiri Bold"/>
              </a:rPr>
              <a:t>GRADIENT BOOSTING MODEL TRAINING AND EVALUATION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2831" y="1481042"/>
            <a:ext cx="12408823" cy="6262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GRADIENT BOOSTING REGRESSOR WAS USED TO PREDICT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POWER SCORES.</a:t>
            </a:r>
          </a:p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PRE-TRAINING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PROCESSING STEPS:</a:t>
            </a:r>
          </a:p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FILL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MISSING VALUES ​​USING MEDIAN IMPUTATION.</a:t>
            </a:r>
          </a:p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NORMALIZE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DATA USING MINMAXSCALER.</a:t>
            </a:r>
          </a:p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POST-TRAINING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:</a:t>
            </a:r>
          </a:p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EXTRACT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FEATURE IMPORTANCE TO IDENTIFY THE MOST INFLUENTIAL FACTORS.</a:t>
            </a:r>
          </a:p>
          <a:p>
            <a:pPr algn="l">
              <a:lnSpc>
                <a:spcPts val="4971"/>
              </a:lnSpc>
              <a:spcBef>
                <a:spcPct val="0"/>
              </a:spcBef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IDENTIFY THE SAMPLE WITH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THE LARGEST ERROR FOR REVIEW.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9277"/>
            <a:ext cx="4092773" cy="3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1"/>
              </a:lnSpc>
              <a:spcBef>
                <a:spcPct val="0"/>
              </a:spcBef>
            </a:pPr>
            <a:r>
              <a:rPr lang="en-US" b="true" sz="1851" spc="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ENGINEER IBRAHIM AL-TAAMARI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1703" y="0"/>
            <a:ext cx="4264059" cy="10287000"/>
            <a:chOff x="0" y="0"/>
            <a:chExt cx="112304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304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23044">
                  <a:moveTo>
                    <a:pt x="92597" y="0"/>
                  </a:moveTo>
                  <a:lnTo>
                    <a:pt x="1030448" y="0"/>
                  </a:lnTo>
                  <a:cubicBezTo>
                    <a:pt x="1081587" y="0"/>
                    <a:pt x="1123044" y="41457"/>
                    <a:pt x="1123044" y="92597"/>
                  </a:cubicBezTo>
                  <a:lnTo>
                    <a:pt x="1123044" y="2616737"/>
                  </a:lnTo>
                  <a:cubicBezTo>
                    <a:pt x="1123044" y="2667876"/>
                    <a:pt x="1081587" y="2709333"/>
                    <a:pt x="1030448" y="2709333"/>
                  </a:cubicBezTo>
                  <a:lnTo>
                    <a:pt x="92597" y="2709333"/>
                  </a:lnTo>
                  <a:cubicBezTo>
                    <a:pt x="41457" y="2709333"/>
                    <a:pt x="0" y="2667876"/>
                    <a:pt x="0" y="2616737"/>
                  </a:cubicBezTo>
                  <a:lnTo>
                    <a:pt x="0" y="92597"/>
                  </a:lnTo>
                  <a:cubicBezTo>
                    <a:pt x="0" y="41457"/>
                    <a:pt x="41457" y="0"/>
                    <a:pt x="92597" y="0"/>
                  </a:cubicBezTo>
                  <a:close/>
                </a:path>
              </a:pathLst>
            </a:custGeom>
            <a:solidFill>
              <a:srgbClr val="DCE2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2304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3474567"/>
            <a:ext cx="6968279" cy="6812433"/>
            <a:chOff x="0" y="0"/>
            <a:chExt cx="1079569" cy="10554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9569" cy="1055424"/>
            </a:xfrm>
            <a:custGeom>
              <a:avLst/>
              <a:gdLst/>
              <a:ahLst/>
              <a:cxnLst/>
              <a:rect r="r" b="b" t="t" l="l"/>
              <a:pathLst>
                <a:path h="1055424" w="1079569">
                  <a:moveTo>
                    <a:pt x="35553" y="0"/>
                  </a:moveTo>
                  <a:lnTo>
                    <a:pt x="1044016" y="0"/>
                  </a:lnTo>
                  <a:cubicBezTo>
                    <a:pt x="1063651" y="0"/>
                    <a:pt x="1079569" y="15918"/>
                    <a:pt x="1079569" y="35553"/>
                  </a:cubicBezTo>
                  <a:lnTo>
                    <a:pt x="1079569" y="1019871"/>
                  </a:lnTo>
                  <a:cubicBezTo>
                    <a:pt x="1079569" y="1029301"/>
                    <a:pt x="1075823" y="1038344"/>
                    <a:pt x="1069156" y="1045011"/>
                  </a:cubicBezTo>
                  <a:cubicBezTo>
                    <a:pt x="1062488" y="1051678"/>
                    <a:pt x="1053445" y="1055424"/>
                    <a:pt x="1044016" y="1055424"/>
                  </a:cubicBezTo>
                  <a:lnTo>
                    <a:pt x="35553" y="1055424"/>
                  </a:lnTo>
                  <a:cubicBezTo>
                    <a:pt x="15918" y="1055424"/>
                    <a:pt x="0" y="1039507"/>
                    <a:pt x="0" y="1019871"/>
                  </a:cubicBezTo>
                  <a:lnTo>
                    <a:pt x="0" y="35553"/>
                  </a:lnTo>
                  <a:cubicBezTo>
                    <a:pt x="0" y="15918"/>
                    <a:pt x="15918" y="0"/>
                    <a:pt x="35553" y="0"/>
                  </a:cubicBezTo>
                  <a:close/>
                </a:path>
              </a:pathLst>
            </a:custGeom>
            <a:blipFill>
              <a:blip r:embed="rId2"/>
              <a:stretch>
                <a:fillRect l="-23322" t="0" r="-2332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431280" y="3240168"/>
            <a:ext cx="1822999" cy="18229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001715" y="3810602"/>
            <a:ext cx="682130" cy="68213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A4C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304699" y="942975"/>
            <a:ext cx="11678602" cy="770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371"/>
              </a:lnSpc>
              <a:spcBef>
                <a:spcPct val="0"/>
              </a:spcBef>
            </a:pPr>
            <a:r>
              <a:rPr lang="en-US" b="true" sz="4551" spc="9">
                <a:solidFill>
                  <a:srgbClr val="000000"/>
                </a:solidFill>
                <a:latin typeface="Amiri Bold"/>
                <a:ea typeface="Amiri Bold"/>
                <a:cs typeface="Amiri Bold"/>
                <a:sym typeface="Amiri Bold"/>
              </a:rPr>
              <a:t>VISUALLY INTERPRET</a:t>
            </a:r>
            <a:r>
              <a:rPr lang="en-US" b="true" sz="4551" spc="9">
                <a:solidFill>
                  <a:srgbClr val="000000"/>
                </a:solidFill>
                <a:latin typeface="Amiri Bold"/>
                <a:ea typeface="Amiri Bold"/>
                <a:cs typeface="Amiri Bold"/>
                <a:sym typeface="Amiri Bold"/>
              </a:rPr>
              <a:t> MODELS WITH LIME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53413" y="2366678"/>
            <a:ext cx="10284900" cy="6891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USE LIME TO INTERPRET INDIVIDUAL MODEL ERRORS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.</a:t>
            </a:r>
          </a:p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VIEW AN INDIVIDUAL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TREE FROM THE MODEL TO UNDERSTAND INTERNAL DECISIONS.</a:t>
            </a:r>
          </a:p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GRAPHS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SHOW:</a:t>
            </a:r>
          </a:p>
          <a:p>
            <a:pPr algn="l" marL="766729" indent="-383365" lvl="1">
              <a:lnSpc>
                <a:spcPts val="4971"/>
              </a:lnSpc>
              <a:spcBef>
                <a:spcPct val="0"/>
              </a:spcBef>
              <a:buFont typeface="Arial"/>
              <a:buChar char="•"/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THE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10 MOST IMPORTANT FEATURES AFFECTING THE MODEL.</a:t>
            </a:r>
          </a:p>
          <a:p>
            <a:pPr algn="l">
              <a:lnSpc>
                <a:spcPts val="4971"/>
              </a:lnSpc>
              <a:spcBef>
                <a:spcPct val="0"/>
              </a:spcBef>
            </a:pP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DETAILED</a:t>
            </a:r>
            <a:r>
              <a:rPr lang="en-US" sz="35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 INTERPRETATION OF THE SAMPLE WITH THE LARGEST DIFFERENCE BETWEEN THE PREDICTION AND THE ACTUAL VALUE.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713775"/>
            <a:ext cx="4092773" cy="3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1"/>
              </a:lnSpc>
              <a:spcBef>
                <a:spcPct val="0"/>
              </a:spcBef>
            </a:pPr>
            <a:r>
              <a:rPr lang="en-US" b="true" sz="1851" spc="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ENGINEER IBRAHIM AL-TAAMARI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0265" y="341540"/>
            <a:ext cx="17587469" cy="9603920"/>
            <a:chOff x="0" y="0"/>
            <a:chExt cx="4632091" cy="25294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2091" cy="2529427"/>
            </a:xfrm>
            <a:custGeom>
              <a:avLst/>
              <a:gdLst/>
              <a:ahLst/>
              <a:cxnLst/>
              <a:rect r="r" b="b" t="t" l="l"/>
              <a:pathLst>
                <a:path h="2529427" w="4632091">
                  <a:moveTo>
                    <a:pt x="22450" y="0"/>
                  </a:moveTo>
                  <a:lnTo>
                    <a:pt x="4609641" y="0"/>
                  </a:lnTo>
                  <a:cubicBezTo>
                    <a:pt x="4615595" y="0"/>
                    <a:pt x="4621305" y="2365"/>
                    <a:pt x="4625515" y="6575"/>
                  </a:cubicBezTo>
                  <a:cubicBezTo>
                    <a:pt x="4629725" y="10786"/>
                    <a:pt x="4632091" y="16496"/>
                    <a:pt x="4632091" y="22450"/>
                  </a:cubicBezTo>
                  <a:lnTo>
                    <a:pt x="4632091" y="2506977"/>
                  </a:lnTo>
                  <a:cubicBezTo>
                    <a:pt x="4632091" y="2519376"/>
                    <a:pt x="4622039" y="2529427"/>
                    <a:pt x="4609641" y="2529427"/>
                  </a:cubicBezTo>
                  <a:lnTo>
                    <a:pt x="22450" y="2529427"/>
                  </a:lnTo>
                  <a:cubicBezTo>
                    <a:pt x="10051" y="2529427"/>
                    <a:pt x="0" y="2519376"/>
                    <a:pt x="0" y="2506977"/>
                  </a:cubicBezTo>
                  <a:lnTo>
                    <a:pt x="0" y="22450"/>
                  </a:lnTo>
                  <a:cubicBezTo>
                    <a:pt x="0" y="10051"/>
                    <a:pt x="10051" y="0"/>
                    <a:pt x="22450" y="0"/>
                  </a:cubicBezTo>
                  <a:close/>
                </a:path>
              </a:pathLst>
            </a:custGeom>
            <a:solidFill>
              <a:srgbClr val="DCE2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2091" cy="25675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65001" y="8346801"/>
            <a:ext cx="1822999" cy="182299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35435" y="8917235"/>
            <a:ext cx="682130" cy="68213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A4C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014013" y="7723491"/>
            <a:ext cx="2728557" cy="2387487"/>
            <a:chOff x="0" y="0"/>
            <a:chExt cx="812800" cy="711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30046" y="2421605"/>
            <a:ext cx="5879177" cy="3912159"/>
            <a:chOff x="0" y="0"/>
            <a:chExt cx="910838" cy="60609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10838" cy="606096"/>
            </a:xfrm>
            <a:custGeom>
              <a:avLst/>
              <a:gdLst/>
              <a:ahLst/>
              <a:cxnLst/>
              <a:rect r="r" b="b" t="t" l="l"/>
              <a:pathLst>
                <a:path h="606096" w="910838">
                  <a:moveTo>
                    <a:pt x="42139" y="0"/>
                  </a:moveTo>
                  <a:lnTo>
                    <a:pt x="868699" y="0"/>
                  </a:lnTo>
                  <a:cubicBezTo>
                    <a:pt x="891972" y="0"/>
                    <a:pt x="910838" y="18866"/>
                    <a:pt x="910838" y="42139"/>
                  </a:cubicBezTo>
                  <a:lnTo>
                    <a:pt x="910838" y="563957"/>
                  </a:lnTo>
                  <a:cubicBezTo>
                    <a:pt x="910838" y="587230"/>
                    <a:pt x="891972" y="606096"/>
                    <a:pt x="868699" y="606096"/>
                  </a:cubicBezTo>
                  <a:lnTo>
                    <a:pt x="42139" y="606096"/>
                  </a:lnTo>
                  <a:cubicBezTo>
                    <a:pt x="18866" y="606096"/>
                    <a:pt x="0" y="587230"/>
                    <a:pt x="0" y="563957"/>
                  </a:cubicBezTo>
                  <a:lnTo>
                    <a:pt x="0" y="42139"/>
                  </a:lnTo>
                  <a:cubicBezTo>
                    <a:pt x="0" y="18866"/>
                    <a:pt x="18866" y="0"/>
                    <a:pt x="42139" y="0"/>
                  </a:cubicBezTo>
                  <a:close/>
                </a:path>
              </a:pathLst>
            </a:custGeom>
            <a:blipFill>
              <a:blip r:embed="rId2"/>
              <a:stretch>
                <a:fillRect l="-9149" t="0" r="-9149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516767" y="1328712"/>
            <a:ext cx="5254466" cy="935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7771"/>
              </a:lnSpc>
              <a:spcBef>
                <a:spcPct val="0"/>
              </a:spcBef>
            </a:pPr>
            <a:r>
              <a:rPr lang="en-US" sz="5551" spc="11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PROJECT NOTES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09278" y="2354930"/>
            <a:ext cx="10328456" cy="6450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8319" indent="-394159" lvl="1">
              <a:lnSpc>
                <a:spcPts val="5111"/>
              </a:lnSpc>
              <a:buFont typeface="Arial"/>
              <a:buChar char="•"/>
            </a:pPr>
            <a:r>
              <a:rPr lang="en-US" sz="36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THIS PROJECT HELPS PRESENT RESULTS TO END USERS OR DECISION MAKERS IN A CLEAR AND UNDERSTANDABLE MANNER.</a:t>
            </a:r>
          </a:p>
          <a:p>
            <a:pPr algn="l" marL="788319" indent="-394159" lvl="1">
              <a:lnSpc>
                <a:spcPts val="5111"/>
              </a:lnSpc>
              <a:buFont typeface="Arial"/>
              <a:buChar char="•"/>
            </a:pPr>
            <a:r>
              <a:rPr lang="en-US" sz="36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THE MODEL IS ROBUST AND REALISTIC, PROVIDING PRACTICAL INFORMATION ABOUT THE IMPACT OF EACH FEATURE ON THE OUTCOME.</a:t>
            </a:r>
          </a:p>
          <a:p>
            <a:pPr algn="l" marL="788319" indent="-394159" lvl="1">
              <a:lnSpc>
                <a:spcPts val="5111"/>
              </a:lnSpc>
              <a:spcBef>
                <a:spcPct val="0"/>
              </a:spcBef>
              <a:buFont typeface="Arial"/>
              <a:buChar char="•"/>
            </a:pPr>
            <a:r>
              <a:rPr lang="en-US" sz="3651" spc="7">
                <a:solidFill>
                  <a:srgbClr val="000000"/>
                </a:solidFill>
                <a:latin typeface="Amiri"/>
                <a:ea typeface="Amiri"/>
                <a:cs typeface="Amiri"/>
                <a:sym typeface="Amiri"/>
              </a:rPr>
              <a:t>THE CODE IS BASED ON REAL-WORLD DATA AND APPLIES PRACTICAL DATA PROCESSING METHODS BEFORE TRAINING.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8395" y="990600"/>
            <a:ext cx="4092773" cy="3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591"/>
              </a:lnSpc>
              <a:spcBef>
                <a:spcPct val="0"/>
              </a:spcBef>
            </a:pPr>
            <a:r>
              <a:rPr lang="en-US" b="true" sz="1851" spc="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ENGINEER IBRAHIM</a:t>
            </a:r>
            <a:r>
              <a:rPr lang="en-US" b="true" sz="1851" spc="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AL-TAAMARI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28700" y="6742407"/>
            <a:ext cx="6510899" cy="575904"/>
            <a:chOff x="0" y="0"/>
            <a:chExt cx="1714805" cy="15167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14805" cy="151678"/>
            </a:xfrm>
            <a:custGeom>
              <a:avLst/>
              <a:gdLst/>
              <a:ahLst/>
              <a:cxnLst/>
              <a:rect r="r" b="b" t="t" l="l"/>
              <a:pathLst>
                <a:path h="151678" w="1714805">
                  <a:moveTo>
                    <a:pt x="30916" y="0"/>
                  </a:moveTo>
                  <a:lnTo>
                    <a:pt x="1683889" y="0"/>
                  </a:lnTo>
                  <a:cubicBezTo>
                    <a:pt x="1692088" y="0"/>
                    <a:pt x="1699952" y="3257"/>
                    <a:pt x="1705750" y="9055"/>
                  </a:cubicBezTo>
                  <a:cubicBezTo>
                    <a:pt x="1711548" y="14853"/>
                    <a:pt x="1714805" y="22716"/>
                    <a:pt x="1714805" y="30916"/>
                  </a:cubicBezTo>
                  <a:lnTo>
                    <a:pt x="1714805" y="120763"/>
                  </a:lnTo>
                  <a:cubicBezTo>
                    <a:pt x="1714805" y="137837"/>
                    <a:pt x="1700963" y="151678"/>
                    <a:pt x="1683889" y="151678"/>
                  </a:cubicBezTo>
                  <a:lnTo>
                    <a:pt x="30916" y="151678"/>
                  </a:lnTo>
                  <a:cubicBezTo>
                    <a:pt x="13841" y="151678"/>
                    <a:pt x="0" y="137837"/>
                    <a:pt x="0" y="120763"/>
                  </a:cubicBezTo>
                  <a:lnTo>
                    <a:pt x="0" y="30916"/>
                  </a:lnTo>
                  <a:cubicBezTo>
                    <a:pt x="0" y="13841"/>
                    <a:pt x="13841" y="0"/>
                    <a:pt x="30916" y="0"/>
                  </a:cubicBezTo>
                  <a:close/>
                </a:path>
              </a:pathLst>
            </a:custGeom>
            <a:solidFill>
              <a:srgbClr val="8FA4C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714805" cy="189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1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28700" y="7435539"/>
            <a:ext cx="6510899" cy="575904"/>
            <a:chOff x="0" y="0"/>
            <a:chExt cx="1714805" cy="15167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14805" cy="151678"/>
            </a:xfrm>
            <a:custGeom>
              <a:avLst/>
              <a:gdLst/>
              <a:ahLst/>
              <a:cxnLst/>
              <a:rect r="r" b="b" t="t" l="l"/>
              <a:pathLst>
                <a:path h="151678" w="1714805">
                  <a:moveTo>
                    <a:pt x="30916" y="0"/>
                  </a:moveTo>
                  <a:lnTo>
                    <a:pt x="1683889" y="0"/>
                  </a:lnTo>
                  <a:cubicBezTo>
                    <a:pt x="1692088" y="0"/>
                    <a:pt x="1699952" y="3257"/>
                    <a:pt x="1705750" y="9055"/>
                  </a:cubicBezTo>
                  <a:cubicBezTo>
                    <a:pt x="1711548" y="14853"/>
                    <a:pt x="1714805" y="22716"/>
                    <a:pt x="1714805" y="30916"/>
                  </a:cubicBezTo>
                  <a:lnTo>
                    <a:pt x="1714805" y="120763"/>
                  </a:lnTo>
                  <a:cubicBezTo>
                    <a:pt x="1714805" y="137837"/>
                    <a:pt x="1700963" y="151678"/>
                    <a:pt x="1683889" y="151678"/>
                  </a:cubicBezTo>
                  <a:lnTo>
                    <a:pt x="30916" y="151678"/>
                  </a:lnTo>
                  <a:cubicBezTo>
                    <a:pt x="13841" y="151678"/>
                    <a:pt x="0" y="137837"/>
                    <a:pt x="0" y="120763"/>
                  </a:cubicBezTo>
                  <a:lnTo>
                    <a:pt x="0" y="30916"/>
                  </a:lnTo>
                  <a:cubicBezTo>
                    <a:pt x="0" y="13841"/>
                    <a:pt x="13841" y="0"/>
                    <a:pt x="30916" y="0"/>
                  </a:cubicBezTo>
                  <a:close/>
                </a:path>
              </a:pathLst>
            </a:custGeom>
            <a:solidFill>
              <a:srgbClr val="8FA4C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714805" cy="189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1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129373" y="6853846"/>
            <a:ext cx="6309553" cy="3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1"/>
              </a:lnSpc>
              <a:spcBef>
                <a:spcPct val="0"/>
              </a:spcBef>
            </a:pPr>
            <a:r>
              <a:rPr lang="en-US" sz="1851" spc="3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3" tooltip="https://github.com/WhisperVoidXAI/projectAI"/>
              </a:rPr>
              <a:t>HTTPS://GITHUB.COM/WHISPERVOIDXAI/PROJECTAI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7546979"/>
            <a:ext cx="6510899" cy="3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1"/>
              </a:lnSpc>
              <a:spcBef>
                <a:spcPct val="0"/>
              </a:spcBef>
            </a:pPr>
            <a:r>
              <a:rPr lang="en-US" sz="1851" spc="3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4" tooltip="https://www.instagram.com/whispervoidxai/"/>
              </a:rPr>
              <a:t>HTTPS://WWW.INSTAGRAM.COM/WHISPERVOIDXAI/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31101" y="1385862"/>
            <a:ext cx="4486626" cy="3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1"/>
              </a:lnSpc>
              <a:spcBef>
                <a:spcPct val="0"/>
              </a:spcBef>
            </a:pPr>
            <a:r>
              <a:rPr lang="en-US" b="true" sz="1851" spc="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WHISPERVOIDXAI ACADEMY| 2025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DAGyhaarMzY</dc:identifier>
  <dcterms:modified xsi:type="dcterms:W3CDTF">2011-08-01T06:04:30Z</dcterms:modified>
  <cp:revision>1</cp:revision>
  <dc:title>Engineer Ibrahim Al-Taamari</dc:title>
</cp:coreProperties>
</file>