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koto" charset="1" panose="00000000000000000000"/>
      <p:regular r:id="rId10"/>
    </p:embeddedFont>
    <p:embeddedFont>
      <p:font typeface="Lora" charset="1" panose="00000500000000000000"/>
      <p:regular r:id="rId11"/>
    </p:embeddedFont>
    <p:embeddedFont>
      <p:font typeface="Agrandir" charset="1" panose="00000500000000000000"/>
      <p:regular r:id="rId12"/>
    </p:embeddedFont>
    <p:embeddedFont>
      <p:font typeface="Amiri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4144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62584" y="-523428"/>
            <a:ext cx="11600207" cy="11009651"/>
          </a:xfrm>
          <a:custGeom>
            <a:avLst/>
            <a:gdLst/>
            <a:ahLst/>
            <a:cxnLst/>
            <a:rect r="r" b="b" t="t" l="l"/>
            <a:pathLst>
              <a:path h="11009651" w="11600207">
                <a:moveTo>
                  <a:pt x="0" y="0"/>
                </a:moveTo>
                <a:lnTo>
                  <a:pt x="11600207" y="0"/>
                </a:lnTo>
                <a:lnTo>
                  <a:pt x="11600207" y="11009651"/>
                </a:lnTo>
                <a:lnTo>
                  <a:pt x="0" y="11009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2555" y="656100"/>
            <a:ext cx="9272840" cy="9272840"/>
          </a:xfrm>
          <a:custGeom>
            <a:avLst/>
            <a:gdLst/>
            <a:ahLst/>
            <a:cxnLst/>
            <a:rect r="r" b="b" t="t" l="l"/>
            <a:pathLst>
              <a:path h="9272840" w="9272840">
                <a:moveTo>
                  <a:pt x="0" y="0"/>
                </a:moveTo>
                <a:lnTo>
                  <a:pt x="9272840" y="0"/>
                </a:lnTo>
                <a:lnTo>
                  <a:pt x="9272840" y="9272840"/>
                </a:lnTo>
                <a:lnTo>
                  <a:pt x="0" y="9272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173356" y="1988112"/>
            <a:ext cx="6608816" cy="66088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344322" y="2159078"/>
            <a:ext cx="6266885" cy="626688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546139" y="2360895"/>
            <a:ext cx="5863250" cy="586325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5000" r="0" b="-2500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546139" y="7164978"/>
            <a:ext cx="1431950" cy="143195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790440" y="7409278"/>
            <a:ext cx="943350" cy="943350"/>
          </a:xfrm>
          <a:custGeom>
            <a:avLst/>
            <a:gdLst/>
            <a:ahLst/>
            <a:cxnLst/>
            <a:rect r="r" b="b" t="t" l="l"/>
            <a:pathLst>
              <a:path h="943350" w="943350">
                <a:moveTo>
                  <a:pt x="0" y="0"/>
                </a:moveTo>
                <a:lnTo>
                  <a:pt x="943350" y="0"/>
                </a:lnTo>
                <a:lnTo>
                  <a:pt x="943350" y="943350"/>
                </a:lnTo>
                <a:lnTo>
                  <a:pt x="0" y="9433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1028700" y="9230214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31677" y="7966332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1" y="0"/>
                </a:lnTo>
                <a:lnTo>
                  <a:pt x="919261" y="919262"/>
                </a:lnTo>
                <a:lnTo>
                  <a:pt x="0" y="919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3745601"/>
            <a:ext cx="8777378" cy="213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41"/>
              </a:lnSpc>
            </a:pPr>
            <a:r>
              <a:rPr lang="en-US" sz="6699">
                <a:solidFill>
                  <a:srgbClr val="59DAE4"/>
                </a:solidFill>
                <a:latin typeface="Mokoto"/>
                <a:ea typeface="Mokoto"/>
                <a:cs typeface="Mokoto"/>
                <a:sym typeface="Mokoto"/>
              </a:rPr>
              <a:t>Artificial Intelligence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67609" y="9361522"/>
            <a:ext cx="4552782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Artificial Intelligence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9361522"/>
            <a:ext cx="370816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Engineer Ibrahim Al-Taamari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48975" y="9361522"/>
            <a:ext cx="370816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Page 01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5603370" y="2159078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1" y="0"/>
                </a:lnTo>
                <a:lnTo>
                  <a:pt x="919261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459631" y="0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2" y="0"/>
                </a:lnTo>
                <a:lnTo>
                  <a:pt x="919262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4144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62584" y="-523428"/>
            <a:ext cx="11600207" cy="11009651"/>
          </a:xfrm>
          <a:custGeom>
            <a:avLst/>
            <a:gdLst/>
            <a:ahLst/>
            <a:cxnLst/>
            <a:rect r="r" b="b" t="t" l="l"/>
            <a:pathLst>
              <a:path h="11009651" w="11600207">
                <a:moveTo>
                  <a:pt x="0" y="0"/>
                </a:moveTo>
                <a:lnTo>
                  <a:pt x="11600207" y="0"/>
                </a:lnTo>
                <a:lnTo>
                  <a:pt x="11600207" y="11009651"/>
                </a:lnTo>
                <a:lnTo>
                  <a:pt x="0" y="11009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9230214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1677" y="7966332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1" y="0"/>
                </a:lnTo>
                <a:lnTo>
                  <a:pt x="919261" y="919262"/>
                </a:lnTo>
                <a:lnTo>
                  <a:pt x="0" y="919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67609" y="9294847"/>
            <a:ext cx="4552782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Artificial Intelligence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94847"/>
            <a:ext cx="3708160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Engineer Ibrahim Al-Taamari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48975" y="9294847"/>
            <a:ext cx="3708160" cy="42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Page 02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729432" y="2161750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2" y="0"/>
                </a:lnTo>
                <a:lnTo>
                  <a:pt x="919262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59631" y="0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2" y="0"/>
                </a:lnTo>
                <a:lnTo>
                  <a:pt x="919262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22954" y="1703551"/>
            <a:ext cx="9042092" cy="91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07"/>
              </a:lnSpc>
            </a:pPr>
            <a:r>
              <a:rPr lang="ar-EG" sz="5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أهداف مشروع تحليل المشاعر العربية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69069" y="2161750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2" y="0"/>
                </a:lnTo>
                <a:lnTo>
                  <a:pt x="919262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815940" y="8139503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1" y="0"/>
                </a:lnTo>
                <a:lnTo>
                  <a:pt x="919261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69619" y="2995286"/>
            <a:ext cx="12348763" cy="527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1079486" indent="-539743" lvl="1">
              <a:lnSpc>
                <a:spcPts val="6999"/>
              </a:lnSpc>
              <a:buFont typeface="Arial"/>
              <a:buChar char="•"/>
            </a:pPr>
            <a:r>
              <a:rPr lang="ar-EG" sz="49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تطوير نظام لتصنيف النصوص العربية (إيجابي، سلبي، محايد).</a:t>
            </a:r>
          </a:p>
          <a:p>
            <a:pPr algn="r" rtl="true" marL="1079486" indent="-539743" lvl="1">
              <a:lnSpc>
                <a:spcPts val="6999"/>
              </a:lnSpc>
              <a:buFont typeface="Arial"/>
              <a:buChar char="•"/>
            </a:pPr>
            <a:r>
              <a:rPr lang="ar-EG" sz="49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تحسين فهم الاتجاهات العامة في وسائل التواصل الاجتماعي.</a:t>
            </a:r>
          </a:p>
          <a:p>
            <a:pPr algn="r" rtl="true" marL="1079486" indent="-539743" lvl="1">
              <a:lnSpc>
                <a:spcPts val="6999"/>
              </a:lnSpc>
              <a:spcBef>
                <a:spcPct val="0"/>
              </a:spcBef>
              <a:buFont typeface="Arial"/>
              <a:buChar char="•"/>
            </a:pPr>
            <a:r>
              <a:rPr lang="ar-EG" sz="49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توفير أدوات تدعم البحث الأكاديمي والتجاري في تحليل اللغة العربية.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4144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62584" y="-523428"/>
            <a:ext cx="11600207" cy="11009651"/>
          </a:xfrm>
          <a:custGeom>
            <a:avLst/>
            <a:gdLst/>
            <a:ahLst/>
            <a:cxnLst/>
            <a:rect r="r" b="b" t="t" l="l"/>
            <a:pathLst>
              <a:path h="11009651" w="11600207">
                <a:moveTo>
                  <a:pt x="0" y="0"/>
                </a:moveTo>
                <a:lnTo>
                  <a:pt x="11600207" y="0"/>
                </a:lnTo>
                <a:lnTo>
                  <a:pt x="11600207" y="11009651"/>
                </a:lnTo>
                <a:lnTo>
                  <a:pt x="0" y="11009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9230214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601479" y="2230152"/>
            <a:ext cx="6658874" cy="3294495"/>
            <a:chOff x="0" y="0"/>
            <a:chExt cx="876670" cy="4337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76670" cy="433735"/>
            </a:xfrm>
            <a:custGeom>
              <a:avLst/>
              <a:gdLst/>
              <a:ahLst/>
              <a:cxnLst/>
              <a:rect r="r" b="b" t="t" l="l"/>
              <a:pathLst>
                <a:path h="433735" w="876670">
                  <a:moveTo>
                    <a:pt x="37205" y="0"/>
                  </a:moveTo>
                  <a:lnTo>
                    <a:pt x="839465" y="0"/>
                  </a:lnTo>
                  <a:cubicBezTo>
                    <a:pt x="860013" y="0"/>
                    <a:pt x="876670" y="16657"/>
                    <a:pt x="876670" y="37205"/>
                  </a:cubicBezTo>
                  <a:lnTo>
                    <a:pt x="876670" y="396530"/>
                  </a:lnTo>
                  <a:cubicBezTo>
                    <a:pt x="876670" y="417077"/>
                    <a:pt x="860013" y="433735"/>
                    <a:pt x="839465" y="433735"/>
                  </a:cubicBezTo>
                  <a:lnTo>
                    <a:pt x="37205" y="433735"/>
                  </a:lnTo>
                  <a:cubicBezTo>
                    <a:pt x="16657" y="433735"/>
                    <a:pt x="0" y="417077"/>
                    <a:pt x="0" y="396530"/>
                  </a:cubicBezTo>
                  <a:lnTo>
                    <a:pt x="0" y="37205"/>
                  </a:lnTo>
                  <a:cubicBezTo>
                    <a:pt x="0" y="16657"/>
                    <a:pt x="16657" y="0"/>
                    <a:pt x="37205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5795" r="0" b="-25795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867609" y="9361522"/>
            <a:ext cx="4552782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Artificial Intelligence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361522"/>
            <a:ext cx="370816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Engineer Ibrahim Al-Taamari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48975" y="9361522"/>
            <a:ext cx="370816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Page 03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398262" y="5686572"/>
            <a:ext cx="6658874" cy="3294495"/>
            <a:chOff x="0" y="0"/>
            <a:chExt cx="876670" cy="4337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6670" cy="433735"/>
            </a:xfrm>
            <a:custGeom>
              <a:avLst/>
              <a:gdLst/>
              <a:ahLst/>
              <a:cxnLst/>
              <a:rect r="r" b="b" t="t" l="l"/>
              <a:pathLst>
                <a:path h="433735" w="876670">
                  <a:moveTo>
                    <a:pt x="37205" y="0"/>
                  </a:moveTo>
                  <a:lnTo>
                    <a:pt x="839465" y="0"/>
                  </a:lnTo>
                  <a:cubicBezTo>
                    <a:pt x="860013" y="0"/>
                    <a:pt x="876670" y="16657"/>
                    <a:pt x="876670" y="37205"/>
                  </a:cubicBezTo>
                  <a:lnTo>
                    <a:pt x="876670" y="396530"/>
                  </a:lnTo>
                  <a:cubicBezTo>
                    <a:pt x="876670" y="417077"/>
                    <a:pt x="860013" y="433735"/>
                    <a:pt x="839465" y="433735"/>
                  </a:cubicBezTo>
                  <a:lnTo>
                    <a:pt x="37205" y="433735"/>
                  </a:lnTo>
                  <a:cubicBezTo>
                    <a:pt x="16657" y="433735"/>
                    <a:pt x="0" y="417077"/>
                    <a:pt x="0" y="396530"/>
                  </a:cubicBezTo>
                  <a:lnTo>
                    <a:pt x="0" y="37205"/>
                  </a:lnTo>
                  <a:cubicBezTo>
                    <a:pt x="0" y="16657"/>
                    <a:pt x="16657" y="0"/>
                    <a:pt x="37205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5184" r="0" b="-15184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685131" y="1112679"/>
            <a:ext cx="4182478" cy="111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45"/>
              </a:lnSpc>
            </a:pPr>
            <a:r>
              <a:rPr lang="ar-EG" sz="7099">
                <a:solidFill>
                  <a:srgbClr val="59DAE4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فوائد المشروع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31677" y="7833005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1" y="0"/>
                </a:lnTo>
                <a:lnTo>
                  <a:pt x="919261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07979" y="2717048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1" y="0"/>
                </a:lnTo>
                <a:lnTo>
                  <a:pt x="919261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2637936"/>
            <a:ext cx="8115300" cy="59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1036307" indent="-518154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ar-EG" sz="4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تمكي</a:t>
            </a:r>
            <a:r>
              <a:rPr lang="ar-EG" sz="4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ن المؤسسات من متابعة السمعة الرقمية بشكل آلي.</a:t>
            </a:r>
          </a:p>
          <a:p>
            <a:pPr algn="r" rtl="true" marL="1036307" indent="-518154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ar-EG" sz="4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دعم القرارات الاستراتيجية عبر معرفة توجهات العملاء.</a:t>
            </a:r>
          </a:p>
          <a:p>
            <a:pPr algn="r" rtl="true" marL="1036307" indent="-518154" lvl="1">
              <a:lnSpc>
                <a:spcPts val="6719"/>
              </a:lnSpc>
              <a:spcBef>
                <a:spcPct val="0"/>
              </a:spcBef>
              <a:buFont typeface="Arial"/>
              <a:buChar char="•"/>
            </a:pPr>
            <a:r>
              <a:rPr lang="ar-EG" sz="4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تعزيز البحث في معالجة اللغة العربية باستخدام تقنيات الذكاء الاصطناعي.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4144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62584" y="-523428"/>
            <a:ext cx="11600207" cy="11009651"/>
          </a:xfrm>
          <a:custGeom>
            <a:avLst/>
            <a:gdLst/>
            <a:ahLst/>
            <a:cxnLst/>
            <a:rect r="r" b="b" t="t" l="l"/>
            <a:pathLst>
              <a:path h="11009651" w="11600207">
                <a:moveTo>
                  <a:pt x="0" y="0"/>
                </a:moveTo>
                <a:lnTo>
                  <a:pt x="11600207" y="0"/>
                </a:lnTo>
                <a:lnTo>
                  <a:pt x="11600207" y="11009651"/>
                </a:lnTo>
                <a:lnTo>
                  <a:pt x="0" y="11009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9230214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867609" y="9361522"/>
            <a:ext cx="4552782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Artificial Intelligence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361522"/>
            <a:ext cx="370816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Engineer Ibrahim Al-Taamari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48975" y="9361522"/>
            <a:ext cx="370816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Page 04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91211" y="2072498"/>
            <a:ext cx="2962315" cy="6142004"/>
            <a:chOff x="0" y="0"/>
            <a:chExt cx="390002" cy="8086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0002" cy="808622"/>
            </a:xfrm>
            <a:custGeom>
              <a:avLst/>
              <a:gdLst/>
              <a:ahLst/>
              <a:cxnLst/>
              <a:rect r="r" b="b" t="t" l="l"/>
              <a:pathLst>
                <a:path h="808622" w="390002">
                  <a:moveTo>
                    <a:pt x="83631" y="0"/>
                  </a:moveTo>
                  <a:lnTo>
                    <a:pt x="306371" y="0"/>
                  </a:lnTo>
                  <a:cubicBezTo>
                    <a:pt x="328551" y="0"/>
                    <a:pt x="349823" y="8811"/>
                    <a:pt x="365507" y="24495"/>
                  </a:cubicBezTo>
                  <a:cubicBezTo>
                    <a:pt x="381191" y="40179"/>
                    <a:pt x="390002" y="61451"/>
                    <a:pt x="390002" y="83631"/>
                  </a:cubicBezTo>
                  <a:lnTo>
                    <a:pt x="390002" y="724991"/>
                  </a:lnTo>
                  <a:cubicBezTo>
                    <a:pt x="390002" y="771179"/>
                    <a:pt x="352559" y="808622"/>
                    <a:pt x="306371" y="808622"/>
                  </a:cubicBezTo>
                  <a:lnTo>
                    <a:pt x="83631" y="808622"/>
                  </a:lnTo>
                  <a:cubicBezTo>
                    <a:pt x="37443" y="808622"/>
                    <a:pt x="0" y="771179"/>
                    <a:pt x="0" y="724991"/>
                  </a:cubicBezTo>
                  <a:lnTo>
                    <a:pt x="0" y="83631"/>
                  </a:lnTo>
                  <a:cubicBezTo>
                    <a:pt x="0" y="37443"/>
                    <a:pt x="37443" y="0"/>
                    <a:pt x="83631" y="0"/>
                  </a:cubicBezTo>
                  <a:close/>
                </a:path>
              </a:pathLst>
            </a:custGeom>
            <a:blipFill>
              <a:blip r:embed="rId4"/>
              <a:stretch>
                <a:fillRect l="-83236" t="0" r="-127382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626981" y="2621463"/>
            <a:ext cx="3152149" cy="6268560"/>
            <a:chOff x="0" y="0"/>
            <a:chExt cx="414994" cy="8252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4994" cy="825283"/>
            </a:xfrm>
            <a:custGeom>
              <a:avLst/>
              <a:gdLst/>
              <a:ahLst/>
              <a:cxnLst/>
              <a:rect r="r" b="b" t="t" l="l"/>
              <a:pathLst>
                <a:path h="825283" w="414994">
                  <a:moveTo>
                    <a:pt x="78594" y="0"/>
                  </a:moveTo>
                  <a:lnTo>
                    <a:pt x="336400" y="0"/>
                  </a:lnTo>
                  <a:cubicBezTo>
                    <a:pt x="379806" y="0"/>
                    <a:pt x="414994" y="35188"/>
                    <a:pt x="414994" y="78594"/>
                  </a:cubicBezTo>
                  <a:lnTo>
                    <a:pt x="414994" y="746689"/>
                  </a:lnTo>
                  <a:cubicBezTo>
                    <a:pt x="414994" y="790095"/>
                    <a:pt x="379806" y="825283"/>
                    <a:pt x="336400" y="825283"/>
                  </a:cubicBezTo>
                  <a:lnTo>
                    <a:pt x="78594" y="825283"/>
                  </a:lnTo>
                  <a:cubicBezTo>
                    <a:pt x="35188" y="825283"/>
                    <a:pt x="0" y="790095"/>
                    <a:pt x="0" y="746689"/>
                  </a:cubicBezTo>
                  <a:lnTo>
                    <a:pt x="0" y="78594"/>
                  </a:lnTo>
                  <a:cubicBezTo>
                    <a:pt x="0" y="35188"/>
                    <a:pt x="35188" y="0"/>
                    <a:pt x="78594" y="0"/>
                  </a:cubicBezTo>
                  <a:close/>
                </a:path>
              </a:pathLst>
            </a:custGeom>
            <a:blipFill>
              <a:blip r:embed="rId5"/>
              <a:stretch>
                <a:fillRect l="-98963" t="0" r="-98963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498209" y="1963620"/>
            <a:ext cx="4477303" cy="111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45"/>
              </a:lnSpc>
            </a:pPr>
            <a:r>
              <a:rPr lang="ar-EG" sz="70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الحلول المقدمة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72046" y="2161832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1" y="0"/>
                </a:lnTo>
                <a:lnTo>
                  <a:pt x="919261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03802" y="7754872"/>
            <a:ext cx="919261" cy="919261"/>
          </a:xfrm>
          <a:custGeom>
            <a:avLst/>
            <a:gdLst/>
            <a:ahLst/>
            <a:cxnLst/>
            <a:rect r="r" b="b" t="t" l="l"/>
            <a:pathLst>
              <a:path h="919261" w="919261">
                <a:moveTo>
                  <a:pt x="0" y="0"/>
                </a:moveTo>
                <a:lnTo>
                  <a:pt x="919262" y="0"/>
                </a:lnTo>
                <a:lnTo>
                  <a:pt x="919262" y="919261"/>
                </a:lnTo>
                <a:lnTo>
                  <a:pt x="0" y="919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17731" y="3197470"/>
            <a:ext cx="8805333" cy="5463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842002" indent="-421001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أ</a:t>
            </a: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نبوب متكامل لمعالجة النصوص (تنظيف، تجزئة، تجذير).</a:t>
            </a:r>
          </a:p>
          <a:p>
            <a:pPr algn="r" rtl="true" marL="842002" indent="-421001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تحليل معجمي يعتمد على قوائم الكلمات الإيجابية والسلبية.</a:t>
            </a:r>
          </a:p>
          <a:p>
            <a:pPr algn="r" rtl="true" marL="842002" indent="-421001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نموذج تعلم عميق (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LSTM</a:t>
            </a: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) لتصنيف المشاعر بدقة أعلى.</a:t>
            </a:r>
          </a:p>
          <a:p>
            <a:pPr algn="r" rtl="true" marL="842002" indent="-421001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أدوات بصرية (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WordCloud</a:t>
            </a:r>
            <a:r>
              <a:rPr lang="ar-EG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، رسوم بيانية) لتوضيح النتائج.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DAGyae22kTg</dc:identifier>
  <dcterms:modified xsi:type="dcterms:W3CDTF">2011-08-01T06:04:30Z</dcterms:modified>
  <cp:revision>1</cp:revision>
  <dc:title>Engineer Ibrahim Al-Taamari</dc:title>
</cp:coreProperties>
</file>