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jpeg" ContentType="image/jpeg"/>
  <Override PartName="/ppt/media/image5.jpeg" ContentType="image/jpeg"/>
  <Override PartName="/ppt/media/image6.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729fcf"/>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114" name="CustomShape 1"/>
          <p:cNvSpPr/>
          <p:nvPr/>
        </p:nvSpPr>
        <p:spPr>
          <a:xfrm>
            <a:off x="503280" y="698040"/>
            <a:ext cx="9069120" cy="2490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5860" spc="-1" strike="noStrike" u="sng">
                <a:solidFill>
                  <a:srgbClr val="ffffff"/>
                </a:solidFill>
                <a:uFillTx/>
                <a:latin typeface="Arial"/>
                <a:ea typeface="DejaVu Sans"/>
              </a:rPr>
              <a:t>Graph Colouring</a:t>
            </a:r>
            <a:br/>
            <a:br/>
            <a:endParaRPr b="0" lang="en-IN" sz="5860" spc="-1" strike="noStrike">
              <a:latin typeface="Arial"/>
            </a:endParaRPr>
          </a:p>
        </p:txBody>
      </p:sp>
      <p:sp>
        <p:nvSpPr>
          <p:cNvPr id="115" name="CustomShape 2"/>
          <p:cNvSpPr/>
          <p:nvPr/>
        </p:nvSpPr>
        <p:spPr>
          <a:xfrm>
            <a:off x="503640" y="2269440"/>
            <a:ext cx="9069120" cy="54691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u="sng">
                <a:solidFill>
                  <a:srgbClr val="ffffff"/>
                </a:solidFill>
                <a:uFillTx/>
                <a:latin typeface="Arial"/>
                <a:ea typeface="DejaVu Sans"/>
              </a:rPr>
              <a:t>Aim</a:t>
            </a:r>
            <a:r>
              <a:rPr b="0" lang="en-IN" sz="3200" spc="-1" strike="noStrike">
                <a:solidFill>
                  <a:srgbClr val="ffffff"/>
                </a:solidFill>
                <a:latin typeface="Arial"/>
                <a:ea typeface="DejaVu Sans"/>
              </a:rPr>
              <a:t> : Explore the various algorithms of Graph colouring and improvements made till now.</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	</a:t>
            </a:r>
            <a:endParaRPr b="0" lang="en-IN" sz="3200" spc="-1" strike="noStrike">
              <a:latin typeface="Arial"/>
            </a:endParaRPr>
          </a:p>
          <a:p>
            <a:pPr algn="ctr">
              <a:lnSpc>
                <a:spcPct val="100000"/>
              </a:lnSpc>
            </a:pP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MA252 Project</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Prof. Mr. K.V. Krishna</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Made by:-</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Naman Goyal : 180123029 ,  naman18@iitg.ac.in</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Kartikeya Kumar Gupta : 180123020, kartikey18@iitg.ac.in</a:t>
            </a:r>
            <a:endParaRPr b="0" lang="en-IN" sz="3200" spc="-1" strike="noStrike">
              <a:latin typeface="Arial"/>
            </a:endParaRPr>
          </a:p>
          <a:p>
            <a:pPr algn="ctr">
              <a:lnSpc>
                <a:spcPct val="100000"/>
              </a:lnSpc>
            </a:pPr>
            <a:endParaRPr b="0" lang="en-IN" sz="3200" spc="-1" strike="noStrike">
              <a:latin typeface="Arial"/>
            </a:endParaRPr>
          </a:p>
          <a:p>
            <a:pPr algn="ct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428"/>
        </a:solidFill>
      </p:bgPr>
    </p:bg>
    <p:spTree>
      <p:nvGrpSpPr>
        <p:cNvPr id="1" name=""/>
        <p:cNvGrpSpPr/>
        <p:nvPr/>
      </p:nvGrpSpPr>
      <p:grpSpPr>
        <a:xfrm>
          <a:off x="0" y="0"/>
          <a:ext cx="0" cy="0"/>
          <a:chOff x="0" y="0"/>
          <a:chExt cx="0" cy="0"/>
        </a:xfrm>
      </p:grpSpPr>
      <p:sp>
        <p:nvSpPr>
          <p:cNvPr id="234" name="CustomShape 1"/>
          <p:cNvSpPr/>
          <p:nvPr/>
        </p:nvSpPr>
        <p:spPr>
          <a:xfrm>
            <a:off x="503280" y="-317520"/>
            <a:ext cx="9069120" cy="2499120"/>
          </a:xfrm>
          <a:prstGeom prst="rect">
            <a:avLst/>
          </a:prstGeom>
          <a:noFill/>
          <a:ln>
            <a:noFill/>
          </a:ln>
        </p:spPr>
        <p:style>
          <a:lnRef idx="0"/>
          <a:fillRef idx="0"/>
          <a:effectRef idx="0"/>
          <a:fontRef idx="minor"/>
        </p:style>
        <p:txBody>
          <a:bodyPr lIns="0" rIns="0" tIns="0" bIns="0" anchor="ctr">
            <a:noAutofit/>
          </a:bodyPr>
          <a:p>
            <a:pPr algn="ctr">
              <a:lnSpc>
                <a:spcPct val="100000"/>
              </a:lnSpc>
            </a:pPr>
            <a:br/>
            <a:br/>
            <a:r>
              <a:rPr b="1" lang="en-IN" sz="4400" spc="-1" strike="noStrike" u="sng">
                <a:solidFill>
                  <a:srgbClr val="000000"/>
                </a:solidFill>
                <a:uFillTx/>
                <a:latin typeface="Arial"/>
                <a:ea typeface="DejaVu Sans"/>
              </a:rPr>
              <a:t>Algorithm A(k,G,i)</a:t>
            </a:r>
            <a:br/>
            <a:endParaRPr b="0" lang="en-IN" sz="4400" spc="-1" strike="noStrike">
              <a:latin typeface="Arial"/>
            </a:endParaRPr>
          </a:p>
        </p:txBody>
      </p:sp>
      <p:sp>
        <p:nvSpPr>
          <p:cNvPr id="235" name="CustomShape 2"/>
          <p:cNvSpPr/>
          <p:nvPr/>
        </p:nvSpPr>
        <p:spPr>
          <a:xfrm>
            <a:off x="216000" y="1440000"/>
            <a:ext cx="9576000" cy="5832000"/>
          </a:xfrm>
          <a:prstGeom prst="rect">
            <a:avLst/>
          </a:prstGeom>
          <a:noFill/>
          <a:ln>
            <a:noFill/>
          </a:ln>
        </p:spPr>
        <p:style>
          <a:lnRef idx="0"/>
          <a:fillRef idx="0"/>
          <a:effectRef idx="0"/>
          <a:fontRef idx="minor"/>
        </p:style>
        <p:txBody>
          <a:bodyPr lIns="0" rIns="0" tIns="0" bIns="0">
            <a:normAutofit fontScale="17000"/>
          </a:bodyPr>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Input : An integer k, a k-colorable graph G, and an integer i, telling it to color G with successive colors i, i +1, ....</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Output : The number of colors used to color G.</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If k = 2, 2-color G with i, i + 1 and return (2).</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If k &gt;= log(n),  n-color G with i, i + l ...., i + n - l. (each vertex gets a distinct color) and return (n).</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Recursive coloring stage While Δ(G) &gt;= [f</a:t>
            </a:r>
            <a:r>
              <a:rPr b="0" lang="en-IN" sz="5400" spc="-1" strike="noStrike" baseline="-33000">
                <a:solidFill>
                  <a:srgbClr val="000000"/>
                </a:solidFill>
                <a:latin typeface="Arial"/>
                <a:ea typeface="DejaVu Sans"/>
              </a:rPr>
              <a:t>k</a:t>
            </a:r>
            <a:r>
              <a:rPr b="0" lang="en-IN" sz="3600" spc="-1" strike="noStrike">
                <a:solidFill>
                  <a:srgbClr val="000000"/>
                </a:solidFill>
                <a:latin typeface="Arial"/>
                <a:ea typeface="DejaVu Sans"/>
              </a:rPr>
              <a:t>(n)] do : Let v be a vertex with degree(v) = Δ(G).</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H is the subgraph of G induced by N(v). j &lt;- B (k - 1, H, i). (H was colored with i, i + l .... i + j - l). Color v with color i + j. i&lt;- i+j. G &lt;- the subgraph of G resulting from it by deleting {N(v) U v}.</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Brute force coloring stage (Δ(G) &lt; [f</a:t>
            </a:r>
            <a:r>
              <a:rPr b="0" lang="en-IN" sz="4800" spc="-1" strike="noStrike" baseline="-33000">
                <a:solidFill>
                  <a:srgbClr val="000000"/>
                </a:solidFill>
                <a:latin typeface="Arial"/>
                <a:ea typeface="DejaVu Sans"/>
              </a:rPr>
              <a:t>k</a:t>
            </a:r>
            <a:r>
              <a:rPr b="0" lang="en-IN" sz="3600" spc="-1" strike="noStrike">
                <a:solidFill>
                  <a:srgbClr val="000000"/>
                </a:solidFill>
                <a:latin typeface="Arial"/>
                <a:ea typeface="DejaVu Sans"/>
              </a:rPr>
              <a:t>(n)]). Color G with colors i, i + l .... i + s - 1 and return (s). (s &lt;= [f</a:t>
            </a:r>
            <a:r>
              <a:rPr b="0" lang="en-IN" sz="4400" spc="-1" strike="noStrike" baseline="-33000">
                <a:solidFill>
                  <a:srgbClr val="000000"/>
                </a:solidFill>
                <a:latin typeface="Arial"/>
                <a:ea typeface="DejaVu Sans"/>
              </a:rPr>
              <a:t>k</a:t>
            </a:r>
            <a:r>
              <a:rPr b="0" lang="en-IN" sz="3600" spc="-1" strike="noStrike">
                <a:solidFill>
                  <a:srgbClr val="000000"/>
                </a:solidFill>
                <a:latin typeface="Arial"/>
                <a:ea typeface="DejaVu Sans"/>
              </a:rPr>
              <a:t>(n)]).</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Above Algorithm colors any k-colorable graph on n vertices with at most 2k[ f</a:t>
            </a:r>
            <a:r>
              <a:rPr b="0" lang="en-IN" sz="5400" spc="-1" strike="noStrike" baseline="-33000">
                <a:solidFill>
                  <a:srgbClr val="000000"/>
                </a:solidFill>
                <a:latin typeface="Arial"/>
                <a:ea typeface="DejaVu Sans"/>
              </a:rPr>
              <a:t>k</a:t>
            </a:r>
            <a:r>
              <a:rPr b="0" lang="en-IN" sz="3600" spc="-1" strike="noStrike">
                <a:solidFill>
                  <a:srgbClr val="000000"/>
                </a:solidFill>
                <a:latin typeface="Arial"/>
                <a:ea typeface="DejaVu Sans"/>
              </a:rPr>
              <a:t>(n) ] = 2k[n</a:t>
            </a:r>
            <a:r>
              <a:rPr b="0" lang="en-IN" sz="4800" spc="-1" strike="noStrike" baseline="33000">
                <a:solidFill>
                  <a:srgbClr val="000000"/>
                </a:solidFill>
                <a:latin typeface="Arial"/>
                <a:ea typeface="DejaVu Sans"/>
              </a:rPr>
              <a:t>(1-1/k-1)</a:t>
            </a:r>
            <a:r>
              <a:rPr b="0" lang="en-IN" sz="3600" spc="-1" strike="noStrike">
                <a:solidFill>
                  <a:srgbClr val="000000"/>
                </a:solidFill>
                <a:latin typeface="Arial"/>
                <a:ea typeface="DejaVu Sans"/>
              </a:rPr>
              <a:t>] colors and running in polynomial time with bound O(k*(V+E)).</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In above stated algorithm we find a graph coloring for a given k.</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In our next algorithm we would also check whether there is a valid coloring for an integer k.</a:t>
            </a:r>
            <a:endParaRPr b="0" lang="en-IN" sz="3600" spc="-1" strike="noStrike">
              <a:latin typeface="Arial"/>
            </a:endParaRPr>
          </a:p>
          <a:p>
            <a:pPr>
              <a:lnSpc>
                <a:spcPct val="100000"/>
              </a:lnSpc>
              <a:spcBef>
                <a:spcPts val="1417"/>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36" name="CustomShape 1"/>
          <p:cNvSpPr/>
          <p:nvPr/>
        </p:nvSpPr>
        <p:spPr>
          <a:xfrm>
            <a:off x="503280" y="-1254960"/>
            <a:ext cx="9069120" cy="4374720"/>
          </a:xfrm>
          <a:prstGeom prst="rect">
            <a:avLst/>
          </a:prstGeom>
          <a:noFill/>
          <a:ln>
            <a:noFill/>
          </a:ln>
        </p:spPr>
        <p:style>
          <a:lnRef idx="0"/>
          <a:fillRef idx="0"/>
          <a:effectRef idx="0"/>
          <a:fontRef idx="minor"/>
        </p:style>
        <p:txBody>
          <a:bodyPr lIns="0" rIns="0" tIns="0" bIns="0" anchor="ctr">
            <a:noAutofit/>
          </a:bodyPr>
          <a:p>
            <a:pPr algn="ctr">
              <a:lnSpc>
                <a:spcPct val="100000"/>
              </a:lnSpc>
            </a:pPr>
            <a:br/>
            <a:br/>
            <a:b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r>
              <a:rPr b="1" lang="en-IN" sz="3600" spc="-1" strike="noStrike" u="sng">
                <a:solidFill>
                  <a:srgbClr val="000000"/>
                </a:solidFill>
                <a:uFillTx/>
                <a:latin typeface="Arial"/>
                <a:ea typeface="DejaVu Sans"/>
              </a:rPr>
              <a:t>Algorithm B (Using previous algorithm)</a:t>
            </a:r>
            <a:br/>
            <a:br/>
            <a:endParaRPr b="0" lang="en-IN" sz="3600" spc="-1" strike="noStrike">
              <a:latin typeface="Arial"/>
            </a:endParaRPr>
          </a:p>
        </p:txBody>
      </p:sp>
      <p:sp>
        <p:nvSpPr>
          <p:cNvPr id="237" name="CustomShape 2"/>
          <p:cNvSpPr/>
          <p:nvPr/>
        </p:nvSpPr>
        <p:spPr>
          <a:xfrm>
            <a:off x="144000" y="1584000"/>
            <a:ext cx="9792000" cy="5616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Input: A graph G (V, E).</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1. Call A (k, G, 1) with k = 2i, i = 1, 2 .... until the first i for which B answers "yes."</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2. Using i of step 1, apply binary search to find the smallest k in (2(l-1), 2l) for which A(k,G,1) answers "yes." Let this minimum value be ko.</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3. Color G with the coloring produced by A (k</a:t>
            </a:r>
            <a:r>
              <a:rPr b="0" lang="en-IN" sz="2800" spc="-1" strike="noStrike" baseline="-33000">
                <a:solidFill>
                  <a:srgbClr val="000000"/>
                </a:solidFill>
                <a:latin typeface="Arial"/>
                <a:ea typeface="DejaVu Sans"/>
              </a:rPr>
              <a:t>o</a:t>
            </a:r>
            <a:r>
              <a:rPr b="0" lang="en-IN" sz="2200" spc="-1" strike="noStrike">
                <a:solidFill>
                  <a:srgbClr val="000000"/>
                </a:solidFill>
                <a:latin typeface="Arial"/>
                <a:ea typeface="DejaVu Sans"/>
              </a:rPr>
              <a:t>, G,1).</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The maximum number of colors used for a valid coloring of a graph with n vertices would be</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2*X(G)*[n</a:t>
            </a:r>
            <a:r>
              <a:rPr b="0" lang="en-IN" sz="2600" spc="-1" strike="noStrike" baseline="33000">
                <a:solidFill>
                  <a:srgbClr val="000000"/>
                </a:solidFill>
                <a:latin typeface="Arial"/>
                <a:ea typeface="DejaVu Sans"/>
              </a:rPr>
              <a:t>(1-1/X(G)-1)</a:t>
            </a:r>
            <a:r>
              <a:rPr b="0" lang="en-IN" sz="2200" spc="-1" strike="noStrike">
                <a:solidFill>
                  <a:srgbClr val="000000"/>
                </a:solidFill>
                <a:latin typeface="Arial"/>
                <a:ea typeface="DejaVu Sans"/>
              </a:rPr>
              <a:t>].</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The running time of this algorithm for a graph G (V,E) is O ( ( V + E)*X(G)*log(X(G)) ).</a:t>
            </a:r>
            <a:endParaRPr b="0" lang="en-IN" sz="2200" spc="-1" strike="noStrike">
              <a:latin typeface="Arial"/>
            </a:endParaRPr>
          </a:p>
          <a:p>
            <a:pPr>
              <a:lnSpc>
                <a:spcPct val="100000"/>
              </a:lnSpc>
              <a:spcBef>
                <a:spcPts val="1417"/>
              </a:spcBef>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38" name="CustomShape 1"/>
          <p:cNvSpPr/>
          <p:nvPr/>
        </p:nvSpPr>
        <p:spPr>
          <a:xfrm>
            <a:off x="503280" y="-1254960"/>
            <a:ext cx="9069120" cy="4374720"/>
          </a:xfrm>
          <a:prstGeom prst="rect">
            <a:avLst/>
          </a:prstGeom>
          <a:noFill/>
          <a:ln>
            <a:noFill/>
          </a:ln>
        </p:spPr>
        <p:style>
          <a:lnRef idx="0"/>
          <a:fillRef idx="0"/>
          <a:effectRef idx="0"/>
          <a:fontRef idx="minor"/>
        </p:style>
        <p:txBody>
          <a:bodyPr lIns="0" rIns="0" tIns="0" bIns="0" anchor="ctr">
            <a:noAutofit/>
          </a:bodyPr>
          <a:p>
            <a:pPr algn="ctr">
              <a:lnSpc>
                <a:spcPct val="100000"/>
              </a:lnSpc>
            </a:pPr>
            <a:br/>
            <a:br/>
            <a:b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r>
              <a:rPr b="1" lang="en-IN" sz="3200" spc="-1" strike="noStrike" u="sng">
                <a:solidFill>
                  <a:srgbClr val="000000"/>
                </a:solidFill>
                <a:uFillTx/>
                <a:latin typeface="Arial"/>
                <a:ea typeface="DejaVu Sans"/>
              </a:rPr>
              <a:t>Algorithm C (Similar approach to that of a Welsh Powell Algorithm)</a:t>
            </a:r>
            <a:br/>
            <a:br/>
            <a:endParaRPr b="0" lang="en-IN" sz="3200" spc="-1" strike="noStrike">
              <a:latin typeface="Arial"/>
            </a:endParaRPr>
          </a:p>
        </p:txBody>
      </p:sp>
      <p:sp>
        <p:nvSpPr>
          <p:cNvPr id="239" name="CustomShape 2"/>
          <p:cNvSpPr/>
          <p:nvPr/>
        </p:nvSpPr>
        <p:spPr>
          <a:xfrm>
            <a:off x="144000" y="1872000"/>
            <a:ext cx="9792000" cy="5112000"/>
          </a:xfrm>
          <a:prstGeom prst="rect">
            <a:avLst/>
          </a:prstGeom>
          <a:noFill/>
          <a:ln>
            <a:noFill/>
          </a:ln>
        </p:spPr>
        <p:style>
          <a:lnRef idx="0"/>
          <a:fillRef idx="0"/>
          <a:effectRef idx="0"/>
          <a:fontRef idx="minor"/>
        </p:style>
        <p:txBody>
          <a:bodyPr lIns="0" rIns="0" tIns="0" bIns="0">
            <a:normAutofit fontScale="64000"/>
          </a:bodyPr>
          <a:p>
            <a:pPr marL="432000" indent="-322920">
              <a:lnSpc>
                <a:spcPct val="100000"/>
              </a:lnSpc>
              <a:spcBef>
                <a:spcPts val="1417"/>
              </a:spcBef>
              <a:buClr>
                <a:srgbClr val="000000"/>
              </a:buClr>
              <a:buSzPct val="45000"/>
              <a:buFont typeface="Wingdings" charset="2"/>
              <a:buChar char=""/>
            </a:pPr>
            <a:r>
              <a:rPr b="1" lang="en-IN" sz="3200" spc="-1" strike="noStrike" u="sng">
                <a:solidFill>
                  <a:srgbClr val="000000"/>
                </a:solidFill>
                <a:uFillTx/>
                <a:latin typeface="Arial"/>
                <a:ea typeface="DejaVu Sans"/>
              </a:rPr>
              <a:t>Input</a:t>
            </a:r>
            <a:r>
              <a:rPr b="0" lang="en-IN" sz="3200" spc="-1" strike="noStrike">
                <a:solidFill>
                  <a:srgbClr val="000000"/>
                </a:solidFill>
                <a:latin typeface="Arial"/>
                <a:ea typeface="DejaVu Sans"/>
              </a:rPr>
              <a:t> : A graph G (V, 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1. Let W be the set of uncolored vertices. If |W|=0, return, else        U&lt;- W.</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2. Let u be a vertex of minimum degree in the subgraph induced by U. Color u with i and delete {(u} U N(u)} from U.</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3. If |U| = 0, set i &lt;- i + I and goto 1. Otherwise goto 2.</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Algorithm colors any k-colorable graph with at most 3*n/log</a:t>
            </a:r>
            <a:r>
              <a:rPr b="0" lang="en-IN" sz="4000" spc="-1" strike="noStrike" baseline="-33000">
                <a:solidFill>
                  <a:srgbClr val="000000"/>
                </a:solidFill>
                <a:latin typeface="Arial"/>
                <a:ea typeface="DejaVu Sans"/>
              </a:rPr>
              <a:t>k</a:t>
            </a:r>
            <a:r>
              <a:rPr b="0" lang="en-IN" sz="3200" spc="-1" strike="noStrike">
                <a:solidFill>
                  <a:srgbClr val="000000"/>
                </a:solidFill>
                <a:latin typeface="Arial"/>
                <a:ea typeface="DejaVu Sans"/>
              </a:rPr>
              <a:t>(n).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Time complexity of this algorithm is O(|V|</a:t>
            </a:r>
            <a:r>
              <a:rPr b="0" lang="en-IN" sz="4400" spc="-1" strike="noStrike" baseline="33000">
                <a:solidFill>
                  <a:srgbClr val="000000"/>
                </a:solidFill>
                <a:latin typeface="Arial"/>
                <a:ea typeface="DejaVu Sans"/>
              </a:rPr>
              <a:t>2</a:t>
            </a:r>
            <a:r>
              <a:rPr b="0" lang="en-IN" sz="3200" spc="-1" strike="noStrike">
                <a:solidFill>
                  <a:srgbClr val="000000"/>
                </a:solidFill>
                <a:latin typeface="Arial"/>
                <a:ea typeface="DejaVu Sans"/>
              </a:rPr>
              <a:t>). It is similar to the Welsh Powell algorithm.</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40" name="CustomShape 1"/>
          <p:cNvSpPr/>
          <p:nvPr/>
        </p:nvSpPr>
        <p:spPr>
          <a:xfrm>
            <a:off x="503280" y="-942480"/>
            <a:ext cx="9069120" cy="3749040"/>
          </a:xfrm>
          <a:prstGeom prst="rect">
            <a:avLst/>
          </a:prstGeom>
          <a:noFill/>
          <a:ln>
            <a:noFill/>
          </a:ln>
        </p:spPr>
        <p:style>
          <a:lnRef idx="0"/>
          <a:fillRef idx="0"/>
          <a:effectRef idx="0"/>
          <a:fontRef idx="minor"/>
        </p:style>
        <p:txBody>
          <a:bodyPr lIns="0" rIns="0" tIns="0" bIns="0" anchor="ctr">
            <a:noAutofit/>
          </a:bodyPr>
          <a:p>
            <a:pPr algn="ctr">
              <a:lnSpc>
                <a:spcPct val="100000"/>
              </a:lnSpc>
            </a:pPr>
            <a:br/>
            <a:b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r>
              <a:rPr b="1" lang="en-IN" sz="4400" spc="-1" strike="noStrike" u="sng">
                <a:solidFill>
                  <a:srgbClr val="000000"/>
                </a:solidFill>
                <a:uFillTx/>
                <a:latin typeface="Arial"/>
                <a:ea typeface="DejaVu Sans"/>
              </a:rPr>
              <a:t>Algorithm D</a:t>
            </a:r>
            <a:br/>
            <a:br/>
            <a:br/>
            <a:endParaRPr b="0" lang="en-IN" sz="4400" spc="-1" strike="noStrike">
              <a:latin typeface="Arial"/>
            </a:endParaRPr>
          </a:p>
        </p:txBody>
      </p:sp>
      <p:sp>
        <p:nvSpPr>
          <p:cNvPr id="241" name="CustomShape 2"/>
          <p:cNvSpPr/>
          <p:nvPr/>
        </p:nvSpPr>
        <p:spPr>
          <a:xfrm>
            <a:off x="288000" y="1512000"/>
            <a:ext cx="9576000" cy="5760000"/>
          </a:xfrm>
          <a:prstGeom prst="rect">
            <a:avLst/>
          </a:prstGeom>
          <a:noFill/>
          <a:ln>
            <a:noFill/>
          </a:ln>
        </p:spPr>
        <p:style>
          <a:lnRef idx="0"/>
          <a:fillRef idx="0"/>
          <a:effectRef idx="0"/>
          <a:fontRef idx="minor"/>
        </p:style>
        <p:txBody>
          <a:bodyPr lIns="0" rIns="0" tIns="0" bIns="0">
            <a:normAutofit fontScale="59000"/>
          </a:bodyPr>
          <a:p>
            <a:pPr marL="432000" indent="-322920">
              <a:lnSpc>
                <a:spcPct val="10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Input:  A graph G(V, E).</a:t>
            </a:r>
            <a:endParaRPr b="0" lang="en-IN" sz="4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1. Color G using Algorithm B.</a:t>
            </a:r>
            <a:endParaRPr b="0" lang="en-IN" sz="4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2. Color G using Algorithm C.</a:t>
            </a:r>
            <a:endParaRPr b="0" lang="en-IN" sz="4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3. Produce the one of the two colorings above that uses fewer colors.</a:t>
            </a:r>
            <a:endParaRPr b="0" lang="en-IN" sz="4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 </a:t>
            </a:r>
            <a:endParaRPr b="0" lang="en-IN" sz="4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The performance guarantee of Algorithm D, Do(n), satisfies (3n*(log</a:t>
            </a:r>
            <a:r>
              <a:rPr b="0" lang="en-IN" sz="4800" spc="-1" strike="noStrike" baseline="33000">
                <a:solidFill>
                  <a:srgbClr val="000000"/>
                </a:solidFill>
                <a:latin typeface="Arial"/>
                <a:ea typeface="DejaVu Sans"/>
              </a:rPr>
              <a:t>2</a:t>
            </a:r>
            <a:r>
              <a:rPr b="0" lang="en-IN" sz="4000" spc="-1" strike="noStrike">
                <a:solidFill>
                  <a:srgbClr val="000000"/>
                </a:solidFill>
                <a:latin typeface="Arial"/>
                <a:ea typeface="DejaVu Sans"/>
              </a:rPr>
              <a:t>(logn))/((logn)</a:t>
            </a:r>
            <a:r>
              <a:rPr b="0" lang="en-IN" sz="5400" spc="-1" strike="noStrike" baseline="33000">
                <a:solidFill>
                  <a:srgbClr val="000000"/>
                </a:solidFill>
                <a:latin typeface="Arial"/>
                <a:ea typeface="DejaVu Sans"/>
              </a:rPr>
              <a:t>2</a:t>
            </a:r>
            <a:r>
              <a:rPr b="0" lang="en-IN" sz="4000" spc="-1" strike="noStrike">
                <a:solidFill>
                  <a:srgbClr val="000000"/>
                </a:solidFill>
                <a:latin typeface="Arial"/>
                <a:ea typeface="DejaVu Sans"/>
              </a:rPr>
              <a:t>)</a:t>
            </a:r>
            <a:endParaRPr b="0" lang="en-IN" sz="4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Since Both Algorithms B and C run in Polynomial time D would also run in polynomial time.</a:t>
            </a:r>
            <a:endParaRPr b="0" lang="en-IN" sz="4000" spc="-1" strike="noStrike">
              <a:latin typeface="Arial"/>
            </a:endParaRPr>
          </a:p>
          <a:p>
            <a:pPr>
              <a:lnSpc>
                <a:spcPct val="100000"/>
              </a:lnSpc>
              <a:spcBef>
                <a:spcPts val="1417"/>
              </a:spcBef>
            </a:pP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7b59"/>
        </a:solidFill>
      </p:bgPr>
    </p:bg>
    <p:spTree>
      <p:nvGrpSpPr>
        <p:cNvPr id="1" name=""/>
        <p:cNvGrpSpPr/>
        <p:nvPr/>
      </p:nvGrpSpPr>
      <p:grpSpPr>
        <a:xfrm>
          <a:off x="0" y="0"/>
          <a:ext cx="0" cy="0"/>
          <a:chOff x="0" y="0"/>
          <a:chExt cx="0" cy="0"/>
        </a:xfrm>
      </p:grpSpPr>
      <p:sp>
        <p:nvSpPr>
          <p:cNvPr id="242" name="CustomShape 1"/>
          <p:cNvSpPr/>
          <p:nvPr/>
        </p:nvSpPr>
        <p:spPr>
          <a:xfrm>
            <a:off x="503280" y="-317520"/>
            <a:ext cx="9069120" cy="2499120"/>
          </a:xfrm>
          <a:prstGeom prst="rect">
            <a:avLst/>
          </a:prstGeom>
          <a:noFill/>
          <a:ln>
            <a:noFill/>
          </a:ln>
        </p:spPr>
        <p:style>
          <a:lnRef idx="0"/>
          <a:fillRef idx="0"/>
          <a:effectRef idx="0"/>
          <a:fontRef idx="minor"/>
        </p:style>
        <p:txBody>
          <a:bodyPr lIns="0" rIns="0" tIns="0" bIns="0" anchor="ctr">
            <a:noAutofit/>
          </a:bodyPr>
          <a:p>
            <a:pPr algn="ctr">
              <a:lnSpc>
                <a:spcPct val="100000"/>
              </a:lnSpc>
            </a:pPr>
            <a:br/>
            <a:br/>
            <a:endParaRPr b="0" lang="en-IN" sz="2200" spc="-1" strike="noStrike">
              <a:latin typeface="Arial"/>
            </a:endParaRPr>
          </a:p>
          <a:p>
            <a:pPr algn="ctr">
              <a:lnSpc>
                <a:spcPct val="100000"/>
              </a:lnSpc>
            </a:pPr>
            <a:r>
              <a:rPr b="1" lang="en-IN" sz="4400" spc="-1" strike="noStrike" u="sng">
                <a:solidFill>
                  <a:srgbClr val="000000"/>
                </a:solidFill>
                <a:uFillTx/>
                <a:latin typeface="Arial"/>
                <a:ea typeface="DejaVu Sans"/>
              </a:rPr>
              <a:t>Conclusions</a:t>
            </a:r>
            <a:br/>
            <a:endParaRPr b="0" lang="en-IN" sz="4400" spc="-1" strike="noStrike">
              <a:latin typeface="Arial"/>
            </a:endParaRPr>
          </a:p>
        </p:txBody>
      </p:sp>
      <p:sp>
        <p:nvSpPr>
          <p:cNvPr id="243" name="CustomShape 2"/>
          <p:cNvSpPr/>
          <p:nvPr/>
        </p:nvSpPr>
        <p:spPr>
          <a:xfrm>
            <a:off x="144000" y="1440000"/>
            <a:ext cx="9720000" cy="5832000"/>
          </a:xfrm>
          <a:prstGeom prst="rect">
            <a:avLst/>
          </a:prstGeom>
          <a:noFill/>
          <a:ln>
            <a:noFill/>
          </a:ln>
        </p:spPr>
        <p:style>
          <a:lnRef idx="0"/>
          <a:fillRef idx="0"/>
          <a:effectRef idx="0"/>
          <a:fontRef idx="minor"/>
        </p:style>
        <p:txBody>
          <a:bodyPr lIns="0" rIns="0" tIns="0" bIns="0">
            <a:normAutofit fontScale="42000"/>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Graph coloring problem was introduced to color the map of U.S such that no two countries which share an edge have same color then there was a series of Theorems and their false proofs including the famous four and five color theorems.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Later on, the problem was included in Karp’s 21 Np complete problems. We started our discussion by version of greedy algorithms which gave us an upper bound (not tight though) to our problem.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After this several attempts have been made to improve the answer and not violating the Polynomial time of solution. In a paper published in 1993 an algorithm achieved a performance guarantee of O((n*(log(log n))</a:t>
            </a:r>
            <a:r>
              <a:rPr b="0" lang="en-IN" sz="4400" spc="-1" strike="noStrike" baseline="33000">
                <a:solidFill>
                  <a:srgbClr val="000000"/>
                </a:solidFill>
                <a:latin typeface="Arial"/>
                <a:ea typeface="DejaVu Sans"/>
              </a:rPr>
              <a:t>2</a:t>
            </a:r>
            <a:r>
              <a:rPr b="0" lang="en-IN" sz="3200" spc="-1" strike="noStrike">
                <a:solidFill>
                  <a:srgbClr val="000000"/>
                </a:solidFill>
                <a:latin typeface="Arial"/>
                <a:ea typeface="DejaVu Sans"/>
              </a:rPr>
              <a:t>)(logn)</a:t>
            </a:r>
            <a:r>
              <a:rPr b="0" lang="en-IN" sz="4400" spc="-1" strike="noStrike" baseline="33000">
                <a:solidFill>
                  <a:srgbClr val="000000"/>
                </a:solidFill>
                <a:latin typeface="Arial"/>
                <a:ea typeface="DejaVu Sans"/>
              </a:rPr>
              <a:t>3</a:t>
            </a:r>
            <a:r>
              <a:rPr b="0" lang="en-IN" sz="3200" spc="-1" strike="noStrike">
                <a:solidFill>
                  <a:srgbClr val="000000"/>
                </a:solidFill>
                <a:latin typeface="Arial"/>
                <a:ea typeface="DejaVu Sans"/>
              </a:rPr>
              <a:t>) a factor of log(logn) improvement. Attempts are made to optimize the solution with the use of semidefinite programming.</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 lot of scope of improvement still exists in this problem. The problem has a wide range of applications in real world for example the Register allocation and sudoku solver.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44" name="CustomShape 1"/>
          <p:cNvSpPr/>
          <p:nvPr/>
        </p:nvSpPr>
        <p:spPr>
          <a:xfrm>
            <a:off x="503280" y="-317520"/>
            <a:ext cx="9069120" cy="2499120"/>
          </a:xfrm>
          <a:prstGeom prst="rect">
            <a:avLst/>
          </a:prstGeom>
          <a:noFill/>
          <a:ln>
            <a:noFill/>
          </a:ln>
        </p:spPr>
        <p:style>
          <a:lnRef idx="0"/>
          <a:fillRef idx="0"/>
          <a:effectRef idx="0"/>
          <a:fontRef idx="minor"/>
        </p:style>
        <p:txBody>
          <a:bodyPr lIns="0" rIns="0" tIns="0" bIns="0" anchor="ctr">
            <a:noAutofit/>
          </a:bodyPr>
          <a:p>
            <a:pPr algn="ctr">
              <a:lnSpc>
                <a:spcPct val="100000"/>
              </a:lnSpc>
            </a:pPr>
            <a:b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r>
              <a:rPr b="1" lang="en-IN" sz="4400" spc="-1" strike="noStrike" u="sng">
                <a:solidFill>
                  <a:srgbClr val="000000"/>
                </a:solidFill>
                <a:uFillTx/>
                <a:latin typeface="Arial"/>
                <a:ea typeface="DejaVu Sans"/>
              </a:rPr>
              <a:t>References</a:t>
            </a:r>
            <a:br/>
            <a:br/>
            <a:endParaRPr b="0" lang="en-IN" sz="4400" spc="-1" strike="noStrike">
              <a:latin typeface="Arial"/>
            </a:endParaRPr>
          </a:p>
        </p:txBody>
      </p:sp>
      <p:sp>
        <p:nvSpPr>
          <p:cNvPr id="245" name="CustomShape 2"/>
          <p:cNvSpPr/>
          <p:nvPr/>
        </p:nvSpPr>
        <p:spPr>
          <a:xfrm>
            <a:off x="144000" y="1296000"/>
            <a:ext cx="9720000" cy="5976000"/>
          </a:xfrm>
          <a:prstGeom prst="rect">
            <a:avLst/>
          </a:prstGeom>
          <a:noFill/>
          <a:ln>
            <a:noFill/>
          </a:ln>
        </p:spPr>
        <p:style>
          <a:lnRef idx="0"/>
          <a:fillRef idx="0"/>
          <a:effectRef idx="0"/>
          <a:fontRef idx="minor"/>
        </p:style>
        <p:txBody>
          <a:bodyPr lIns="0" rIns="0" tIns="0" bIns="0">
            <a:normAutofit fontScale="59000"/>
          </a:bodyPr>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http://mrsleblancsmath.pbworks.com/w/file/fetch/46119304/vertex%20coloring%20algorithm.pdf</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https://www.sciencedirect.com/science/article/abs/pii/0020019093902466</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https://en.wikipedia.org/wiki/Graph_coloring</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Google Scholar Articles-Approximation Algorithms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Cormen, Thomas H.; Leiserson, Charles E.; Rivest, Ronald L.; Stein, Clifford (2009) [1990]. Introduction to Algorithms (3rd ed.). MIT Press and McGraw-Hill. ISBN 0-262-03384-4. 5 printings up to 2016), errata:</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https://nptel.ac.in/courses/106104019/</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Journal of the Association for Computing Machinery Vol.30 No.4 December 1983</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27622"/>
            </a:gs>
          </a:gsLst>
          <a:path path="circle"/>
        </a:gradFill>
      </p:bgPr>
    </p:bg>
    <p:spTree>
      <p:nvGrpSpPr>
        <p:cNvPr id="1" name=""/>
        <p:cNvGrpSpPr/>
        <p:nvPr/>
      </p:nvGrpSpPr>
      <p:grpSpPr>
        <a:xfrm>
          <a:off x="0" y="0"/>
          <a:ext cx="0" cy="0"/>
          <a:chOff x="0" y="0"/>
          <a:chExt cx="0" cy="0"/>
        </a:xfrm>
      </p:grpSpPr>
      <p:sp>
        <p:nvSpPr>
          <p:cNvPr id="116" name="CustomShape 1"/>
          <p:cNvSpPr/>
          <p:nvPr/>
        </p:nvSpPr>
        <p:spPr>
          <a:xfrm>
            <a:off x="503280" y="-5040"/>
            <a:ext cx="9069120" cy="1874160"/>
          </a:xfrm>
          <a:prstGeom prst="rect">
            <a:avLst/>
          </a:prstGeom>
          <a:noFill/>
          <a:ln>
            <a:noFill/>
          </a:ln>
        </p:spPr>
        <p:style>
          <a:lnRef idx="0"/>
          <a:fillRef idx="0"/>
          <a:effectRef idx="0"/>
          <a:fontRef idx="minor"/>
        </p:style>
        <p:txBody>
          <a:bodyPr lIns="0" rIns="0" tIns="0" bIns="0" anchor="ctr">
            <a:noAutofit/>
          </a:bodyPr>
          <a:p>
            <a:pPr algn="ctr">
              <a:lnSpc>
                <a:spcPct val="100000"/>
              </a:lnSpc>
            </a:pPr>
            <a:br/>
            <a:endParaRPr b="0" lang="en-IN" sz="2200" spc="-1" strike="noStrike">
              <a:latin typeface="Arial"/>
            </a:endParaRPr>
          </a:p>
          <a:p>
            <a:pPr algn="ctr">
              <a:lnSpc>
                <a:spcPct val="100000"/>
              </a:lnSpc>
            </a:pPr>
            <a:r>
              <a:rPr b="1" lang="en-IN" sz="4400" spc="-1" strike="noStrike" u="sng">
                <a:solidFill>
                  <a:srgbClr val="000000"/>
                </a:solidFill>
                <a:uFillTx/>
                <a:latin typeface="Arial"/>
                <a:ea typeface="DejaVu Sans"/>
              </a:rPr>
              <a:t>Background</a:t>
            </a:r>
            <a:br/>
            <a:endParaRPr b="0" lang="en-IN" sz="4400" spc="-1" strike="noStrike">
              <a:latin typeface="Arial"/>
            </a:endParaRPr>
          </a:p>
        </p:txBody>
      </p:sp>
      <p:sp>
        <p:nvSpPr>
          <p:cNvPr id="117" name="CustomShape 2"/>
          <p:cNvSpPr/>
          <p:nvPr/>
        </p:nvSpPr>
        <p:spPr>
          <a:xfrm>
            <a:off x="144000" y="1656000"/>
            <a:ext cx="9720000" cy="5760000"/>
          </a:xfrm>
          <a:prstGeom prst="rect">
            <a:avLst/>
          </a:prstGeom>
          <a:noFill/>
          <a:ln>
            <a:noFill/>
          </a:ln>
        </p:spPr>
        <p:style>
          <a:lnRef idx="0"/>
          <a:fillRef idx="0"/>
          <a:effectRef idx="0"/>
          <a:fontRef idx="minor"/>
        </p:style>
        <p:txBody>
          <a:bodyPr lIns="0" rIns="0" tIns="0" bIns="0">
            <a:normAutofit fontScale="14000"/>
          </a:bodyPr>
          <a:p>
            <a:pPr marL="432000" indent="-322920">
              <a:lnSpc>
                <a:spcPct val="100000"/>
              </a:lnSpc>
              <a:spcBef>
                <a:spcPts val="1417"/>
              </a:spcBef>
              <a:buClr>
                <a:srgbClr val="000000"/>
              </a:buClr>
              <a:buSzPct val="45000"/>
              <a:buFont typeface="Wingdings" charset="2"/>
              <a:buChar char=""/>
            </a:pPr>
            <a:r>
              <a:rPr b="0" lang="en-IN" sz="5400" spc="-1" strike="noStrike">
                <a:solidFill>
                  <a:srgbClr val="000000"/>
                </a:solidFill>
                <a:latin typeface="Arial"/>
                <a:ea typeface="DejaVu Sans"/>
              </a:rPr>
              <a:t>Graph coloring is assignment of labels (colors) to certain elements of a undirected graph (without self-loops) subject to certain constraints. It is one of Karp’s 21 NP complete problems.</a:t>
            </a:r>
            <a:endParaRPr b="0" lang="en-IN" sz="5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5400" spc="-1" strike="noStrike">
                <a:solidFill>
                  <a:srgbClr val="000000"/>
                </a:solidFill>
                <a:latin typeface="Arial"/>
                <a:ea typeface="DejaVu Sans"/>
              </a:rPr>
              <a:t>There are mainly three types of Graph coloring :</a:t>
            </a:r>
            <a:endParaRPr b="0" lang="en-IN" sz="5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5400" spc="-1" strike="noStrike">
                <a:solidFill>
                  <a:srgbClr val="000000"/>
                </a:solidFill>
                <a:latin typeface="Arial"/>
                <a:ea typeface="DejaVu Sans"/>
              </a:rPr>
              <a:t>1) Vertex coloring -Assignment of labels to vertices of a graph such that no two adjacent vertices have same color.</a:t>
            </a:r>
            <a:endParaRPr b="0" lang="en-IN" sz="5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5400" spc="-1" strike="noStrike">
                <a:solidFill>
                  <a:srgbClr val="000000"/>
                </a:solidFill>
                <a:latin typeface="Arial"/>
                <a:ea typeface="DejaVu Sans"/>
              </a:rPr>
              <a:t>2) Edge coloring - Assignment of labels to edges of a graph such that no two adjacent edges have same color.</a:t>
            </a:r>
            <a:endParaRPr b="0" lang="en-IN" sz="5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5400" spc="-1" strike="noStrike">
                <a:solidFill>
                  <a:srgbClr val="000000"/>
                </a:solidFill>
                <a:latin typeface="Arial"/>
                <a:ea typeface="DejaVu Sans"/>
              </a:rPr>
              <a:t>3) Face coloring -Assignment of labels to faces of graph such that no two face which share a common edge have same color</a:t>
            </a:r>
            <a:endParaRPr b="0" lang="en-IN" sz="5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5400" spc="-1" strike="noStrike">
                <a:solidFill>
                  <a:srgbClr val="000000"/>
                </a:solidFill>
                <a:latin typeface="Arial"/>
                <a:ea typeface="DejaVu Sans"/>
              </a:rPr>
              <a:t>In this project we would be focusing on Vertex coloring of a graph.</a:t>
            </a:r>
            <a:endParaRPr b="0" lang="en-IN" sz="5400" spc="-1" strike="noStrike">
              <a:latin typeface="Arial"/>
            </a:endParaRPr>
          </a:p>
          <a:p>
            <a:pPr>
              <a:lnSpc>
                <a:spcPct val="100000"/>
              </a:lnSpc>
              <a:spcBef>
                <a:spcPts val="1417"/>
              </a:spcBef>
            </a:pP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100000">
              <a:srgbClr val="81d41a"/>
            </a:gs>
          </a:gsLst>
          <a:lin ang="3600000"/>
        </a:gradFill>
      </p:bgPr>
    </p:bg>
    <p:spTree>
      <p:nvGrpSpPr>
        <p:cNvPr id="1" name=""/>
        <p:cNvGrpSpPr/>
        <p:nvPr/>
      </p:nvGrpSpPr>
      <p:grpSpPr>
        <a:xfrm>
          <a:off x="0" y="0"/>
          <a:ext cx="0" cy="0"/>
          <a:chOff x="0" y="0"/>
          <a:chExt cx="0" cy="0"/>
        </a:xfrm>
      </p:grpSpPr>
      <p:sp>
        <p:nvSpPr>
          <p:cNvPr id="118" name="CustomShape 1"/>
          <p:cNvSpPr/>
          <p:nvPr/>
        </p:nvSpPr>
        <p:spPr>
          <a:xfrm>
            <a:off x="503280" y="-5040"/>
            <a:ext cx="9069120" cy="1874160"/>
          </a:xfrm>
          <a:prstGeom prst="rect">
            <a:avLst/>
          </a:prstGeom>
          <a:noFill/>
          <a:ln>
            <a:noFill/>
          </a:ln>
        </p:spPr>
        <p:style>
          <a:lnRef idx="0"/>
          <a:fillRef idx="0"/>
          <a:effectRef idx="0"/>
          <a:fontRef idx="minor"/>
        </p:style>
        <p:txBody>
          <a:bodyPr lIns="0" rIns="0" tIns="0" bIns="0" anchor="ctr">
            <a:noAutofit/>
          </a:bodyPr>
          <a:p>
            <a:pPr algn="ctr">
              <a:lnSpc>
                <a:spcPct val="100000"/>
              </a:lnSpc>
            </a:pPr>
            <a:br/>
            <a:br/>
            <a:endParaRPr b="0" lang="en-IN" sz="2200" spc="-1" strike="noStrike">
              <a:latin typeface="Arial"/>
            </a:endParaRPr>
          </a:p>
        </p:txBody>
      </p:sp>
      <p:sp>
        <p:nvSpPr>
          <p:cNvPr id="119" name="CustomShape 2"/>
          <p:cNvSpPr/>
          <p:nvPr/>
        </p:nvSpPr>
        <p:spPr>
          <a:xfrm>
            <a:off x="144000" y="1440000"/>
            <a:ext cx="9648000" cy="5760000"/>
          </a:xfrm>
          <a:prstGeom prst="rect">
            <a:avLst/>
          </a:prstGeom>
          <a:noFill/>
          <a:ln>
            <a:noFill/>
          </a:ln>
        </p:spPr>
        <p:style>
          <a:lnRef idx="0"/>
          <a:fillRef idx="0"/>
          <a:effectRef idx="0"/>
          <a:fontRef idx="minor"/>
        </p:style>
        <p:txBody>
          <a:bodyPr lIns="0" rIns="0" tIns="0" bIns="0">
            <a:normAutofit fontScale="48000"/>
          </a:bodyPr>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K-Graph coloring is a NP-complete problem for k&gt;=3.</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For k=2 we can find a coloring in linear time.</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Decision Problem – Given a graph G (V, E) and an integer m check whether there exist a m colouring to the graph G.</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A proposal: This can be done in O(n</a:t>
            </a:r>
            <a:r>
              <a:rPr b="0" lang="en-IN" sz="3600" spc="-1" strike="noStrike" baseline="33000">
                <a:solidFill>
                  <a:srgbClr val="000000"/>
                </a:solidFill>
                <a:latin typeface="Arial"/>
                <a:ea typeface="DejaVu Sans"/>
              </a:rPr>
              <a:t>2</a:t>
            </a:r>
            <a:r>
              <a:rPr b="0" lang="en-IN" sz="3600" spc="-1" strike="noStrike">
                <a:solidFill>
                  <a:srgbClr val="000000"/>
                </a:solidFill>
                <a:latin typeface="Arial"/>
                <a:ea typeface="DejaVu Sans"/>
              </a:rPr>
              <a:t>) time as for every pair of adjacent vertices we can check whether they have same color or not and store number of different colors used.</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Optimization problem: It can be showed that 3-coloring is NP complete by it equivalent to 3-SAT problem. (3-SAT ≤p 3-Coloring)</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Motivation: CLRS 3rd edition NP-complete Problems </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Next get started with the various algorithms...</a:t>
            </a:r>
            <a:endParaRPr b="0" lang="en-IN" sz="3600" spc="-1" strike="noStrike">
              <a:latin typeface="Arial"/>
            </a:endParaRPr>
          </a:p>
          <a:p>
            <a:pPr>
              <a:lnSpc>
                <a:spcPct val="100000"/>
              </a:lnSpc>
              <a:spcBef>
                <a:spcPts val="1417"/>
              </a:spcBef>
            </a:pPr>
            <a:endParaRPr b="0" lang="en-IN" sz="3600" spc="-1" strike="noStrike">
              <a:latin typeface="Arial"/>
            </a:endParaRPr>
          </a:p>
        </p:txBody>
      </p:sp>
      <p:sp>
        <p:nvSpPr>
          <p:cNvPr id="120" name="CustomShape 3"/>
          <p:cNvSpPr/>
          <p:nvPr/>
        </p:nvSpPr>
        <p:spPr>
          <a:xfrm>
            <a:off x="683280" y="720000"/>
            <a:ext cx="8709480" cy="94932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1191"/>
              </a:spcBef>
              <a:spcAft>
                <a:spcPts val="992"/>
              </a:spcAft>
            </a:pPr>
            <a:r>
              <a:rPr b="1" lang="en-IN" sz="4000" spc="-1" strike="noStrike" u="sng">
                <a:solidFill>
                  <a:srgbClr val="000000"/>
                </a:solidFill>
                <a:uFillTx/>
                <a:latin typeface="Arial"/>
                <a:ea typeface="DejaVu Sans"/>
              </a:rPr>
              <a:t>But what exactly is the problem ??</a:t>
            </a:r>
            <a:endParaRPr b="0" lang="en-IN" sz="4000" spc="-1" strike="noStrike">
              <a:latin typeface="Arial"/>
            </a:endParaRPr>
          </a:p>
          <a:p>
            <a:pPr>
              <a:lnSpc>
                <a:spcPct val="100000"/>
              </a:lnSpc>
            </a:pP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e8cb"/>
            </a:gs>
            <a:gs pos="100000">
              <a:srgbClr val="b4c7dc"/>
            </a:gs>
          </a:gsLst>
          <a:lin ang="5400000"/>
        </a:gradFill>
      </p:bgPr>
    </p:bg>
    <p:spTree>
      <p:nvGrpSpPr>
        <p:cNvPr id="1" name=""/>
        <p:cNvGrpSpPr/>
        <p:nvPr/>
      </p:nvGrpSpPr>
      <p:grpSpPr>
        <a:xfrm>
          <a:off x="0" y="0"/>
          <a:ext cx="0" cy="0"/>
          <a:chOff x="0" y="0"/>
          <a:chExt cx="0" cy="0"/>
        </a:xfrm>
      </p:grpSpPr>
      <p:sp>
        <p:nvSpPr>
          <p:cNvPr id="121" name="CustomShape 1"/>
          <p:cNvSpPr/>
          <p:nvPr/>
        </p:nvSpPr>
        <p:spPr>
          <a:xfrm>
            <a:off x="503280" y="-630000"/>
            <a:ext cx="9069120" cy="3124080"/>
          </a:xfrm>
          <a:prstGeom prst="rect">
            <a:avLst/>
          </a:prstGeom>
          <a:noFill/>
          <a:ln>
            <a:noFill/>
          </a:ln>
        </p:spPr>
        <p:style>
          <a:lnRef idx="0"/>
          <a:fillRef idx="0"/>
          <a:effectRef idx="0"/>
          <a:fontRef idx="minor"/>
        </p:style>
        <p:txBody>
          <a:bodyPr lIns="0" rIns="0" tIns="0" bIns="0" anchor="ctr">
            <a:noAutofit/>
          </a:bodyPr>
          <a:p>
            <a:pPr algn="ctr">
              <a:lnSpc>
                <a:spcPct val="100000"/>
              </a:lnSpc>
            </a:pPr>
            <a:br/>
            <a:br/>
            <a:r>
              <a:rPr b="1" lang="en-IN" sz="4400" spc="-1" strike="noStrike" u="sng">
                <a:solidFill>
                  <a:srgbClr val="000000"/>
                </a:solidFill>
                <a:uFillTx/>
                <a:latin typeface="Arial"/>
                <a:ea typeface="DejaVu Sans"/>
              </a:rPr>
              <a:t>    </a:t>
            </a:r>
            <a:r>
              <a:rPr b="1" lang="en-IN" sz="4400" spc="-1" strike="noStrike" u="sng">
                <a:solidFill>
                  <a:srgbClr val="000000"/>
                </a:solidFill>
                <a:uFillTx/>
                <a:latin typeface="Arial"/>
                <a:ea typeface="DejaVu Sans"/>
              </a:rPr>
              <a:t>Greedy Algorithm    </a:t>
            </a:r>
            <a:br/>
            <a:r>
              <a:rPr b="1" lang="en-IN" sz="4400" spc="-1" strike="noStrike" u="sng">
                <a:solidFill>
                  <a:srgbClr val="000000"/>
                </a:solidFill>
                <a:uFillTx/>
                <a:latin typeface="Arial"/>
                <a:ea typeface="DejaVu Sans"/>
              </a:rPr>
              <a:t>Reference : Wikipedia</a:t>
            </a:r>
            <a:br/>
            <a:endParaRPr b="0" lang="en-IN" sz="4400" spc="-1" strike="noStrike">
              <a:latin typeface="Arial"/>
            </a:endParaRPr>
          </a:p>
        </p:txBody>
      </p:sp>
      <p:sp>
        <p:nvSpPr>
          <p:cNvPr id="122" name="CustomShape 2"/>
          <p:cNvSpPr/>
          <p:nvPr/>
        </p:nvSpPr>
        <p:spPr>
          <a:xfrm>
            <a:off x="288000" y="1584000"/>
            <a:ext cx="9576000" cy="5760000"/>
          </a:xfrm>
          <a:prstGeom prst="rect">
            <a:avLst/>
          </a:prstGeom>
          <a:noFill/>
          <a:ln>
            <a:noFill/>
          </a:ln>
        </p:spPr>
        <p:style>
          <a:lnRef idx="0"/>
          <a:fillRef idx="0"/>
          <a:effectRef idx="0"/>
          <a:fontRef idx="minor"/>
        </p:style>
        <p:txBody>
          <a:bodyPr lIns="0" rIns="0" tIns="0" bIns="0">
            <a:normAutofit fontScale="21000"/>
          </a:bodyPr>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The greedy coloring of a graph is based on Brooke’s theorem. The theorem states that for any connected undirected graph the chromatic number (minimum number of colors required) is at most Δ + 1 where Δ is the maximum degree of a vertex in graph.</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Given a graph G (V, E) with |V| = n and the maximum degree of vertex Δ assign minimum colors to G such that no two adjacent vertices have same color.</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Greedy algorithm work flow :  Assign a color to first vertex and then for every vertex (other than first) search for the min. color not used to color its adjacent colored vertices and assign that color to it.</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Correctness : For every vertex the x, deg(x)&lt;= Δ so for the worst case if we pick a vertex adjacent to d vertices and all the d vertices are colored with colors numbered from 1 to Δ then we have to assign Δ+1 to x. Hence the chromatic number would be at most Δ+1.</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Time complexity: O(V</a:t>
            </a:r>
            <a:r>
              <a:rPr b="0" lang="en-IN" sz="5400" spc="-1" strike="noStrike" baseline="33000">
                <a:solidFill>
                  <a:srgbClr val="000000"/>
                </a:solidFill>
                <a:latin typeface="Arial"/>
                <a:ea typeface="DejaVu Sans"/>
              </a:rPr>
              <a:t>2</a:t>
            </a:r>
            <a:r>
              <a:rPr b="0" lang="en-IN" sz="3600" spc="-1" strike="noStrike">
                <a:solidFill>
                  <a:srgbClr val="000000"/>
                </a:solidFill>
                <a:latin typeface="Arial"/>
                <a:ea typeface="DejaVu Sans"/>
              </a:rPr>
              <a:t>+E) </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Note: Greedy algorithm doesn’t give minimum colors, it just gives a coloring which satisfies the upper bound of Δ+1. In greedy algorithm sometimes our chromatic number depends on order in which vertices are processed.</a:t>
            </a:r>
            <a:endParaRPr b="0" lang="en-IN" sz="3600" spc="-1" strike="noStrike">
              <a:latin typeface="Arial"/>
            </a:endParaRPr>
          </a:p>
          <a:p>
            <a:pPr>
              <a:lnSpc>
                <a:spcPct val="100000"/>
              </a:lnSpc>
              <a:spcBef>
                <a:spcPts val="1417"/>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0938a"/>
            </a:gs>
            <a:gs pos="100000">
              <a:srgbClr val="5983b0"/>
            </a:gs>
          </a:gsLst>
          <a:lin ang="3600000"/>
        </a:gradFill>
      </p:bgPr>
    </p:bg>
    <p:spTree>
      <p:nvGrpSpPr>
        <p:cNvPr id="1" name=""/>
        <p:cNvGrpSpPr/>
        <p:nvPr/>
      </p:nvGrpSpPr>
      <p:grpSpPr>
        <a:xfrm>
          <a:off x="0" y="0"/>
          <a:ext cx="0" cy="0"/>
          <a:chOff x="0" y="0"/>
          <a:chExt cx="0" cy="0"/>
        </a:xfrm>
      </p:grpSpPr>
      <p:sp>
        <p:nvSpPr>
          <p:cNvPr id="123" name="CustomShape 1"/>
          <p:cNvSpPr/>
          <p:nvPr/>
        </p:nvSpPr>
        <p:spPr>
          <a:xfrm>
            <a:off x="503280" y="-630000"/>
            <a:ext cx="9069120" cy="3124080"/>
          </a:xfrm>
          <a:prstGeom prst="rect">
            <a:avLst/>
          </a:prstGeom>
          <a:noFill/>
          <a:ln>
            <a:noFill/>
          </a:ln>
        </p:spPr>
        <p:style>
          <a:lnRef idx="0"/>
          <a:fillRef idx="0"/>
          <a:effectRef idx="0"/>
          <a:fontRef idx="minor"/>
        </p:style>
        <p:txBody>
          <a:bodyPr lIns="0" rIns="0" tIns="0" bIns="0" anchor="ctr">
            <a:noAutofit/>
          </a:bodyPr>
          <a:p>
            <a:pPr algn="ctr">
              <a:lnSpc>
                <a:spcPct val="100000"/>
              </a:lnSpc>
            </a:pPr>
            <a:br/>
            <a:br/>
            <a:r>
              <a:rPr b="1" lang="en-IN" sz="4400" spc="-1" strike="noStrike" u="sng">
                <a:solidFill>
                  <a:srgbClr val="000000"/>
                </a:solidFill>
                <a:uFillTx/>
                <a:latin typeface="Arial"/>
                <a:ea typeface="DejaVu Sans"/>
              </a:rPr>
              <a:t>Welsh Powell Algorithm   Reference : GFG</a:t>
            </a:r>
            <a:br/>
            <a:endParaRPr b="0" lang="en-IN" sz="4400" spc="-1" strike="noStrike">
              <a:latin typeface="Arial"/>
            </a:endParaRPr>
          </a:p>
        </p:txBody>
      </p:sp>
      <p:sp>
        <p:nvSpPr>
          <p:cNvPr id="124" name="CustomShape 2"/>
          <p:cNvSpPr/>
          <p:nvPr/>
        </p:nvSpPr>
        <p:spPr>
          <a:xfrm>
            <a:off x="144000" y="1584000"/>
            <a:ext cx="9792000" cy="5760000"/>
          </a:xfrm>
          <a:prstGeom prst="rect">
            <a:avLst/>
          </a:prstGeom>
          <a:noFill/>
          <a:ln>
            <a:noFill/>
          </a:ln>
        </p:spPr>
        <p:style>
          <a:lnRef idx="0"/>
          <a:fillRef idx="0"/>
          <a:effectRef idx="0"/>
          <a:fontRef idx="minor"/>
        </p:style>
        <p:txBody>
          <a:bodyPr lIns="0" rIns="0" tIns="0" bIns="0">
            <a:normAutofit fontScale="26000"/>
          </a:bodyPr>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This is an improvement to above discussed Greedy algorithm. It is based on choosing vertices on a specified order. It is not the best solution but a better one than Greedy based solution.</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Welsh-Powell algorithm rest on coloring all non-adjacent vertices having maximum degree with a color and repeat the process.</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Workflow :</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Sort the vertices in decreasing order of their degrees.</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Choose an unvisited vertex and color it with number say p.</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Repeat the step 2 for all un visited vertices non adjacent to the one’s colored in the color p.</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When no such vertex exists choose a new color and repeat the steps 2,3,4 until all vertices are colored.</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Correctness : By starting with the highest degree, we make sure that the vertex with the highest number of conflicts can be taken care of as early as possible.</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Time Complexity :  O(V</a:t>
            </a:r>
            <a:r>
              <a:rPr b="0" lang="en-IN" sz="4800" spc="-1" strike="noStrike" baseline="33000">
                <a:solidFill>
                  <a:srgbClr val="000000"/>
                </a:solidFill>
                <a:latin typeface="Arial"/>
                <a:ea typeface="DejaVu Sans"/>
              </a:rPr>
              <a:t>2</a:t>
            </a:r>
            <a:r>
              <a:rPr b="0" lang="en-IN" sz="3600" spc="-1" strike="noStrike">
                <a:solidFill>
                  <a:srgbClr val="000000"/>
                </a:solidFill>
                <a:latin typeface="Arial"/>
                <a:ea typeface="DejaVu Sans"/>
              </a:rPr>
              <a:t>)</a:t>
            </a:r>
            <a:endParaRPr b="0" lang="en-IN" sz="3600" spc="-1" strike="noStrike">
              <a:latin typeface="Arial"/>
            </a:endParaRPr>
          </a:p>
          <a:p>
            <a:pPr>
              <a:lnSpc>
                <a:spcPct val="100000"/>
              </a:lnSpc>
              <a:spcBef>
                <a:spcPts val="1417"/>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5200c"/>
        </a:solidFill>
      </p:bgPr>
    </p:bg>
    <p:spTree>
      <p:nvGrpSpPr>
        <p:cNvPr id="1" name=""/>
        <p:cNvGrpSpPr/>
        <p:nvPr/>
      </p:nvGrpSpPr>
      <p:grpSpPr>
        <a:xfrm>
          <a:off x="0" y="0"/>
          <a:ext cx="0" cy="0"/>
          <a:chOff x="0" y="0"/>
          <a:chExt cx="0" cy="0"/>
        </a:xfrm>
      </p:grpSpPr>
      <p:sp>
        <p:nvSpPr>
          <p:cNvPr id="125" name="CustomShape 1"/>
          <p:cNvSpPr/>
          <p:nvPr/>
        </p:nvSpPr>
        <p:spPr>
          <a:xfrm>
            <a:off x="343080" y="653760"/>
            <a:ext cx="9390960" cy="8406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 sz="3600" spc="-1" strike="noStrike" u="sng">
                <a:solidFill>
                  <a:srgbClr val="00ffff"/>
                </a:solidFill>
                <a:uFillTx/>
                <a:latin typeface="Times New Roman"/>
                <a:ea typeface="Times New Roman"/>
              </a:rPr>
              <a:t>Representation of Welsh-Powell Algorithm</a:t>
            </a:r>
            <a:endParaRPr b="0" lang="en-IN" sz="3600" spc="-1" strike="noStrike">
              <a:latin typeface="Arial"/>
            </a:endParaRPr>
          </a:p>
        </p:txBody>
      </p:sp>
      <p:sp>
        <p:nvSpPr>
          <p:cNvPr id="126" name="CustomShape 2"/>
          <p:cNvSpPr/>
          <p:nvPr/>
        </p:nvSpPr>
        <p:spPr>
          <a:xfrm>
            <a:off x="673920" y="1932480"/>
            <a:ext cx="472320" cy="630000"/>
          </a:xfrm>
          <a:prstGeom prst="ellipse">
            <a:avLst/>
          </a:prstGeom>
          <a:solidFill>
            <a:schemeClr val="lt2"/>
          </a:solidFill>
          <a:ln w="9360">
            <a:solidFill>
              <a:schemeClr val="dk2"/>
            </a:solidFill>
            <a:round/>
          </a:ln>
        </p:spPr>
        <p:style>
          <a:lnRef idx="0"/>
          <a:fillRef idx="0"/>
          <a:effectRef idx="0"/>
          <a:fontRef idx="minor"/>
        </p:style>
      </p:sp>
      <p:sp>
        <p:nvSpPr>
          <p:cNvPr id="127" name="CustomShape 3"/>
          <p:cNvSpPr/>
          <p:nvPr/>
        </p:nvSpPr>
        <p:spPr>
          <a:xfrm>
            <a:off x="429840" y="3305160"/>
            <a:ext cx="472320" cy="630000"/>
          </a:xfrm>
          <a:prstGeom prst="ellipse">
            <a:avLst/>
          </a:prstGeom>
          <a:solidFill>
            <a:schemeClr val="lt2"/>
          </a:solidFill>
          <a:ln w="9360">
            <a:solidFill>
              <a:schemeClr val="dk2"/>
            </a:solidFill>
            <a:round/>
          </a:ln>
        </p:spPr>
        <p:style>
          <a:lnRef idx="0"/>
          <a:fillRef idx="0"/>
          <a:effectRef idx="0"/>
          <a:fontRef idx="minor"/>
        </p:style>
      </p:sp>
      <p:sp>
        <p:nvSpPr>
          <p:cNvPr id="128" name="CustomShape 4"/>
          <p:cNvSpPr/>
          <p:nvPr/>
        </p:nvSpPr>
        <p:spPr>
          <a:xfrm>
            <a:off x="583560" y="4677120"/>
            <a:ext cx="472320" cy="630000"/>
          </a:xfrm>
          <a:prstGeom prst="ellipse">
            <a:avLst/>
          </a:prstGeom>
          <a:solidFill>
            <a:schemeClr val="lt2"/>
          </a:solidFill>
          <a:ln w="9360">
            <a:solidFill>
              <a:schemeClr val="dk2"/>
            </a:solidFill>
            <a:round/>
          </a:ln>
        </p:spPr>
        <p:style>
          <a:lnRef idx="0"/>
          <a:fillRef idx="0"/>
          <a:effectRef idx="0"/>
          <a:fontRef idx="minor"/>
        </p:style>
      </p:sp>
      <p:sp>
        <p:nvSpPr>
          <p:cNvPr id="129" name="CustomShape 5"/>
          <p:cNvSpPr/>
          <p:nvPr/>
        </p:nvSpPr>
        <p:spPr>
          <a:xfrm>
            <a:off x="1307520" y="3779640"/>
            <a:ext cx="472320" cy="630000"/>
          </a:xfrm>
          <a:prstGeom prst="ellipse">
            <a:avLst/>
          </a:prstGeom>
          <a:solidFill>
            <a:schemeClr val="lt2"/>
          </a:solidFill>
          <a:ln w="9360">
            <a:solidFill>
              <a:schemeClr val="dk2"/>
            </a:solidFill>
            <a:round/>
          </a:ln>
        </p:spPr>
        <p:style>
          <a:lnRef idx="0"/>
          <a:fillRef idx="0"/>
          <a:effectRef idx="0"/>
          <a:fontRef idx="minor"/>
        </p:style>
      </p:sp>
      <p:sp>
        <p:nvSpPr>
          <p:cNvPr id="130" name="CustomShape 6"/>
          <p:cNvSpPr/>
          <p:nvPr/>
        </p:nvSpPr>
        <p:spPr>
          <a:xfrm>
            <a:off x="2585880" y="4811040"/>
            <a:ext cx="472320" cy="630000"/>
          </a:xfrm>
          <a:prstGeom prst="ellipse">
            <a:avLst/>
          </a:prstGeom>
          <a:solidFill>
            <a:schemeClr val="lt2"/>
          </a:solidFill>
          <a:ln w="9360">
            <a:solidFill>
              <a:schemeClr val="dk2"/>
            </a:solidFill>
            <a:round/>
          </a:ln>
        </p:spPr>
        <p:style>
          <a:lnRef idx="0"/>
          <a:fillRef idx="0"/>
          <a:effectRef idx="0"/>
          <a:fontRef idx="minor"/>
        </p:style>
      </p:sp>
      <p:sp>
        <p:nvSpPr>
          <p:cNvPr id="131" name="CustomShape 7"/>
          <p:cNvSpPr/>
          <p:nvPr/>
        </p:nvSpPr>
        <p:spPr>
          <a:xfrm>
            <a:off x="2356560" y="3147840"/>
            <a:ext cx="472320" cy="630000"/>
          </a:xfrm>
          <a:prstGeom prst="ellipse">
            <a:avLst/>
          </a:prstGeom>
          <a:solidFill>
            <a:schemeClr val="lt2"/>
          </a:solidFill>
          <a:ln w="9360">
            <a:solidFill>
              <a:schemeClr val="dk2"/>
            </a:solidFill>
            <a:round/>
          </a:ln>
        </p:spPr>
        <p:style>
          <a:lnRef idx="0"/>
          <a:fillRef idx="0"/>
          <a:effectRef idx="0"/>
          <a:fontRef idx="minor"/>
        </p:style>
      </p:sp>
      <p:sp>
        <p:nvSpPr>
          <p:cNvPr id="132" name="CustomShape 8"/>
          <p:cNvSpPr/>
          <p:nvPr/>
        </p:nvSpPr>
        <p:spPr>
          <a:xfrm>
            <a:off x="2227680" y="1686960"/>
            <a:ext cx="472320" cy="630000"/>
          </a:xfrm>
          <a:prstGeom prst="ellipse">
            <a:avLst/>
          </a:prstGeom>
          <a:solidFill>
            <a:schemeClr val="lt2"/>
          </a:solidFill>
          <a:ln w="9360">
            <a:solidFill>
              <a:schemeClr val="dk2"/>
            </a:solidFill>
            <a:round/>
          </a:ln>
        </p:spPr>
        <p:style>
          <a:lnRef idx="0"/>
          <a:fillRef idx="0"/>
          <a:effectRef idx="0"/>
          <a:fontRef idx="minor"/>
        </p:style>
      </p:sp>
      <p:sp>
        <p:nvSpPr>
          <p:cNvPr id="133" name="CustomShape 9"/>
          <p:cNvSpPr/>
          <p:nvPr/>
        </p:nvSpPr>
        <p:spPr>
          <a:xfrm>
            <a:off x="653400" y="1988280"/>
            <a:ext cx="601560" cy="582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B(2)</a:t>
            </a:r>
            <a:endParaRPr b="0" lang="en-IN" sz="1400" spc="-1" strike="noStrike">
              <a:latin typeface="Arial"/>
            </a:endParaRPr>
          </a:p>
        </p:txBody>
      </p:sp>
      <p:sp>
        <p:nvSpPr>
          <p:cNvPr id="134" name="CustomShape 10"/>
          <p:cNvSpPr/>
          <p:nvPr/>
        </p:nvSpPr>
        <p:spPr>
          <a:xfrm>
            <a:off x="321840" y="3314880"/>
            <a:ext cx="68940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E(4)</a:t>
            </a:r>
            <a:endParaRPr b="0" lang="en-IN" sz="1400" spc="-1" strike="noStrike">
              <a:latin typeface="Arial"/>
            </a:endParaRPr>
          </a:p>
        </p:txBody>
      </p:sp>
      <p:sp>
        <p:nvSpPr>
          <p:cNvPr id="135" name="CustomShape 11"/>
          <p:cNvSpPr/>
          <p:nvPr/>
        </p:nvSpPr>
        <p:spPr>
          <a:xfrm>
            <a:off x="545040" y="466992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G(2)</a:t>
            </a:r>
            <a:endParaRPr b="0" lang="en-IN" sz="1400" spc="-1" strike="noStrike">
              <a:latin typeface="Arial"/>
            </a:endParaRPr>
          </a:p>
        </p:txBody>
      </p:sp>
      <p:sp>
        <p:nvSpPr>
          <p:cNvPr id="136" name="CustomShape 12"/>
          <p:cNvSpPr/>
          <p:nvPr/>
        </p:nvSpPr>
        <p:spPr>
          <a:xfrm flipH="1">
            <a:off x="1306080" y="378000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F(3)</a:t>
            </a:r>
            <a:endParaRPr b="0" lang="en-IN" sz="1400" spc="-1" strike="noStrike">
              <a:latin typeface="Arial"/>
            </a:endParaRPr>
          </a:p>
        </p:txBody>
      </p:sp>
      <p:sp>
        <p:nvSpPr>
          <p:cNvPr id="137" name="CustomShape 13"/>
          <p:cNvSpPr/>
          <p:nvPr/>
        </p:nvSpPr>
        <p:spPr>
          <a:xfrm>
            <a:off x="2195640" y="172224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A(1)</a:t>
            </a:r>
            <a:endParaRPr b="0" lang="en-IN" sz="1400" spc="-1" strike="noStrike">
              <a:latin typeface="Arial"/>
            </a:endParaRPr>
          </a:p>
        </p:txBody>
      </p:sp>
      <p:sp>
        <p:nvSpPr>
          <p:cNvPr id="138" name="CustomShape 14"/>
          <p:cNvSpPr/>
          <p:nvPr/>
        </p:nvSpPr>
        <p:spPr>
          <a:xfrm>
            <a:off x="2310840" y="3196080"/>
            <a:ext cx="601560" cy="582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C(5)</a:t>
            </a:r>
            <a:endParaRPr b="0" lang="en-IN" sz="1400" spc="-1" strike="noStrike">
              <a:latin typeface="Arial"/>
            </a:endParaRPr>
          </a:p>
        </p:txBody>
      </p:sp>
      <p:sp>
        <p:nvSpPr>
          <p:cNvPr id="139" name="CustomShape 15"/>
          <p:cNvSpPr/>
          <p:nvPr/>
        </p:nvSpPr>
        <p:spPr>
          <a:xfrm>
            <a:off x="2521440" y="481104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D(1)</a:t>
            </a:r>
            <a:endParaRPr b="0" lang="en-IN" sz="1400" spc="-1" strike="noStrike">
              <a:latin typeface="Arial"/>
            </a:endParaRPr>
          </a:p>
        </p:txBody>
      </p:sp>
      <p:sp>
        <p:nvSpPr>
          <p:cNvPr id="140" name="CustomShape 16"/>
          <p:cNvSpPr/>
          <p:nvPr/>
        </p:nvSpPr>
        <p:spPr>
          <a:xfrm flipH="1">
            <a:off x="666360" y="2571840"/>
            <a:ext cx="286560" cy="7412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1" name="CustomShape 17"/>
          <p:cNvSpPr/>
          <p:nvPr/>
        </p:nvSpPr>
        <p:spPr>
          <a:xfrm>
            <a:off x="1256040" y="2280600"/>
            <a:ext cx="36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42" name="CustomShape 18"/>
          <p:cNvSpPr/>
          <p:nvPr/>
        </p:nvSpPr>
        <p:spPr>
          <a:xfrm>
            <a:off x="954360" y="2571840"/>
            <a:ext cx="1355040" cy="9147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3" name="CustomShape 19"/>
          <p:cNvSpPr/>
          <p:nvPr/>
        </p:nvSpPr>
        <p:spPr>
          <a:xfrm flipH="1" rot="10800000">
            <a:off x="894960" y="3489120"/>
            <a:ext cx="1414800" cy="2156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4" name="CustomShape 20"/>
          <p:cNvSpPr/>
          <p:nvPr/>
        </p:nvSpPr>
        <p:spPr>
          <a:xfrm rot="10800000">
            <a:off x="896040" y="3781080"/>
            <a:ext cx="459360" cy="2685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5" name="CustomShape 21"/>
          <p:cNvSpPr/>
          <p:nvPr/>
        </p:nvSpPr>
        <p:spPr>
          <a:xfrm>
            <a:off x="666720" y="3945960"/>
            <a:ext cx="178920" cy="72288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6" name="CustomShape 22"/>
          <p:cNvSpPr/>
          <p:nvPr/>
        </p:nvSpPr>
        <p:spPr>
          <a:xfrm flipH="1" rot="10800000">
            <a:off x="845280" y="4097160"/>
            <a:ext cx="459720" cy="5727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7" name="CustomShape 23"/>
          <p:cNvSpPr/>
          <p:nvPr/>
        </p:nvSpPr>
        <p:spPr>
          <a:xfrm>
            <a:off x="2496960" y="2353680"/>
            <a:ext cx="113760" cy="84132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8" name="CustomShape 24"/>
          <p:cNvSpPr/>
          <p:nvPr/>
        </p:nvSpPr>
        <p:spPr>
          <a:xfrm>
            <a:off x="2612160" y="3780000"/>
            <a:ext cx="209880" cy="10299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49" name="CustomShape 25"/>
          <p:cNvSpPr/>
          <p:nvPr/>
        </p:nvSpPr>
        <p:spPr>
          <a:xfrm flipH="1" rot="10800000">
            <a:off x="1780920" y="3516480"/>
            <a:ext cx="564480" cy="52740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50" name="CustomShape 26"/>
          <p:cNvSpPr/>
          <p:nvPr/>
        </p:nvSpPr>
        <p:spPr>
          <a:xfrm>
            <a:off x="200160" y="5703120"/>
            <a:ext cx="4837320" cy="1472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600" spc="-1" strike="noStrike">
                <a:solidFill>
                  <a:srgbClr val="ffffff"/>
                </a:solidFill>
                <a:latin typeface="Arial"/>
                <a:ea typeface="Arial"/>
              </a:rPr>
              <a:t>Sort vertices according to decreasing </a:t>
            </a:r>
            <a:endParaRPr b="0" lang="en-IN" sz="1600" spc="-1" strike="noStrike">
              <a:latin typeface="Arial"/>
            </a:endParaRPr>
          </a:p>
          <a:p>
            <a:pPr>
              <a:lnSpc>
                <a:spcPct val="100000"/>
              </a:lnSpc>
            </a:pPr>
            <a:r>
              <a:rPr b="1" lang="en" sz="1600" spc="-1" strike="noStrike">
                <a:solidFill>
                  <a:srgbClr val="ffffff"/>
                </a:solidFill>
                <a:latin typeface="Arial"/>
                <a:ea typeface="Arial"/>
              </a:rPr>
              <a:t>value of degree in the list.</a:t>
            </a:r>
            <a:endParaRPr b="0" lang="en-IN" sz="1600" spc="-1" strike="noStrike">
              <a:latin typeface="Arial"/>
            </a:endParaRPr>
          </a:p>
          <a:p>
            <a:pPr>
              <a:lnSpc>
                <a:spcPct val="100000"/>
              </a:lnSpc>
            </a:pPr>
            <a:r>
              <a:rPr b="1" lang="en" sz="1600" spc="-1" strike="noStrike">
                <a:solidFill>
                  <a:srgbClr val="ffffff"/>
                </a:solidFill>
                <a:latin typeface="Arial"/>
                <a:ea typeface="Arial"/>
              </a:rPr>
              <a:t>	</a:t>
            </a:r>
            <a:r>
              <a:rPr b="1" lang="en" sz="1600" spc="-1" strike="noStrike">
                <a:solidFill>
                  <a:srgbClr val="ffffff"/>
                </a:solidFill>
                <a:latin typeface="Arial"/>
                <a:ea typeface="Arial"/>
              </a:rPr>
              <a:t>C(5) E(4) F(3) B(2) G(2) A(1) D(1)</a:t>
            </a:r>
            <a:endParaRPr b="0" lang="en-IN" sz="1600" spc="-1" strike="noStrike">
              <a:latin typeface="Arial"/>
            </a:endParaRPr>
          </a:p>
          <a:p>
            <a:pPr>
              <a:lnSpc>
                <a:spcPct val="100000"/>
              </a:lnSpc>
            </a:pPr>
            <a:endParaRPr b="0" lang="en-IN" sz="1600" spc="-1" strike="noStrike">
              <a:latin typeface="Arial"/>
            </a:endParaRPr>
          </a:p>
        </p:txBody>
      </p:sp>
      <p:sp>
        <p:nvSpPr>
          <p:cNvPr id="151" name="CustomShape 27"/>
          <p:cNvSpPr/>
          <p:nvPr/>
        </p:nvSpPr>
        <p:spPr>
          <a:xfrm>
            <a:off x="6181560" y="2147400"/>
            <a:ext cx="472320" cy="630000"/>
          </a:xfrm>
          <a:prstGeom prst="ellipse">
            <a:avLst/>
          </a:prstGeom>
          <a:solidFill>
            <a:schemeClr val="lt2"/>
          </a:solidFill>
          <a:ln w="9360">
            <a:solidFill>
              <a:schemeClr val="dk2"/>
            </a:solidFill>
            <a:round/>
          </a:ln>
        </p:spPr>
        <p:style>
          <a:lnRef idx="0"/>
          <a:fillRef idx="0"/>
          <a:effectRef idx="0"/>
          <a:fontRef idx="minor"/>
        </p:style>
      </p:sp>
      <p:sp>
        <p:nvSpPr>
          <p:cNvPr id="152" name="CustomShape 28"/>
          <p:cNvSpPr/>
          <p:nvPr/>
        </p:nvSpPr>
        <p:spPr>
          <a:xfrm>
            <a:off x="5937480" y="3520080"/>
            <a:ext cx="472320" cy="630000"/>
          </a:xfrm>
          <a:prstGeom prst="ellipse">
            <a:avLst/>
          </a:prstGeom>
          <a:solidFill>
            <a:schemeClr val="lt2"/>
          </a:solidFill>
          <a:ln w="9360">
            <a:solidFill>
              <a:schemeClr val="dk2"/>
            </a:solidFill>
            <a:round/>
          </a:ln>
        </p:spPr>
        <p:style>
          <a:lnRef idx="0"/>
          <a:fillRef idx="0"/>
          <a:effectRef idx="0"/>
          <a:fontRef idx="minor"/>
        </p:style>
      </p:sp>
      <p:sp>
        <p:nvSpPr>
          <p:cNvPr id="153" name="CustomShape 29"/>
          <p:cNvSpPr/>
          <p:nvPr/>
        </p:nvSpPr>
        <p:spPr>
          <a:xfrm>
            <a:off x="6091200" y="4892040"/>
            <a:ext cx="472320" cy="630000"/>
          </a:xfrm>
          <a:prstGeom prst="ellipse">
            <a:avLst/>
          </a:prstGeom>
          <a:solidFill>
            <a:srgbClr val="ffff00"/>
          </a:solidFill>
          <a:ln w="9360">
            <a:solidFill>
              <a:schemeClr val="dk2"/>
            </a:solidFill>
            <a:round/>
          </a:ln>
        </p:spPr>
        <p:style>
          <a:lnRef idx="0"/>
          <a:fillRef idx="0"/>
          <a:effectRef idx="0"/>
          <a:fontRef idx="minor"/>
        </p:style>
      </p:sp>
      <p:sp>
        <p:nvSpPr>
          <p:cNvPr id="154" name="CustomShape 30"/>
          <p:cNvSpPr/>
          <p:nvPr/>
        </p:nvSpPr>
        <p:spPr>
          <a:xfrm>
            <a:off x="6814440" y="3994560"/>
            <a:ext cx="472320" cy="630000"/>
          </a:xfrm>
          <a:prstGeom prst="ellipse">
            <a:avLst/>
          </a:prstGeom>
          <a:solidFill>
            <a:schemeClr val="lt2"/>
          </a:solidFill>
          <a:ln w="9360">
            <a:solidFill>
              <a:schemeClr val="dk2"/>
            </a:solidFill>
            <a:round/>
          </a:ln>
        </p:spPr>
        <p:style>
          <a:lnRef idx="0"/>
          <a:fillRef idx="0"/>
          <a:effectRef idx="0"/>
          <a:fontRef idx="minor"/>
        </p:style>
      </p:sp>
      <p:sp>
        <p:nvSpPr>
          <p:cNvPr id="155" name="CustomShape 31"/>
          <p:cNvSpPr/>
          <p:nvPr/>
        </p:nvSpPr>
        <p:spPr>
          <a:xfrm>
            <a:off x="8093520" y="5025960"/>
            <a:ext cx="472320" cy="630000"/>
          </a:xfrm>
          <a:prstGeom prst="ellipse">
            <a:avLst/>
          </a:prstGeom>
          <a:solidFill>
            <a:schemeClr val="lt2"/>
          </a:solidFill>
          <a:ln w="9360">
            <a:solidFill>
              <a:schemeClr val="dk2"/>
            </a:solidFill>
            <a:round/>
          </a:ln>
        </p:spPr>
        <p:style>
          <a:lnRef idx="0"/>
          <a:fillRef idx="0"/>
          <a:effectRef idx="0"/>
          <a:fontRef idx="minor"/>
        </p:style>
      </p:sp>
      <p:sp>
        <p:nvSpPr>
          <p:cNvPr id="156" name="CustomShape 32"/>
          <p:cNvSpPr/>
          <p:nvPr/>
        </p:nvSpPr>
        <p:spPr>
          <a:xfrm>
            <a:off x="7864200" y="3362760"/>
            <a:ext cx="472320" cy="630000"/>
          </a:xfrm>
          <a:prstGeom prst="ellipse">
            <a:avLst/>
          </a:prstGeom>
          <a:solidFill>
            <a:srgbClr val="ffff00"/>
          </a:solidFill>
          <a:ln w="9360">
            <a:solidFill>
              <a:schemeClr val="dk2"/>
            </a:solidFill>
            <a:round/>
          </a:ln>
        </p:spPr>
        <p:style>
          <a:lnRef idx="0"/>
          <a:fillRef idx="0"/>
          <a:effectRef idx="0"/>
          <a:fontRef idx="minor"/>
        </p:style>
      </p:sp>
      <p:sp>
        <p:nvSpPr>
          <p:cNvPr id="157" name="CustomShape 33"/>
          <p:cNvSpPr/>
          <p:nvPr/>
        </p:nvSpPr>
        <p:spPr>
          <a:xfrm>
            <a:off x="7734600" y="1901880"/>
            <a:ext cx="472320" cy="630000"/>
          </a:xfrm>
          <a:prstGeom prst="ellipse">
            <a:avLst/>
          </a:prstGeom>
          <a:solidFill>
            <a:schemeClr val="lt2"/>
          </a:solidFill>
          <a:ln w="9360">
            <a:solidFill>
              <a:schemeClr val="dk2"/>
            </a:solidFill>
            <a:round/>
          </a:ln>
        </p:spPr>
        <p:style>
          <a:lnRef idx="0"/>
          <a:fillRef idx="0"/>
          <a:effectRef idx="0"/>
          <a:fontRef idx="minor"/>
        </p:style>
      </p:sp>
      <p:sp>
        <p:nvSpPr>
          <p:cNvPr id="158" name="CustomShape 34"/>
          <p:cNvSpPr/>
          <p:nvPr/>
        </p:nvSpPr>
        <p:spPr>
          <a:xfrm>
            <a:off x="6160680" y="2203200"/>
            <a:ext cx="601560" cy="582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B(2)</a:t>
            </a:r>
            <a:endParaRPr b="0" lang="en-IN" sz="1400" spc="-1" strike="noStrike">
              <a:latin typeface="Arial"/>
            </a:endParaRPr>
          </a:p>
        </p:txBody>
      </p:sp>
      <p:sp>
        <p:nvSpPr>
          <p:cNvPr id="159" name="CustomShape 35"/>
          <p:cNvSpPr/>
          <p:nvPr/>
        </p:nvSpPr>
        <p:spPr>
          <a:xfrm>
            <a:off x="5829120" y="3529440"/>
            <a:ext cx="68940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E(4)</a:t>
            </a:r>
            <a:endParaRPr b="0" lang="en-IN" sz="1400" spc="-1" strike="noStrike">
              <a:latin typeface="Arial"/>
            </a:endParaRPr>
          </a:p>
        </p:txBody>
      </p:sp>
      <p:sp>
        <p:nvSpPr>
          <p:cNvPr id="160" name="CustomShape 36"/>
          <p:cNvSpPr/>
          <p:nvPr/>
        </p:nvSpPr>
        <p:spPr>
          <a:xfrm>
            <a:off x="6026400" y="4903560"/>
            <a:ext cx="601560" cy="5727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G(2)</a:t>
            </a:r>
            <a:endParaRPr b="0" lang="en-IN" sz="1400" spc="-1" strike="noStrike">
              <a:latin typeface="Arial"/>
            </a:endParaRPr>
          </a:p>
        </p:txBody>
      </p:sp>
      <p:sp>
        <p:nvSpPr>
          <p:cNvPr id="161" name="CustomShape 37"/>
          <p:cNvSpPr/>
          <p:nvPr/>
        </p:nvSpPr>
        <p:spPr>
          <a:xfrm flipH="1">
            <a:off x="6813360" y="399456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F(3)</a:t>
            </a:r>
            <a:endParaRPr b="0" lang="en-IN" sz="1400" spc="-1" strike="noStrike">
              <a:latin typeface="Arial"/>
            </a:endParaRPr>
          </a:p>
        </p:txBody>
      </p:sp>
      <p:sp>
        <p:nvSpPr>
          <p:cNvPr id="162" name="CustomShape 38"/>
          <p:cNvSpPr/>
          <p:nvPr/>
        </p:nvSpPr>
        <p:spPr>
          <a:xfrm>
            <a:off x="7703280" y="193680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A(1)</a:t>
            </a:r>
            <a:endParaRPr b="0" lang="en-IN" sz="1400" spc="-1" strike="noStrike">
              <a:latin typeface="Arial"/>
            </a:endParaRPr>
          </a:p>
        </p:txBody>
      </p:sp>
      <p:sp>
        <p:nvSpPr>
          <p:cNvPr id="163" name="CustomShape 39"/>
          <p:cNvSpPr/>
          <p:nvPr/>
        </p:nvSpPr>
        <p:spPr>
          <a:xfrm>
            <a:off x="7779600" y="3376800"/>
            <a:ext cx="851400" cy="582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C(5)</a:t>
            </a:r>
            <a:endParaRPr b="0" lang="en-IN" sz="1400" spc="-1" strike="noStrike">
              <a:latin typeface="Arial"/>
            </a:endParaRPr>
          </a:p>
        </p:txBody>
      </p:sp>
      <p:sp>
        <p:nvSpPr>
          <p:cNvPr id="164" name="CustomShape 40"/>
          <p:cNvSpPr/>
          <p:nvPr/>
        </p:nvSpPr>
        <p:spPr>
          <a:xfrm>
            <a:off x="8029080" y="502596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D(1)</a:t>
            </a:r>
            <a:endParaRPr b="0" lang="en-IN" sz="1400" spc="-1" strike="noStrike">
              <a:latin typeface="Arial"/>
            </a:endParaRPr>
          </a:p>
        </p:txBody>
      </p:sp>
      <p:sp>
        <p:nvSpPr>
          <p:cNvPr id="165" name="CustomShape 41"/>
          <p:cNvSpPr/>
          <p:nvPr/>
        </p:nvSpPr>
        <p:spPr>
          <a:xfrm flipH="1">
            <a:off x="6174000" y="2786760"/>
            <a:ext cx="286560" cy="7412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66" name="CustomShape 42"/>
          <p:cNvSpPr/>
          <p:nvPr/>
        </p:nvSpPr>
        <p:spPr>
          <a:xfrm>
            <a:off x="6763680" y="2495160"/>
            <a:ext cx="36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67" name="CustomShape 43"/>
          <p:cNvSpPr/>
          <p:nvPr/>
        </p:nvSpPr>
        <p:spPr>
          <a:xfrm>
            <a:off x="6462360" y="2786400"/>
            <a:ext cx="1316160" cy="8805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68" name="CustomShape 44"/>
          <p:cNvSpPr/>
          <p:nvPr/>
        </p:nvSpPr>
        <p:spPr>
          <a:xfrm flipH="1" rot="10800000">
            <a:off x="6390360" y="3711240"/>
            <a:ext cx="1450440" cy="24120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69" name="CustomShape 45"/>
          <p:cNvSpPr/>
          <p:nvPr/>
        </p:nvSpPr>
        <p:spPr>
          <a:xfrm rot="10800000">
            <a:off x="6403680" y="3996000"/>
            <a:ext cx="459360" cy="2685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70" name="CustomShape 46"/>
          <p:cNvSpPr/>
          <p:nvPr/>
        </p:nvSpPr>
        <p:spPr>
          <a:xfrm>
            <a:off x="6174720" y="4160880"/>
            <a:ext cx="152640" cy="7412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71" name="CustomShape 47"/>
          <p:cNvSpPr/>
          <p:nvPr/>
        </p:nvSpPr>
        <p:spPr>
          <a:xfrm flipH="1" rot="10800000">
            <a:off x="6328080" y="4311000"/>
            <a:ext cx="485280" cy="5925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72" name="CustomShape 48"/>
          <p:cNvSpPr/>
          <p:nvPr/>
        </p:nvSpPr>
        <p:spPr>
          <a:xfrm>
            <a:off x="7947000" y="2522160"/>
            <a:ext cx="113760" cy="84132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73" name="CustomShape 49"/>
          <p:cNvSpPr/>
          <p:nvPr/>
        </p:nvSpPr>
        <p:spPr>
          <a:xfrm>
            <a:off x="8206200" y="3960000"/>
            <a:ext cx="123480" cy="106452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74" name="CustomShape 50"/>
          <p:cNvSpPr/>
          <p:nvPr/>
        </p:nvSpPr>
        <p:spPr>
          <a:xfrm flipH="1" rot="10800000">
            <a:off x="7288560" y="3731040"/>
            <a:ext cx="564480" cy="52740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75" name="CustomShape 51"/>
          <p:cNvSpPr/>
          <p:nvPr/>
        </p:nvSpPr>
        <p:spPr>
          <a:xfrm>
            <a:off x="3314880" y="3042720"/>
            <a:ext cx="2160720" cy="74124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sp>
        <p:nvSpPr>
          <p:cNvPr id="176" name="CustomShape 52"/>
          <p:cNvSpPr/>
          <p:nvPr/>
        </p:nvSpPr>
        <p:spPr>
          <a:xfrm>
            <a:off x="4406040" y="5657400"/>
            <a:ext cx="5671800" cy="16329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600" spc="-1" strike="noStrike">
                <a:solidFill>
                  <a:srgbClr val="ffffff"/>
                </a:solidFill>
                <a:latin typeface="Arial"/>
                <a:ea typeface="Arial"/>
              </a:rPr>
              <a:t> </a:t>
            </a:r>
            <a:r>
              <a:rPr b="1" lang="en" sz="1600" spc="-1" strike="noStrike">
                <a:solidFill>
                  <a:srgbClr val="ffffff"/>
                </a:solidFill>
                <a:latin typeface="Arial"/>
                <a:ea typeface="Arial"/>
              </a:rPr>
              <a:t>Select the nodes according to the list and the    nodes other the nodes other the nodes that are not adjacent to it with same colour. Till the list is empty. List Now: E(4) F(3) B(2) A(1) D(1)</a:t>
            </a:r>
            <a:endParaRPr b="0" lang="en-IN" sz="1600" spc="-1" strike="noStrike">
              <a:latin typeface="Arial"/>
            </a:endParaRPr>
          </a:p>
        </p:txBody>
      </p:sp>
      <p:sp>
        <p:nvSpPr>
          <p:cNvPr id="177" name="CustomShape 53"/>
          <p:cNvSpPr/>
          <p:nvPr/>
        </p:nvSpPr>
        <p:spPr>
          <a:xfrm>
            <a:off x="8712360" y="2392200"/>
            <a:ext cx="1316520" cy="2232360"/>
          </a:xfrm>
          <a:prstGeom prst="curvedDownArrow">
            <a:avLst>
              <a:gd name="adj1" fmla="val 25000"/>
              <a:gd name="adj2" fmla="val 50000"/>
              <a:gd name="adj3" fmla="val 25000"/>
            </a:avLst>
          </a:prstGeom>
          <a:solidFill>
            <a:schemeClr val="lt2"/>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5200c"/>
        </a:solidFill>
      </p:bgPr>
    </p:bg>
    <p:spTree>
      <p:nvGrpSpPr>
        <p:cNvPr id="1" name=""/>
        <p:cNvGrpSpPr/>
        <p:nvPr/>
      </p:nvGrpSpPr>
      <p:grpSpPr>
        <a:xfrm>
          <a:off x="0" y="0"/>
          <a:ext cx="0" cy="0"/>
          <a:chOff x="0" y="0"/>
          <a:chExt cx="0" cy="0"/>
        </a:xfrm>
      </p:grpSpPr>
      <p:sp>
        <p:nvSpPr>
          <p:cNvPr id="178" name="CustomShape 1"/>
          <p:cNvSpPr/>
          <p:nvPr/>
        </p:nvSpPr>
        <p:spPr>
          <a:xfrm>
            <a:off x="343080" y="653760"/>
            <a:ext cx="9390960" cy="8406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 sz="2800" spc="-1" strike="noStrike" u="sng">
                <a:solidFill>
                  <a:srgbClr val="00ffff"/>
                </a:solidFill>
                <a:uFillTx/>
                <a:latin typeface="Times New Roman"/>
                <a:ea typeface="Times New Roman"/>
              </a:rPr>
              <a:t>Representation of Welsh-Powell Algorithm continued...</a:t>
            </a:r>
            <a:endParaRPr b="0" lang="en-IN" sz="2800" spc="-1" strike="noStrike">
              <a:latin typeface="Arial"/>
            </a:endParaRPr>
          </a:p>
        </p:txBody>
      </p:sp>
      <p:sp>
        <p:nvSpPr>
          <p:cNvPr id="179" name="CustomShape 2"/>
          <p:cNvSpPr/>
          <p:nvPr/>
        </p:nvSpPr>
        <p:spPr>
          <a:xfrm>
            <a:off x="673920" y="1932480"/>
            <a:ext cx="472320" cy="630000"/>
          </a:xfrm>
          <a:prstGeom prst="ellipse">
            <a:avLst/>
          </a:prstGeom>
          <a:solidFill>
            <a:schemeClr val="lt2"/>
          </a:solidFill>
          <a:ln w="9360">
            <a:solidFill>
              <a:schemeClr val="dk2"/>
            </a:solidFill>
            <a:round/>
          </a:ln>
        </p:spPr>
        <p:style>
          <a:lnRef idx="0"/>
          <a:fillRef idx="0"/>
          <a:effectRef idx="0"/>
          <a:fontRef idx="minor"/>
        </p:style>
      </p:sp>
      <p:sp>
        <p:nvSpPr>
          <p:cNvPr id="180" name="CustomShape 3"/>
          <p:cNvSpPr/>
          <p:nvPr/>
        </p:nvSpPr>
        <p:spPr>
          <a:xfrm>
            <a:off x="429840" y="3305160"/>
            <a:ext cx="472320" cy="630000"/>
          </a:xfrm>
          <a:prstGeom prst="ellipse">
            <a:avLst/>
          </a:prstGeom>
          <a:solidFill>
            <a:srgbClr val="ff00ff"/>
          </a:solidFill>
          <a:ln w="9360">
            <a:solidFill>
              <a:schemeClr val="dk2"/>
            </a:solidFill>
            <a:round/>
          </a:ln>
        </p:spPr>
        <p:style>
          <a:lnRef idx="0"/>
          <a:fillRef idx="0"/>
          <a:effectRef idx="0"/>
          <a:fontRef idx="minor"/>
        </p:style>
      </p:sp>
      <p:sp>
        <p:nvSpPr>
          <p:cNvPr id="181" name="CustomShape 4"/>
          <p:cNvSpPr/>
          <p:nvPr/>
        </p:nvSpPr>
        <p:spPr>
          <a:xfrm>
            <a:off x="583560" y="4677120"/>
            <a:ext cx="472320" cy="630000"/>
          </a:xfrm>
          <a:prstGeom prst="ellipse">
            <a:avLst/>
          </a:prstGeom>
          <a:solidFill>
            <a:srgbClr val="ffff00"/>
          </a:solidFill>
          <a:ln w="9360">
            <a:solidFill>
              <a:schemeClr val="dk2"/>
            </a:solidFill>
            <a:round/>
          </a:ln>
        </p:spPr>
        <p:style>
          <a:lnRef idx="0"/>
          <a:fillRef idx="0"/>
          <a:effectRef idx="0"/>
          <a:fontRef idx="minor"/>
        </p:style>
      </p:sp>
      <p:sp>
        <p:nvSpPr>
          <p:cNvPr id="182" name="CustomShape 5"/>
          <p:cNvSpPr/>
          <p:nvPr/>
        </p:nvSpPr>
        <p:spPr>
          <a:xfrm>
            <a:off x="1307520" y="3779640"/>
            <a:ext cx="472320" cy="630000"/>
          </a:xfrm>
          <a:prstGeom prst="ellipse">
            <a:avLst/>
          </a:prstGeom>
          <a:solidFill>
            <a:schemeClr val="lt2"/>
          </a:solidFill>
          <a:ln w="9360">
            <a:solidFill>
              <a:schemeClr val="dk2"/>
            </a:solidFill>
            <a:round/>
          </a:ln>
        </p:spPr>
        <p:style>
          <a:lnRef idx="0"/>
          <a:fillRef idx="0"/>
          <a:effectRef idx="0"/>
          <a:fontRef idx="minor"/>
        </p:style>
      </p:sp>
      <p:sp>
        <p:nvSpPr>
          <p:cNvPr id="183" name="CustomShape 6"/>
          <p:cNvSpPr/>
          <p:nvPr/>
        </p:nvSpPr>
        <p:spPr>
          <a:xfrm>
            <a:off x="2585880" y="4811040"/>
            <a:ext cx="472320" cy="630000"/>
          </a:xfrm>
          <a:prstGeom prst="ellipse">
            <a:avLst/>
          </a:prstGeom>
          <a:solidFill>
            <a:srgbClr val="ff00ff"/>
          </a:solidFill>
          <a:ln w="9360">
            <a:solidFill>
              <a:schemeClr val="dk2"/>
            </a:solidFill>
            <a:round/>
          </a:ln>
        </p:spPr>
        <p:style>
          <a:lnRef idx="0"/>
          <a:fillRef idx="0"/>
          <a:effectRef idx="0"/>
          <a:fontRef idx="minor"/>
        </p:style>
      </p:sp>
      <p:sp>
        <p:nvSpPr>
          <p:cNvPr id="184" name="CustomShape 7"/>
          <p:cNvSpPr/>
          <p:nvPr/>
        </p:nvSpPr>
        <p:spPr>
          <a:xfrm>
            <a:off x="2356560" y="3147840"/>
            <a:ext cx="472320" cy="630000"/>
          </a:xfrm>
          <a:prstGeom prst="ellipse">
            <a:avLst/>
          </a:prstGeom>
          <a:solidFill>
            <a:srgbClr val="ffff00"/>
          </a:solidFill>
          <a:ln w="9360">
            <a:solidFill>
              <a:schemeClr val="dk2"/>
            </a:solidFill>
            <a:round/>
          </a:ln>
        </p:spPr>
        <p:style>
          <a:lnRef idx="0"/>
          <a:fillRef idx="0"/>
          <a:effectRef idx="0"/>
          <a:fontRef idx="minor"/>
        </p:style>
      </p:sp>
      <p:sp>
        <p:nvSpPr>
          <p:cNvPr id="185" name="CustomShape 8"/>
          <p:cNvSpPr/>
          <p:nvPr/>
        </p:nvSpPr>
        <p:spPr>
          <a:xfrm>
            <a:off x="2227680" y="1686960"/>
            <a:ext cx="472320" cy="630000"/>
          </a:xfrm>
          <a:prstGeom prst="ellipse">
            <a:avLst/>
          </a:prstGeom>
          <a:solidFill>
            <a:srgbClr val="ff00ff"/>
          </a:solidFill>
          <a:ln w="9360">
            <a:solidFill>
              <a:schemeClr val="dk2"/>
            </a:solidFill>
            <a:round/>
          </a:ln>
        </p:spPr>
        <p:style>
          <a:lnRef idx="0"/>
          <a:fillRef idx="0"/>
          <a:effectRef idx="0"/>
          <a:fontRef idx="minor"/>
        </p:style>
      </p:sp>
      <p:sp>
        <p:nvSpPr>
          <p:cNvPr id="186" name="CustomShape 9"/>
          <p:cNvSpPr/>
          <p:nvPr/>
        </p:nvSpPr>
        <p:spPr>
          <a:xfrm>
            <a:off x="653400" y="1988280"/>
            <a:ext cx="601560" cy="582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B(2)</a:t>
            </a:r>
            <a:endParaRPr b="0" lang="en-IN" sz="1400" spc="-1" strike="noStrike">
              <a:latin typeface="Arial"/>
            </a:endParaRPr>
          </a:p>
        </p:txBody>
      </p:sp>
      <p:sp>
        <p:nvSpPr>
          <p:cNvPr id="187" name="CustomShape 10"/>
          <p:cNvSpPr/>
          <p:nvPr/>
        </p:nvSpPr>
        <p:spPr>
          <a:xfrm>
            <a:off x="321840" y="3308760"/>
            <a:ext cx="68940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E(4)</a:t>
            </a:r>
            <a:endParaRPr b="0" lang="en-IN" sz="1400" spc="-1" strike="noStrike">
              <a:latin typeface="Arial"/>
            </a:endParaRPr>
          </a:p>
        </p:txBody>
      </p:sp>
      <p:sp>
        <p:nvSpPr>
          <p:cNvPr id="188" name="CustomShape 11"/>
          <p:cNvSpPr/>
          <p:nvPr/>
        </p:nvSpPr>
        <p:spPr>
          <a:xfrm>
            <a:off x="528120" y="465912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G(2)</a:t>
            </a:r>
            <a:endParaRPr b="0" lang="en-IN" sz="1400" spc="-1" strike="noStrike">
              <a:latin typeface="Arial"/>
            </a:endParaRPr>
          </a:p>
        </p:txBody>
      </p:sp>
      <p:sp>
        <p:nvSpPr>
          <p:cNvPr id="189" name="CustomShape 12"/>
          <p:cNvSpPr/>
          <p:nvPr/>
        </p:nvSpPr>
        <p:spPr>
          <a:xfrm flipH="1">
            <a:off x="1306080" y="378000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F(3)</a:t>
            </a:r>
            <a:endParaRPr b="0" lang="en-IN" sz="1400" spc="-1" strike="noStrike">
              <a:latin typeface="Arial"/>
            </a:endParaRPr>
          </a:p>
        </p:txBody>
      </p:sp>
      <p:sp>
        <p:nvSpPr>
          <p:cNvPr id="190" name="CustomShape 13"/>
          <p:cNvSpPr/>
          <p:nvPr/>
        </p:nvSpPr>
        <p:spPr>
          <a:xfrm>
            <a:off x="2163240" y="1736640"/>
            <a:ext cx="601560" cy="5925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A(1)</a:t>
            </a:r>
            <a:endParaRPr b="0" lang="en-IN" sz="1400" spc="-1" strike="noStrike">
              <a:latin typeface="Arial"/>
            </a:endParaRPr>
          </a:p>
        </p:txBody>
      </p:sp>
      <p:sp>
        <p:nvSpPr>
          <p:cNvPr id="191" name="CustomShape 14"/>
          <p:cNvSpPr/>
          <p:nvPr/>
        </p:nvSpPr>
        <p:spPr>
          <a:xfrm>
            <a:off x="2276640" y="3162240"/>
            <a:ext cx="851400" cy="5925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C(5)</a:t>
            </a:r>
            <a:endParaRPr b="0" lang="en-IN" sz="1400" spc="-1" strike="noStrike">
              <a:latin typeface="Arial"/>
            </a:endParaRPr>
          </a:p>
        </p:txBody>
      </p:sp>
      <p:sp>
        <p:nvSpPr>
          <p:cNvPr id="192" name="CustomShape 15"/>
          <p:cNvSpPr/>
          <p:nvPr/>
        </p:nvSpPr>
        <p:spPr>
          <a:xfrm>
            <a:off x="2498400" y="4848840"/>
            <a:ext cx="689400" cy="5925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D(1)</a:t>
            </a:r>
            <a:endParaRPr b="0" lang="en-IN" sz="1400" spc="-1" strike="noStrike">
              <a:latin typeface="Arial"/>
            </a:endParaRPr>
          </a:p>
        </p:txBody>
      </p:sp>
      <p:sp>
        <p:nvSpPr>
          <p:cNvPr id="193" name="CustomShape 16"/>
          <p:cNvSpPr/>
          <p:nvPr/>
        </p:nvSpPr>
        <p:spPr>
          <a:xfrm flipH="1">
            <a:off x="666360" y="2571840"/>
            <a:ext cx="286560" cy="7358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94" name="CustomShape 17"/>
          <p:cNvSpPr/>
          <p:nvPr/>
        </p:nvSpPr>
        <p:spPr>
          <a:xfrm>
            <a:off x="1256040" y="2280600"/>
            <a:ext cx="36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195" name="CustomShape 18"/>
          <p:cNvSpPr/>
          <p:nvPr/>
        </p:nvSpPr>
        <p:spPr>
          <a:xfrm>
            <a:off x="954360" y="2571840"/>
            <a:ext cx="1320840" cy="8859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96" name="CustomShape 19"/>
          <p:cNvSpPr/>
          <p:nvPr/>
        </p:nvSpPr>
        <p:spPr>
          <a:xfrm flipH="1" rot="10800000">
            <a:off x="860760" y="3460320"/>
            <a:ext cx="1414800" cy="2156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97" name="CustomShape 20"/>
          <p:cNvSpPr/>
          <p:nvPr/>
        </p:nvSpPr>
        <p:spPr>
          <a:xfrm rot="10800000">
            <a:off x="896040" y="3781080"/>
            <a:ext cx="459360" cy="2685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98" name="CustomShape 21"/>
          <p:cNvSpPr/>
          <p:nvPr/>
        </p:nvSpPr>
        <p:spPr>
          <a:xfrm>
            <a:off x="667080" y="3940560"/>
            <a:ext cx="161280" cy="71748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199" name="CustomShape 22"/>
          <p:cNvSpPr/>
          <p:nvPr/>
        </p:nvSpPr>
        <p:spPr>
          <a:xfrm flipH="1" rot="10800000">
            <a:off x="828360" y="4097160"/>
            <a:ext cx="476280" cy="56232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00" name="CustomShape 23"/>
          <p:cNvSpPr/>
          <p:nvPr/>
        </p:nvSpPr>
        <p:spPr>
          <a:xfrm>
            <a:off x="2386800" y="2147400"/>
            <a:ext cx="154080" cy="101628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01" name="CustomShape 24"/>
          <p:cNvSpPr/>
          <p:nvPr/>
        </p:nvSpPr>
        <p:spPr>
          <a:xfrm>
            <a:off x="2657160" y="3797280"/>
            <a:ext cx="185400" cy="10508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02" name="CustomShape 25"/>
          <p:cNvSpPr/>
          <p:nvPr/>
        </p:nvSpPr>
        <p:spPr>
          <a:xfrm flipH="1" rot="10800000">
            <a:off x="1780920" y="3516480"/>
            <a:ext cx="564480" cy="52740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03" name="CustomShape 26"/>
          <p:cNvSpPr/>
          <p:nvPr/>
        </p:nvSpPr>
        <p:spPr>
          <a:xfrm>
            <a:off x="200160" y="5703120"/>
            <a:ext cx="4837320" cy="1472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600" spc="-1" strike="noStrike">
                <a:solidFill>
                  <a:srgbClr val="ffffff"/>
                </a:solidFill>
                <a:latin typeface="Arial"/>
                <a:ea typeface="Arial"/>
              </a:rPr>
              <a:t>    </a:t>
            </a:r>
            <a:r>
              <a:rPr b="1" lang="en" sz="1600" spc="-1" strike="noStrike">
                <a:solidFill>
                  <a:srgbClr val="ffffff"/>
                </a:solidFill>
                <a:latin typeface="Arial"/>
                <a:ea typeface="Arial"/>
              </a:rPr>
              <a:t>List Now:</a:t>
            </a:r>
            <a:endParaRPr b="0" lang="en-IN" sz="1600" spc="-1" strike="noStrike">
              <a:latin typeface="Arial"/>
            </a:endParaRPr>
          </a:p>
          <a:p>
            <a:pPr>
              <a:lnSpc>
                <a:spcPct val="100000"/>
              </a:lnSpc>
            </a:pPr>
            <a:r>
              <a:rPr b="1" lang="en" sz="1600" spc="-1" strike="noStrike">
                <a:solidFill>
                  <a:srgbClr val="ffffff"/>
                </a:solidFill>
                <a:latin typeface="Arial"/>
                <a:ea typeface="Arial"/>
              </a:rPr>
              <a:t>	</a:t>
            </a:r>
            <a:r>
              <a:rPr b="1" lang="en" sz="1600" spc="-1" strike="noStrike">
                <a:solidFill>
                  <a:srgbClr val="ffffff"/>
                </a:solidFill>
                <a:latin typeface="Arial"/>
                <a:ea typeface="Arial"/>
              </a:rPr>
              <a:t> </a:t>
            </a:r>
            <a:r>
              <a:rPr b="1" lang="en" sz="1600" spc="-1" strike="noStrike">
                <a:solidFill>
                  <a:srgbClr val="ffffff"/>
                </a:solidFill>
                <a:latin typeface="Arial"/>
                <a:ea typeface="Arial"/>
              </a:rPr>
              <a:t>F(3) B(2) </a:t>
            </a:r>
            <a:endParaRPr b="0" lang="en-IN" sz="1600" spc="-1" strike="noStrike">
              <a:latin typeface="Arial"/>
            </a:endParaRPr>
          </a:p>
          <a:p>
            <a:pPr>
              <a:lnSpc>
                <a:spcPct val="100000"/>
              </a:lnSpc>
            </a:pPr>
            <a:endParaRPr b="0" lang="en-IN" sz="1600" spc="-1" strike="noStrike">
              <a:latin typeface="Arial"/>
            </a:endParaRPr>
          </a:p>
        </p:txBody>
      </p:sp>
      <p:sp>
        <p:nvSpPr>
          <p:cNvPr id="204" name="CustomShape 27"/>
          <p:cNvSpPr/>
          <p:nvPr/>
        </p:nvSpPr>
        <p:spPr>
          <a:xfrm>
            <a:off x="6181560" y="2147400"/>
            <a:ext cx="472320" cy="630000"/>
          </a:xfrm>
          <a:prstGeom prst="ellipse">
            <a:avLst/>
          </a:prstGeom>
          <a:solidFill>
            <a:srgbClr val="00ff00"/>
          </a:solidFill>
          <a:ln w="9360">
            <a:solidFill>
              <a:schemeClr val="dk2"/>
            </a:solidFill>
            <a:round/>
          </a:ln>
        </p:spPr>
        <p:style>
          <a:lnRef idx="0"/>
          <a:fillRef idx="0"/>
          <a:effectRef idx="0"/>
          <a:fontRef idx="minor"/>
        </p:style>
      </p:sp>
      <p:sp>
        <p:nvSpPr>
          <p:cNvPr id="205" name="CustomShape 28"/>
          <p:cNvSpPr/>
          <p:nvPr/>
        </p:nvSpPr>
        <p:spPr>
          <a:xfrm>
            <a:off x="5937480" y="3520080"/>
            <a:ext cx="472320" cy="630000"/>
          </a:xfrm>
          <a:prstGeom prst="ellipse">
            <a:avLst/>
          </a:prstGeom>
          <a:solidFill>
            <a:srgbClr val="ff00ff"/>
          </a:solidFill>
          <a:ln w="9360">
            <a:solidFill>
              <a:schemeClr val="dk2"/>
            </a:solidFill>
            <a:round/>
          </a:ln>
        </p:spPr>
        <p:style>
          <a:lnRef idx="0"/>
          <a:fillRef idx="0"/>
          <a:effectRef idx="0"/>
          <a:fontRef idx="minor"/>
        </p:style>
      </p:sp>
      <p:sp>
        <p:nvSpPr>
          <p:cNvPr id="206" name="CustomShape 29"/>
          <p:cNvSpPr/>
          <p:nvPr/>
        </p:nvSpPr>
        <p:spPr>
          <a:xfrm>
            <a:off x="6091200" y="4892040"/>
            <a:ext cx="472320" cy="630000"/>
          </a:xfrm>
          <a:prstGeom prst="ellipse">
            <a:avLst/>
          </a:prstGeom>
          <a:solidFill>
            <a:srgbClr val="ffff00"/>
          </a:solidFill>
          <a:ln w="9360">
            <a:solidFill>
              <a:schemeClr val="dk2"/>
            </a:solidFill>
            <a:round/>
          </a:ln>
        </p:spPr>
        <p:style>
          <a:lnRef idx="0"/>
          <a:fillRef idx="0"/>
          <a:effectRef idx="0"/>
          <a:fontRef idx="minor"/>
        </p:style>
      </p:sp>
      <p:sp>
        <p:nvSpPr>
          <p:cNvPr id="207" name="CustomShape 30"/>
          <p:cNvSpPr/>
          <p:nvPr/>
        </p:nvSpPr>
        <p:spPr>
          <a:xfrm>
            <a:off x="6814440" y="3994560"/>
            <a:ext cx="472320" cy="630000"/>
          </a:xfrm>
          <a:prstGeom prst="ellipse">
            <a:avLst/>
          </a:prstGeom>
          <a:solidFill>
            <a:srgbClr val="00ff00"/>
          </a:solidFill>
          <a:ln w="9360">
            <a:solidFill>
              <a:schemeClr val="dk2"/>
            </a:solidFill>
            <a:round/>
          </a:ln>
        </p:spPr>
        <p:style>
          <a:lnRef idx="0"/>
          <a:fillRef idx="0"/>
          <a:effectRef idx="0"/>
          <a:fontRef idx="minor"/>
        </p:style>
      </p:sp>
      <p:sp>
        <p:nvSpPr>
          <p:cNvPr id="208" name="CustomShape 31"/>
          <p:cNvSpPr/>
          <p:nvPr/>
        </p:nvSpPr>
        <p:spPr>
          <a:xfrm>
            <a:off x="8093520" y="5025960"/>
            <a:ext cx="472320" cy="630000"/>
          </a:xfrm>
          <a:prstGeom prst="ellipse">
            <a:avLst/>
          </a:prstGeom>
          <a:solidFill>
            <a:srgbClr val="ff00ff"/>
          </a:solidFill>
          <a:ln w="9360">
            <a:solidFill>
              <a:schemeClr val="dk2"/>
            </a:solidFill>
            <a:round/>
          </a:ln>
        </p:spPr>
        <p:style>
          <a:lnRef idx="0"/>
          <a:fillRef idx="0"/>
          <a:effectRef idx="0"/>
          <a:fontRef idx="minor"/>
        </p:style>
      </p:sp>
      <p:sp>
        <p:nvSpPr>
          <p:cNvPr id="209" name="CustomShape 32"/>
          <p:cNvSpPr/>
          <p:nvPr/>
        </p:nvSpPr>
        <p:spPr>
          <a:xfrm>
            <a:off x="7864200" y="3362760"/>
            <a:ext cx="472320" cy="630000"/>
          </a:xfrm>
          <a:prstGeom prst="ellipse">
            <a:avLst/>
          </a:prstGeom>
          <a:solidFill>
            <a:srgbClr val="ffff00"/>
          </a:solidFill>
          <a:ln w="9360">
            <a:solidFill>
              <a:schemeClr val="dk2"/>
            </a:solidFill>
            <a:round/>
          </a:ln>
        </p:spPr>
        <p:style>
          <a:lnRef idx="0"/>
          <a:fillRef idx="0"/>
          <a:effectRef idx="0"/>
          <a:fontRef idx="minor"/>
        </p:style>
      </p:sp>
      <p:sp>
        <p:nvSpPr>
          <p:cNvPr id="210" name="CustomShape 33"/>
          <p:cNvSpPr/>
          <p:nvPr/>
        </p:nvSpPr>
        <p:spPr>
          <a:xfrm>
            <a:off x="7734600" y="1901880"/>
            <a:ext cx="472320" cy="630000"/>
          </a:xfrm>
          <a:prstGeom prst="ellipse">
            <a:avLst/>
          </a:prstGeom>
          <a:solidFill>
            <a:srgbClr val="ff00ff"/>
          </a:solidFill>
          <a:ln w="9360">
            <a:solidFill>
              <a:schemeClr val="dk2"/>
            </a:solidFill>
            <a:round/>
          </a:ln>
        </p:spPr>
        <p:style>
          <a:lnRef idx="0"/>
          <a:fillRef idx="0"/>
          <a:effectRef idx="0"/>
          <a:fontRef idx="minor"/>
        </p:style>
      </p:sp>
      <p:sp>
        <p:nvSpPr>
          <p:cNvPr id="211" name="CustomShape 34"/>
          <p:cNvSpPr/>
          <p:nvPr/>
        </p:nvSpPr>
        <p:spPr>
          <a:xfrm>
            <a:off x="6117120" y="2215800"/>
            <a:ext cx="601560" cy="582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B(2)</a:t>
            </a:r>
            <a:endParaRPr b="0" lang="en-IN" sz="1400" spc="-1" strike="noStrike">
              <a:latin typeface="Arial"/>
            </a:endParaRPr>
          </a:p>
        </p:txBody>
      </p:sp>
      <p:sp>
        <p:nvSpPr>
          <p:cNvPr id="212" name="CustomShape 35"/>
          <p:cNvSpPr/>
          <p:nvPr/>
        </p:nvSpPr>
        <p:spPr>
          <a:xfrm>
            <a:off x="5800320" y="3535920"/>
            <a:ext cx="68940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E(4)</a:t>
            </a:r>
            <a:endParaRPr b="0" lang="en-IN" sz="1400" spc="-1" strike="noStrike">
              <a:latin typeface="Arial"/>
            </a:endParaRPr>
          </a:p>
        </p:txBody>
      </p:sp>
      <p:sp>
        <p:nvSpPr>
          <p:cNvPr id="213" name="CustomShape 36"/>
          <p:cNvSpPr/>
          <p:nvPr/>
        </p:nvSpPr>
        <p:spPr>
          <a:xfrm>
            <a:off x="6026400" y="4903560"/>
            <a:ext cx="601560" cy="5727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G(2)</a:t>
            </a:r>
            <a:endParaRPr b="0" lang="en-IN" sz="1400" spc="-1" strike="noStrike">
              <a:latin typeface="Arial"/>
            </a:endParaRPr>
          </a:p>
        </p:txBody>
      </p:sp>
      <p:sp>
        <p:nvSpPr>
          <p:cNvPr id="214" name="CustomShape 37"/>
          <p:cNvSpPr/>
          <p:nvPr/>
        </p:nvSpPr>
        <p:spPr>
          <a:xfrm flipH="1">
            <a:off x="6792840" y="397044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F(3)</a:t>
            </a:r>
            <a:endParaRPr b="0" lang="en-IN" sz="1400" spc="-1" strike="noStrike">
              <a:latin typeface="Arial"/>
            </a:endParaRPr>
          </a:p>
        </p:txBody>
      </p:sp>
      <p:sp>
        <p:nvSpPr>
          <p:cNvPr id="215" name="CustomShape 38"/>
          <p:cNvSpPr/>
          <p:nvPr/>
        </p:nvSpPr>
        <p:spPr>
          <a:xfrm>
            <a:off x="7670160" y="196452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A(1)</a:t>
            </a:r>
            <a:endParaRPr b="0" lang="en-IN" sz="1400" spc="-1" strike="noStrike">
              <a:latin typeface="Arial"/>
            </a:endParaRPr>
          </a:p>
        </p:txBody>
      </p:sp>
      <p:sp>
        <p:nvSpPr>
          <p:cNvPr id="216" name="CustomShape 39"/>
          <p:cNvSpPr/>
          <p:nvPr/>
        </p:nvSpPr>
        <p:spPr>
          <a:xfrm>
            <a:off x="7779600" y="3376800"/>
            <a:ext cx="851400" cy="582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C(5)</a:t>
            </a:r>
            <a:endParaRPr b="0" lang="en-IN" sz="1400" spc="-1" strike="noStrike">
              <a:latin typeface="Arial"/>
            </a:endParaRPr>
          </a:p>
        </p:txBody>
      </p:sp>
      <p:sp>
        <p:nvSpPr>
          <p:cNvPr id="217" name="CustomShape 40"/>
          <p:cNvSpPr/>
          <p:nvPr/>
        </p:nvSpPr>
        <p:spPr>
          <a:xfrm>
            <a:off x="8029080" y="5087160"/>
            <a:ext cx="601560" cy="63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400" spc="-1" strike="noStrike">
                <a:solidFill>
                  <a:srgbClr val="000000"/>
                </a:solidFill>
                <a:latin typeface="Arial"/>
                <a:ea typeface="Arial"/>
              </a:rPr>
              <a:t> </a:t>
            </a:r>
            <a:r>
              <a:rPr b="1" lang="en" sz="1400" spc="-1" strike="noStrike">
                <a:solidFill>
                  <a:srgbClr val="000000"/>
                </a:solidFill>
                <a:latin typeface="Arial"/>
                <a:ea typeface="Arial"/>
              </a:rPr>
              <a:t>D(1)</a:t>
            </a:r>
            <a:endParaRPr b="0" lang="en-IN" sz="1400" spc="-1" strike="noStrike">
              <a:latin typeface="Arial"/>
            </a:endParaRPr>
          </a:p>
        </p:txBody>
      </p:sp>
      <p:sp>
        <p:nvSpPr>
          <p:cNvPr id="218" name="CustomShape 41"/>
          <p:cNvSpPr/>
          <p:nvPr/>
        </p:nvSpPr>
        <p:spPr>
          <a:xfrm flipH="1">
            <a:off x="6144120" y="2799720"/>
            <a:ext cx="271800" cy="73548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19" name="CustomShape 42"/>
          <p:cNvSpPr/>
          <p:nvPr/>
        </p:nvSpPr>
        <p:spPr>
          <a:xfrm>
            <a:off x="6719760" y="2508120"/>
            <a:ext cx="36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20" name="CustomShape 43"/>
          <p:cNvSpPr/>
          <p:nvPr/>
        </p:nvSpPr>
        <p:spPr>
          <a:xfrm>
            <a:off x="6418800" y="2799720"/>
            <a:ext cx="1360080" cy="86760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1" name="CustomShape 44"/>
          <p:cNvSpPr/>
          <p:nvPr/>
        </p:nvSpPr>
        <p:spPr>
          <a:xfrm flipH="1" rot="10800000">
            <a:off x="6390360" y="3711240"/>
            <a:ext cx="1450440" cy="24120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2" name="CustomShape 45"/>
          <p:cNvSpPr/>
          <p:nvPr/>
        </p:nvSpPr>
        <p:spPr>
          <a:xfrm rot="10800000">
            <a:off x="6403680" y="3996000"/>
            <a:ext cx="459360" cy="26856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3" name="CustomShape 46"/>
          <p:cNvSpPr/>
          <p:nvPr/>
        </p:nvSpPr>
        <p:spPr>
          <a:xfrm>
            <a:off x="6145200" y="4167000"/>
            <a:ext cx="181080" cy="73548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4" name="CustomShape 47"/>
          <p:cNvSpPr/>
          <p:nvPr/>
        </p:nvSpPr>
        <p:spPr>
          <a:xfrm flipH="1" rot="10800000">
            <a:off x="6327720" y="4286880"/>
            <a:ext cx="464760" cy="61704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5" name="CustomShape 48"/>
          <p:cNvSpPr/>
          <p:nvPr/>
        </p:nvSpPr>
        <p:spPr>
          <a:xfrm>
            <a:off x="7947000" y="2522160"/>
            <a:ext cx="113760" cy="84132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6" name="CustomShape 49"/>
          <p:cNvSpPr/>
          <p:nvPr/>
        </p:nvSpPr>
        <p:spPr>
          <a:xfrm>
            <a:off x="8206200" y="3960000"/>
            <a:ext cx="123480" cy="112572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7" name="CustomShape 50"/>
          <p:cNvSpPr/>
          <p:nvPr/>
        </p:nvSpPr>
        <p:spPr>
          <a:xfrm flipH="1" rot="10800000">
            <a:off x="7288560" y="3731040"/>
            <a:ext cx="564480" cy="527400"/>
          </a:xfrm>
          <a:custGeom>
            <a:avLst/>
            <a:gdLst/>
            <a:ahLst/>
            <a:rect l="l" t="t" r="r" b="b"/>
            <a:pathLst>
              <a:path w="21600" h="21600">
                <a:moveTo>
                  <a:pt x="0" y="0"/>
                </a:moveTo>
                <a:lnTo>
                  <a:pt x="21600" y="21600"/>
                </a:lnTo>
              </a:path>
            </a:pathLst>
          </a:custGeom>
          <a:noFill/>
          <a:ln w="38160">
            <a:solidFill>
              <a:srgbClr val="ffffff"/>
            </a:solidFill>
            <a:round/>
          </a:ln>
        </p:spPr>
        <p:style>
          <a:lnRef idx="0"/>
          <a:fillRef idx="0"/>
          <a:effectRef idx="0"/>
          <a:fontRef idx="minor"/>
        </p:style>
      </p:sp>
      <p:sp>
        <p:nvSpPr>
          <p:cNvPr id="228" name="CustomShape 51"/>
          <p:cNvSpPr/>
          <p:nvPr/>
        </p:nvSpPr>
        <p:spPr>
          <a:xfrm>
            <a:off x="3314880" y="3042720"/>
            <a:ext cx="2160720" cy="74124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sp>
        <p:nvSpPr>
          <p:cNvPr id="229" name="CustomShape 52"/>
          <p:cNvSpPr/>
          <p:nvPr/>
        </p:nvSpPr>
        <p:spPr>
          <a:xfrm>
            <a:off x="4707720" y="5779800"/>
            <a:ext cx="5223600" cy="147240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 sz="1700" spc="-1" strike="noStrike">
                <a:solidFill>
                  <a:srgbClr val="ffffff"/>
                </a:solidFill>
                <a:latin typeface="Arial"/>
                <a:ea typeface="Arial"/>
              </a:rPr>
              <a:t>FINAL ALL THE VERTICES ARE COLORED.</a:t>
            </a: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860d"/>
        </a:solidFill>
      </p:bgPr>
    </p:bg>
    <p:spTree>
      <p:nvGrpSpPr>
        <p:cNvPr id="1" name=""/>
        <p:cNvGrpSpPr/>
        <p:nvPr/>
      </p:nvGrpSpPr>
      <p:grpSpPr>
        <a:xfrm>
          <a:off x="0" y="0"/>
          <a:ext cx="0" cy="0"/>
          <a:chOff x="0" y="0"/>
          <a:chExt cx="0" cy="0"/>
        </a:xfrm>
      </p:grpSpPr>
      <p:sp>
        <p:nvSpPr>
          <p:cNvPr id="230" name="CustomShape 1"/>
          <p:cNvSpPr/>
          <p:nvPr/>
        </p:nvSpPr>
        <p:spPr>
          <a:xfrm>
            <a:off x="503280" y="-317520"/>
            <a:ext cx="9069120" cy="2499120"/>
          </a:xfrm>
          <a:prstGeom prst="rect">
            <a:avLst/>
          </a:prstGeom>
          <a:noFill/>
          <a:ln>
            <a:noFill/>
          </a:ln>
        </p:spPr>
        <p:style>
          <a:lnRef idx="0"/>
          <a:fillRef idx="0"/>
          <a:effectRef idx="0"/>
          <a:fontRef idx="minor"/>
        </p:style>
        <p:txBody>
          <a:bodyPr lIns="0" rIns="0" tIns="0" bIns="0" anchor="ctr">
            <a:noAutofit/>
          </a:bodyPr>
          <a:p>
            <a:pPr algn="ctr">
              <a:lnSpc>
                <a:spcPct val="100000"/>
              </a:lnSpc>
            </a:pPr>
            <a:br/>
            <a:br/>
            <a:endParaRPr b="0" lang="en-IN" sz="2200" spc="-1" strike="noStrike">
              <a:latin typeface="Arial"/>
            </a:endParaRPr>
          </a:p>
          <a:p>
            <a:pPr algn="ctr">
              <a:lnSpc>
                <a:spcPct val="100000"/>
              </a:lnSpc>
            </a:pPr>
            <a:r>
              <a:rPr b="1" lang="en-IN" sz="4400" spc="-1" strike="noStrike" u="sng">
                <a:solidFill>
                  <a:srgbClr val="000000"/>
                </a:solidFill>
                <a:uFillTx/>
                <a:latin typeface="Arial"/>
                <a:ea typeface="DejaVu Sans"/>
              </a:rPr>
              <a:t>Approximation Algorithm</a:t>
            </a:r>
            <a:br/>
            <a:endParaRPr b="0" lang="en-IN" sz="4400" spc="-1" strike="noStrike">
              <a:latin typeface="Arial"/>
            </a:endParaRPr>
          </a:p>
        </p:txBody>
      </p:sp>
      <p:sp>
        <p:nvSpPr>
          <p:cNvPr id="231" name="CustomShape 2"/>
          <p:cNvSpPr/>
          <p:nvPr/>
        </p:nvSpPr>
        <p:spPr>
          <a:xfrm>
            <a:off x="503280" y="2182680"/>
            <a:ext cx="9141480" cy="4368960"/>
          </a:xfrm>
          <a:prstGeom prst="rect">
            <a:avLst/>
          </a:prstGeom>
          <a:noFill/>
          <a:ln>
            <a:noFill/>
          </a:ln>
        </p:spPr>
        <p:style>
          <a:lnRef idx="0"/>
          <a:fillRef idx="0"/>
          <a:effectRef idx="0"/>
          <a:fontRef idx="minor"/>
        </p:style>
        <p:txBody>
          <a:bodyPr lIns="0" rIns="0" tIns="0" bIns="0">
            <a:normAutofit fontScale="18000"/>
          </a:bodyPr>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We try to come as close as possible to optimum solution in optimal time (Polynomial time). Here we would take references from paper published in ACM journal in 1983.</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For a coloring algorithm A, we define A(G) as the maximum number of colors used by A to color G.</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A</a:t>
            </a:r>
            <a:r>
              <a:rPr b="0" lang="en-IN" sz="6000" spc="-1" strike="noStrike" baseline="-33000">
                <a:solidFill>
                  <a:srgbClr val="000000"/>
                </a:solidFill>
                <a:latin typeface="Arial"/>
                <a:ea typeface="DejaVu Sans"/>
              </a:rPr>
              <a:t>o</a:t>
            </a:r>
            <a:r>
              <a:rPr b="0" lang="en-IN" sz="3600" spc="-1" strike="noStrike">
                <a:solidFill>
                  <a:srgbClr val="000000"/>
                </a:solidFill>
                <a:latin typeface="Arial"/>
                <a:ea typeface="DejaVu Sans"/>
              </a:rPr>
              <a:t>(G) = A(G)/x(G) and A</a:t>
            </a:r>
            <a:r>
              <a:rPr b="0" lang="en-IN" sz="6000" spc="-1" strike="noStrike" baseline="-33000">
                <a:solidFill>
                  <a:srgbClr val="000000"/>
                </a:solidFill>
                <a:latin typeface="Arial"/>
                <a:ea typeface="DejaVu Sans"/>
              </a:rPr>
              <a:t>o</a:t>
            </a:r>
            <a:r>
              <a:rPr b="0" lang="en-IN" sz="3600" spc="-1" strike="noStrike">
                <a:solidFill>
                  <a:srgbClr val="000000"/>
                </a:solidFill>
                <a:latin typeface="Arial"/>
                <a:ea typeface="DejaVu Sans"/>
              </a:rPr>
              <a:t>(n) = max {A</a:t>
            </a:r>
            <a:r>
              <a:rPr b="0" lang="en-IN" sz="4800" spc="-1" strike="noStrike" baseline="-33000">
                <a:solidFill>
                  <a:srgbClr val="000000"/>
                </a:solidFill>
                <a:latin typeface="Arial"/>
                <a:ea typeface="DejaVu Sans"/>
              </a:rPr>
              <a:t>o</a:t>
            </a:r>
            <a:r>
              <a:rPr b="0" lang="en-IN" sz="3600" spc="-1" strike="noStrike">
                <a:solidFill>
                  <a:srgbClr val="000000"/>
                </a:solidFill>
                <a:latin typeface="Arial"/>
                <a:ea typeface="DejaVu Sans"/>
              </a:rPr>
              <a:t>(G) | |V|&lt;=n}</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A</a:t>
            </a:r>
            <a:r>
              <a:rPr b="0" lang="en-IN" sz="6600" spc="-1" strike="noStrike" baseline="-33000">
                <a:solidFill>
                  <a:srgbClr val="000000"/>
                </a:solidFill>
                <a:latin typeface="Arial"/>
                <a:ea typeface="DejaVu Sans"/>
              </a:rPr>
              <a:t>o</a:t>
            </a:r>
            <a:r>
              <a:rPr b="0" lang="en-IN" sz="3600" spc="-1" strike="noStrike">
                <a:solidFill>
                  <a:srgbClr val="000000"/>
                </a:solidFill>
                <a:latin typeface="Arial"/>
                <a:ea typeface="DejaVu Sans"/>
              </a:rPr>
              <a:t>(n) is the performance guarantee of Algorithm A.</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We would be using the following results for a k+1-colorable graph.</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Any subgraph of a (k+1) colorable graph induced by neighborhood of a vertex is k – colorable.</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A bipartite graph is 2-colorable in polynomial time.</a:t>
            </a:r>
            <a:endParaRPr b="0" lang="en-IN"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600" spc="-1" strike="noStrike">
                <a:solidFill>
                  <a:srgbClr val="000000"/>
                </a:solidFill>
                <a:latin typeface="Arial"/>
                <a:ea typeface="DejaVu Sans"/>
              </a:rPr>
              <a:t>(Journal of the Association for Computing Machinery Vol.30 No.4 December 1983)</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gradFill>
      </p:bgPr>
    </p:bg>
    <p:spTree>
      <p:nvGrpSpPr>
        <p:cNvPr id="1" name=""/>
        <p:cNvGrpSpPr/>
        <p:nvPr/>
      </p:nvGrpSpPr>
      <p:grpSpPr>
        <a:xfrm>
          <a:off x="0" y="0"/>
          <a:ext cx="0" cy="0"/>
          <a:chOff x="0" y="0"/>
          <a:chExt cx="0" cy="0"/>
        </a:xfrm>
      </p:grpSpPr>
      <p:sp>
        <p:nvSpPr>
          <p:cNvPr id="232" name="CustomShape 1"/>
          <p:cNvSpPr/>
          <p:nvPr/>
        </p:nvSpPr>
        <p:spPr>
          <a:xfrm>
            <a:off x="503280" y="-317520"/>
            <a:ext cx="9069120" cy="2499120"/>
          </a:xfrm>
          <a:prstGeom prst="rect">
            <a:avLst/>
          </a:prstGeom>
          <a:noFill/>
          <a:ln>
            <a:noFill/>
          </a:ln>
        </p:spPr>
        <p:style>
          <a:lnRef idx="0"/>
          <a:fillRef idx="0"/>
          <a:effectRef idx="0"/>
          <a:fontRef idx="minor"/>
        </p:style>
        <p:txBody>
          <a:bodyPr lIns="0" rIns="0" tIns="0" bIns="0" anchor="ctr">
            <a:noAutofit/>
          </a:bodyPr>
          <a:p>
            <a:pPr algn="ctr">
              <a:lnSpc>
                <a:spcPct val="100000"/>
              </a:lnSpc>
            </a:pPr>
            <a:br/>
            <a:b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r>
              <a:rPr b="1" lang="en-IN" sz="4400" spc="-1" strike="noStrike" u="sng">
                <a:solidFill>
                  <a:srgbClr val="000000"/>
                </a:solidFill>
                <a:uFillTx/>
                <a:latin typeface="Arial"/>
                <a:ea typeface="DejaVu Sans"/>
              </a:rPr>
              <a:t>Algorithm A</a:t>
            </a:r>
            <a:br/>
            <a:endParaRPr b="0" lang="en-IN" sz="4400" spc="-1" strike="noStrike">
              <a:latin typeface="Arial"/>
            </a:endParaRPr>
          </a:p>
        </p:txBody>
      </p:sp>
      <p:sp>
        <p:nvSpPr>
          <p:cNvPr id="233" name="CustomShape 2"/>
          <p:cNvSpPr/>
          <p:nvPr/>
        </p:nvSpPr>
        <p:spPr>
          <a:xfrm>
            <a:off x="647280" y="2448000"/>
            <a:ext cx="8925120" cy="3704400"/>
          </a:xfrm>
          <a:prstGeom prst="rect">
            <a:avLst/>
          </a:prstGeom>
          <a:noFill/>
          <a:ln>
            <a:noFill/>
          </a:ln>
        </p:spPr>
        <p:style>
          <a:lnRef idx="0"/>
          <a:fillRef idx="0"/>
          <a:effectRef idx="0"/>
          <a:fontRef idx="minor"/>
        </p:style>
        <p:txBody>
          <a:bodyPr lIns="0" rIns="0" tIns="0" bIns="0">
            <a:normAutofit fontScale="51000"/>
          </a:bodyPr>
          <a:p>
            <a:pPr marL="432000" indent="-322920">
              <a:lnSpc>
                <a:spcPct val="100000"/>
              </a:lnSpc>
              <a:spcBef>
                <a:spcPts val="1417"/>
              </a:spcBef>
              <a:buClr>
                <a:srgbClr val="000000"/>
              </a:buClr>
              <a:buSzPct val="45000"/>
              <a:buFont typeface="Wingdings" charset="2"/>
              <a:buChar char=""/>
            </a:pPr>
            <a:r>
              <a:rPr b="0" lang="en-IN" sz="4800" spc="-1" strike="noStrike">
                <a:solidFill>
                  <a:srgbClr val="000000"/>
                </a:solidFill>
                <a:latin typeface="Arial"/>
                <a:ea typeface="DejaVu Sans"/>
              </a:rPr>
              <a:t>By using the above result, we define a quantity</a:t>
            </a:r>
            <a:endParaRPr b="0" lang="en-IN" sz="4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800" spc="-1" strike="noStrike">
                <a:solidFill>
                  <a:srgbClr val="000000"/>
                </a:solidFill>
                <a:latin typeface="Arial"/>
                <a:ea typeface="DejaVu Sans"/>
              </a:rPr>
              <a:t>f</a:t>
            </a:r>
            <a:r>
              <a:rPr b="0" lang="en-IN" sz="6600" spc="-1" strike="noStrike" baseline="-33000">
                <a:solidFill>
                  <a:srgbClr val="000000"/>
                </a:solidFill>
                <a:latin typeface="Arial"/>
                <a:ea typeface="DejaVu Sans"/>
              </a:rPr>
              <a:t>k</a:t>
            </a:r>
            <a:r>
              <a:rPr b="0" lang="en-IN" sz="4800" spc="-1" strike="noStrike">
                <a:solidFill>
                  <a:srgbClr val="000000"/>
                </a:solidFill>
                <a:latin typeface="Arial"/>
                <a:ea typeface="DejaVu Sans"/>
              </a:rPr>
              <a:t>(n) =n</a:t>
            </a:r>
            <a:r>
              <a:rPr b="0" lang="en-IN" sz="6000" spc="-1" strike="noStrike" baseline="33000">
                <a:solidFill>
                  <a:srgbClr val="000000"/>
                </a:solidFill>
                <a:latin typeface="Arial"/>
                <a:ea typeface="DejaVu Sans"/>
              </a:rPr>
              <a:t>(1-1/(k-1))</a:t>
            </a:r>
            <a:endParaRPr b="0" lang="en-IN" sz="6000" spc="-1" strike="noStrike">
              <a:latin typeface="Arial"/>
            </a:endParaRPr>
          </a:p>
          <a:p>
            <a:pPr>
              <a:lnSpc>
                <a:spcPct val="100000"/>
              </a:lnSpc>
              <a:spcBef>
                <a:spcPts val="1417"/>
              </a:spcBef>
            </a:pPr>
            <a:endParaRPr b="0" lang="en-IN" sz="60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4800" spc="-1" strike="noStrike">
                <a:solidFill>
                  <a:srgbClr val="000000"/>
                </a:solidFill>
                <a:latin typeface="Arial"/>
                <a:ea typeface="DejaVu Sans"/>
              </a:rPr>
              <a:t>Next we will use the above formula in the upcoming slide for Algorithm A.</a:t>
            </a:r>
            <a:endParaRPr b="0" lang="en-IN" sz="4800" spc="-1" strike="noStrike">
              <a:latin typeface="Arial"/>
            </a:endParaRPr>
          </a:p>
          <a:p>
            <a:pPr>
              <a:lnSpc>
                <a:spcPct val="100000"/>
              </a:lnSpc>
              <a:spcBef>
                <a:spcPts val="1417"/>
              </a:spcBef>
            </a:pPr>
            <a:endParaRPr b="0" lang="en-IN" sz="4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LibreOffice/6.4.3.2$Linux_X86_64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2020-05-21T22:38:01Z</dcterms:created>
  <dc:creator/>
  <dc:description/>
  <dc:language>en-IN</dc:language>
  <cp:lastModifiedBy/>
  <dcterms:modified xsi:type="dcterms:W3CDTF">2020-05-21T23:32:31Z</dcterms:modified>
  <cp:revision>6</cp:revision>
  <dc:subject/>
  <dc:title>Blueprint Plans</dc:title>
</cp:coreProperties>
</file>