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Golos Text"/>
      <p:regular r:id="rId14"/>
      <p:bold r:id="rId15"/>
    </p:embeddedFont>
    <p:embeddedFont>
      <p:font typeface="Commissioner"/>
      <p:regular r:id="rId16"/>
      <p:bold r:id="rId17"/>
    </p:embeddedFont>
    <p:embeddedFont>
      <p:font typeface="Golos Text SemiBo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GolosText-bold.fntdata"/><Relationship Id="rId14" Type="http://schemas.openxmlformats.org/officeDocument/2006/relationships/font" Target="fonts/GolosText-regular.fntdata"/><Relationship Id="rId17" Type="http://schemas.openxmlformats.org/officeDocument/2006/relationships/font" Target="fonts/Commissioner-bold.fntdata"/><Relationship Id="rId16" Type="http://schemas.openxmlformats.org/officeDocument/2006/relationships/font" Target="fonts/Commissioner-regular.fntdata"/><Relationship Id="rId19" Type="http://schemas.openxmlformats.org/officeDocument/2006/relationships/font" Target="fonts/GolosTextSemiBold-bold.fntdata"/><Relationship Id="rId18" Type="http://schemas.openxmlformats.org/officeDocument/2006/relationships/font" Target="fonts/GolosTex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47bfd1e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47bfd1e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47bfd1ed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47bfd1ed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36d459b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36d459b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b627a1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b627a1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e1fc50f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e1fc50f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3df0ac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43df0ac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e93ce16c2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e93ce16c2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d0e38a95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d0e38a95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2b9ccab91_0_2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2b9ccab91_0_2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Relationship Id="rId5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1604400" y="1600075"/>
            <a:ext cx="5935200" cy="13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1604400" y="2923675"/>
            <a:ext cx="5935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71" name="Google Shape;71;p11"/>
          <p:cNvSpPr/>
          <p:nvPr/>
        </p:nvSpPr>
        <p:spPr>
          <a:xfrm rot="10800000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 rot="10800000">
            <a:off x="-55325" y="0"/>
            <a:ext cx="9199325" cy="4604000"/>
            <a:chOff x="-55375" y="539500"/>
            <a:chExt cx="9199325" cy="4604000"/>
          </a:xfrm>
        </p:grpSpPr>
        <p:cxnSp>
          <p:nvCxnSpPr>
            <p:cNvPr id="73" name="Google Shape;73;p11"/>
            <p:cNvCxnSpPr/>
            <p:nvPr/>
          </p:nvCxnSpPr>
          <p:spPr>
            <a:xfrm>
              <a:off x="-55375" y="4608575"/>
              <a:ext cx="456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1"/>
            <p:cNvCxnSpPr/>
            <p:nvPr/>
          </p:nvCxnSpPr>
          <p:spPr>
            <a:xfrm>
              <a:off x="2576350" y="539500"/>
              <a:ext cx="6567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1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7" type="subTitle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4" type="subTitle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8" name="Google Shape;98;p15"/>
          <p:cNvSpPr txBox="1"/>
          <p:nvPr>
            <p:ph hasCustomPrompt="1" idx="2" type="title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71322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71322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71322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6030475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idx="5" type="title"/>
          </p:nvPr>
        </p:nvSpPr>
        <p:spPr>
          <a:xfrm>
            <a:off x="6030475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6030475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3371850" y="358247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hasCustomPrompt="1" idx="8" type="title"/>
          </p:nvPr>
        </p:nvSpPr>
        <p:spPr>
          <a:xfrm>
            <a:off x="3371850" y="1575103"/>
            <a:ext cx="2400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9" type="subTitle"/>
          </p:nvPr>
        </p:nvSpPr>
        <p:spPr>
          <a:xfrm>
            <a:off x="3371850" y="2654575"/>
            <a:ext cx="24003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cxnSp>
        <p:nvCxnSpPr>
          <p:cNvPr id="113" name="Google Shape;113;p16"/>
          <p:cNvCxnSpPr/>
          <p:nvPr/>
        </p:nvCxnSpPr>
        <p:spPr>
          <a:xfrm rot="10800000">
            <a:off x="5035800" y="4797575"/>
            <a:ext cx="410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2370900" y="12781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hasCustomPrompt="1" type="title"/>
          </p:nvPr>
        </p:nvSpPr>
        <p:spPr>
          <a:xfrm>
            <a:off x="2370900" y="57282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7"/>
          <p:cNvSpPr txBox="1"/>
          <p:nvPr>
            <p:ph idx="2" type="subTitle"/>
          </p:nvPr>
        </p:nvSpPr>
        <p:spPr>
          <a:xfrm>
            <a:off x="2370900" y="408787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hasCustomPrompt="1" idx="3" type="title"/>
          </p:nvPr>
        </p:nvSpPr>
        <p:spPr>
          <a:xfrm>
            <a:off x="2370900" y="3382575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9" name="Google Shape;119;p17"/>
          <p:cNvSpPr txBox="1"/>
          <p:nvPr>
            <p:ph idx="4" type="subTitle"/>
          </p:nvPr>
        </p:nvSpPr>
        <p:spPr>
          <a:xfrm>
            <a:off x="2370900" y="2683000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hasCustomPrompt="1" idx="5" type="title"/>
          </p:nvPr>
        </p:nvSpPr>
        <p:spPr>
          <a:xfrm>
            <a:off x="2370900" y="1977700"/>
            <a:ext cx="4402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711250" y="-125"/>
            <a:ext cx="7719525" cy="5143625"/>
            <a:chOff x="711250" y="-125"/>
            <a:chExt cx="7719525" cy="5143625"/>
          </a:xfrm>
        </p:grpSpPr>
        <p:cxnSp>
          <p:nvCxnSpPr>
            <p:cNvPr id="122" name="Google Shape;122;p17"/>
            <p:cNvCxnSpPr/>
            <p:nvPr/>
          </p:nvCxnSpPr>
          <p:spPr>
            <a:xfrm rot="10800000">
              <a:off x="711250" y="2191500"/>
              <a:ext cx="0" cy="295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 rot="10800000">
              <a:off x="8430775" y="-125"/>
              <a:ext cx="0" cy="219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26" name="Google Shape;126;p18"/>
          <p:cNvGrpSpPr/>
          <p:nvPr/>
        </p:nvGrpSpPr>
        <p:grpSpPr>
          <a:xfrm flipH="1">
            <a:off x="0" y="4876025"/>
            <a:ext cx="9144000" cy="267600"/>
            <a:chOff x="0" y="4876025"/>
            <a:chExt cx="9144000" cy="267600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1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1" name="Google Shape;131;p19"/>
          <p:cNvCxnSpPr/>
          <p:nvPr/>
        </p:nvCxnSpPr>
        <p:spPr>
          <a:xfrm>
            <a:off x="0" y="262400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4035075" y="1441250"/>
            <a:ext cx="3428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4035075" y="2568000"/>
            <a:ext cx="34281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48325" y="1409875"/>
            <a:ext cx="4863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948325" y="2172700"/>
            <a:ext cx="48633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flipH="1" rot="10800000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3" name="Google Shape;153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262175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1262175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161" name="Google Shape;161;p23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746788" y="1405950"/>
            <a:ext cx="2630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4746788" y="2545038"/>
            <a:ext cx="26301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" name="Google Shape;166;p24"/>
          <p:cNvGrpSpPr/>
          <p:nvPr/>
        </p:nvGrpSpPr>
        <p:grpSpPr>
          <a:xfrm flipH="1">
            <a:off x="0" y="0"/>
            <a:ext cx="9144075" cy="5143500"/>
            <a:chOff x="0" y="0"/>
            <a:chExt cx="9144075" cy="5143500"/>
          </a:xfrm>
        </p:grpSpPr>
        <p:grpSp>
          <p:nvGrpSpPr>
            <p:cNvPr id="167" name="Google Shape;167;p24"/>
            <p:cNvGrpSpPr/>
            <p:nvPr/>
          </p:nvGrpSpPr>
          <p:grpSpPr>
            <a:xfrm>
              <a:off x="0" y="0"/>
              <a:ext cx="9144075" cy="5143500"/>
              <a:chOff x="0" y="0"/>
              <a:chExt cx="9144075" cy="5143500"/>
            </a:xfrm>
          </p:grpSpPr>
          <p:sp>
            <p:nvSpPr>
              <p:cNvPr id="168" name="Google Shape;168;p24"/>
              <p:cNvSpPr/>
              <p:nvPr/>
            </p:nvSpPr>
            <p:spPr>
              <a:xfrm>
                <a:off x="4185975" y="4608575"/>
                <a:ext cx="4958100" cy="529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0" y="0"/>
                <a:ext cx="8529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24"/>
            <p:cNvGrpSpPr/>
            <p:nvPr/>
          </p:nvGrpSpPr>
          <p:grpSpPr>
            <a:xfrm>
              <a:off x="150" y="539500"/>
              <a:ext cx="8430625" cy="4604000"/>
              <a:chOff x="150" y="539500"/>
              <a:chExt cx="8430625" cy="4604000"/>
            </a:xfrm>
          </p:grpSpPr>
          <p:cxnSp>
            <p:nvCxnSpPr>
              <p:cNvPr id="171" name="Google Shape;171;p24"/>
              <p:cNvCxnSpPr/>
              <p:nvPr/>
            </p:nvCxnSpPr>
            <p:spPr>
              <a:xfrm rot="10800000">
                <a:off x="8430775" y="805200"/>
                <a:ext cx="0" cy="433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24"/>
              <p:cNvCxnSpPr/>
              <p:nvPr/>
            </p:nvCxnSpPr>
            <p:spPr>
              <a:xfrm rot="10800000">
                <a:off x="150" y="539500"/>
                <a:ext cx="433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132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4651325" y="1682875"/>
            <a:ext cx="37809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/>
          <p:nvPr/>
        </p:nvSpPr>
        <p:spPr>
          <a:xfrm flipH="1">
            <a:off x="71340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5"/>
          <p:cNvGrpSpPr/>
          <p:nvPr/>
        </p:nvGrpSpPr>
        <p:grpSpPr>
          <a:xfrm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" type="subTitle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2" type="subTitle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86562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86562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6015775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6015775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5" type="subTitle"/>
          </p:nvPr>
        </p:nvSpPr>
        <p:spPr>
          <a:xfrm>
            <a:off x="3440700" y="3694227"/>
            <a:ext cx="2262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3440700" y="3103975"/>
            <a:ext cx="22626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0" y="4876025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83800" y="-48"/>
            <a:ext cx="8860200" cy="5009873"/>
            <a:chOff x="283800" y="-48"/>
            <a:chExt cx="8860200" cy="5009873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4572000" y="5009825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8"/>
            <p:cNvCxnSpPr/>
            <p:nvPr/>
          </p:nvCxnSpPr>
          <p:spPr>
            <a:xfrm rot="10800000">
              <a:off x="283800" y="-48"/>
              <a:ext cx="0" cy="291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1877250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2" type="subTitle"/>
          </p:nvPr>
        </p:nvSpPr>
        <p:spPr>
          <a:xfrm>
            <a:off x="1877250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3" type="subTitle"/>
          </p:nvPr>
        </p:nvSpPr>
        <p:spPr>
          <a:xfrm>
            <a:off x="1877250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4" type="subTitle"/>
          </p:nvPr>
        </p:nvSpPr>
        <p:spPr>
          <a:xfrm>
            <a:off x="1877250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5" type="subTitle"/>
          </p:nvPr>
        </p:nvSpPr>
        <p:spPr>
          <a:xfrm>
            <a:off x="6112075" y="1850002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6" type="subTitle"/>
          </p:nvPr>
        </p:nvSpPr>
        <p:spPr>
          <a:xfrm>
            <a:off x="6112075" y="1375200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7" type="subTitle"/>
          </p:nvPr>
        </p:nvSpPr>
        <p:spPr>
          <a:xfrm>
            <a:off x="6112075" y="3515601"/>
            <a:ext cx="2318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8" type="subTitle"/>
          </p:nvPr>
        </p:nvSpPr>
        <p:spPr>
          <a:xfrm>
            <a:off x="6112075" y="3040799"/>
            <a:ext cx="2318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0" name="Google Shape;220;p29"/>
          <p:cNvSpPr/>
          <p:nvPr/>
        </p:nvSpPr>
        <p:spPr>
          <a:xfrm flipH="1">
            <a:off x="886020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9"/>
          <p:cNvCxnSpPr/>
          <p:nvPr/>
        </p:nvCxnSpPr>
        <p:spPr>
          <a:xfrm rot="10800000">
            <a:off x="9002100" y="-26"/>
            <a:ext cx="0" cy="39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7132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2" type="subTitle"/>
          </p:nvPr>
        </p:nvSpPr>
        <p:spPr>
          <a:xfrm>
            <a:off x="7132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3" type="subTitle"/>
          </p:nvPr>
        </p:nvSpPr>
        <p:spPr>
          <a:xfrm>
            <a:off x="60304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4" type="subTitle"/>
          </p:nvPr>
        </p:nvSpPr>
        <p:spPr>
          <a:xfrm>
            <a:off x="60304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7" type="subTitle"/>
          </p:nvPr>
        </p:nvSpPr>
        <p:spPr>
          <a:xfrm>
            <a:off x="2042531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8" type="subTitle"/>
          </p:nvPr>
        </p:nvSpPr>
        <p:spPr>
          <a:xfrm>
            <a:off x="2042531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2" name="Google Shape;232;p30"/>
          <p:cNvSpPr txBox="1"/>
          <p:nvPr>
            <p:ph idx="9" type="subTitle"/>
          </p:nvPr>
        </p:nvSpPr>
        <p:spPr>
          <a:xfrm>
            <a:off x="4701169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3" type="subTitle"/>
          </p:nvPr>
        </p:nvSpPr>
        <p:spPr>
          <a:xfrm>
            <a:off x="4701169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34" name="Google Shape;234;p30"/>
          <p:cNvSpPr/>
          <p:nvPr/>
        </p:nvSpPr>
        <p:spPr>
          <a:xfrm>
            <a:off x="0" y="4876025"/>
            <a:ext cx="84306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0"/>
          <p:cNvGrpSpPr/>
          <p:nvPr/>
        </p:nvGrpSpPr>
        <p:grpSpPr>
          <a:xfrm flipH="1">
            <a:off x="283800" y="-4100"/>
            <a:ext cx="8576400" cy="5147625"/>
            <a:chOff x="283800" y="-4100"/>
            <a:chExt cx="8576400" cy="5147625"/>
          </a:xfrm>
        </p:grpSpPr>
        <p:cxnSp>
          <p:nvCxnSpPr>
            <p:cNvPr id="236" name="Google Shape;236;p30"/>
            <p:cNvCxnSpPr/>
            <p:nvPr/>
          </p:nvCxnSpPr>
          <p:spPr>
            <a:xfrm>
              <a:off x="8860200" y="2571925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30"/>
            <p:cNvCxnSpPr/>
            <p:nvPr/>
          </p:nvCxnSpPr>
          <p:spPr>
            <a:xfrm>
              <a:off x="283800" y="-4100"/>
              <a:ext cx="0" cy="257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713250" y="1217050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flipH="1">
            <a:off x="0" y="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50" y="0"/>
            <a:ext cx="8860050" cy="4876025"/>
            <a:chOff x="150" y="0"/>
            <a:chExt cx="8860050" cy="48760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8860200" y="0"/>
              <a:ext cx="0" cy="25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4"/>
            <p:cNvCxnSpPr/>
            <p:nvPr/>
          </p:nvCxnSpPr>
          <p:spPr>
            <a:xfrm rot="10800000">
              <a:off x="150" y="4876025"/>
              <a:ext cx="84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1" type="subTitle"/>
          </p:nvPr>
        </p:nvSpPr>
        <p:spPr>
          <a:xfrm>
            <a:off x="713244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2" type="subTitle"/>
          </p:nvPr>
        </p:nvSpPr>
        <p:spPr>
          <a:xfrm>
            <a:off x="713244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3" type="subTitle"/>
          </p:nvPr>
        </p:nvSpPr>
        <p:spPr>
          <a:xfrm>
            <a:off x="6030456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4" type="subTitle"/>
          </p:nvPr>
        </p:nvSpPr>
        <p:spPr>
          <a:xfrm>
            <a:off x="6030456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5" type="subTitle"/>
          </p:nvPr>
        </p:nvSpPr>
        <p:spPr>
          <a:xfrm>
            <a:off x="3371850" y="3515601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6" type="subTitle"/>
          </p:nvPr>
        </p:nvSpPr>
        <p:spPr>
          <a:xfrm>
            <a:off x="3371850" y="3040799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7" type="subTitle"/>
          </p:nvPr>
        </p:nvSpPr>
        <p:spPr>
          <a:xfrm>
            <a:off x="713244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8" type="subTitle"/>
          </p:nvPr>
        </p:nvSpPr>
        <p:spPr>
          <a:xfrm>
            <a:off x="713244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48" name="Google Shape;248;p31"/>
          <p:cNvSpPr txBox="1"/>
          <p:nvPr>
            <p:ph idx="9" type="subTitle"/>
          </p:nvPr>
        </p:nvSpPr>
        <p:spPr>
          <a:xfrm>
            <a:off x="3371850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1"/>
          <p:cNvSpPr txBox="1"/>
          <p:nvPr>
            <p:ph idx="13" type="subTitle"/>
          </p:nvPr>
        </p:nvSpPr>
        <p:spPr>
          <a:xfrm>
            <a:off x="3371850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14" type="subTitle"/>
          </p:nvPr>
        </p:nvSpPr>
        <p:spPr>
          <a:xfrm>
            <a:off x="6030456" y="185000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15" type="subTitle"/>
          </p:nvPr>
        </p:nvSpPr>
        <p:spPr>
          <a:xfrm>
            <a:off x="6030456" y="1375200"/>
            <a:ext cx="24003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252" name="Google Shape;252;p31"/>
          <p:cNvSpPr/>
          <p:nvPr/>
        </p:nvSpPr>
        <p:spPr>
          <a:xfrm flipH="1" rot="10800000">
            <a:off x="25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 flipH="1" rot="10800000">
            <a:off x="141925" y="267450"/>
            <a:ext cx="9001950" cy="4876050"/>
            <a:chOff x="141900" y="-26"/>
            <a:chExt cx="9001950" cy="4876050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7907850" y="4876024"/>
              <a:ext cx="123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1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2654700" y="530250"/>
            <a:ext cx="3834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2654700" y="2342156"/>
            <a:ext cx="3834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55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259" name="Google Shape;259;p32"/>
          <p:cNvSpPr txBox="1"/>
          <p:nvPr>
            <p:ph idx="2" type="subTitle"/>
          </p:nvPr>
        </p:nvSpPr>
        <p:spPr>
          <a:xfrm>
            <a:off x="2654700" y="4111851"/>
            <a:ext cx="3834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grpSp>
        <p:nvGrpSpPr>
          <p:cNvPr id="260" name="Google Shape;260;p32"/>
          <p:cNvGrpSpPr/>
          <p:nvPr/>
        </p:nvGrpSpPr>
        <p:grpSpPr>
          <a:xfrm>
            <a:off x="713688" y="2579400"/>
            <a:ext cx="8430488" cy="2564100"/>
            <a:chOff x="713688" y="2579400"/>
            <a:chExt cx="8430488" cy="2564100"/>
          </a:xfrm>
        </p:grpSpPr>
        <p:cxnSp>
          <p:nvCxnSpPr>
            <p:cNvPr id="261" name="Google Shape;261;p32"/>
            <p:cNvCxnSpPr/>
            <p:nvPr/>
          </p:nvCxnSpPr>
          <p:spPr>
            <a:xfrm>
              <a:off x="2839075" y="4876025"/>
              <a:ext cx="630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2"/>
            <p:cNvCxnSpPr/>
            <p:nvPr/>
          </p:nvCxnSpPr>
          <p:spPr>
            <a:xfrm rot="10800000">
              <a:off x="713688" y="2579400"/>
              <a:ext cx="0" cy="256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32"/>
          <p:cNvSpPr txBox="1"/>
          <p:nvPr/>
        </p:nvSpPr>
        <p:spPr>
          <a:xfrm>
            <a:off x="2654700" y="3304597"/>
            <a:ext cx="383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 u="sng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</a:t>
            </a:r>
            <a:endParaRPr sz="12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141900" y="-26"/>
            <a:ext cx="9002025" cy="4876051"/>
            <a:chOff x="141900" y="-26"/>
            <a:chExt cx="9002025" cy="4876051"/>
          </a:xfrm>
        </p:grpSpPr>
        <p:cxnSp>
          <p:nvCxnSpPr>
            <p:cNvPr id="41" name="Google Shape;41;p6"/>
            <p:cNvCxnSpPr/>
            <p:nvPr/>
          </p:nvCxnSpPr>
          <p:spPr>
            <a:xfrm>
              <a:off x="4576425" y="4876025"/>
              <a:ext cx="456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13225" y="1139000"/>
            <a:ext cx="27897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713225" y="2810700"/>
            <a:ext cx="27897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49" name="Google Shape;49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253750" y="1670575"/>
            <a:ext cx="46365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713225" y="3946875"/>
            <a:ext cx="7717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snowflake.com/en/user-guide/cleanrooms/introdu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ocs.snowflake.com/en/user-guide/cleanrooms/introdu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shergroup.tw/shi-mo-shi-data-clean-room-dc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snowflake.com/en/user-guide/cleanrooms/introdu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nowflake.com/en/user-guide/cleanrooms/introdu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Data 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Collaboration</a:t>
            </a:r>
            <a:endParaRPr sz="4100"/>
          </a:p>
        </p:txBody>
      </p:sp>
      <p:sp>
        <p:nvSpPr>
          <p:cNvPr id="279" name="Google Shape;279;p35"/>
          <p:cNvSpPr txBox="1"/>
          <p:nvPr>
            <p:ph idx="1" type="subTitle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實習生 白宸宇</a:t>
            </a:r>
            <a:endParaRPr/>
          </a:p>
        </p:txBody>
      </p:sp>
      <p:sp>
        <p:nvSpPr>
          <p:cNvPr id="280" name="Google Shape;280;p35"/>
          <p:cNvSpPr txBox="1"/>
          <p:nvPr>
            <p:ph idx="1" type="subTitle"/>
          </p:nvPr>
        </p:nvSpPr>
        <p:spPr>
          <a:xfrm>
            <a:off x="713225" y="2640475"/>
            <a:ext cx="5004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cxnSp>
        <p:nvCxnSpPr>
          <p:cNvPr id="281" name="Google Shape;281;p35"/>
          <p:cNvCxnSpPr/>
          <p:nvPr/>
        </p:nvCxnSpPr>
        <p:spPr>
          <a:xfrm>
            <a:off x="765825" y="2640475"/>
            <a:ext cx="349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36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288" name="Google Shape;288;p36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" name="Google Shape;289;p36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0" name="Google Shape;290;p36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目錄</a:t>
            </a:r>
            <a:endParaRPr sz="3100"/>
          </a:p>
        </p:txBody>
      </p:sp>
      <p:sp>
        <p:nvSpPr>
          <p:cNvPr id="291" name="Google Shape;291;p36"/>
          <p:cNvSpPr txBox="1"/>
          <p:nvPr>
            <p:ph idx="2" type="subTitle"/>
          </p:nvPr>
        </p:nvSpPr>
        <p:spPr>
          <a:xfrm>
            <a:off x="1936100" y="1658300"/>
            <a:ext cx="22887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Collaboration</a:t>
            </a:r>
            <a:endParaRPr/>
          </a:p>
        </p:txBody>
      </p:sp>
      <p:sp>
        <p:nvSpPr>
          <p:cNvPr id="292" name="Google Shape;292;p36"/>
          <p:cNvSpPr txBox="1"/>
          <p:nvPr>
            <p:ph idx="3" type="title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6"/>
          <p:cNvSpPr txBox="1"/>
          <p:nvPr>
            <p:ph idx="5" type="subTitle"/>
          </p:nvPr>
        </p:nvSpPr>
        <p:spPr>
          <a:xfrm>
            <a:off x="1936100" y="3354600"/>
            <a:ext cx="26796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</a:t>
            </a:r>
            <a:r>
              <a:rPr lang="en"/>
              <a:t>簡介</a:t>
            </a:r>
            <a:endParaRPr/>
          </a:p>
        </p:txBody>
      </p:sp>
      <p:sp>
        <p:nvSpPr>
          <p:cNvPr id="294" name="Google Shape;294;p36"/>
          <p:cNvSpPr txBox="1"/>
          <p:nvPr>
            <p:ph idx="6" type="title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5" name="Google Shape;295;p36"/>
          <p:cNvSpPr txBox="1"/>
          <p:nvPr>
            <p:ph idx="8" type="subTitle"/>
          </p:nvPr>
        </p:nvSpPr>
        <p:spPr>
          <a:xfrm>
            <a:off x="5969570" y="1658300"/>
            <a:ext cx="22887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</a:t>
            </a:r>
            <a:r>
              <a:rPr lang="en"/>
              <a:t>簡介</a:t>
            </a:r>
            <a:endParaRPr/>
          </a:p>
        </p:txBody>
      </p:sp>
      <p:sp>
        <p:nvSpPr>
          <p:cNvPr id="296" name="Google Shape;296;p36"/>
          <p:cNvSpPr txBox="1"/>
          <p:nvPr>
            <p:ph idx="9" type="title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36"/>
          <p:cNvSpPr txBox="1"/>
          <p:nvPr>
            <p:ph idx="14" type="subTitle"/>
          </p:nvPr>
        </p:nvSpPr>
        <p:spPr>
          <a:xfrm>
            <a:off x="5969576" y="3354600"/>
            <a:ext cx="26304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如何使用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</a:t>
            </a:r>
            <a:endParaRPr/>
          </a:p>
        </p:txBody>
      </p:sp>
      <p:sp>
        <p:nvSpPr>
          <p:cNvPr id="298" name="Google Shape;298;p36"/>
          <p:cNvSpPr txBox="1"/>
          <p:nvPr>
            <p:ph idx="15" type="title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/>
          <p:nvPr/>
        </p:nvSpPr>
        <p:spPr>
          <a:xfrm>
            <a:off x="0" y="308775"/>
            <a:ext cx="5546100" cy="87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7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7"/>
          <p:cNvSpPr txBox="1"/>
          <p:nvPr>
            <p:ph idx="2" type="title"/>
          </p:nvPr>
        </p:nvSpPr>
        <p:spPr>
          <a:xfrm>
            <a:off x="766950" y="246675"/>
            <a:ext cx="55461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collaboration</a:t>
            </a:r>
            <a:r>
              <a:rPr lang="en"/>
              <a:t> </a:t>
            </a:r>
            <a:endParaRPr/>
          </a:p>
        </p:txBody>
      </p:sp>
      <p:sp>
        <p:nvSpPr>
          <p:cNvPr id="306" name="Google Shape;306;p37"/>
          <p:cNvSpPr txBox="1"/>
          <p:nvPr>
            <p:ph idx="1" type="subTitle"/>
          </p:nvPr>
        </p:nvSpPr>
        <p:spPr>
          <a:xfrm>
            <a:off x="858975" y="1357950"/>
            <a:ext cx="37566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指多個實體（如企業、團隊或部門）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共享和共同分析數據的過程，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以獲取更深入的見解和促進業務決策。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通常在保護隱私和安全的環境下進行，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確保數據所有權和敏感信息的保護。</a:t>
            </a:r>
            <a:endParaRPr/>
          </a:p>
        </p:txBody>
      </p:sp>
      <p:grpSp>
        <p:nvGrpSpPr>
          <p:cNvPr id="307" name="Google Shape;307;p37"/>
          <p:cNvGrpSpPr/>
          <p:nvPr/>
        </p:nvGrpSpPr>
        <p:grpSpPr>
          <a:xfrm>
            <a:off x="6057688" y="1451726"/>
            <a:ext cx="596688" cy="544487"/>
            <a:chOff x="1958520" y="2302574"/>
            <a:chExt cx="359213" cy="327807"/>
          </a:xfrm>
        </p:grpSpPr>
        <p:sp>
          <p:nvSpPr>
            <p:cNvPr id="308" name="Google Shape;308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307088" y="2118751"/>
            <a:ext cx="596688" cy="544487"/>
            <a:chOff x="1958520" y="2302574"/>
            <a:chExt cx="359213" cy="327807"/>
          </a:xfrm>
        </p:grpSpPr>
        <p:sp>
          <p:nvSpPr>
            <p:cNvPr id="312" name="Google Shape;312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7"/>
          <p:cNvGrpSpPr/>
          <p:nvPr/>
        </p:nvGrpSpPr>
        <p:grpSpPr>
          <a:xfrm>
            <a:off x="4830838" y="2118751"/>
            <a:ext cx="596688" cy="544487"/>
            <a:chOff x="1958520" y="2302574"/>
            <a:chExt cx="359213" cy="327807"/>
          </a:xfrm>
        </p:grpSpPr>
        <p:sp>
          <p:nvSpPr>
            <p:cNvPr id="316" name="Google Shape;316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7"/>
          <p:cNvGrpSpPr/>
          <p:nvPr/>
        </p:nvGrpSpPr>
        <p:grpSpPr>
          <a:xfrm>
            <a:off x="5221263" y="3367351"/>
            <a:ext cx="596688" cy="544487"/>
            <a:chOff x="1958520" y="2302574"/>
            <a:chExt cx="359213" cy="327807"/>
          </a:xfrm>
        </p:grpSpPr>
        <p:sp>
          <p:nvSpPr>
            <p:cNvPr id="320" name="Google Shape;320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7"/>
          <p:cNvGrpSpPr/>
          <p:nvPr/>
        </p:nvGrpSpPr>
        <p:grpSpPr>
          <a:xfrm>
            <a:off x="7047613" y="3450126"/>
            <a:ext cx="596688" cy="544487"/>
            <a:chOff x="1958520" y="2302574"/>
            <a:chExt cx="359213" cy="327807"/>
          </a:xfrm>
        </p:grpSpPr>
        <p:sp>
          <p:nvSpPr>
            <p:cNvPr id="324" name="Google Shape;324;p37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7"/>
          <p:cNvGrpSpPr/>
          <p:nvPr/>
        </p:nvGrpSpPr>
        <p:grpSpPr>
          <a:xfrm>
            <a:off x="6120260" y="2495635"/>
            <a:ext cx="494114" cy="596381"/>
            <a:chOff x="1761909" y="3811961"/>
            <a:chExt cx="307974" cy="371716"/>
          </a:xfrm>
        </p:grpSpPr>
        <p:sp>
          <p:nvSpPr>
            <p:cNvPr id="328" name="Google Shape;328;p37"/>
            <p:cNvSpPr/>
            <p:nvPr/>
          </p:nvSpPr>
          <p:spPr>
            <a:xfrm>
              <a:off x="1761909" y="3811961"/>
              <a:ext cx="307974" cy="371716"/>
            </a:xfrm>
            <a:custGeom>
              <a:rect b="b" l="l" r="r" t="t"/>
              <a:pathLst>
                <a:path extrusionOk="0" h="11669" w="9668">
                  <a:moveTo>
                    <a:pt x="8930" y="310"/>
                  </a:moveTo>
                  <a:cubicBezTo>
                    <a:pt x="8954" y="310"/>
                    <a:pt x="8977" y="334"/>
                    <a:pt x="8977" y="370"/>
                  </a:cubicBezTo>
                  <a:lnTo>
                    <a:pt x="8977" y="608"/>
                  </a:lnTo>
                  <a:cubicBezTo>
                    <a:pt x="8977" y="632"/>
                    <a:pt x="8954" y="668"/>
                    <a:pt x="8930" y="668"/>
                  </a:cubicBezTo>
                  <a:lnTo>
                    <a:pt x="7989" y="668"/>
                  </a:lnTo>
                  <a:cubicBezTo>
                    <a:pt x="7894" y="668"/>
                    <a:pt x="7811" y="739"/>
                    <a:pt x="7811" y="846"/>
                  </a:cubicBezTo>
                  <a:cubicBezTo>
                    <a:pt x="7811" y="953"/>
                    <a:pt x="7882" y="1025"/>
                    <a:pt x="7989" y="1025"/>
                  </a:cubicBezTo>
                  <a:lnTo>
                    <a:pt x="8668" y="1025"/>
                  </a:lnTo>
                  <a:lnTo>
                    <a:pt x="8668" y="10216"/>
                  </a:lnTo>
                  <a:lnTo>
                    <a:pt x="7263" y="10216"/>
                  </a:lnTo>
                  <a:cubicBezTo>
                    <a:pt x="7168" y="10216"/>
                    <a:pt x="7084" y="10288"/>
                    <a:pt x="7084" y="10395"/>
                  </a:cubicBezTo>
                  <a:cubicBezTo>
                    <a:pt x="7084" y="10502"/>
                    <a:pt x="7156" y="10574"/>
                    <a:pt x="7263" y="10574"/>
                  </a:cubicBezTo>
                  <a:lnTo>
                    <a:pt x="9168" y="10574"/>
                  </a:lnTo>
                  <a:cubicBezTo>
                    <a:pt x="9251" y="10574"/>
                    <a:pt x="9323" y="10657"/>
                    <a:pt x="9323" y="10740"/>
                  </a:cubicBezTo>
                  <a:lnTo>
                    <a:pt x="9323" y="11324"/>
                  </a:lnTo>
                  <a:lnTo>
                    <a:pt x="333" y="11324"/>
                  </a:lnTo>
                  <a:lnTo>
                    <a:pt x="333" y="10740"/>
                  </a:lnTo>
                  <a:cubicBezTo>
                    <a:pt x="333" y="10657"/>
                    <a:pt x="417" y="10574"/>
                    <a:pt x="500" y="10574"/>
                  </a:cubicBezTo>
                  <a:lnTo>
                    <a:pt x="6513" y="10574"/>
                  </a:lnTo>
                  <a:cubicBezTo>
                    <a:pt x="6608" y="10574"/>
                    <a:pt x="6691" y="10502"/>
                    <a:pt x="6691" y="10395"/>
                  </a:cubicBezTo>
                  <a:cubicBezTo>
                    <a:pt x="6691" y="10288"/>
                    <a:pt x="6620" y="10216"/>
                    <a:pt x="6513" y="10216"/>
                  </a:cubicBezTo>
                  <a:lnTo>
                    <a:pt x="976" y="10216"/>
                  </a:lnTo>
                  <a:lnTo>
                    <a:pt x="976" y="1025"/>
                  </a:lnTo>
                  <a:lnTo>
                    <a:pt x="7263" y="1025"/>
                  </a:lnTo>
                  <a:cubicBezTo>
                    <a:pt x="7346" y="1025"/>
                    <a:pt x="7442" y="953"/>
                    <a:pt x="7442" y="846"/>
                  </a:cubicBezTo>
                  <a:cubicBezTo>
                    <a:pt x="7442" y="739"/>
                    <a:pt x="7358" y="668"/>
                    <a:pt x="7263" y="668"/>
                  </a:cubicBezTo>
                  <a:lnTo>
                    <a:pt x="750" y="668"/>
                  </a:lnTo>
                  <a:cubicBezTo>
                    <a:pt x="726" y="668"/>
                    <a:pt x="691" y="632"/>
                    <a:pt x="691" y="608"/>
                  </a:cubicBezTo>
                  <a:lnTo>
                    <a:pt x="691" y="370"/>
                  </a:lnTo>
                  <a:cubicBezTo>
                    <a:pt x="691" y="334"/>
                    <a:pt x="726" y="310"/>
                    <a:pt x="750" y="310"/>
                  </a:cubicBezTo>
                  <a:close/>
                  <a:moveTo>
                    <a:pt x="738" y="1"/>
                  </a:moveTo>
                  <a:cubicBezTo>
                    <a:pt x="512" y="1"/>
                    <a:pt x="333" y="179"/>
                    <a:pt x="333" y="394"/>
                  </a:cubicBezTo>
                  <a:lnTo>
                    <a:pt x="333" y="632"/>
                  </a:lnTo>
                  <a:cubicBezTo>
                    <a:pt x="333" y="810"/>
                    <a:pt x="453" y="977"/>
                    <a:pt x="619" y="1025"/>
                  </a:cubicBezTo>
                  <a:lnTo>
                    <a:pt x="619" y="10240"/>
                  </a:lnTo>
                  <a:lnTo>
                    <a:pt x="500" y="10240"/>
                  </a:lnTo>
                  <a:cubicBezTo>
                    <a:pt x="214" y="10240"/>
                    <a:pt x="0" y="10454"/>
                    <a:pt x="0" y="10740"/>
                  </a:cubicBezTo>
                  <a:lnTo>
                    <a:pt x="0" y="11490"/>
                  </a:lnTo>
                  <a:cubicBezTo>
                    <a:pt x="0" y="11574"/>
                    <a:pt x="72" y="11669"/>
                    <a:pt x="179" y="11669"/>
                  </a:cubicBezTo>
                  <a:lnTo>
                    <a:pt x="9489" y="11669"/>
                  </a:lnTo>
                  <a:cubicBezTo>
                    <a:pt x="9585" y="11669"/>
                    <a:pt x="9668" y="11586"/>
                    <a:pt x="9668" y="11490"/>
                  </a:cubicBezTo>
                  <a:lnTo>
                    <a:pt x="9668" y="10740"/>
                  </a:lnTo>
                  <a:cubicBezTo>
                    <a:pt x="9656" y="10454"/>
                    <a:pt x="9430" y="10240"/>
                    <a:pt x="9144" y="10240"/>
                  </a:cubicBezTo>
                  <a:lnTo>
                    <a:pt x="9001" y="10240"/>
                  </a:lnTo>
                  <a:lnTo>
                    <a:pt x="9001" y="1025"/>
                  </a:lnTo>
                  <a:cubicBezTo>
                    <a:pt x="9180" y="977"/>
                    <a:pt x="9311" y="810"/>
                    <a:pt x="9311" y="632"/>
                  </a:cubicBezTo>
                  <a:lnTo>
                    <a:pt x="9311" y="394"/>
                  </a:lnTo>
                  <a:cubicBezTo>
                    <a:pt x="9311" y="179"/>
                    <a:pt x="9132" y="1"/>
                    <a:pt x="8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921566" y="3855953"/>
              <a:ext cx="105854" cy="271213"/>
            </a:xfrm>
            <a:custGeom>
              <a:rect b="b" l="l" r="r" t="t"/>
              <a:pathLst>
                <a:path extrusionOk="0" h="8514" w="3323">
                  <a:moveTo>
                    <a:pt x="2977" y="346"/>
                  </a:moveTo>
                  <a:lnTo>
                    <a:pt x="2977" y="1370"/>
                  </a:lnTo>
                  <a:lnTo>
                    <a:pt x="2394" y="1370"/>
                  </a:lnTo>
                  <a:cubicBezTo>
                    <a:pt x="2203" y="1370"/>
                    <a:pt x="2049" y="1513"/>
                    <a:pt x="2049" y="1704"/>
                  </a:cubicBezTo>
                  <a:lnTo>
                    <a:pt x="2049" y="2168"/>
                  </a:lnTo>
                  <a:lnTo>
                    <a:pt x="1715" y="2168"/>
                  </a:lnTo>
                  <a:cubicBezTo>
                    <a:pt x="1548" y="2168"/>
                    <a:pt x="1417" y="2287"/>
                    <a:pt x="1382" y="2442"/>
                  </a:cubicBezTo>
                  <a:lnTo>
                    <a:pt x="1025" y="2442"/>
                  </a:lnTo>
                  <a:lnTo>
                    <a:pt x="1025" y="1739"/>
                  </a:lnTo>
                  <a:cubicBezTo>
                    <a:pt x="1025" y="1549"/>
                    <a:pt x="882" y="1394"/>
                    <a:pt x="679" y="1394"/>
                  </a:cubicBezTo>
                  <a:lnTo>
                    <a:pt x="346" y="1394"/>
                  </a:lnTo>
                  <a:lnTo>
                    <a:pt x="346" y="346"/>
                  </a:lnTo>
                  <a:close/>
                  <a:moveTo>
                    <a:pt x="679" y="1739"/>
                  </a:moveTo>
                  <a:lnTo>
                    <a:pt x="679" y="2763"/>
                  </a:lnTo>
                  <a:lnTo>
                    <a:pt x="679" y="3954"/>
                  </a:lnTo>
                  <a:lnTo>
                    <a:pt x="346" y="3954"/>
                  </a:lnTo>
                  <a:lnTo>
                    <a:pt x="346" y="1739"/>
                  </a:lnTo>
                  <a:close/>
                  <a:moveTo>
                    <a:pt x="1370" y="2763"/>
                  </a:moveTo>
                  <a:lnTo>
                    <a:pt x="1370" y="3954"/>
                  </a:lnTo>
                  <a:lnTo>
                    <a:pt x="1025" y="3954"/>
                  </a:lnTo>
                  <a:lnTo>
                    <a:pt x="1025" y="2763"/>
                  </a:lnTo>
                  <a:close/>
                  <a:moveTo>
                    <a:pt x="2049" y="2513"/>
                  </a:moveTo>
                  <a:lnTo>
                    <a:pt x="2049" y="3954"/>
                  </a:lnTo>
                  <a:lnTo>
                    <a:pt x="1715" y="3954"/>
                  </a:lnTo>
                  <a:lnTo>
                    <a:pt x="1715" y="2763"/>
                  </a:lnTo>
                  <a:lnTo>
                    <a:pt x="1715" y="2513"/>
                  </a:lnTo>
                  <a:close/>
                  <a:moveTo>
                    <a:pt x="2977" y="1727"/>
                  </a:moveTo>
                  <a:lnTo>
                    <a:pt x="2977" y="3954"/>
                  </a:lnTo>
                  <a:lnTo>
                    <a:pt x="2394" y="3954"/>
                  </a:lnTo>
                  <a:lnTo>
                    <a:pt x="2394" y="2513"/>
                  </a:lnTo>
                  <a:lnTo>
                    <a:pt x="2394" y="1727"/>
                  </a:lnTo>
                  <a:close/>
                  <a:moveTo>
                    <a:pt x="2977" y="4299"/>
                  </a:moveTo>
                  <a:lnTo>
                    <a:pt x="2977" y="4644"/>
                  </a:lnTo>
                  <a:lnTo>
                    <a:pt x="346" y="4644"/>
                  </a:lnTo>
                  <a:lnTo>
                    <a:pt x="346" y="4299"/>
                  </a:lnTo>
                  <a:close/>
                  <a:moveTo>
                    <a:pt x="2977" y="4990"/>
                  </a:moveTo>
                  <a:lnTo>
                    <a:pt x="2977" y="7347"/>
                  </a:lnTo>
                  <a:lnTo>
                    <a:pt x="2453" y="6085"/>
                  </a:lnTo>
                  <a:cubicBezTo>
                    <a:pt x="2430" y="6014"/>
                    <a:pt x="2346" y="5942"/>
                    <a:pt x="2275" y="5906"/>
                  </a:cubicBezTo>
                  <a:cubicBezTo>
                    <a:pt x="2239" y="5889"/>
                    <a:pt x="2197" y="5880"/>
                    <a:pt x="2154" y="5880"/>
                  </a:cubicBezTo>
                  <a:cubicBezTo>
                    <a:pt x="2111" y="5880"/>
                    <a:pt x="2066" y="5889"/>
                    <a:pt x="2025" y="5906"/>
                  </a:cubicBezTo>
                  <a:lnTo>
                    <a:pt x="1679" y="6061"/>
                  </a:lnTo>
                  <a:cubicBezTo>
                    <a:pt x="1596" y="6085"/>
                    <a:pt x="1537" y="6156"/>
                    <a:pt x="1501" y="6240"/>
                  </a:cubicBezTo>
                  <a:cubicBezTo>
                    <a:pt x="1477" y="6311"/>
                    <a:pt x="1477" y="6395"/>
                    <a:pt x="1501" y="6490"/>
                  </a:cubicBezTo>
                  <a:lnTo>
                    <a:pt x="1513" y="6537"/>
                  </a:lnTo>
                  <a:cubicBezTo>
                    <a:pt x="1477" y="6514"/>
                    <a:pt x="1429" y="6502"/>
                    <a:pt x="1382" y="6502"/>
                  </a:cubicBezTo>
                  <a:lnTo>
                    <a:pt x="1025" y="6502"/>
                  </a:lnTo>
                  <a:lnTo>
                    <a:pt x="1025" y="5942"/>
                  </a:lnTo>
                  <a:cubicBezTo>
                    <a:pt x="1025" y="5740"/>
                    <a:pt x="882" y="5597"/>
                    <a:pt x="679" y="5597"/>
                  </a:cubicBezTo>
                  <a:lnTo>
                    <a:pt x="346" y="5597"/>
                  </a:lnTo>
                  <a:lnTo>
                    <a:pt x="346" y="4990"/>
                  </a:lnTo>
                  <a:close/>
                  <a:moveTo>
                    <a:pt x="2132" y="6252"/>
                  </a:moveTo>
                  <a:lnTo>
                    <a:pt x="2858" y="7990"/>
                  </a:lnTo>
                  <a:lnTo>
                    <a:pt x="2549" y="8121"/>
                  </a:lnTo>
                  <a:lnTo>
                    <a:pt x="1810" y="6383"/>
                  </a:lnTo>
                  <a:lnTo>
                    <a:pt x="2132" y="6252"/>
                  </a:lnTo>
                  <a:close/>
                  <a:moveTo>
                    <a:pt x="679" y="5954"/>
                  </a:moveTo>
                  <a:lnTo>
                    <a:pt x="679" y="6835"/>
                  </a:lnTo>
                  <a:lnTo>
                    <a:pt x="679" y="8169"/>
                  </a:lnTo>
                  <a:lnTo>
                    <a:pt x="346" y="8169"/>
                  </a:lnTo>
                  <a:lnTo>
                    <a:pt x="346" y="5954"/>
                  </a:lnTo>
                  <a:close/>
                  <a:moveTo>
                    <a:pt x="1370" y="6847"/>
                  </a:moveTo>
                  <a:lnTo>
                    <a:pt x="1370" y="8169"/>
                  </a:lnTo>
                  <a:lnTo>
                    <a:pt x="1025" y="8169"/>
                  </a:lnTo>
                  <a:lnTo>
                    <a:pt x="1025" y="6847"/>
                  </a:lnTo>
                  <a:close/>
                  <a:moveTo>
                    <a:pt x="1715" y="6990"/>
                  </a:moveTo>
                  <a:lnTo>
                    <a:pt x="2203" y="8169"/>
                  </a:lnTo>
                  <a:lnTo>
                    <a:pt x="1715" y="8169"/>
                  </a:lnTo>
                  <a:lnTo>
                    <a:pt x="1715" y="6990"/>
                  </a:lnTo>
                  <a:close/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8252"/>
                  </a:lnTo>
                  <a:cubicBezTo>
                    <a:pt x="1" y="8395"/>
                    <a:pt x="120" y="8514"/>
                    <a:pt x="251" y="8514"/>
                  </a:cubicBezTo>
                  <a:lnTo>
                    <a:pt x="3061" y="8514"/>
                  </a:lnTo>
                  <a:cubicBezTo>
                    <a:pt x="3203" y="8514"/>
                    <a:pt x="3322" y="8395"/>
                    <a:pt x="3322" y="8252"/>
                  </a:cubicBezTo>
                  <a:lnTo>
                    <a:pt x="3322" y="1704"/>
                  </a:lnTo>
                  <a:lnTo>
                    <a:pt x="3322" y="251"/>
                  </a:lnTo>
                  <a:cubicBezTo>
                    <a:pt x="3322" y="120"/>
                    <a:pt x="3203" y="1"/>
                    <a:pt x="3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803990" y="3855953"/>
              <a:ext cx="106619" cy="165773"/>
            </a:xfrm>
            <a:custGeom>
              <a:rect b="b" l="l" r="r" t="t"/>
              <a:pathLst>
                <a:path extrusionOk="0" h="5204" w="3347">
                  <a:moveTo>
                    <a:pt x="251" y="1"/>
                  </a:moveTo>
                  <a:cubicBezTo>
                    <a:pt x="120" y="1"/>
                    <a:pt x="1" y="120"/>
                    <a:pt x="1" y="251"/>
                  </a:cubicBezTo>
                  <a:lnTo>
                    <a:pt x="1" y="4954"/>
                  </a:lnTo>
                  <a:cubicBezTo>
                    <a:pt x="1" y="5085"/>
                    <a:pt x="120" y="5204"/>
                    <a:pt x="251" y="5204"/>
                  </a:cubicBezTo>
                  <a:lnTo>
                    <a:pt x="715" y="5204"/>
                  </a:lnTo>
                  <a:cubicBezTo>
                    <a:pt x="798" y="5204"/>
                    <a:pt x="894" y="5133"/>
                    <a:pt x="894" y="5025"/>
                  </a:cubicBezTo>
                  <a:cubicBezTo>
                    <a:pt x="894" y="4930"/>
                    <a:pt x="822" y="4847"/>
                    <a:pt x="715" y="4847"/>
                  </a:cubicBezTo>
                  <a:lnTo>
                    <a:pt x="346" y="4847"/>
                  </a:lnTo>
                  <a:lnTo>
                    <a:pt x="346" y="322"/>
                  </a:lnTo>
                  <a:lnTo>
                    <a:pt x="3001" y="322"/>
                  </a:lnTo>
                  <a:lnTo>
                    <a:pt x="3001" y="4847"/>
                  </a:lnTo>
                  <a:lnTo>
                    <a:pt x="1441" y="4847"/>
                  </a:lnTo>
                  <a:cubicBezTo>
                    <a:pt x="1358" y="4847"/>
                    <a:pt x="1263" y="4930"/>
                    <a:pt x="1263" y="5025"/>
                  </a:cubicBezTo>
                  <a:cubicBezTo>
                    <a:pt x="1263" y="5133"/>
                    <a:pt x="1334" y="5204"/>
                    <a:pt x="1441" y="5204"/>
                  </a:cubicBezTo>
                  <a:lnTo>
                    <a:pt x="3096" y="5204"/>
                  </a:lnTo>
                  <a:cubicBezTo>
                    <a:pt x="3227" y="5204"/>
                    <a:pt x="3346" y="5085"/>
                    <a:pt x="3346" y="4954"/>
                  </a:cubicBezTo>
                  <a:lnTo>
                    <a:pt x="3346" y="251"/>
                  </a:lnTo>
                  <a:cubicBezTo>
                    <a:pt x="3346" y="120"/>
                    <a:pt x="3227" y="1"/>
                    <a:pt x="3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824472" y="3932565"/>
              <a:ext cx="63360" cy="11436"/>
            </a:xfrm>
            <a:custGeom>
              <a:rect b="b" l="l" r="r" t="t"/>
              <a:pathLst>
                <a:path extrusionOk="0" h="359" w="1989">
                  <a:moveTo>
                    <a:pt x="179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7"/>
                    <a:pt x="1989" y="180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1824472" y="3907941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72"/>
                    <a:pt x="1918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824472" y="388290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3" y="286"/>
                    <a:pt x="84" y="357"/>
                    <a:pt x="179" y="357"/>
                  </a:cubicBezTo>
                  <a:lnTo>
                    <a:pt x="1810" y="357"/>
                  </a:lnTo>
                  <a:cubicBezTo>
                    <a:pt x="1906" y="357"/>
                    <a:pt x="1989" y="286"/>
                    <a:pt x="1989" y="179"/>
                  </a:cubicBezTo>
                  <a:cubicBezTo>
                    <a:pt x="1989" y="96"/>
                    <a:pt x="1918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824472" y="3957603"/>
              <a:ext cx="63360" cy="11786"/>
            </a:xfrm>
            <a:custGeom>
              <a:rect b="b" l="l" r="r" t="t"/>
              <a:pathLst>
                <a:path extrusionOk="0" h="370" w="1989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87"/>
                    <a:pt x="84" y="370"/>
                    <a:pt x="179" y="370"/>
                  </a:cubicBezTo>
                  <a:lnTo>
                    <a:pt x="1810" y="370"/>
                  </a:lnTo>
                  <a:cubicBezTo>
                    <a:pt x="1906" y="370"/>
                    <a:pt x="1989" y="287"/>
                    <a:pt x="1989" y="191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824472" y="3983023"/>
              <a:ext cx="63360" cy="11404"/>
            </a:xfrm>
            <a:custGeom>
              <a:rect b="b" l="l" r="r" t="t"/>
              <a:pathLst>
                <a:path extrusionOk="0" h="358" w="198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3" y="286"/>
                    <a:pt x="84" y="358"/>
                    <a:pt x="179" y="358"/>
                  </a:cubicBezTo>
                  <a:lnTo>
                    <a:pt x="1810" y="358"/>
                  </a:lnTo>
                  <a:cubicBezTo>
                    <a:pt x="1906" y="358"/>
                    <a:pt x="1989" y="286"/>
                    <a:pt x="1989" y="179"/>
                  </a:cubicBezTo>
                  <a:cubicBezTo>
                    <a:pt x="1989" y="84"/>
                    <a:pt x="1918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1852919" y="4057372"/>
              <a:ext cx="32269" cy="32269"/>
            </a:xfrm>
            <a:custGeom>
              <a:rect b="b" l="l" r="r" t="t"/>
              <a:pathLst>
                <a:path extrusionOk="0" h="1013" w="1013">
                  <a:moveTo>
                    <a:pt x="501" y="345"/>
                  </a:moveTo>
                  <a:cubicBezTo>
                    <a:pt x="596" y="345"/>
                    <a:pt x="667" y="417"/>
                    <a:pt x="667" y="512"/>
                  </a:cubicBezTo>
                  <a:cubicBezTo>
                    <a:pt x="667" y="595"/>
                    <a:pt x="596" y="667"/>
                    <a:pt x="501" y="667"/>
                  </a:cubicBezTo>
                  <a:cubicBezTo>
                    <a:pt x="417" y="667"/>
                    <a:pt x="334" y="595"/>
                    <a:pt x="334" y="512"/>
                  </a:cubicBezTo>
                  <a:cubicBezTo>
                    <a:pt x="334" y="417"/>
                    <a:pt x="417" y="345"/>
                    <a:pt x="501" y="345"/>
                  </a:cubicBezTo>
                  <a:close/>
                  <a:moveTo>
                    <a:pt x="501" y="0"/>
                  </a:moveTo>
                  <a:cubicBezTo>
                    <a:pt x="215" y="0"/>
                    <a:pt x="1" y="226"/>
                    <a:pt x="1" y="512"/>
                  </a:cubicBezTo>
                  <a:cubicBezTo>
                    <a:pt x="1" y="786"/>
                    <a:pt x="215" y="1012"/>
                    <a:pt x="501" y="1012"/>
                  </a:cubicBezTo>
                  <a:cubicBezTo>
                    <a:pt x="786" y="1012"/>
                    <a:pt x="1013" y="786"/>
                    <a:pt x="1013" y="512"/>
                  </a:cubicBezTo>
                  <a:cubicBezTo>
                    <a:pt x="1013" y="226"/>
                    <a:pt x="786" y="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1803607" y="4031188"/>
              <a:ext cx="34563" cy="88398"/>
            </a:xfrm>
            <a:custGeom>
              <a:rect b="b" l="l" r="r" t="t"/>
              <a:pathLst>
                <a:path extrusionOk="0" h="2775" w="1085">
                  <a:moveTo>
                    <a:pt x="596" y="584"/>
                  </a:moveTo>
                  <a:cubicBezTo>
                    <a:pt x="668" y="584"/>
                    <a:pt x="739" y="644"/>
                    <a:pt x="739" y="739"/>
                  </a:cubicBezTo>
                  <a:lnTo>
                    <a:pt x="739" y="2025"/>
                  </a:lnTo>
                  <a:cubicBezTo>
                    <a:pt x="739" y="2108"/>
                    <a:pt x="679" y="2179"/>
                    <a:pt x="596" y="2179"/>
                  </a:cubicBezTo>
                  <a:lnTo>
                    <a:pt x="358" y="2179"/>
                  </a:lnTo>
                  <a:lnTo>
                    <a:pt x="358" y="584"/>
                  </a:lnTo>
                  <a:close/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417"/>
                  </a:lnTo>
                  <a:lnTo>
                    <a:pt x="1" y="2358"/>
                  </a:lnTo>
                  <a:lnTo>
                    <a:pt x="1" y="2596"/>
                  </a:lnTo>
                  <a:cubicBezTo>
                    <a:pt x="1" y="2680"/>
                    <a:pt x="72" y="2775"/>
                    <a:pt x="179" y="2775"/>
                  </a:cubicBezTo>
                  <a:cubicBezTo>
                    <a:pt x="263" y="2775"/>
                    <a:pt x="358" y="2703"/>
                    <a:pt x="358" y="2596"/>
                  </a:cubicBezTo>
                  <a:lnTo>
                    <a:pt x="358" y="2525"/>
                  </a:lnTo>
                  <a:lnTo>
                    <a:pt x="596" y="2525"/>
                  </a:lnTo>
                  <a:cubicBezTo>
                    <a:pt x="858" y="2525"/>
                    <a:pt x="1084" y="2299"/>
                    <a:pt x="1084" y="2025"/>
                  </a:cubicBezTo>
                  <a:lnTo>
                    <a:pt x="1084" y="739"/>
                  </a:lnTo>
                  <a:cubicBezTo>
                    <a:pt x="1084" y="465"/>
                    <a:pt x="870" y="239"/>
                    <a:pt x="596" y="239"/>
                  </a:cubicBezTo>
                  <a:lnTo>
                    <a:pt x="358" y="239"/>
                  </a:lnTo>
                  <a:lnTo>
                    <a:pt x="358" y="179"/>
                  </a:lnTo>
                  <a:cubicBezTo>
                    <a:pt x="358" y="96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37"/>
          <p:cNvSpPr txBox="1"/>
          <p:nvPr>
            <p:ph idx="1" type="subTitle"/>
          </p:nvPr>
        </p:nvSpPr>
        <p:spPr>
          <a:xfrm>
            <a:off x="901725" y="3315575"/>
            <a:ext cx="41595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數據共享: </a:t>
            </a:r>
            <a:endParaRPr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各方在不暴露原始數據的前提下共享數據。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2"/>
                </a:highlight>
              </a:rPr>
              <a:t>聯合分析: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多方在共享數據基礎上進行協同分析，得出綜合結果。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37"/>
          <p:cNvCxnSpPr/>
          <p:nvPr/>
        </p:nvCxnSpPr>
        <p:spPr>
          <a:xfrm>
            <a:off x="6261225" y="209592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7"/>
          <p:cNvCxnSpPr/>
          <p:nvPr/>
        </p:nvCxnSpPr>
        <p:spPr>
          <a:xfrm>
            <a:off x="5557475" y="2432025"/>
            <a:ext cx="380100" cy="25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7"/>
          <p:cNvCxnSpPr/>
          <p:nvPr/>
        </p:nvCxnSpPr>
        <p:spPr>
          <a:xfrm flipH="1" rot="10800000">
            <a:off x="5816200" y="3037650"/>
            <a:ext cx="243300" cy="263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7"/>
          <p:cNvCxnSpPr/>
          <p:nvPr/>
        </p:nvCxnSpPr>
        <p:spPr>
          <a:xfrm rot="10800000">
            <a:off x="6664800" y="3146100"/>
            <a:ext cx="310500" cy="37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7"/>
          <p:cNvCxnSpPr/>
          <p:nvPr/>
        </p:nvCxnSpPr>
        <p:spPr>
          <a:xfrm flipH="1">
            <a:off x="6654425" y="2235400"/>
            <a:ext cx="621000" cy="30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7"/>
          <p:cNvCxnSpPr/>
          <p:nvPr/>
        </p:nvCxnSpPr>
        <p:spPr>
          <a:xfrm flipH="1" rot="10800000">
            <a:off x="6426775" y="2090375"/>
            <a:ext cx="10500" cy="28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7"/>
          <p:cNvCxnSpPr/>
          <p:nvPr/>
        </p:nvCxnSpPr>
        <p:spPr>
          <a:xfrm flipH="1" rot="10800000">
            <a:off x="6695875" y="2411325"/>
            <a:ext cx="558900" cy="24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7"/>
          <p:cNvCxnSpPr/>
          <p:nvPr/>
        </p:nvCxnSpPr>
        <p:spPr>
          <a:xfrm>
            <a:off x="6675175" y="2970200"/>
            <a:ext cx="403500" cy="455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7"/>
          <p:cNvCxnSpPr/>
          <p:nvPr/>
        </p:nvCxnSpPr>
        <p:spPr>
          <a:xfrm rot="10800000">
            <a:off x="5598825" y="2307825"/>
            <a:ext cx="372600" cy="24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7"/>
          <p:cNvCxnSpPr/>
          <p:nvPr/>
        </p:nvCxnSpPr>
        <p:spPr>
          <a:xfrm flipH="1">
            <a:off x="5888775" y="3177175"/>
            <a:ext cx="237900" cy="26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7"/>
          <p:cNvSpPr txBox="1"/>
          <p:nvPr/>
        </p:nvSpPr>
        <p:spPr>
          <a:xfrm>
            <a:off x="3956725" y="4802075"/>
            <a:ext cx="4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https://docs.snowflake.com/en/user-guide/cleanrooms/introduction</a:t>
            </a:r>
            <a:endParaRPr sz="9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-51750" y="695950"/>
            <a:ext cx="4857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Snowflake</a:t>
            </a:r>
            <a:r>
              <a:rPr lang="en" sz="3300"/>
              <a:t>簡介</a:t>
            </a:r>
            <a:endParaRPr sz="3300"/>
          </a:p>
        </p:txBody>
      </p:sp>
      <p:sp>
        <p:nvSpPr>
          <p:cNvPr id="355" name="Google Shape;355;p38"/>
          <p:cNvSpPr txBox="1"/>
          <p:nvPr>
            <p:ph idx="1" type="subTitle"/>
          </p:nvPr>
        </p:nvSpPr>
        <p:spPr>
          <a:xfrm>
            <a:off x="828700" y="1687975"/>
            <a:ext cx="55152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-為</a:t>
            </a:r>
            <a:r>
              <a:rPr lang="en"/>
              <a:t>一家美國雲端運算資料雲端公司，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-該公司提供基於雲端的資料儲存和分析服務，通常稱為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「資料即服務」(Data-as-a-Service)。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-允許企業用戶使用基於雲端的硬體和軟體來儲存和分析資料</a:t>
            </a:r>
            <a:endParaRPr/>
          </a:p>
        </p:txBody>
      </p:sp>
      <p:pic>
        <p:nvPicPr>
          <p:cNvPr id="356" name="Google Shape;3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100" y="695950"/>
            <a:ext cx="3001252" cy="7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/>
          <p:nvPr/>
        </p:nvSpPr>
        <p:spPr>
          <a:xfrm>
            <a:off x="4673325" y="4743300"/>
            <a:ext cx="4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4"/>
              </a:rPr>
              <a:t>https://docs.snowflake.com/en/user-guide/cleanrooms/introduction</a:t>
            </a:r>
            <a:endParaRPr sz="9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1691075" y="1635100"/>
            <a:ext cx="57618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Data Clean Rooms 是一種安全環境，允許多方在不暴露原始數據的情況下協同工作。增強了隱私保護，通過結合不同來源的數據提供更深入的見解，並提高了數據安全性。</a:t>
            </a:r>
            <a:endParaRPr/>
          </a:p>
        </p:txBody>
      </p:sp>
      <p:sp>
        <p:nvSpPr>
          <p:cNvPr id="363" name="Google Shape;363;p39"/>
          <p:cNvSpPr txBox="1"/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</a:t>
            </a:r>
            <a:r>
              <a:rPr lang="en"/>
              <a:t>簡介</a:t>
            </a:r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1591500" y="2877050"/>
            <a:ext cx="59610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優勢：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AutoNum type="arabicPeriod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增強隱私保護：在促進協作的同時保護敏感數據。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AutoNum type="arabicPeriod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深入洞察：	          结合多個來源的數據進行更豐富的分析。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AutoNum type="arabicPeriod"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提高安全性：      降低未經授權訪問的風險。</a:t>
            </a:r>
            <a:endParaRPr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4681825" y="4836825"/>
            <a:ext cx="4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https://publishergroup.tw/shi-mo-shi-data-clean-room-dcr/</a:t>
            </a:r>
            <a:endParaRPr sz="9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607800" y="481000"/>
            <a:ext cx="79284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Snowflake Data Clean Rooms work</a:t>
            </a:r>
            <a:endParaRPr/>
          </a:p>
        </p:txBody>
      </p:sp>
      <p:sp>
        <p:nvSpPr>
          <p:cNvPr id="371" name="Google Shape;371;p40"/>
          <p:cNvSpPr txBox="1"/>
          <p:nvPr>
            <p:ph idx="1" type="subTitle"/>
          </p:nvPr>
        </p:nvSpPr>
        <p:spPr>
          <a:xfrm>
            <a:off x="3637200" y="20952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Rooms</a:t>
            </a:r>
            <a:endParaRPr/>
          </a:p>
        </p:txBody>
      </p:sp>
      <p:sp>
        <p:nvSpPr>
          <p:cNvPr id="372" name="Google Shape;372;p40"/>
          <p:cNvSpPr txBox="1"/>
          <p:nvPr>
            <p:ph idx="2" type="subTitle"/>
          </p:nvPr>
        </p:nvSpPr>
        <p:spPr>
          <a:xfrm>
            <a:off x="1348050" y="3650900"/>
            <a:ext cx="64479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SDCR也</a:t>
            </a:r>
            <a:r>
              <a:rPr lang="en"/>
              <a:t>使用隱私增強技術來保護其數據，例如：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-使用差別的隱私權限將噪點加入到結果中，防止識別特定個人是否在數據中。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-將數據加密，然後直接在加密數據上運行多方計算。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/>
          <p:nvPr/>
        </p:nvSpPr>
        <p:spPr>
          <a:xfrm>
            <a:off x="3658200" y="1867950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4" name="Google Shape;374;p40"/>
          <p:cNvSpPr/>
          <p:nvPr/>
        </p:nvSpPr>
        <p:spPr>
          <a:xfrm>
            <a:off x="7240550" y="188352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75" name="Google Shape;375;p40"/>
          <p:cNvSpPr txBox="1"/>
          <p:nvPr>
            <p:ph idx="1" type="subTitle"/>
          </p:nvPr>
        </p:nvSpPr>
        <p:spPr>
          <a:xfrm>
            <a:off x="7219550" y="2110800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(Consumer)</a:t>
            </a:r>
            <a:endParaRPr/>
          </a:p>
        </p:txBody>
      </p:sp>
      <p:cxnSp>
        <p:nvCxnSpPr>
          <p:cNvPr id="376" name="Google Shape;376;p40"/>
          <p:cNvCxnSpPr/>
          <p:nvPr/>
        </p:nvCxnSpPr>
        <p:spPr>
          <a:xfrm rot="10800000">
            <a:off x="5298775" y="2318200"/>
            <a:ext cx="1867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0"/>
          <p:cNvCxnSpPr/>
          <p:nvPr/>
        </p:nvCxnSpPr>
        <p:spPr>
          <a:xfrm flipH="1">
            <a:off x="5298775" y="2801775"/>
            <a:ext cx="1867800" cy="2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40"/>
          <p:cNvSpPr txBox="1"/>
          <p:nvPr>
            <p:ph idx="2" type="subTitle"/>
          </p:nvPr>
        </p:nvSpPr>
        <p:spPr>
          <a:xfrm>
            <a:off x="5222725" y="1852375"/>
            <a:ext cx="21315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彙整結果與見解</a:t>
            </a:r>
            <a:endParaRPr/>
          </a:p>
        </p:txBody>
      </p:sp>
      <p:sp>
        <p:nvSpPr>
          <p:cNvPr id="379" name="Google Shape;379;p40"/>
          <p:cNvSpPr txBox="1"/>
          <p:nvPr>
            <p:ph idx="2" type="subTitle"/>
          </p:nvPr>
        </p:nvSpPr>
        <p:spPr>
          <a:xfrm>
            <a:off x="5057275" y="2853525"/>
            <a:ext cx="24624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無法取得原始資料</a:t>
            </a:r>
            <a:endParaRPr/>
          </a:p>
        </p:txBody>
      </p:sp>
      <p:cxnSp>
        <p:nvCxnSpPr>
          <p:cNvPr id="380" name="Google Shape;380;p40"/>
          <p:cNvCxnSpPr/>
          <p:nvPr/>
        </p:nvCxnSpPr>
        <p:spPr>
          <a:xfrm flipH="1">
            <a:off x="6107425" y="2622075"/>
            <a:ext cx="362100" cy="36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>
            <a:off x="6114025" y="2628675"/>
            <a:ext cx="348900" cy="34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40"/>
          <p:cNvSpPr/>
          <p:nvPr/>
        </p:nvSpPr>
        <p:spPr>
          <a:xfrm>
            <a:off x="167025" y="185237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83" name="Google Shape;383;p40"/>
          <p:cNvSpPr txBox="1"/>
          <p:nvPr>
            <p:ph idx="1" type="subTitle"/>
          </p:nvPr>
        </p:nvSpPr>
        <p:spPr>
          <a:xfrm>
            <a:off x="146050" y="20952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(Provider)</a:t>
            </a:r>
            <a:endParaRPr/>
          </a:p>
        </p:txBody>
      </p:sp>
      <p:cxnSp>
        <p:nvCxnSpPr>
          <p:cNvPr id="384" name="Google Shape;384;p40"/>
          <p:cNvCxnSpPr/>
          <p:nvPr/>
        </p:nvCxnSpPr>
        <p:spPr>
          <a:xfrm>
            <a:off x="1793813" y="231820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0"/>
          <p:cNvCxnSpPr/>
          <p:nvPr/>
        </p:nvCxnSpPr>
        <p:spPr>
          <a:xfrm>
            <a:off x="1793813" y="28031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0"/>
          <p:cNvSpPr txBox="1"/>
          <p:nvPr>
            <p:ph idx="2" type="subTitle"/>
          </p:nvPr>
        </p:nvSpPr>
        <p:spPr>
          <a:xfrm>
            <a:off x="1728850" y="18817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分享數據</a:t>
            </a:r>
            <a:endParaRPr/>
          </a:p>
        </p:txBody>
      </p:sp>
      <p:sp>
        <p:nvSpPr>
          <p:cNvPr id="387" name="Google Shape;387;p40"/>
          <p:cNvSpPr txBox="1"/>
          <p:nvPr>
            <p:ph idx="2" type="subTitle"/>
          </p:nvPr>
        </p:nvSpPr>
        <p:spPr>
          <a:xfrm>
            <a:off x="1749875" y="28017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定義數據使用權限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>
            <p:ph idx="1" type="subTitle"/>
          </p:nvPr>
        </p:nvSpPr>
        <p:spPr>
          <a:xfrm>
            <a:off x="3626850" y="8326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 Rooms</a:t>
            </a:r>
            <a:endParaRPr/>
          </a:p>
        </p:txBody>
      </p:sp>
      <p:sp>
        <p:nvSpPr>
          <p:cNvPr id="393" name="Google Shape;393;p41"/>
          <p:cNvSpPr txBox="1"/>
          <p:nvPr>
            <p:ph idx="2" type="subTitle"/>
          </p:nvPr>
        </p:nvSpPr>
        <p:spPr>
          <a:xfrm>
            <a:off x="156675" y="2388300"/>
            <a:ext cx="2730600" cy="15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-建立clean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新增資料到clean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-設定consumer如何與資料互動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-分享clean room給consumer.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>
            <a:off x="3647850" y="605350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7230200" y="62092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396" name="Google Shape;396;p41"/>
          <p:cNvSpPr txBox="1"/>
          <p:nvPr>
            <p:ph idx="1" type="subTitle"/>
          </p:nvPr>
        </p:nvSpPr>
        <p:spPr>
          <a:xfrm>
            <a:off x="7209200" y="848200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(Consumer)</a:t>
            </a:r>
            <a:endParaRPr/>
          </a:p>
        </p:txBody>
      </p:sp>
      <p:cxnSp>
        <p:nvCxnSpPr>
          <p:cNvPr id="397" name="Google Shape;397;p41"/>
          <p:cNvCxnSpPr/>
          <p:nvPr/>
        </p:nvCxnSpPr>
        <p:spPr>
          <a:xfrm rot="10800000">
            <a:off x="5288425" y="1055600"/>
            <a:ext cx="1867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1"/>
          <p:cNvCxnSpPr/>
          <p:nvPr/>
        </p:nvCxnSpPr>
        <p:spPr>
          <a:xfrm flipH="1">
            <a:off x="5288425" y="1539175"/>
            <a:ext cx="1867800" cy="2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41"/>
          <p:cNvSpPr txBox="1"/>
          <p:nvPr>
            <p:ph idx="2" type="subTitle"/>
          </p:nvPr>
        </p:nvSpPr>
        <p:spPr>
          <a:xfrm>
            <a:off x="5212375" y="589775"/>
            <a:ext cx="21315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彙整結果與見解</a:t>
            </a:r>
            <a:endParaRPr/>
          </a:p>
        </p:txBody>
      </p:sp>
      <p:sp>
        <p:nvSpPr>
          <p:cNvPr id="400" name="Google Shape;400;p41"/>
          <p:cNvSpPr txBox="1"/>
          <p:nvPr>
            <p:ph idx="2" type="subTitle"/>
          </p:nvPr>
        </p:nvSpPr>
        <p:spPr>
          <a:xfrm>
            <a:off x="5046925" y="1590925"/>
            <a:ext cx="24624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無法取得原始資料</a:t>
            </a:r>
            <a:endParaRPr/>
          </a:p>
        </p:txBody>
      </p:sp>
      <p:cxnSp>
        <p:nvCxnSpPr>
          <p:cNvPr id="401" name="Google Shape;401;p41"/>
          <p:cNvCxnSpPr/>
          <p:nvPr/>
        </p:nvCxnSpPr>
        <p:spPr>
          <a:xfrm flipH="1">
            <a:off x="6097075" y="1359475"/>
            <a:ext cx="362100" cy="36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1"/>
          <p:cNvCxnSpPr/>
          <p:nvPr/>
        </p:nvCxnSpPr>
        <p:spPr>
          <a:xfrm>
            <a:off x="6103675" y="1366075"/>
            <a:ext cx="348900" cy="34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1"/>
          <p:cNvSpPr/>
          <p:nvPr/>
        </p:nvSpPr>
        <p:spPr>
          <a:xfrm>
            <a:off x="156675" y="589775"/>
            <a:ext cx="1521300" cy="140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04" name="Google Shape;404;p41"/>
          <p:cNvSpPr txBox="1"/>
          <p:nvPr>
            <p:ph idx="1" type="subTitle"/>
          </p:nvPr>
        </p:nvSpPr>
        <p:spPr>
          <a:xfrm>
            <a:off x="135700" y="832625"/>
            <a:ext cx="15633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(Provider)</a:t>
            </a:r>
            <a:endParaRPr/>
          </a:p>
        </p:txBody>
      </p:sp>
      <p:cxnSp>
        <p:nvCxnSpPr>
          <p:cNvPr id="405" name="Google Shape;405;p41"/>
          <p:cNvCxnSpPr/>
          <p:nvPr/>
        </p:nvCxnSpPr>
        <p:spPr>
          <a:xfrm>
            <a:off x="1783463" y="1055600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41"/>
          <p:cNvCxnSpPr/>
          <p:nvPr/>
        </p:nvCxnSpPr>
        <p:spPr>
          <a:xfrm>
            <a:off x="1783463" y="1540525"/>
            <a:ext cx="177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41"/>
          <p:cNvSpPr txBox="1"/>
          <p:nvPr>
            <p:ph idx="2" type="subTitle"/>
          </p:nvPr>
        </p:nvSpPr>
        <p:spPr>
          <a:xfrm>
            <a:off x="1718500" y="6191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分享數據</a:t>
            </a:r>
            <a:endParaRPr/>
          </a:p>
        </p:txBody>
      </p:sp>
      <p:sp>
        <p:nvSpPr>
          <p:cNvPr id="408" name="Google Shape;408;p41"/>
          <p:cNvSpPr txBox="1"/>
          <p:nvPr>
            <p:ph idx="2" type="subTitle"/>
          </p:nvPr>
        </p:nvSpPr>
        <p:spPr>
          <a:xfrm>
            <a:off x="1739525" y="1539175"/>
            <a:ext cx="1867800" cy="4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定義數據使用權限</a:t>
            </a:r>
            <a:endParaRPr/>
          </a:p>
        </p:txBody>
      </p:sp>
      <p:sp>
        <p:nvSpPr>
          <p:cNvPr id="409" name="Google Shape;409;p41"/>
          <p:cNvSpPr txBox="1"/>
          <p:nvPr>
            <p:ph idx="2" type="subTitle"/>
          </p:nvPr>
        </p:nvSpPr>
        <p:spPr>
          <a:xfrm>
            <a:off x="5844800" y="2388300"/>
            <a:ext cx="2906700" cy="20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r>
              <a:rPr lang="en"/>
              <a:t>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下載</a:t>
            </a:r>
            <a:r>
              <a:rPr lang="en"/>
              <a:t>clean room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-新增資料集到clean room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在clean room中分析數據，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-包括將consumer數據與provider的數據進行匯合。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"/>
          <p:cNvSpPr txBox="1"/>
          <p:nvPr/>
        </p:nvSpPr>
        <p:spPr>
          <a:xfrm>
            <a:off x="4579775" y="4828100"/>
            <a:ext cx="4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https://docs.snowflake.com/en/user-guide/cleanrooms/introduction</a:t>
            </a:r>
            <a:endParaRPr sz="9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>
            <p:ph type="title"/>
          </p:nvPr>
        </p:nvSpPr>
        <p:spPr>
          <a:xfrm>
            <a:off x="277050" y="470650"/>
            <a:ext cx="8589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Working with a Snowflake Data Clean Room</a:t>
            </a:r>
            <a:endParaRPr sz="2800"/>
          </a:p>
        </p:txBody>
      </p:sp>
      <p:sp>
        <p:nvSpPr>
          <p:cNvPr id="416" name="Google Shape;416;p42"/>
          <p:cNvSpPr txBox="1"/>
          <p:nvPr>
            <p:ph idx="1" type="subTitle"/>
          </p:nvPr>
        </p:nvSpPr>
        <p:spPr>
          <a:xfrm>
            <a:off x="1210013" y="3403552"/>
            <a:ext cx="2400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上手簡易的介面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-使用預先定義的分析模板</a:t>
            </a:r>
            <a:endParaRPr/>
          </a:p>
        </p:txBody>
      </p:sp>
      <p:sp>
        <p:nvSpPr>
          <p:cNvPr id="417" name="Google Shape;417;p42"/>
          <p:cNvSpPr txBox="1"/>
          <p:nvPr>
            <p:ph idx="2" type="subTitle"/>
          </p:nvPr>
        </p:nvSpPr>
        <p:spPr>
          <a:xfrm>
            <a:off x="121000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418" name="Google Shape;418;p42"/>
          <p:cNvSpPr txBox="1"/>
          <p:nvPr>
            <p:ph idx="3" type="subTitle"/>
          </p:nvPr>
        </p:nvSpPr>
        <p:spPr>
          <a:xfrm>
            <a:off x="4974200" y="3336500"/>
            <a:ext cx="29202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完整的API，上手難度較高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-以程式化的方式使用clean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-自定義應用程式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-自定義分析模板和機器學習模型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>
            <a:off x="0" y="1642453"/>
            <a:ext cx="9144000" cy="98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42"/>
          <p:cNvCxnSpPr/>
          <p:nvPr/>
        </p:nvCxnSpPr>
        <p:spPr>
          <a:xfrm rot="10800000">
            <a:off x="9002100" y="1642500"/>
            <a:ext cx="0" cy="35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2"/>
          <p:cNvCxnSpPr/>
          <p:nvPr/>
        </p:nvCxnSpPr>
        <p:spPr>
          <a:xfrm rot="10800000">
            <a:off x="283800" y="-50"/>
            <a:ext cx="0" cy="263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42"/>
          <p:cNvSpPr txBox="1"/>
          <p:nvPr>
            <p:ph idx="4" type="subTitle"/>
          </p:nvPr>
        </p:nvSpPr>
        <p:spPr>
          <a:xfrm>
            <a:off x="5234150" y="2782400"/>
            <a:ext cx="2400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APIs</a:t>
            </a:r>
            <a:endParaRPr/>
          </a:p>
        </p:txBody>
      </p:sp>
      <p:grpSp>
        <p:nvGrpSpPr>
          <p:cNvPr id="423" name="Google Shape;423;p42"/>
          <p:cNvGrpSpPr/>
          <p:nvPr/>
        </p:nvGrpSpPr>
        <p:grpSpPr>
          <a:xfrm>
            <a:off x="2052399" y="1826073"/>
            <a:ext cx="715552" cy="621862"/>
            <a:chOff x="1190625" y="579800"/>
            <a:chExt cx="5219200" cy="4535825"/>
          </a:xfrm>
        </p:grpSpPr>
        <p:sp>
          <p:nvSpPr>
            <p:cNvPr id="424" name="Google Shape;424;p42"/>
            <p:cNvSpPr/>
            <p:nvPr/>
          </p:nvSpPr>
          <p:spPr>
            <a:xfrm>
              <a:off x="4907650" y="2826500"/>
              <a:ext cx="159050" cy="302575"/>
            </a:xfrm>
            <a:custGeom>
              <a:rect b="b" l="l" r="r" t="t"/>
              <a:pathLst>
                <a:path extrusionOk="0" h="12103" w="6362">
                  <a:moveTo>
                    <a:pt x="3197" y="0"/>
                  </a:moveTo>
                  <a:cubicBezTo>
                    <a:pt x="1403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03" y="12102"/>
                    <a:pt x="3197" y="12102"/>
                  </a:cubicBezTo>
                  <a:cubicBezTo>
                    <a:pt x="4959" y="12102"/>
                    <a:pt x="6361" y="10667"/>
                    <a:pt x="6361" y="8906"/>
                  </a:cubicBezTo>
                  <a:lnTo>
                    <a:pt x="6361" y="3197"/>
                  </a:lnTo>
                  <a:cubicBezTo>
                    <a:pt x="6361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521427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6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6" y="12102"/>
                    <a:pt x="3197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5521725" y="2826500"/>
              <a:ext cx="159850" cy="302575"/>
            </a:xfrm>
            <a:custGeom>
              <a:rect b="b" l="l" r="r" t="t"/>
              <a:pathLst>
                <a:path extrusionOk="0" h="12103" w="6394">
                  <a:moveTo>
                    <a:pt x="3197" y="0"/>
                  </a:moveTo>
                  <a:cubicBezTo>
                    <a:pt x="1435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5" y="12102"/>
                    <a:pt x="3197" y="12102"/>
                  </a:cubicBezTo>
                  <a:cubicBezTo>
                    <a:pt x="4958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8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5829150" y="2826500"/>
              <a:ext cx="159875" cy="302575"/>
            </a:xfrm>
            <a:custGeom>
              <a:rect b="b" l="l" r="r" t="t"/>
              <a:pathLst>
                <a:path extrusionOk="0" h="12103" w="6395">
                  <a:moveTo>
                    <a:pt x="3198" y="0"/>
                  </a:moveTo>
                  <a:cubicBezTo>
                    <a:pt x="1403" y="0"/>
                    <a:pt x="1" y="1436"/>
                    <a:pt x="1" y="3197"/>
                  </a:cubicBezTo>
                  <a:lnTo>
                    <a:pt x="1" y="8906"/>
                  </a:lnTo>
                  <a:cubicBezTo>
                    <a:pt x="1" y="10667"/>
                    <a:pt x="1403" y="12102"/>
                    <a:pt x="3198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818550" y="1179200"/>
              <a:ext cx="3963325" cy="1485850"/>
            </a:xfrm>
            <a:custGeom>
              <a:rect b="b" l="l" r="r" t="t"/>
              <a:pathLst>
                <a:path extrusionOk="0" h="59434" w="158533">
                  <a:moveTo>
                    <a:pt x="145289" y="6394"/>
                  </a:moveTo>
                  <a:cubicBezTo>
                    <a:pt x="149073" y="6394"/>
                    <a:pt x="152139" y="9460"/>
                    <a:pt x="152139" y="13244"/>
                  </a:cubicBezTo>
                  <a:cubicBezTo>
                    <a:pt x="152139" y="17028"/>
                    <a:pt x="149073" y="20094"/>
                    <a:pt x="145289" y="20094"/>
                  </a:cubicBezTo>
                  <a:cubicBezTo>
                    <a:pt x="141505" y="20094"/>
                    <a:pt x="138439" y="17028"/>
                    <a:pt x="138439" y="13244"/>
                  </a:cubicBezTo>
                  <a:cubicBezTo>
                    <a:pt x="138439" y="9460"/>
                    <a:pt x="141505" y="6394"/>
                    <a:pt x="145289" y="6394"/>
                  </a:cubicBezTo>
                  <a:close/>
                  <a:moveTo>
                    <a:pt x="60902" y="10080"/>
                  </a:moveTo>
                  <a:cubicBezTo>
                    <a:pt x="64653" y="10080"/>
                    <a:pt x="67752" y="13146"/>
                    <a:pt x="67752" y="16930"/>
                  </a:cubicBezTo>
                  <a:cubicBezTo>
                    <a:pt x="67752" y="20714"/>
                    <a:pt x="64653" y="23780"/>
                    <a:pt x="60902" y="23780"/>
                  </a:cubicBezTo>
                  <a:cubicBezTo>
                    <a:pt x="57118" y="23780"/>
                    <a:pt x="54019" y="20714"/>
                    <a:pt x="54019" y="16930"/>
                  </a:cubicBezTo>
                  <a:cubicBezTo>
                    <a:pt x="54019" y="13146"/>
                    <a:pt x="57118" y="10080"/>
                    <a:pt x="60902" y="10080"/>
                  </a:cubicBezTo>
                  <a:close/>
                  <a:moveTo>
                    <a:pt x="13244" y="27988"/>
                  </a:moveTo>
                  <a:cubicBezTo>
                    <a:pt x="17028" y="27988"/>
                    <a:pt x="20094" y="31054"/>
                    <a:pt x="20094" y="34838"/>
                  </a:cubicBezTo>
                  <a:cubicBezTo>
                    <a:pt x="20094" y="38622"/>
                    <a:pt x="17028" y="41689"/>
                    <a:pt x="13244" y="41689"/>
                  </a:cubicBezTo>
                  <a:cubicBezTo>
                    <a:pt x="9460" y="41689"/>
                    <a:pt x="6394" y="38622"/>
                    <a:pt x="6394" y="34838"/>
                  </a:cubicBezTo>
                  <a:cubicBezTo>
                    <a:pt x="6394" y="31054"/>
                    <a:pt x="9460" y="27988"/>
                    <a:pt x="13244" y="27988"/>
                  </a:cubicBezTo>
                  <a:close/>
                  <a:moveTo>
                    <a:pt x="100828" y="39340"/>
                  </a:moveTo>
                  <a:cubicBezTo>
                    <a:pt x="104612" y="39340"/>
                    <a:pt x="107678" y="42406"/>
                    <a:pt x="107678" y="46190"/>
                  </a:cubicBezTo>
                  <a:cubicBezTo>
                    <a:pt x="107678" y="49974"/>
                    <a:pt x="104612" y="53040"/>
                    <a:pt x="100828" y="53040"/>
                  </a:cubicBezTo>
                  <a:cubicBezTo>
                    <a:pt x="97044" y="53040"/>
                    <a:pt x="93978" y="49974"/>
                    <a:pt x="93978" y="46190"/>
                  </a:cubicBezTo>
                  <a:cubicBezTo>
                    <a:pt x="93978" y="42406"/>
                    <a:pt x="97044" y="39340"/>
                    <a:pt x="100828" y="39340"/>
                  </a:cubicBezTo>
                  <a:close/>
                  <a:moveTo>
                    <a:pt x="145289" y="0"/>
                  </a:moveTo>
                  <a:cubicBezTo>
                    <a:pt x="137982" y="0"/>
                    <a:pt x="132046" y="5937"/>
                    <a:pt x="132046" y="13244"/>
                  </a:cubicBezTo>
                  <a:cubicBezTo>
                    <a:pt x="132046" y="15071"/>
                    <a:pt x="132404" y="16800"/>
                    <a:pt x="133057" y="18365"/>
                  </a:cubicBezTo>
                  <a:lnTo>
                    <a:pt x="109309" y="36013"/>
                  </a:lnTo>
                  <a:cubicBezTo>
                    <a:pt x="106993" y="34121"/>
                    <a:pt x="104058" y="32946"/>
                    <a:pt x="100828" y="32946"/>
                  </a:cubicBezTo>
                  <a:cubicBezTo>
                    <a:pt x="97632" y="32946"/>
                    <a:pt x="94696" y="34088"/>
                    <a:pt x="92412" y="35980"/>
                  </a:cubicBezTo>
                  <a:lnTo>
                    <a:pt x="73167" y="21921"/>
                  </a:lnTo>
                  <a:cubicBezTo>
                    <a:pt x="73786" y="20388"/>
                    <a:pt x="74145" y="18692"/>
                    <a:pt x="74145" y="16930"/>
                  </a:cubicBezTo>
                  <a:cubicBezTo>
                    <a:pt x="74145" y="9623"/>
                    <a:pt x="68176" y="3686"/>
                    <a:pt x="60902" y="3686"/>
                  </a:cubicBezTo>
                  <a:cubicBezTo>
                    <a:pt x="53595" y="3686"/>
                    <a:pt x="47625" y="9623"/>
                    <a:pt x="47625" y="16930"/>
                  </a:cubicBezTo>
                  <a:cubicBezTo>
                    <a:pt x="47625" y="17452"/>
                    <a:pt x="47691" y="17974"/>
                    <a:pt x="47723" y="18463"/>
                  </a:cubicBezTo>
                  <a:lnTo>
                    <a:pt x="24139" y="27336"/>
                  </a:lnTo>
                  <a:cubicBezTo>
                    <a:pt x="21758" y="23878"/>
                    <a:pt x="17746" y="21595"/>
                    <a:pt x="13244" y="21595"/>
                  </a:cubicBezTo>
                  <a:cubicBezTo>
                    <a:pt x="5937" y="21595"/>
                    <a:pt x="0" y="27531"/>
                    <a:pt x="0" y="34838"/>
                  </a:cubicBezTo>
                  <a:cubicBezTo>
                    <a:pt x="0" y="42145"/>
                    <a:pt x="5937" y="48082"/>
                    <a:pt x="13244" y="48082"/>
                  </a:cubicBezTo>
                  <a:cubicBezTo>
                    <a:pt x="20551" y="48082"/>
                    <a:pt x="26488" y="42145"/>
                    <a:pt x="26488" y="34838"/>
                  </a:cubicBezTo>
                  <a:cubicBezTo>
                    <a:pt x="26488" y="34316"/>
                    <a:pt x="26455" y="33827"/>
                    <a:pt x="26390" y="33305"/>
                  </a:cubicBezTo>
                  <a:lnTo>
                    <a:pt x="49974" y="24433"/>
                  </a:lnTo>
                  <a:cubicBezTo>
                    <a:pt x="52388" y="27890"/>
                    <a:pt x="56367" y="30174"/>
                    <a:pt x="60902" y="30174"/>
                  </a:cubicBezTo>
                  <a:cubicBezTo>
                    <a:pt x="64131" y="30174"/>
                    <a:pt x="67067" y="28999"/>
                    <a:pt x="69383" y="27075"/>
                  </a:cubicBezTo>
                  <a:lnTo>
                    <a:pt x="88596" y="41101"/>
                  </a:lnTo>
                  <a:cubicBezTo>
                    <a:pt x="87943" y="42667"/>
                    <a:pt x="87585" y="44396"/>
                    <a:pt x="87585" y="46190"/>
                  </a:cubicBezTo>
                  <a:cubicBezTo>
                    <a:pt x="87585" y="53497"/>
                    <a:pt x="93521" y="59434"/>
                    <a:pt x="100828" y="59434"/>
                  </a:cubicBezTo>
                  <a:cubicBezTo>
                    <a:pt x="108135" y="59434"/>
                    <a:pt x="114072" y="53497"/>
                    <a:pt x="114072" y="46190"/>
                  </a:cubicBezTo>
                  <a:cubicBezTo>
                    <a:pt x="114072" y="44429"/>
                    <a:pt x="113713" y="42732"/>
                    <a:pt x="113093" y="41167"/>
                  </a:cubicBezTo>
                  <a:lnTo>
                    <a:pt x="136873" y="23487"/>
                  </a:lnTo>
                  <a:cubicBezTo>
                    <a:pt x="139189" y="25379"/>
                    <a:pt x="142092" y="26488"/>
                    <a:pt x="145289" y="26488"/>
                  </a:cubicBezTo>
                  <a:cubicBezTo>
                    <a:pt x="152596" y="26488"/>
                    <a:pt x="158533" y="20551"/>
                    <a:pt x="158533" y="13244"/>
                  </a:cubicBezTo>
                  <a:cubicBezTo>
                    <a:pt x="158533" y="5937"/>
                    <a:pt x="152596" y="0"/>
                    <a:pt x="145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591825" y="2677275"/>
              <a:ext cx="1310550" cy="159025"/>
            </a:xfrm>
            <a:custGeom>
              <a:rect b="b" l="l" r="r" t="t"/>
              <a:pathLst>
                <a:path extrusionOk="0" h="6361" w="52422">
                  <a:moveTo>
                    <a:pt x="3198" y="0"/>
                  </a:moveTo>
                  <a:cubicBezTo>
                    <a:pt x="1436" y="0"/>
                    <a:pt x="1" y="1403"/>
                    <a:pt x="1" y="3164"/>
                  </a:cubicBezTo>
                  <a:cubicBezTo>
                    <a:pt x="1" y="4958"/>
                    <a:pt x="1436" y="6361"/>
                    <a:pt x="3198" y="6361"/>
                  </a:cubicBezTo>
                  <a:lnTo>
                    <a:pt x="49224" y="6361"/>
                  </a:lnTo>
                  <a:cubicBezTo>
                    <a:pt x="50986" y="6361"/>
                    <a:pt x="52421" y="4958"/>
                    <a:pt x="52421" y="3164"/>
                  </a:cubicBezTo>
                  <a:cubicBezTo>
                    <a:pt x="52421" y="1403"/>
                    <a:pt x="50986" y="0"/>
                    <a:pt x="49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591825" y="2969200"/>
              <a:ext cx="1038975" cy="159875"/>
            </a:xfrm>
            <a:custGeom>
              <a:rect b="b" l="l" r="r" t="t"/>
              <a:pathLst>
                <a:path extrusionOk="0" h="6395" w="41559">
                  <a:moveTo>
                    <a:pt x="3198" y="1"/>
                  </a:moveTo>
                  <a:cubicBezTo>
                    <a:pt x="1436" y="1"/>
                    <a:pt x="1" y="1436"/>
                    <a:pt x="1" y="3198"/>
                  </a:cubicBezTo>
                  <a:cubicBezTo>
                    <a:pt x="1" y="4959"/>
                    <a:pt x="1436" y="6394"/>
                    <a:pt x="3198" y="6394"/>
                  </a:cubicBezTo>
                  <a:lnTo>
                    <a:pt x="38362" y="6394"/>
                  </a:lnTo>
                  <a:cubicBezTo>
                    <a:pt x="40123" y="6394"/>
                    <a:pt x="41559" y="4959"/>
                    <a:pt x="41559" y="3198"/>
                  </a:cubicBezTo>
                  <a:cubicBezTo>
                    <a:pt x="41559" y="1436"/>
                    <a:pt x="40123" y="1"/>
                    <a:pt x="3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190625" y="579800"/>
              <a:ext cx="5219200" cy="4535825"/>
            </a:xfrm>
            <a:custGeom>
              <a:rect b="b" l="l" r="r" t="t"/>
              <a:pathLst>
                <a:path extrusionOk="0" h="181433" w="208768">
                  <a:moveTo>
                    <a:pt x="124575" y="141016"/>
                  </a:moveTo>
                  <a:lnTo>
                    <a:pt x="127054" y="160490"/>
                  </a:lnTo>
                  <a:lnTo>
                    <a:pt x="81713" y="160490"/>
                  </a:lnTo>
                  <a:lnTo>
                    <a:pt x="84192" y="141016"/>
                  </a:lnTo>
                  <a:close/>
                  <a:moveTo>
                    <a:pt x="148812" y="166884"/>
                  </a:moveTo>
                  <a:lnTo>
                    <a:pt x="148812" y="175039"/>
                  </a:lnTo>
                  <a:lnTo>
                    <a:pt x="59955" y="175039"/>
                  </a:lnTo>
                  <a:lnTo>
                    <a:pt x="59955" y="166884"/>
                  </a:lnTo>
                  <a:close/>
                  <a:moveTo>
                    <a:pt x="15201" y="1"/>
                  </a:moveTo>
                  <a:cubicBezTo>
                    <a:pt x="6818" y="1"/>
                    <a:pt x="0" y="6818"/>
                    <a:pt x="0" y="15202"/>
                  </a:cubicBezTo>
                  <a:lnTo>
                    <a:pt x="0" y="125816"/>
                  </a:lnTo>
                  <a:cubicBezTo>
                    <a:pt x="0" y="134199"/>
                    <a:pt x="6818" y="141016"/>
                    <a:pt x="15201" y="141016"/>
                  </a:cubicBezTo>
                  <a:lnTo>
                    <a:pt x="77733" y="141016"/>
                  </a:lnTo>
                  <a:lnTo>
                    <a:pt x="75254" y="160490"/>
                  </a:lnTo>
                  <a:lnTo>
                    <a:pt x="56759" y="160490"/>
                  </a:lnTo>
                  <a:cubicBezTo>
                    <a:pt x="54997" y="160490"/>
                    <a:pt x="53562" y="161926"/>
                    <a:pt x="53562" y="163687"/>
                  </a:cubicBezTo>
                  <a:lnTo>
                    <a:pt x="53562" y="178236"/>
                  </a:lnTo>
                  <a:cubicBezTo>
                    <a:pt x="53562" y="179997"/>
                    <a:pt x="54997" y="181432"/>
                    <a:pt x="56759" y="181432"/>
                  </a:cubicBezTo>
                  <a:lnTo>
                    <a:pt x="152009" y="181432"/>
                  </a:lnTo>
                  <a:cubicBezTo>
                    <a:pt x="153770" y="181432"/>
                    <a:pt x="155205" y="179997"/>
                    <a:pt x="155205" y="178236"/>
                  </a:cubicBezTo>
                  <a:lnTo>
                    <a:pt x="155205" y="163687"/>
                  </a:lnTo>
                  <a:cubicBezTo>
                    <a:pt x="155205" y="161926"/>
                    <a:pt x="153770" y="160490"/>
                    <a:pt x="152009" y="160490"/>
                  </a:cubicBezTo>
                  <a:lnTo>
                    <a:pt x="133513" y="160490"/>
                  </a:lnTo>
                  <a:lnTo>
                    <a:pt x="131034" y="141016"/>
                  </a:lnTo>
                  <a:lnTo>
                    <a:pt x="158859" y="141016"/>
                  </a:lnTo>
                  <a:cubicBezTo>
                    <a:pt x="160620" y="141016"/>
                    <a:pt x="162055" y="139581"/>
                    <a:pt x="162055" y="137820"/>
                  </a:cubicBezTo>
                  <a:cubicBezTo>
                    <a:pt x="162055" y="136058"/>
                    <a:pt x="160620" y="134623"/>
                    <a:pt x="158859" y="134623"/>
                  </a:cubicBezTo>
                  <a:lnTo>
                    <a:pt x="15201" y="134623"/>
                  </a:lnTo>
                  <a:cubicBezTo>
                    <a:pt x="10340" y="134623"/>
                    <a:pt x="6393" y="130676"/>
                    <a:pt x="6393" y="125816"/>
                  </a:cubicBezTo>
                  <a:lnTo>
                    <a:pt x="6393" y="118476"/>
                  </a:lnTo>
                  <a:lnTo>
                    <a:pt x="202374" y="118476"/>
                  </a:lnTo>
                  <a:lnTo>
                    <a:pt x="202374" y="125816"/>
                  </a:lnTo>
                  <a:cubicBezTo>
                    <a:pt x="202374" y="130676"/>
                    <a:pt x="198427" y="134623"/>
                    <a:pt x="193566" y="134623"/>
                  </a:cubicBezTo>
                  <a:lnTo>
                    <a:pt x="173375" y="134623"/>
                  </a:lnTo>
                  <a:cubicBezTo>
                    <a:pt x="171580" y="134623"/>
                    <a:pt x="170178" y="136058"/>
                    <a:pt x="170178" y="137820"/>
                  </a:cubicBezTo>
                  <a:cubicBezTo>
                    <a:pt x="170178" y="139581"/>
                    <a:pt x="171580" y="141016"/>
                    <a:pt x="173375" y="141016"/>
                  </a:cubicBezTo>
                  <a:lnTo>
                    <a:pt x="193566" y="141016"/>
                  </a:lnTo>
                  <a:cubicBezTo>
                    <a:pt x="201950" y="141016"/>
                    <a:pt x="208767" y="134199"/>
                    <a:pt x="208767" y="125816"/>
                  </a:cubicBezTo>
                  <a:lnTo>
                    <a:pt x="208767" y="15202"/>
                  </a:lnTo>
                  <a:cubicBezTo>
                    <a:pt x="208767" y="6818"/>
                    <a:pt x="201950" y="1"/>
                    <a:pt x="193566" y="1"/>
                  </a:cubicBezTo>
                  <a:lnTo>
                    <a:pt x="56595" y="1"/>
                  </a:lnTo>
                  <a:cubicBezTo>
                    <a:pt x="54834" y="1"/>
                    <a:pt x="53399" y="1436"/>
                    <a:pt x="53399" y="3197"/>
                  </a:cubicBezTo>
                  <a:cubicBezTo>
                    <a:pt x="53399" y="4959"/>
                    <a:pt x="54834" y="6394"/>
                    <a:pt x="56595" y="6394"/>
                  </a:cubicBezTo>
                  <a:lnTo>
                    <a:pt x="193566" y="6394"/>
                  </a:lnTo>
                  <a:cubicBezTo>
                    <a:pt x="198427" y="6394"/>
                    <a:pt x="202374" y="10341"/>
                    <a:pt x="202374" y="15202"/>
                  </a:cubicBezTo>
                  <a:lnTo>
                    <a:pt x="202374" y="112115"/>
                  </a:lnTo>
                  <a:lnTo>
                    <a:pt x="6393" y="112115"/>
                  </a:lnTo>
                  <a:lnTo>
                    <a:pt x="6393" y="15202"/>
                  </a:lnTo>
                  <a:cubicBezTo>
                    <a:pt x="6393" y="10341"/>
                    <a:pt x="10340" y="6394"/>
                    <a:pt x="15201" y="6394"/>
                  </a:cubicBezTo>
                  <a:lnTo>
                    <a:pt x="42569" y="6394"/>
                  </a:lnTo>
                  <a:cubicBezTo>
                    <a:pt x="44330" y="6394"/>
                    <a:pt x="45766" y="4959"/>
                    <a:pt x="45766" y="3197"/>
                  </a:cubicBezTo>
                  <a:cubicBezTo>
                    <a:pt x="45766" y="1436"/>
                    <a:pt x="44330" y="1"/>
                    <a:pt x="4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42"/>
          <p:cNvGrpSpPr/>
          <p:nvPr/>
        </p:nvGrpSpPr>
        <p:grpSpPr>
          <a:xfrm>
            <a:off x="5980780" y="1859950"/>
            <a:ext cx="907044" cy="554093"/>
            <a:chOff x="7009649" y="1541981"/>
            <a:chExt cx="524940" cy="320655"/>
          </a:xfrm>
        </p:grpSpPr>
        <p:sp>
          <p:nvSpPr>
            <p:cNvPr id="433" name="Google Shape;433;p42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42"/>
          <p:cNvSpPr txBox="1"/>
          <p:nvPr/>
        </p:nvSpPr>
        <p:spPr>
          <a:xfrm>
            <a:off x="4664800" y="4819850"/>
            <a:ext cx="47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Source: </a:t>
            </a:r>
            <a:r>
              <a:rPr lang="en" sz="900" u="sng">
                <a:solidFill>
                  <a:schemeClr val="hlink"/>
                </a:solidFill>
                <a:latin typeface="Commissioner"/>
                <a:ea typeface="Commissioner"/>
                <a:cs typeface="Commissioner"/>
                <a:sym typeface="Commissioner"/>
                <a:hlinkClick r:id="rId3"/>
              </a:rPr>
              <a:t>https://docs.snowflake.com/en/user-guide/cleanrooms/introduction</a:t>
            </a:r>
            <a:endParaRPr sz="900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type="title"/>
          </p:nvPr>
        </p:nvSpPr>
        <p:spPr>
          <a:xfrm>
            <a:off x="2497050" y="912150"/>
            <a:ext cx="41499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