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Golos Text"/>
      <p:regular r:id="rId14"/>
      <p:bold r:id="rId15"/>
    </p:embeddedFont>
    <p:embeddedFont>
      <p:font typeface="Commissioner"/>
      <p:regular r:id="rId16"/>
      <p:bold r:id="rId17"/>
    </p:embeddedFont>
    <p:embeddedFont>
      <p:font typeface="Golos Text SemiBo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-bold.fntdata"/><Relationship Id="rId14" Type="http://schemas.openxmlformats.org/officeDocument/2006/relationships/font" Target="fonts/GolosText-regular.fntdata"/><Relationship Id="rId17" Type="http://schemas.openxmlformats.org/officeDocument/2006/relationships/font" Target="fonts/Commissioner-bold.fntdata"/><Relationship Id="rId16" Type="http://schemas.openxmlformats.org/officeDocument/2006/relationships/font" Target="fonts/Commissioner-regular.fntdata"/><Relationship Id="rId19" Type="http://schemas.openxmlformats.org/officeDocument/2006/relationships/font" Target="fonts/GolosTextSemiBold-bold.fntdata"/><Relationship Id="rId18" Type="http://schemas.openxmlformats.org/officeDocument/2006/relationships/font" Target="fonts/GolosTex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7bfd1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7bfd1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47bfd1e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47bfd1e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6d459b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36d459b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b627a1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b627a1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e1fc50f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e1fc50f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3df0ac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3df0ac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93ce16c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93ce16c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d0e38a95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d0e38a95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2b9ccab91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2b9ccab91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8" name="Google Shape;98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13" name="Google Shape;113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6" name="Google Shape;126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2" name="Google Shape;252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59" name="Google Shape;259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Data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Collaboration</a:t>
            </a:r>
            <a:endParaRPr sz="4100"/>
          </a:p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實習生 白宸宇</a:t>
            </a:r>
            <a:endParaRPr/>
          </a:p>
        </p:txBody>
      </p:sp>
      <p:sp>
        <p:nvSpPr>
          <p:cNvPr id="280" name="Google Shape;280;p35"/>
          <p:cNvSpPr txBox="1"/>
          <p:nvPr>
            <p:ph idx="1" type="subTitle"/>
          </p:nvPr>
        </p:nvSpPr>
        <p:spPr>
          <a:xfrm>
            <a:off x="713225" y="26404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cxnSp>
        <p:nvCxnSpPr>
          <p:cNvPr id="281" name="Google Shape;281;p35"/>
          <p:cNvCxnSpPr/>
          <p:nvPr/>
        </p:nvCxnSpPr>
        <p:spPr>
          <a:xfrm>
            <a:off x="765825" y="2640475"/>
            <a:ext cx="349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288" name="Google Shape;288;p36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36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" name="Google Shape;290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目錄</a:t>
            </a:r>
            <a:endParaRPr sz="3100"/>
          </a:p>
        </p:txBody>
      </p:sp>
      <p:sp>
        <p:nvSpPr>
          <p:cNvPr id="291" name="Google Shape;291;p36"/>
          <p:cNvSpPr txBox="1"/>
          <p:nvPr>
            <p:ph idx="2" type="subTitle"/>
          </p:nvPr>
        </p:nvSpPr>
        <p:spPr>
          <a:xfrm>
            <a:off x="1936100" y="1658300"/>
            <a:ext cx="22887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Collaboration</a:t>
            </a:r>
            <a:endParaRPr/>
          </a:p>
        </p:txBody>
      </p:sp>
      <p:sp>
        <p:nvSpPr>
          <p:cNvPr id="292" name="Google Shape;292;p36"/>
          <p:cNvSpPr txBox="1"/>
          <p:nvPr>
            <p:ph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6"/>
          <p:cNvSpPr txBox="1"/>
          <p:nvPr>
            <p:ph idx="5" type="subTitle"/>
          </p:nvPr>
        </p:nvSpPr>
        <p:spPr>
          <a:xfrm>
            <a:off x="1936100" y="3354600"/>
            <a:ext cx="26796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r>
              <a:rPr lang="en"/>
              <a:t>簡介</a:t>
            </a:r>
            <a:endParaRPr/>
          </a:p>
        </p:txBody>
      </p:sp>
      <p:sp>
        <p:nvSpPr>
          <p:cNvPr id="294" name="Google Shape;294;p36"/>
          <p:cNvSpPr txBox="1"/>
          <p:nvPr>
            <p:ph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5" name="Google Shape;295;p36"/>
          <p:cNvSpPr txBox="1"/>
          <p:nvPr>
            <p:ph idx="8" type="subTitle"/>
          </p:nvPr>
        </p:nvSpPr>
        <p:spPr>
          <a:xfrm>
            <a:off x="5969570" y="1658300"/>
            <a:ext cx="22887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</a:t>
            </a:r>
            <a:r>
              <a:rPr lang="en"/>
              <a:t>簡介</a:t>
            </a:r>
            <a:endParaRPr/>
          </a:p>
        </p:txBody>
      </p:sp>
      <p:sp>
        <p:nvSpPr>
          <p:cNvPr id="296" name="Google Shape;296;p36"/>
          <p:cNvSpPr txBox="1"/>
          <p:nvPr>
            <p:ph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36"/>
          <p:cNvSpPr txBox="1"/>
          <p:nvPr>
            <p:ph idx="14" type="subTitle"/>
          </p:nvPr>
        </p:nvSpPr>
        <p:spPr>
          <a:xfrm>
            <a:off x="5969576" y="3354600"/>
            <a:ext cx="26304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endParaRPr/>
          </a:p>
        </p:txBody>
      </p:sp>
      <p:sp>
        <p:nvSpPr>
          <p:cNvPr id="298" name="Google Shape;298;p36"/>
          <p:cNvSpPr txBox="1"/>
          <p:nvPr>
            <p:ph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/>
          <p:nvPr/>
        </p:nvSpPr>
        <p:spPr>
          <a:xfrm>
            <a:off x="0" y="308775"/>
            <a:ext cx="5546100" cy="87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7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 txBox="1"/>
          <p:nvPr>
            <p:ph idx="2" type="title"/>
          </p:nvPr>
        </p:nvSpPr>
        <p:spPr>
          <a:xfrm>
            <a:off x="766950" y="246675"/>
            <a:ext cx="55461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collaboration</a:t>
            </a:r>
            <a:r>
              <a:rPr lang="en"/>
              <a:t> </a:t>
            </a:r>
            <a:endParaRPr/>
          </a:p>
        </p:txBody>
      </p:sp>
      <p:sp>
        <p:nvSpPr>
          <p:cNvPr id="306" name="Google Shape;306;p37"/>
          <p:cNvSpPr txBox="1"/>
          <p:nvPr>
            <p:ph idx="1" type="subTitle"/>
          </p:nvPr>
        </p:nvSpPr>
        <p:spPr>
          <a:xfrm>
            <a:off x="858975" y="1357950"/>
            <a:ext cx="37566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指多個實體（如企業、團隊或部門）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共享和共同分析數據的過程，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以獲取更深入的見解和促進業務決策。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通常在保護隱私和安全的環境下進行，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確保數據所有權和敏感信息的保護。</a:t>
            </a:r>
            <a:endParaRPr/>
          </a:p>
        </p:txBody>
      </p:sp>
      <p:grpSp>
        <p:nvGrpSpPr>
          <p:cNvPr id="307" name="Google Shape;307;p37"/>
          <p:cNvGrpSpPr/>
          <p:nvPr/>
        </p:nvGrpSpPr>
        <p:grpSpPr>
          <a:xfrm>
            <a:off x="6057688" y="1451726"/>
            <a:ext cx="596688" cy="544487"/>
            <a:chOff x="1958520" y="2302574"/>
            <a:chExt cx="359213" cy="327807"/>
          </a:xfrm>
        </p:grpSpPr>
        <p:sp>
          <p:nvSpPr>
            <p:cNvPr id="308" name="Google Shape;308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307088" y="2118751"/>
            <a:ext cx="596688" cy="544487"/>
            <a:chOff x="1958520" y="2302574"/>
            <a:chExt cx="359213" cy="327807"/>
          </a:xfrm>
        </p:grpSpPr>
        <p:sp>
          <p:nvSpPr>
            <p:cNvPr id="312" name="Google Shape;312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4830838" y="2118751"/>
            <a:ext cx="596688" cy="544487"/>
            <a:chOff x="1958520" y="2302574"/>
            <a:chExt cx="359213" cy="327807"/>
          </a:xfrm>
        </p:grpSpPr>
        <p:sp>
          <p:nvSpPr>
            <p:cNvPr id="316" name="Google Shape;316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5221263" y="3367351"/>
            <a:ext cx="596688" cy="544487"/>
            <a:chOff x="1958520" y="2302574"/>
            <a:chExt cx="359213" cy="327807"/>
          </a:xfrm>
        </p:grpSpPr>
        <p:sp>
          <p:nvSpPr>
            <p:cNvPr id="320" name="Google Shape;320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7047613" y="3450126"/>
            <a:ext cx="596688" cy="544487"/>
            <a:chOff x="1958520" y="2302574"/>
            <a:chExt cx="359213" cy="327807"/>
          </a:xfrm>
        </p:grpSpPr>
        <p:sp>
          <p:nvSpPr>
            <p:cNvPr id="324" name="Google Shape;324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>
            <a:off x="6120260" y="2495635"/>
            <a:ext cx="494114" cy="596381"/>
            <a:chOff x="1761909" y="3811961"/>
            <a:chExt cx="307974" cy="371716"/>
          </a:xfrm>
        </p:grpSpPr>
        <p:sp>
          <p:nvSpPr>
            <p:cNvPr id="328" name="Google Shape;328;p37"/>
            <p:cNvSpPr/>
            <p:nvPr/>
          </p:nvSpPr>
          <p:spPr>
            <a:xfrm>
              <a:off x="1761909" y="3811961"/>
              <a:ext cx="307974" cy="371716"/>
            </a:xfrm>
            <a:custGeom>
              <a:rect b="b" l="l" r="r" t="t"/>
              <a:pathLst>
                <a:path extrusionOk="0" h="11669" w="9668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921566" y="3855953"/>
              <a:ext cx="105854" cy="271213"/>
            </a:xfrm>
            <a:custGeom>
              <a:rect b="b" l="l" r="r" t="t"/>
              <a:pathLst>
                <a:path extrusionOk="0" h="8514" w="3323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803990" y="3855953"/>
              <a:ext cx="106619" cy="165773"/>
            </a:xfrm>
            <a:custGeom>
              <a:rect b="b" l="l" r="r" t="t"/>
              <a:pathLst>
                <a:path extrusionOk="0" h="5204" w="3347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824472" y="3932565"/>
              <a:ext cx="63360" cy="11436"/>
            </a:xfrm>
            <a:custGeom>
              <a:rect b="b" l="l" r="r" t="t"/>
              <a:pathLst>
                <a:path extrusionOk="0" h="359" w="1989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824472" y="3907941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824472" y="388290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824472" y="3957603"/>
              <a:ext cx="63360" cy="11786"/>
            </a:xfrm>
            <a:custGeom>
              <a:rect b="b" l="l" r="r" t="t"/>
              <a:pathLst>
                <a:path extrusionOk="0" h="370" w="1989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824472" y="398302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852919" y="4057372"/>
              <a:ext cx="32269" cy="32269"/>
            </a:xfrm>
            <a:custGeom>
              <a:rect b="b" l="l" r="r" t="t"/>
              <a:pathLst>
                <a:path extrusionOk="0" h="1013" w="1013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803607" y="4031188"/>
              <a:ext cx="34563" cy="88398"/>
            </a:xfrm>
            <a:custGeom>
              <a:rect b="b" l="l" r="r" t="t"/>
              <a:pathLst>
                <a:path extrusionOk="0" h="2775" w="1085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7"/>
          <p:cNvSpPr txBox="1"/>
          <p:nvPr>
            <p:ph idx="1" type="subTitle"/>
          </p:nvPr>
        </p:nvSpPr>
        <p:spPr>
          <a:xfrm>
            <a:off x="901725" y="3315575"/>
            <a:ext cx="41595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數據共享: </a:t>
            </a:r>
            <a:endParaRPr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各方在不暴露原始數據的前提下共享數據。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聯合分析: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多方在共享數據基礎上進行協同分析，得出綜合結果。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7"/>
          <p:cNvCxnSpPr/>
          <p:nvPr/>
        </p:nvCxnSpPr>
        <p:spPr>
          <a:xfrm>
            <a:off x="6261225" y="209592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7"/>
          <p:cNvCxnSpPr/>
          <p:nvPr/>
        </p:nvCxnSpPr>
        <p:spPr>
          <a:xfrm>
            <a:off x="5557475" y="2432025"/>
            <a:ext cx="380100" cy="25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7"/>
          <p:cNvCxnSpPr/>
          <p:nvPr/>
        </p:nvCxnSpPr>
        <p:spPr>
          <a:xfrm flipH="1" rot="10800000">
            <a:off x="5816200" y="3037650"/>
            <a:ext cx="243300" cy="26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6664800" y="3146100"/>
            <a:ext cx="310500" cy="37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7"/>
          <p:cNvCxnSpPr/>
          <p:nvPr/>
        </p:nvCxnSpPr>
        <p:spPr>
          <a:xfrm flipH="1">
            <a:off x="6654425" y="2235400"/>
            <a:ext cx="621000" cy="30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7"/>
          <p:cNvCxnSpPr/>
          <p:nvPr/>
        </p:nvCxnSpPr>
        <p:spPr>
          <a:xfrm flipH="1" rot="10800000">
            <a:off x="6426775" y="2090375"/>
            <a:ext cx="10500" cy="28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/>
          <p:nvPr/>
        </p:nvCxnSpPr>
        <p:spPr>
          <a:xfrm flipH="1" rot="10800000">
            <a:off x="6695875" y="2411325"/>
            <a:ext cx="558900" cy="24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7"/>
          <p:cNvCxnSpPr/>
          <p:nvPr/>
        </p:nvCxnSpPr>
        <p:spPr>
          <a:xfrm>
            <a:off x="6675175" y="2970200"/>
            <a:ext cx="403500" cy="455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7"/>
          <p:cNvCxnSpPr/>
          <p:nvPr/>
        </p:nvCxnSpPr>
        <p:spPr>
          <a:xfrm rot="10800000">
            <a:off x="5598825" y="2307825"/>
            <a:ext cx="372600" cy="24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7"/>
          <p:cNvCxnSpPr/>
          <p:nvPr/>
        </p:nvCxnSpPr>
        <p:spPr>
          <a:xfrm flipH="1">
            <a:off x="5888775" y="3177175"/>
            <a:ext cx="237900" cy="26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-51750" y="695950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Snowflake</a:t>
            </a:r>
            <a:r>
              <a:rPr lang="en" sz="3300"/>
              <a:t>簡介</a:t>
            </a:r>
            <a:endParaRPr sz="3300"/>
          </a:p>
        </p:txBody>
      </p:sp>
      <p:sp>
        <p:nvSpPr>
          <p:cNvPr id="354" name="Google Shape;354;p38"/>
          <p:cNvSpPr txBox="1"/>
          <p:nvPr>
            <p:ph idx="1" type="subTitle"/>
          </p:nvPr>
        </p:nvSpPr>
        <p:spPr>
          <a:xfrm>
            <a:off x="828700" y="1687975"/>
            <a:ext cx="55152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-為</a:t>
            </a:r>
            <a:r>
              <a:rPr lang="en"/>
              <a:t>一家美國雲端運算資料雲端公司，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-該公司提供基於雲端的資料儲存和分析服務，通常稱為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「資料即服務」(Data-as-a-Service)。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-允許企業用戶使用基於雲端的硬體和軟體來儲存和分析資料</a:t>
            </a:r>
            <a:endParaRPr/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00" y="695950"/>
            <a:ext cx="3001252" cy="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1691075" y="16351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Data Clean Rooms 是一種安全環境，允許多方在不暴露原始數據的情況下協同工作。增強了隱私保護，通過結合不同來源的數據提供更深入的見解，並提高了數據安全性。</a:t>
            </a:r>
            <a:endParaRPr/>
          </a:p>
        </p:txBody>
      </p:sp>
      <p:sp>
        <p:nvSpPr>
          <p:cNvPr id="361" name="Google Shape;361;p3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r>
              <a:rPr lang="en"/>
              <a:t>簡介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1591500" y="2877050"/>
            <a:ext cx="5961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優勢：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增強隱私保護：在促進協作的同時保護敏感數據。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深入洞察：	          结合多個來源的數據進行更豐富的分析。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提高安全性：      降低未經授權訪問的風險。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607800" y="481000"/>
            <a:ext cx="7928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Snowflake Data Clean Rooms work</a:t>
            </a:r>
            <a:endParaRPr/>
          </a:p>
        </p:txBody>
      </p:sp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3637200" y="20952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Rooms</a:t>
            </a:r>
            <a:endParaRPr/>
          </a:p>
        </p:txBody>
      </p:sp>
      <p:sp>
        <p:nvSpPr>
          <p:cNvPr id="369" name="Google Shape;369;p40"/>
          <p:cNvSpPr txBox="1"/>
          <p:nvPr>
            <p:ph idx="2" type="subTitle"/>
          </p:nvPr>
        </p:nvSpPr>
        <p:spPr>
          <a:xfrm>
            <a:off x="1348050" y="3650900"/>
            <a:ext cx="64479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SDCR也</a:t>
            </a:r>
            <a:r>
              <a:rPr lang="en"/>
              <a:t>使用隱私增強技術來保護其數據，例如：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-使用差別的隱私權限將噪點加入到結果中，防止識別特定個人是否在數據中。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-將數據加密，然後直接在加密數據上運行多方計算。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3658200" y="1867950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7240550" y="188352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2" name="Google Shape;372;p40"/>
          <p:cNvSpPr txBox="1"/>
          <p:nvPr>
            <p:ph idx="1" type="subTitle"/>
          </p:nvPr>
        </p:nvSpPr>
        <p:spPr>
          <a:xfrm>
            <a:off x="7219550" y="2110800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(Consumer)</a:t>
            </a:r>
            <a:endParaRPr/>
          </a:p>
        </p:txBody>
      </p:sp>
      <p:cxnSp>
        <p:nvCxnSpPr>
          <p:cNvPr id="373" name="Google Shape;373;p40"/>
          <p:cNvCxnSpPr/>
          <p:nvPr/>
        </p:nvCxnSpPr>
        <p:spPr>
          <a:xfrm rot="10800000">
            <a:off x="5298775" y="2318200"/>
            <a:ext cx="186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0"/>
          <p:cNvCxnSpPr/>
          <p:nvPr/>
        </p:nvCxnSpPr>
        <p:spPr>
          <a:xfrm flipH="1">
            <a:off x="5298775" y="2801775"/>
            <a:ext cx="1867800" cy="2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0"/>
          <p:cNvSpPr txBox="1"/>
          <p:nvPr>
            <p:ph idx="2" type="subTitle"/>
          </p:nvPr>
        </p:nvSpPr>
        <p:spPr>
          <a:xfrm>
            <a:off x="5222725" y="1852375"/>
            <a:ext cx="21315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彙整結果與見解</a:t>
            </a:r>
            <a:endParaRPr/>
          </a:p>
        </p:txBody>
      </p:sp>
      <p:sp>
        <p:nvSpPr>
          <p:cNvPr id="376" name="Google Shape;376;p40"/>
          <p:cNvSpPr txBox="1"/>
          <p:nvPr>
            <p:ph idx="2" type="subTitle"/>
          </p:nvPr>
        </p:nvSpPr>
        <p:spPr>
          <a:xfrm>
            <a:off x="5057275" y="2853525"/>
            <a:ext cx="24624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無法取得原始資料</a:t>
            </a:r>
            <a:endParaRPr/>
          </a:p>
        </p:txBody>
      </p:sp>
      <p:cxnSp>
        <p:nvCxnSpPr>
          <p:cNvPr id="377" name="Google Shape;377;p40"/>
          <p:cNvCxnSpPr/>
          <p:nvPr/>
        </p:nvCxnSpPr>
        <p:spPr>
          <a:xfrm flipH="1">
            <a:off x="6107425" y="2622075"/>
            <a:ext cx="362100" cy="3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>
            <a:off x="6114025" y="2628675"/>
            <a:ext cx="348900" cy="34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0"/>
          <p:cNvSpPr/>
          <p:nvPr/>
        </p:nvSpPr>
        <p:spPr>
          <a:xfrm>
            <a:off x="167025" y="185237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0" name="Google Shape;380;p40"/>
          <p:cNvSpPr txBox="1"/>
          <p:nvPr>
            <p:ph idx="1" type="subTitle"/>
          </p:nvPr>
        </p:nvSpPr>
        <p:spPr>
          <a:xfrm>
            <a:off x="146050" y="20952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(Provider)</a:t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>
            <a:off x="1793813" y="231820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1793813" y="28031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0"/>
          <p:cNvSpPr txBox="1"/>
          <p:nvPr>
            <p:ph idx="2" type="subTitle"/>
          </p:nvPr>
        </p:nvSpPr>
        <p:spPr>
          <a:xfrm>
            <a:off x="1728850" y="18817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分享數據</a:t>
            </a:r>
            <a:endParaRPr/>
          </a:p>
        </p:txBody>
      </p:sp>
      <p:sp>
        <p:nvSpPr>
          <p:cNvPr id="384" name="Google Shape;384;p40"/>
          <p:cNvSpPr txBox="1"/>
          <p:nvPr>
            <p:ph idx="2" type="subTitle"/>
          </p:nvPr>
        </p:nvSpPr>
        <p:spPr>
          <a:xfrm>
            <a:off x="1749875" y="28017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定義數據使用權限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idx="1" type="subTitle"/>
          </p:nvPr>
        </p:nvSpPr>
        <p:spPr>
          <a:xfrm>
            <a:off x="3626850" y="8326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Rooms</a:t>
            </a:r>
            <a:endParaRPr/>
          </a:p>
        </p:txBody>
      </p:sp>
      <p:sp>
        <p:nvSpPr>
          <p:cNvPr id="390" name="Google Shape;390;p41"/>
          <p:cNvSpPr txBox="1"/>
          <p:nvPr>
            <p:ph idx="2" type="subTitle"/>
          </p:nvPr>
        </p:nvSpPr>
        <p:spPr>
          <a:xfrm>
            <a:off x="156675" y="2388300"/>
            <a:ext cx="2730600" cy="1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-建立clean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新增資料到clean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-設定consumer如何與資料互動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-分享clean room給consumer.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3647850" y="605350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7230200" y="62092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3" name="Google Shape;393;p41"/>
          <p:cNvSpPr txBox="1"/>
          <p:nvPr>
            <p:ph idx="1" type="subTitle"/>
          </p:nvPr>
        </p:nvSpPr>
        <p:spPr>
          <a:xfrm>
            <a:off x="7209200" y="848200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(Consumer)</a:t>
            </a:r>
            <a:endParaRPr/>
          </a:p>
        </p:txBody>
      </p:sp>
      <p:cxnSp>
        <p:nvCxnSpPr>
          <p:cNvPr id="394" name="Google Shape;394;p41"/>
          <p:cNvCxnSpPr/>
          <p:nvPr/>
        </p:nvCxnSpPr>
        <p:spPr>
          <a:xfrm rot="10800000">
            <a:off x="5288425" y="1055600"/>
            <a:ext cx="186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1"/>
          <p:cNvCxnSpPr/>
          <p:nvPr/>
        </p:nvCxnSpPr>
        <p:spPr>
          <a:xfrm flipH="1">
            <a:off x="5288425" y="1539175"/>
            <a:ext cx="1867800" cy="2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41"/>
          <p:cNvSpPr txBox="1"/>
          <p:nvPr>
            <p:ph idx="2" type="subTitle"/>
          </p:nvPr>
        </p:nvSpPr>
        <p:spPr>
          <a:xfrm>
            <a:off x="5212375" y="589775"/>
            <a:ext cx="21315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彙整結果與見解</a:t>
            </a:r>
            <a:endParaRPr/>
          </a:p>
        </p:txBody>
      </p:sp>
      <p:sp>
        <p:nvSpPr>
          <p:cNvPr id="397" name="Google Shape;397;p41"/>
          <p:cNvSpPr txBox="1"/>
          <p:nvPr>
            <p:ph idx="2" type="subTitle"/>
          </p:nvPr>
        </p:nvSpPr>
        <p:spPr>
          <a:xfrm>
            <a:off x="5046925" y="1590925"/>
            <a:ext cx="24624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無法取得原始資料</a:t>
            </a:r>
            <a:endParaRPr/>
          </a:p>
        </p:txBody>
      </p:sp>
      <p:cxnSp>
        <p:nvCxnSpPr>
          <p:cNvPr id="398" name="Google Shape;398;p41"/>
          <p:cNvCxnSpPr/>
          <p:nvPr/>
        </p:nvCxnSpPr>
        <p:spPr>
          <a:xfrm flipH="1">
            <a:off x="6097075" y="1359475"/>
            <a:ext cx="362100" cy="3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1"/>
          <p:cNvCxnSpPr/>
          <p:nvPr/>
        </p:nvCxnSpPr>
        <p:spPr>
          <a:xfrm>
            <a:off x="6103675" y="1366075"/>
            <a:ext cx="348900" cy="34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1"/>
          <p:cNvSpPr/>
          <p:nvPr/>
        </p:nvSpPr>
        <p:spPr>
          <a:xfrm>
            <a:off x="156675" y="58977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01" name="Google Shape;401;p41"/>
          <p:cNvSpPr txBox="1"/>
          <p:nvPr>
            <p:ph idx="1" type="subTitle"/>
          </p:nvPr>
        </p:nvSpPr>
        <p:spPr>
          <a:xfrm>
            <a:off x="135700" y="8326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(Provider)</a:t>
            </a:r>
            <a:endParaRPr/>
          </a:p>
        </p:txBody>
      </p:sp>
      <p:cxnSp>
        <p:nvCxnSpPr>
          <p:cNvPr id="402" name="Google Shape;402;p41"/>
          <p:cNvCxnSpPr/>
          <p:nvPr/>
        </p:nvCxnSpPr>
        <p:spPr>
          <a:xfrm>
            <a:off x="1783463" y="105560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1"/>
          <p:cNvCxnSpPr/>
          <p:nvPr/>
        </p:nvCxnSpPr>
        <p:spPr>
          <a:xfrm>
            <a:off x="1783463" y="15405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1"/>
          <p:cNvSpPr txBox="1"/>
          <p:nvPr>
            <p:ph idx="2" type="subTitle"/>
          </p:nvPr>
        </p:nvSpPr>
        <p:spPr>
          <a:xfrm>
            <a:off x="1718500" y="6191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分享數據</a:t>
            </a:r>
            <a:endParaRPr/>
          </a:p>
        </p:txBody>
      </p:sp>
      <p:sp>
        <p:nvSpPr>
          <p:cNvPr id="405" name="Google Shape;405;p41"/>
          <p:cNvSpPr txBox="1"/>
          <p:nvPr>
            <p:ph idx="2" type="subTitle"/>
          </p:nvPr>
        </p:nvSpPr>
        <p:spPr>
          <a:xfrm>
            <a:off x="1739525" y="15391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定義數據使用權限</a:t>
            </a:r>
            <a:endParaRPr/>
          </a:p>
        </p:txBody>
      </p:sp>
      <p:sp>
        <p:nvSpPr>
          <p:cNvPr id="406" name="Google Shape;406;p41"/>
          <p:cNvSpPr txBox="1"/>
          <p:nvPr>
            <p:ph idx="2" type="subTitle"/>
          </p:nvPr>
        </p:nvSpPr>
        <p:spPr>
          <a:xfrm>
            <a:off x="5844800" y="2388300"/>
            <a:ext cx="2906700" cy="20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r>
              <a:rPr lang="en"/>
              <a:t>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下載</a:t>
            </a:r>
            <a:r>
              <a:rPr lang="en"/>
              <a:t>clean room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-新增資料集到clean room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在clean room中分析數據，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-包括將consumer數據與provider的數據進行匯合。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277050" y="470650"/>
            <a:ext cx="8589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Working with a Snowflake Data Clean Room</a:t>
            </a:r>
            <a:endParaRPr sz="2800"/>
          </a:p>
        </p:txBody>
      </p:sp>
      <p:sp>
        <p:nvSpPr>
          <p:cNvPr id="412" name="Google Shape;412;p42"/>
          <p:cNvSpPr txBox="1"/>
          <p:nvPr>
            <p:ph idx="1" type="subTitle"/>
          </p:nvPr>
        </p:nvSpPr>
        <p:spPr>
          <a:xfrm>
            <a:off x="1210013" y="340355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上手簡易的介面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-使用預先定義的分析模板</a:t>
            </a:r>
            <a:endParaRPr/>
          </a:p>
        </p:txBody>
      </p:sp>
      <p:sp>
        <p:nvSpPr>
          <p:cNvPr id="413" name="Google Shape;413;p42"/>
          <p:cNvSpPr txBox="1"/>
          <p:nvPr>
            <p:ph idx="2" type="subTitle"/>
          </p:nvPr>
        </p:nvSpPr>
        <p:spPr>
          <a:xfrm>
            <a:off x="121000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414" name="Google Shape;414;p42"/>
          <p:cNvSpPr txBox="1"/>
          <p:nvPr>
            <p:ph idx="3" type="subTitle"/>
          </p:nvPr>
        </p:nvSpPr>
        <p:spPr>
          <a:xfrm>
            <a:off x="4974200" y="3336500"/>
            <a:ext cx="29202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完整的API，上手難度較高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-以程式化的方式使用clean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-自定義應用程式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-自定義分析模板和機器學習模型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0" y="1642453"/>
            <a:ext cx="9144000" cy="98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2"/>
          <p:cNvCxnSpPr/>
          <p:nvPr/>
        </p:nvCxnSpPr>
        <p:spPr>
          <a:xfrm rot="10800000">
            <a:off x="9002100" y="1642500"/>
            <a:ext cx="0" cy="3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2"/>
          <p:cNvCxnSpPr/>
          <p:nvPr/>
        </p:nvCxnSpPr>
        <p:spPr>
          <a:xfrm rot="10800000">
            <a:off x="283800" y="-5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2"/>
          <p:cNvSpPr txBox="1"/>
          <p:nvPr>
            <p:ph idx="4" type="subTitle"/>
          </p:nvPr>
        </p:nvSpPr>
        <p:spPr>
          <a:xfrm>
            <a:off x="52341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APIs</a:t>
            </a:r>
            <a:endParaRPr/>
          </a:p>
        </p:txBody>
      </p:sp>
      <p:grpSp>
        <p:nvGrpSpPr>
          <p:cNvPr id="419" name="Google Shape;419;p42"/>
          <p:cNvGrpSpPr/>
          <p:nvPr/>
        </p:nvGrpSpPr>
        <p:grpSpPr>
          <a:xfrm>
            <a:off x="2052399" y="1826073"/>
            <a:ext cx="715552" cy="621862"/>
            <a:chOff x="1190625" y="579800"/>
            <a:chExt cx="5219200" cy="4535825"/>
          </a:xfrm>
        </p:grpSpPr>
        <p:sp>
          <p:nvSpPr>
            <p:cNvPr id="420" name="Google Shape;420;p42"/>
            <p:cNvSpPr/>
            <p:nvPr/>
          </p:nvSpPr>
          <p:spPr>
            <a:xfrm>
              <a:off x="4907650" y="2826500"/>
              <a:ext cx="159050" cy="302575"/>
            </a:xfrm>
            <a:custGeom>
              <a:rect b="b" l="l" r="r" t="t"/>
              <a:pathLst>
                <a:path extrusionOk="0" h="12103" w="6362">
                  <a:moveTo>
                    <a:pt x="3197" y="0"/>
                  </a:moveTo>
                  <a:cubicBezTo>
                    <a:pt x="1403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03" y="12102"/>
                    <a:pt x="3197" y="12102"/>
                  </a:cubicBezTo>
                  <a:cubicBezTo>
                    <a:pt x="4959" y="12102"/>
                    <a:pt x="6361" y="10667"/>
                    <a:pt x="6361" y="8906"/>
                  </a:cubicBezTo>
                  <a:lnTo>
                    <a:pt x="6361" y="3197"/>
                  </a:lnTo>
                  <a:cubicBezTo>
                    <a:pt x="6361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521427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6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6" y="12102"/>
                    <a:pt x="3197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552172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5" y="12102"/>
                    <a:pt x="3197" y="12102"/>
                  </a:cubicBezTo>
                  <a:cubicBezTo>
                    <a:pt x="4958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5829150" y="2826500"/>
              <a:ext cx="159875" cy="302575"/>
            </a:xfrm>
            <a:custGeom>
              <a:rect b="b" l="l" r="r" t="t"/>
              <a:pathLst>
                <a:path extrusionOk="0" h="12103" w="6395">
                  <a:moveTo>
                    <a:pt x="3198" y="0"/>
                  </a:moveTo>
                  <a:cubicBezTo>
                    <a:pt x="1403" y="0"/>
                    <a:pt x="1" y="1436"/>
                    <a:pt x="1" y="3197"/>
                  </a:cubicBezTo>
                  <a:lnTo>
                    <a:pt x="1" y="8906"/>
                  </a:lnTo>
                  <a:cubicBezTo>
                    <a:pt x="1" y="10667"/>
                    <a:pt x="1403" y="12102"/>
                    <a:pt x="3198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818550" y="1179200"/>
              <a:ext cx="3963325" cy="1485850"/>
            </a:xfrm>
            <a:custGeom>
              <a:rect b="b" l="l" r="r" t="t"/>
              <a:pathLst>
                <a:path extrusionOk="0" h="59434" w="158533">
                  <a:moveTo>
                    <a:pt x="145289" y="6394"/>
                  </a:moveTo>
                  <a:cubicBezTo>
                    <a:pt x="149073" y="6394"/>
                    <a:pt x="152139" y="9460"/>
                    <a:pt x="152139" y="13244"/>
                  </a:cubicBezTo>
                  <a:cubicBezTo>
                    <a:pt x="152139" y="17028"/>
                    <a:pt x="149073" y="20094"/>
                    <a:pt x="145289" y="20094"/>
                  </a:cubicBezTo>
                  <a:cubicBezTo>
                    <a:pt x="141505" y="20094"/>
                    <a:pt x="138439" y="17028"/>
                    <a:pt x="138439" y="13244"/>
                  </a:cubicBezTo>
                  <a:cubicBezTo>
                    <a:pt x="138439" y="9460"/>
                    <a:pt x="141505" y="6394"/>
                    <a:pt x="145289" y="6394"/>
                  </a:cubicBezTo>
                  <a:close/>
                  <a:moveTo>
                    <a:pt x="60902" y="10080"/>
                  </a:moveTo>
                  <a:cubicBezTo>
                    <a:pt x="64653" y="10080"/>
                    <a:pt x="67752" y="13146"/>
                    <a:pt x="67752" y="16930"/>
                  </a:cubicBezTo>
                  <a:cubicBezTo>
                    <a:pt x="67752" y="20714"/>
                    <a:pt x="64653" y="23780"/>
                    <a:pt x="60902" y="23780"/>
                  </a:cubicBezTo>
                  <a:cubicBezTo>
                    <a:pt x="57118" y="23780"/>
                    <a:pt x="54019" y="20714"/>
                    <a:pt x="54019" y="16930"/>
                  </a:cubicBezTo>
                  <a:cubicBezTo>
                    <a:pt x="54019" y="13146"/>
                    <a:pt x="57118" y="10080"/>
                    <a:pt x="60902" y="10080"/>
                  </a:cubicBezTo>
                  <a:close/>
                  <a:moveTo>
                    <a:pt x="13244" y="27988"/>
                  </a:moveTo>
                  <a:cubicBezTo>
                    <a:pt x="17028" y="27988"/>
                    <a:pt x="20094" y="31054"/>
                    <a:pt x="20094" y="34838"/>
                  </a:cubicBezTo>
                  <a:cubicBezTo>
                    <a:pt x="20094" y="38622"/>
                    <a:pt x="17028" y="41689"/>
                    <a:pt x="13244" y="41689"/>
                  </a:cubicBezTo>
                  <a:cubicBezTo>
                    <a:pt x="9460" y="41689"/>
                    <a:pt x="6394" y="38622"/>
                    <a:pt x="6394" y="34838"/>
                  </a:cubicBezTo>
                  <a:cubicBezTo>
                    <a:pt x="6394" y="31054"/>
                    <a:pt x="9460" y="27988"/>
                    <a:pt x="13244" y="27988"/>
                  </a:cubicBezTo>
                  <a:close/>
                  <a:moveTo>
                    <a:pt x="100828" y="39340"/>
                  </a:moveTo>
                  <a:cubicBezTo>
                    <a:pt x="104612" y="39340"/>
                    <a:pt x="107678" y="42406"/>
                    <a:pt x="107678" y="46190"/>
                  </a:cubicBezTo>
                  <a:cubicBezTo>
                    <a:pt x="107678" y="49974"/>
                    <a:pt x="104612" y="53040"/>
                    <a:pt x="100828" y="53040"/>
                  </a:cubicBezTo>
                  <a:cubicBezTo>
                    <a:pt x="97044" y="53040"/>
                    <a:pt x="93978" y="49974"/>
                    <a:pt x="93978" y="46190"/>
                  </a:cubicBezTo>
                  <a:cubicBezTo>
                    <a:pt x="93978" y="42406"/>
                    <a:pt x="97044" y="39340"/>
                    <a:pt x="100828" y="39340"/>
                  </a:cubicBezTo>
                  <a:close/>
                  <a:moveTo>
                    <a:pt x="145289" y="0"/>
                  </a:moveTo>
                  <a:cubicBezTo>
                    <a:pt x="137982" y="0"/>
                    <a:pt x="132046" y="5937"/>
                    <a:pt x="132046" y="13244"/>
                  </a:cubicBezTo>
                  <a:cubicBezTo>
                    <a:pt x="132046" y="15071"/>
                    <a:pt x="132404" y="16800"/>
                    <a:pt x="133057" y="18365"/>
                  </a:cubicBezTo>
                  <a:lnTo>
                    <a:pt x="109309" y="36013"/>
                  </a:lnTo>
                  <a:cubicBezTo>
                    <a:pt x="106993" y="34121"/>
                    <a:pt x="104058" y="32946"/>
                    <a:pt x="100828" y="32946"/>
                  </a:cubicBezTo>
                  <a:cubicBezTo>
                    <a:pt x="97632" y="32946"/>
                    <a:pt x="94696" y="34088"/>
                    <a:pt x="92412" y="35980"/>
                  </a:cubicBezTo>
                  <a:lnTo>
                    <a:pt x="73167" y="21921"/>
                  </a:lnTo>
                  <a:cubicBezTo>
                    <a:pt x="73786" y="20388"/>
                    <a:pt x="74145" y="18692"/>
                    <a:pt x="74145" y="16930"/>
                  </a:cubicBezTo>
                  <a:cubicBezTo>
                    <a:pt x="74145" y="9623"/>
                    <a:pt x="68176" y="3686"/>
                    <a:pt x="60902" y="3686"/>
                  </a:cubicBezTo>
                  <a:cubicBezTo>
                    <a:pt x="53595" y="3686"/>
                    <a:pt x="47625" y="9623"/>
                    <a:pt x="47625" y="16930"/>
                  </a:cubicBezTo>
                  <a:cubicBezTo>
                    <a:pt x="47625" y="17452"/>
                    <a:pt x="47691" y="17974"/>
                    <a:pt x="47723" y="18463"/>
                  </a:cubicBezTo>
                  <a:lnTo>
                    <a:pt x="24139" y="27336"/>
                  </a:lnTo>
                  <a:cubicBezTo>
                    <a:pt x="21758" y="23878"/>
                    <a:pt x="17746" y="21595"/>
                    <a:pt x="13244" y="21595"/>
                  </a:cubicBezTo>
                  <a:cubicBezTo>
                    <a:pt x="5937" y="21595"/>
                    <a:pt x="0" y="27531"/>
                    <a:pt x="0" y="34838"/>
                  </a:cubicBezTo>
                  <a:cubicBezTo>
                    <a:pt x="0" y="42145"/>
                    <a:pt x="5937" y="48082"/>
                    <a:pt x="13244" y="48082"/>
                  </a:cubicBezTo>
                  <a:cubicBezTo>
                    <a:pt x="20551" y="48082"/>
                    <a:pt x="26488" y="42145"/>
                    <a:pt x="26488" y="34838"/>
                  </a:cubicBezTo>
                  <a:cubicBezTo>
                    <a:pt x="26488" y="34316"/>
                    <a:pt x="26455" y="33827"/>
                    <a:pt x="26390" y="33305"/>
                  </a:cubicBezTo>
                  <a:lnTo>
                    <a:pt x="49974" y="24433"/>
                  </a:lnTo>
                  <a:cubicBezTo>
                    <a:pt x="52388" y="27890"/>
                    <a:pt x="56367" y="30174"/>
                    <a:pt x="60902" y="30174"/>
                  </a:cubicBezTo>
                  <a:cubicBezTo>
                    <a:pt x="64131" y="30174"/>
                    <a:pt x="67067" y="28999"/>
                    <a:pt x="69383" y="27075"/>
                  </a:cubicBezTo>
                  <a:lnTo>
                    <a:pt x="88596" y="41101"/>
                  </a:lnTo>
                  <a:cubicBezTo>
                    <a:pt x="87943" y="42667"/>
                    <a:pt x="87585" y="44396"/>
                    <a:pt x="87585" y="46190"/>
                  </a:cubicBezTo>
                  <a:cubicBezTo>
                    <a:pt x="87585" y="53497"/>
                    <a:pt x="93521" y="59434"/>
                    <a:pt x="100828" y="59434"/>
                  </a:cubicBezTo>
                  <a:cubicBezTo>
                    <a:pt x="108135" y="59434"/>
                    <a:pt x="114072" y="53497"/>
                    <a:pt x="114072" y="46190"/>
                  </a:cubicBezTo>
                  <a:cubicBezTo>
                    <a:pt x="114072" y="44429"/>
                    <a:pt x="113713" y="42732"/>
                    <a:pt x="113093" y="41167"/>
                  </a:cubicBezTo>
                  <a:lnTo>
                    <a:pt x="136873" y="23487"/>
                  </a:lnTo>
                  <a:cubicBezTo>
                    <a:pt x="139189" y="25379"/>
                    <a:pt x="142092" y="26488"/>
                    <a:pt x="145289" y="26488"/>
                  </a:cubicBezTo>
                  <a:cubicBezTo>
                    <a:pt x="152596" y="26488"/>
                    <a:pt x="158533" y="20551"/>
                    <a:pt x="158533" y="13244"/>
                  </a:cubicBezTo>
                  <a:cubicBezTo>
                    <a:pt x="158533" y="5937"/>
                    <a:pt x="152596" y="0"/>
                    <a:pt x="14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591825" y="2677275"/>
              <a:ext cx="1310550" cy="159025"/>
            </a:xfrm>
            <a:custGeom>
              <a:rect b="b" l="l" r="r" t="t"/>
              <a:pathLst>
                <a:path extrusionOk="0" h="6361" w="52422">
                  <a:moveTo>
                    <a:pt x="3198" y="0"/>
                  </a:moveTo>
                  <a:cubicBezTo>
                    <a:pt x="1436" y="0"/>
                    <a:pt x="1" y="1403"/>
                    <a:pt x="1" y="3164"/>
                  </a:cubicBezTo>
                  <a:cubicBezTo>
                    <a:pt x="1" y="4958"/>
                    <a:pt x="1436" y="6361"/>
                    <a:pt x="3198" y="6361"/>
                  </a:cubicBezTo>
                  <a:lnTo>
                    <a:pt x="49224" y="6361"/>
                  </a:lnTo>
                  <a:cubicBezTo>
                    <a:pt x="50986" y="6361"/>
                    <a:pt x="52421" y="4958"/>
                    <a:pt x="52421" y="3164"/>
                  </a:cubicBezTo>
                  <a:cubicBezTo>
                    <a:pt x="52421" y="1403"/>
                    <a:pt x="50986" y="0"/>
                    <a:pt x="49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591825" y="2969200"/>
              <a:ext cx="1038975" cy="159875"/>
            </a:xfrm>
            <a:custGeom>
              <a:rect b="b" l="l" r="r" t="t"/>
              <a:pathLst>
                <a:path extrusionOk="0" h="6395" w="41559">
                  <a:moveTo>
                    <a:pt x="3198" y="1"/>
                  </a:moveTo>
                  <a:cubicBezTo>
                    <a:pt x="1436" y="1"/>
                    <a:pt x="1" y="1436"/>
                    <a:pt x="1" y="3198"/>
                  </a:cubicBezTo>
                  <a:cubicBezTo>
                    <a:pt x="1" y="4959"/>
                    <a:pt x="1436" y="6394"/>
                    <a:pt x="3198" y="6394"/>
                  </a:cubicBezTo>
                  <a:lnTo>
                    <a:pt x="38362" y="6394"/>
                  </a:lnTo>
                  <a:cubicBezTo>
                    <a:pt x="40123" y="6394"/>
                    <a:pt x="41559" y="4959"/>
                    <a:pt x="41559" y="3198"/>
                  </a:cubicBezTo>
                  <a:cubicBezTo>
                    <a:pt x="41559" y="1436"/>
                    <a:pt x="40123" y="1"/>
                    <a:pt x="3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190625" y="579800"/>
              <a:ext cx="5219200" cy="4535825"/>
            </a:xfrm>
            <a:custGeom>
              <a:rect b="b" l="l" r="r" t="t"/>
              <a:pathLst>
                <a:path extrusionOk="0" h="181433" w="208768">
                  <a:moveTo>
                    <a:pt x="124575" y="141016"/>
                  </a:moveTo>
                  <a:lnTo>
                    <a:pt x="127054" y="160490"/>
                  </a:lnTo>
                  <a:lnTo>
                    <a:pt x="81713" y="160490"/>
                  </a:lnTo>
                  <a:lnTo>
                    <a:pt x="84192" y="141016"/>
                  </a:lnTo>
                  <a:close/>
                  <a:moveTo>
                    <a:pt x="148812" y="166884"/>
                  </a:moveTo>
                  <a:lnTo>
                    <a:pt x="148812" y="175039"/>
                  </a:lnTo>
                  <a:lnTo>
                    <a:pt x="59955" y="175039"/>
                  </a:lnTo>
                  <a:lnTo>
                    <a:pt x="59955" y="166884"/>
                  </a:lnTo>
                  <a:close/>
                  <a:moveTo>
                    <a:pt x="15201" y="1"/>
                  </a:moveTo>
                  <a:cubicBezTo>
                    <a:pt x="6818" y="1"/>
                    <a:pt x="0" y="6818"/>
                    <a:pt x="0" y="15202"/>
                  </a:cubicBezTo>
                  <a:lnTo>
                    <a:pt x="0" y="125816"/>
                  </a:lnTo>
                  <a:cubicBezTo>
                    <a:pt x="0" y="134199"/>
                    <a:pt x="6818" y="141016"/>
                    <a:pt x="15201" y="141016"/>
                  </a:cubicBezTo>
                  <a:lnTo>
                    <a:pt x="77733" y="141016"/>
                  </a:lnTo>
                  <a:lnTo>
                    <a:pt x="75254" y="160490"/>
                  </a:lnTo>
                  <a:lnTo>
                    <a:pt x="56759" y="160490"/>
                  </a:lnTo>
                  <a:cubicBezTo>
                    <a:pt x="54997" y="160490"/>
                    <a:pt x="53562" y="161926"/>
                    <a:pt x="53562" y="163687"/>
                  </a:cubicBezTo>
                  <a:lnTo>
                    <a:pt x="53562" y="178236"/>
                  </a:lnTo>
                  <a:cubicBezTo>
                    <a:pt x="53562" y="179997"/>
                    <a:pt x="54997" y="181432"/>
                    <a:pt x="56759" y="181432"/>
                  </a:cubicBezTo>
                  <a:lnTo>
                    <a:pt x="152009" y="181432"/>
                  </a:lnTo>
                  <a:cubicBezTo>
                    <a:pt x="153770" y="181432"/>
                    <a:pt x="155205" y="179997"/>
                    <a:pt x="155205" y="178236"/>
                  </a:cubicBezTo>
                  <a:lnTo>
                    <a:pt x="155205" y="163687"/>
                  </a:lnTo>
                  <a:cubicBezTo>
                    <a:pt x="155205" y="161926"/>
                    <a:pt x="153770" y="160490"/>
                    <a:pt x="152009" y="160490"/>
                  </a:cubicBezTo>
                  <a:lnTo>
                    <a:pt x="133513" y="160490"/>
                  </a:lnTo>
                  <a:lnTo>
                    <a:pt x="131034" y="141016"/>
                  </a:lnTo>
                  <a:lnTo>
                    <a:pt x="158859" y="141016"/>
                  </a:lnTo>
                  <a:cubicBezTo>
                    <a:pt x="160620" y="141016"/>
                    <a:pt x="162055" y="139581"/>
                    <a:pt x="162055" y="137820"/>
                  </a:cubicBezTo>
                  <a:cubicBezTo>
                    <a:pt x="162055" y="136058"/>
                    <a:pt x="160620" y="134623"/>
                    <a:pt x="158859" y="134623"/>
                  </a:cubicBezTo>
                  <a:lnTo>
                    <a:pt x="15201" y="134623"/>
                  </a:lnTo>
                  <a:cubicBezTo>
                    <a:pt x="10340" y="134623"/>
                    <a:pt x="6393" y="130676"/>
                    <a:pt x="6393" y="125816"/>
                  </a:cubicBezTo>
                  <a:lnTo>
                    <a:pt x="6393" y="118476"/>
                  </a:lnTo>
                  <a:lnTo>
                    <a:pt x="202374" y="118476"/>
                  </a:lnTo>
                  <a:lnTo>
                    <a:pt x="202374" y="125816"/>
                  </a:lnTo>
                  <a:cubicBezTo>
                    <a:pt x="202374" y="130676"/>
                    <a:pt x="198427" y="134623"/>
                    <a:pt x="193566" y="134623"/>
                  </a:cubicBezTo>
                  <a:lnTo>
                    <a:pt x="173375" y="134623"/>
                  </a:lnTo>
                  <a:cubicBezTo>
                    <a:pt x="171580" y="134623"/>
                    <a:pt x="170178" y="136058"/>
                    <a:pt x="170178" y="137820"/>
                  </a:cubicBezTo>
                  <a:cubicBezTo>
                    <a:pt x="170178" y="139581"/>
                    <a:pt x="171580" y="141016"/>
                    <a:pt x="173375" y="141016"/>
                  </a:cubicBezTo>
                  <a:lnTo>
                    <a:pt x="193566" y="141016"/>
                  </a:lnTo>
                  <a:cubicBezTo>
                    <a:pt x="201950" y="141016"/>
                    <a:pt x="208767" y="134199"/>
                    <a:pt x="208767" y="125816"/>
                  </a:cubicBezTo>
                  <a:lnTo>
                    <a:pt x="208767" y="15202"/>
                  </a:lnTo>
                  <a:cubicBezTo>
                    <a:pt x="208767" y="6818"/>
                    <a:pt x="201950" y="1"/>
                    <a:pt x="193566" y="1"/>
                  </a:cubicBezTo>
                  <a:lnTo>
                    <a:pt x="56595" y="1"/>
                  </a:lnTo>
                  <a:cubicBezTo>
                    <a:pt x="54834" y="1"/>
                    <a:pt x="53399" y="1436"/>
                    <a:pt x="53399" y="3197"/>
                  </a:cubicBezTo>
                  <a:cubicBezTo>
                    <a:pt x="53399" y="4959"/>
                    <a:pt x="54834" y="6394"/>
                    <a:pt x="56595" y="6394"/>
                  </a:cubicBezTo>
                  <a:lnTo>
                    <a:pt x="193566" y="6394"/>
                  </a:lnTo>
                  <a:cubicBezTo>
                    <a:pt x="198427" y="6394"/>
                    <a:pt x="202374" y="10341"/>
                    <a:pt x="202374" y="15202"/>
                  </a:cubicBezTo>
                  <a:lnTo>
                    <a:pt x="202374" y="112115"/>
                  </a:lnTo>
                  <a:lnTo>
                    <a:pt x="6393" y="112115"/>
                  </a:lnTo>
                  <a:lnTo>
                    <a:pt x="6393" y="15202"/>
                  </a:lnTo>
                  <a:cubicBezTo>
                    <a:pt x="6393" y="10341"/>
                    <a:pt x="10340" y="6394"/>
                    <a:pt x="15201" y="6394"/>
                  </a:cubicBezTo>
                  <a:lnTo>
                    <a:pt x="42569" y="6394"/>
                  </a:lnTo>
                  <a:cubicBezTo>
                    <a:pt x="44330" y="6394"/>
                    <a:pt x="45766" y="4959"/>
                    <a:pt x="45766" y="3197"/>
                  </a:cubicBezTo>
                  <a:cubicBezTo>
                    <a:pt x="45766" y="1436"/>
                    <a:pt x="44330" y="1"/>
                    <a:pt x="4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42"/>
          <p:cNvGrpSpPr/>
          <p:nvPr/>
        </p:nvGrpSpPr>
        <p:grpSpPr>
          <a:xfrm>
            <a:off x="5980780" y="1859950"/>
            <a:ext cx="907044" cy="554093"/>
            <a:chOff x="7009649" y="1541981"/>
            <a:chExt cx="524940" cy="320655"/>
          </a:xfrm>
        </p:grpSpPr>
        <p:sp>
          <p:nvSpPr>
            <p:cNvPr id="429" name="Google Shape;429;p42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2497050" y="912150"/>
            <a:ext cx="41499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