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6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75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752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7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5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59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76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2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7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6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8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7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2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4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9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FACE RECOGNITION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2908" y="5020454"/>
            <a:ext cx="9448800" cy="91404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dirty="0" smtClean="0"/>
              <a:t>DONE BY,</a:t>
            </a:r>
          </a:p>
          <a:p>
            <a:pPr algn="r"/>
            <a:r>
              <a:rPr lang="en-IN" dirty="0" smtClean="0"/>
              <a:t>NARESH KUMAR RM</a:t>
            </a:r>
          </a:p>
          <a:p>
            <a:pPr algn="r"/>
            <a:r>
              <a:rPr lang="en-IN" dirty="0" smtClean="0"/>
              <a:t>SRIRAM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7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Gender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Bookman Old Style" pitchFamily="18" charset="0"/>
              </a:rPr>
              <a:t>In Gender Detection also we use </a:t>
            </a:r>
            <a:r>
              <a:rPr lang="en-IN" dirty="0" err="1" smtClean="0">
                <a:latin typeface="Bookman Old Style" pitchFamily="18" charset="0"/>
              </a:rPr>
              <a:t>cnn</a:t>
            </a:r>
            <a:r>
              <a:rPr lang="en-IN" dirty="0" smtClean="0">
                <a:latin typeface="Bookman Old Style" pitchFamily="18" charset="0"/>
              </a:rPr>
              <a:t> and </a:t>
            </a:r>
            <a:r>
              <a:rPr lang="en-IN" dirty="0" err="1" smtClean="0">
                <a:latin typeface="Bookman Old Style" pitchFamily="18" charset="0"/>
              </a:rPr>
              <a:t>keras</a:t>
            </a:r>
            <a:r>
              <a:rPr lang="en-IN" dirty="0" smtClean="0">
                <a:latin typeface="Bookman Old Style" pitchFamily="18" charset="0"/>
              </a:rPr>
              <a:t>.</a:t>
            </a:r>
          </a:p>
          <a:p>
            <a:endParaRPr lang="en-IN" dirty="0">
              <a:latin typeface="Bookman Old Style" pitchFamily="18" charset="0"/>
            </a:endParaRPr>
          </a:p>
          <a:p>
            <a:r>
              <a:rPr lang="en-IN" dirty="0" smtClean="0">
                <a:latin typeface="Bookman Old Style" pitchFamily="18" charset="0"/>
              </a:rPr>
              <a:t>As mentioned in the previous slide, </a:t>
            </a:r>
            <a:r>
              <a:rPr lang="en-IN" dirty="0" err="1" smtClean="0">
                <a:latin typeface="Bookman Old Style" pitchFamily="18" charset="0"/>
              </a:rPr>
              <a:t>cnn</a:t>
            </a:r>
            <a:r>
              <a:rPr lang="en-IN" dirty="0" smtClean="0">
                <a:latin typeface="Bookman Old Style" pitchFamily="18" charset="0"/>
              </a:rPr>
              <a:t> is used for object detection based </a:t>
            </a:r>
          </a:p>
          <a:p>
            <a:pPr marL="0" indent="0">
              <a:buNone/>
            </a:pPr>
            <a:r>
              <a:rPr lang="en-IN" dirty="0">
                <a:latin typeface="Bookman Old Style" pitchFamily="18" charset="0"/>
              </a:rPr>
              <a:t> </a:t>
            </a:r>
            <a:r>
              <a:rPr lang="en-IN" dirty="0" smtClean="0">
                <a:latin typeface="Bookman Old Style" pitchFamily="18" charset="0"/>
              </a:rPr>
              <a:t>  on the importance assigned to features of the image to identify male or </a:t>
            </a:r>
          </a:p>
          <a:p>
            <a:pPr marL="0" indent="0">
              <a:buNone/>
            </a:pPr>
            <a:r>
              <a:rPr lang="en-IN" dirty="0">
                <a:latin typeface="Bookman Old Style" pitchFamily="18" charset="0"/>
              </a:rPr>
              <a:t> </a:t>
            </a:r>
            <a:r>
              <a:rPr lang="en-IN" dirty="0" smtClean="0">
                <a:latin typeface="Bookman Old Style" pitchFamily="18" charset="0"/>
              </a:rPr>
              <a:t>  female.</a:t>
            </a:r>
          </a:p>
          <a:p>
            <a:pPr marL="0" indent="0">
              <a:buNone/>
            </a:pPr>
            <a:endParaRPr lang="en-IN" dirty="0">
              <a:latin typeface="Bookman Old Style" pitchFamily="18" charset="0"/>
            </a:endParaRPr>
          </a:p>
          <a:p>
            <a:r>
              <a:rPr lang="en-IN" dirty="0" smtClean="0">
                <a:latin typeface="Bookman Old Style" pitchFamily="18" charset="0"/>
              </a:rPr>
              <a:t>The same process done before is done here, resizing, male or </a:t>
            </a:r>
          </a:p>
          <a:p>
            <a:pPr marL="0" indent="0">
              <a:buNone/>
            </a:pPr>
            <a:r>
              <a:rPr lang="en-IN" dirty="0" smtClean="0">
                <a:latin typeface="Bookman Old Style" pitchFamily="18" charset="0"/>
              </a:rPr>
              <a:t>   female(identifying features) etc.,</a:t>
            </a:r>
          </a:p>
        </p:txBody>
      </p:sp>
    </p:spTree>
    <p:extLst>
      <p:ext uri="{BB962C8B-B14F-4D97-AF65-F5344CB8AC3E}">
        <p14:creationId xmlns:p14="http://schemas.microsoft.com/office/powerpoint/2010/main" val="32390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Bookman Old Style" pitchFamily="18" charset="0"/>
              </a:rPr>
              <a:t>And then batch normalization and pooling is done to normalize the </a:t>
            </a:r>
            <a:endParaRPr lang="en-IN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ookman Old Style" pitchFamily="18" charset="0"/>
              </a:rPr>
              <a:t> </a:t>
            </a:r>
            <a:r>
              <a:rPr lang="en-IN" dirty="0" smtClean="0">
                <a:latin typeface="Bookman Old Style" pitchFamily="18" charset="0"/>
              </a:rPr>
              <a:t> scattered </a:t>
            </a:r>
            <a:r>
              <a:rPr lang="en-IN" dirty="0">
                <a:latin typeface="Bookman Old Style" pitchFamily="18" charset="0"/>
              </a:rPr>
              <a:t>image and extract features from </a:t>
            </a:r>
            <a:r>
              <a:rPr lang="en-IN" dirty="0" err="1">
                <a:latin typeface="Bookman Old Style" pitchFamily="18" charset="0"/>
              </a:rPr>
              <a:t>cnn</a:t>
            </a:r>
            <a:r>
              <a:rPr lang="en-IN" dirty="0">
                <a:latin typeface="Bookman Old Style" pitchFamily="18" charset="0"/>
              </a:rPr>
              <a:t> layer.</a:t>
            </a:r>
          </a:p>
          <a:p>
            <a:endParaRPr lang="en-IN" dirty="0">
              <a:latin typeface="Bookman Old Style" pitchFamily="18" charset="0"/>
            </a:endParaRPr>
          </a:p>
          <a:p>
            <a:r>
              <a:rPr lang="en-IN" dirty="0">
                <a:latin typeface="Bookman Old Style" pitchFamily="18" charset="0"/>
              </a:rPr>
              <a:t>At last, in the output layer identification is done whether the person in the </a:t>
            </a:r>
            <a:endParaRPr lang="en-IN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ookman Old Style" pitchFamily="18" charset="0"/>
              </a:rPr>
              <a:t> </a:t>
            </a:r>
            <a:r>
              <a:rPr lang="en-IN" dirty="0" smtClean="0">
                <a:latin typeface="Bookman Old Style" pitchFamily="18" charset="0"/>
              </a:rPr>
              <a:t>  webcam </a:t>
            </a:r>
            <a:r>
              <a:rPr lang="en-IN" dirty="0">
                <a:latin typeface="Bookman Old Style" pitchFamily="18" charset="0"/>
              </a:rPr>
              <a:t>is male or </a:t>
            </a:r>
            <a:r>
              <a:rPr lang="en-IN" dirty="0" smtClean="0">
                <a:latin typeface="Bookman Old Style" pitchFamily="18" charset="0"/>
              </a:rPr>
              <a:t>female.</a:t>
            </a:r>
            <a:endParaRPr lang="en-IN" dirty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82" y="1587062"/>
            <a:ext cx="8401094" cy="4834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4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description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442518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ookman Old Style" pitchFamily="18" charset="0"/>
              </a:rPr>
              <a:t>Face recognition has attracted much attention and its research has rapidly expanded by not </a:t>
            </a:r>
            <a:endParaRPr lang="en-US" sz="18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Bookman Old Style" pitchFamily="18" charset="0"/>
              </a:rPr>
              <a:t> </a:t>
            </a:r>
            <a:r>
              <a:rPr lang="en-US" sz="1800" dirty="0" smtClean="0">
                <a:latin typeface="Bookman Old Style" pitchFamily="18" charset="0"/>
              </a:rPr>
              <a:t>  only </a:t>
            </a:r>
            <a:r>
              <a:rPr lang="en-US" sz="1800" dirty="0">
                <a:latin typeface="Bookman Old Style" pitchFamily="18" charset="0"/>
              </a:rPr>
              <a:t>engineers but also neuroscientists, since it has many potential applications in </a:t>
            </a:r>
            <a:endParaRPr lang="en-US" sz="18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Bookman Old Style" pitchFamily="18" charset="0"/>
              </a:rPr>
              <a:t> </a:t>
            </a:r>
            <a:r>
              <a:rPr lang="en-US" sz="1800" dirty="0" smtClean="0">
                <a:latin typeface="Bookman Old Style" pitchFamily="18" charset="0"/>
              </a:rPr>
              <a:t>  computer </a:t>
            </a:r>
            <a:r>
              <a:rPr lang="en-US" sz="1800" dirty="0">
                <a:latin typeface="Bookman Old Style" pitchFamily="18" charset="0"/>
              </a:rPr>
              <a:t>vision communication and automatic access control system</a:t>
            </a:r>
            <a:r>
              <a:rPr lang="en-US" sz="1800" dirty="0" smtClean="0">
                <a:latin typeface="Bookman Old Style" pitchFamily="18" charset="0"/>
              </a:rPr>
              <a:t>.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Especially</a:t>
            </a:r>
            <a:r>
              <a:rPr lang="en-US" sz="1800" dirty="0">
                <a:latin typeface="Bookman Old Style" pitchFamily="18" charset="0"/>
              </a:rPr>
              <a:t>, face detection is an important part of face recognition as the first step of </a:t>
            </a:r>
            <a:endParaRPr lang="en-US" sz="18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Bookman Old Style" pitchFamily="18" charset="0"/>
              </a:rPr>
              <a:t> </a:t>
            </a:r>
            <a:r>
              <a:rPr lang="en-US" sz="1800" dirty="0" smtClean="0">
                <a:latin typeface="Bookman Old Style" pitchFamily="18" charset="0"/>
              </a:rPr>
              <a:t>  automatic </a:t>
            </a:r>
            <a:r>
              <a:rPr lang="en-US" sz="1800" dirty="0">
                <a:latin typeface="Bookman Old Style" pitchFamily="18" charset="0"/>
              </a:rPr>
              <a:t>face </a:t>
            </a:r>
            <a:r>
              <a:rPr lang="en-US" sz="1800" dirty="0" smtClean="0">
                <a:latin typeface="Bookman Old Style" pitchFamily="18" charset="0"/>
              </a:rPr>
              <a:t>recognition.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A </a:t>
            </a:r>
            <a:r>
              <a:rPr lang="en-US" sz="1800" dirty="0">
                <a:latin typeface="Bookman Old Style" pitchFamily="18" charset="0"/>
              </a:rPr>
              <a:t>face recognition system (FRS) is a computer application for automatically identifying or </a:t>
            </a:r>
            <a:endParaRPr lang="en-US" sz="18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Bookman Old Style" pitchFamily="18" charset="0"/>
              </a:rPr>
              <a:t> </a:t>
            </a:r>
            <a:r>
              <a:rPr lang="en-US" sz="1800" dirty="0" smtClean="0">
                <a:latin typeface="Bookman Old Style" pitchFamily="18" charset="0"/>
              </a:rPr>
              <a:t>  verifying </a:t>
            </a:r>
            <a:r>
              <a:rPr lang="en-US" sz="1800" dirty="0">
                <a:latin typeface="Bookman Old Style" pitchFamily="18" charset="0"/>
              </a:rPr>
              <a:t>a </a:t>
            </a:r>
            <a:r>
              <a:rPr lang="en-US" sz="1800" dirty="0" smtClean="0">
                <a:latin typeface="Bookman Old Style" pitchFamily="18" charset="0"/>
              </a:rPr>
              <a:t>person </a:t>
            </a:r>
            <a:r>
              <a:rPr lang="en-US" sz="1800" dirty="0">
                <a:latin typeface="Bookman Old Style" pitchFamily="18" charset="0"/>
              </a:rPr>
              <a:t>from a digital image or a video frame from a video source</a:t>
            </a:r>
            <a:r>
              <a:rPr lang="en-US" sz="1800" dirty="0" smtClean="0">
                <a:latin typeface="Bookman Old Style" pitchFamily="18" charset="0"/>
              </a:rPr>
              <a:t>.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endParaRPr lang="en-US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dirty="0" smtClean="0">
              <a:latin typeface="Bookman Old Style" pitchFamily="18" charset="0"/>
            </a:endParaRPr>
          </a:p>
          <a:p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90" y="2241000"/>
            <a:ext cx="7183192" cy="4024125"/>
          </a:xfrm>
        </p:spPr>
        <p:txBody>
          <a:bodyPr/>
          <a:lstStyle/>
          <a:p>
            <a:r>
              <a:rPr lang="en-US" sz="1800" dirty="0" smtClean="0">
                <a:latin typeface="Bookman Old Style" pitchFamily="18" charset="0"/>
              </a:rPr>
              <a:t>It </a:t>
            </a:r>
            <a:r>
              <a:rPr lang="en-US" sz="1800" dirty="0">
                <a:latin typeface="Bookman Old Style" pitchFamily="18" charset="0"/>
              </a:rPr>
              <a:t>is used for two primary tasks: 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sz="1800" dirty="0">
                <a:latin typeface="Bookman Old Style" pitchFamily="18" charset="0"/>
              </a:rPr>
              <a:t>Verification 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sz="1800" dirty="0">
                <a:latin typeface="Bookman Old Style" pitchFamily="18" charset="0"/>
              </a:rPr>
              <a:t>Identification.</a:t>
            </a:r>
          </a:p>
          <a:p>
            <a:endParaRPr lang="en-US" sz="1800" dirty="0">
              <a:latin typeface="Bookman Old Style" pitchFamily="18" charset="0"/>
            </a:endParaRPr>
          </a:p>
          <a:p>
            <a:r>
              <a:rPr lang="en-US" sz="1800" dirty="0">
                <a:latin typeface="Bookman Old Style" pitchFamily="18" charset="0"/>
              </a:rPr>
              <a:t>There are numerous application areas in which face recognition:</a:t>
            </a:r>
          </a:p>
          <a:p>
            <a:pPr lvl="5"/>
            <a:r>
              <a:rPr lang="en-US" sz="1800" dirty="0">
                <a:latin typeface="Bookman Old Style" pitchFamily="18" charset="0"/>
              </a:rPr>
              <a:t>Security</a:t>
            </a:r>
          </a:p>
          <a:p>
            <a:pPr lvl="5"/>
            <a:r>
              <a:rPr lang="en-US" sz="1800" dirty="0" smtClean="0">
                <a:latin typeface="Bookman Old Style" pitchFamily="18" charset="0"/>
              </a:rPr>
              <a:t>Surveillance</a:t>
            </a:r>
            <a:endParaRPr lang="en-US" sz="1800" dirty="0">
              <a:latin typeface="Bookman Old Style" pitchFamily="18" charset="0"/>
            </a:endParaRPr>
          </a:p>
          <a:p>
            <a:pPr lvl="5"/>
            <a:r>
              <a:rPr lang="en-US" sz="1800" dirty="0">
                <a:latin typeface="Bookman Old Style" pitchFamily="18" charset="0"/>
              </a:rPr>
              <a:t>Identity verification</a:t>
            </a:r>
          </a:p>
          <a:p>
            <a:pPr lvl="5"/>
            <a:r>
              <a:rPr lang="en-US" sz="1800" dirty="0">
                <a:latin typeface="Bookman Old Style" pitchFamily="18" charset="0"/>
              </a:rPr>
              <a:t>Video indexing</a:t>
            </a:r>
          </a:p>
          <a:p>
            <a:endParaRPr lang="en-US" dirty="0">
              <a:latin typeface="Bookman Old Style" pitchFamily="18" charset="0"/>
            </a:endParaRPr>
          </a:p>
        </p:txBody>
      </p:sp>
      <p:pic>
        <p:nvPicPr>
          <p:cNvPr id="4" name="Picture 2" descr="Top 7 Resources To Learn Facial Recognition - Analytics India Magaz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266" y="2817069"/>
            <a:ext cx="3662966" cy="282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6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09271"/>
          </a:xfrm>
        </p:spPr>
        <p:txBody>
          <a:bodyPr>
            <a:normAutofit/>
          </a:bodyPr>
          <a:lstStyle/>
          <a:p>
            <a:r>
              <a:rPr lang="en-US" sz="1900" dirty="0" smtClean="0">
                <a:latin typeface="Bookman Old Style" pitchFamily="18" charset="0"/>
              </a:rPr>
              <a:t>Academic </a:t>
            </a:r>
            <a:r>
              <a:rPr lang="en-US" sz="1900" dirty="0">
                <a:latin typeface="Bookman Old Style" pitchFamily="18" charset="0"/>
              </a:rPr>
              <a:t>computer vision researchers and commercial product developers have </a:t>
            </a:r>
            <a:endParaRPr lang="en-US" sz="19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Bookman Old Style" pitchFamily="18" charset="0"/>
              </a:rPr>
              <a:t> </a:t>
            </a:r>
            <a:r>
              <a:rPr lang="en-US" sz="1900" dirty="0" smtClean="0">
                <a:latin typeface="Bookman Old Style" pitchFamily="18" charset="0"/>
              </a:rPr>
              <a:t>  improved </a:t>
            </a:r>
            <a:r>
              <a:rPr lang="en-US" sz="1900" dirty="0">
                <a:latin typeface="Bookman Old Style" pitchFamily="18" charset="0"/>
              </a:rPr>
              <a:t>the performance of automated face recognition algorithms on a variety of </a:t>
            </a:r>
            <a:endParaRPr lang="en-US" sz="19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Bookman Old Style" pitchFamily="18" charset="0"/>
              </a:rPr>
              <a:t> </a:t>
            </a:r>
            <a:r>
              <a:rPr lang="en-US" sz="1900" dirty="0" smtClean="0">
                <a:latin typeface="Bookman Old Style" pitchFamily="18" charset="0"/>
              </a:rPr>
              <a:t>  challenging </a:t>
            </a:r>
            <a:r>
              <a:rPr lang="en-US" sz="1900" dirty="0">
                <a:latin typeface="Bookman Old Style" pitchFamily="18" charset="0"/>
              </a:rPr>
              <a:t>face recognition tasks</a:t>
            </a:r>
            <a:r>
              <a:rPr lang="en-US" sz="1900" dirty="0" smtClean="0">
                <a:latin typeface="Bookman Old Style" pitchFamily="18" charset="0"/>
              </a:rPr>
              <a:t>.</a:t>
            </a:r>
          </a:p>
          <a:p>
            <a:endParaRPr lang="en-US" sz="1900" dirty="0" smtClean="0">
              <a:latin typeface="Bookman Old Style" pitchFamily="18" charset="0"/>
            </a:endParaRPr>
          </a:p>
          <a:p>
            <a:r>
              <a:rPr lang="en-US" sz="1900" dirty="0" smtClean="0">
                <a:latin typeface="Bookman Old Style" pitchFamily="18" charset="0"/>
              </a:rPr>
              <a:t>The </a:t>
            </a:r>
            <a:r>
              <a:rPr lang="en-US" sz="1900" dirty="0">
                <a:latin typeface="Bookman Old Style" pitchFamily="18" charset="0"/>
              </a:rPr>
              <a:t>real challenge in face detection and recognition technologies is the ability to handle </a:t>
            </a:r>
            <a:endParaRPr lang="en-US" sz="19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Bookman Old Style" pitchFamily="18" charset="0"/>
              </a:rPr>
              <a:t> </a:t>
            </a:r>
            <a:r>
              <a:rPr lang="en-US" sz="1900" dirty="0" smtClean="0">
                <a:latin typeface="Bookman Old Style" pitchFamily="18" charset="0"/>
              </a:rPr>
              <a:t>  all </a:t>
            </a:r>
            <a:r>
              <a:rPr lang="en-US" sz="1900" dirty="0">
                <a:latin typeface="Bookman Old Style" pitchFamily="18" charset="0"/>
              </a:rPr>
              <a:t>those scenarios where subjects are non-cooperative and the acquisition phase is </a:t>
            </a:r>
            <a:endParaRPr lang="en-US" sz="19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Bookman Old Style" pitchFamily="18" charset="0"/>
              </a:rPr>
              <a:t> </a:t>
            </a:r>
            <a:r>
              <a:rPr lang="en-US" sz="1900" dirty="0" smtClean="0">
                <a:latin typeface="Bookman Old Style" pitchFamily="18" charset="0"/>
              </a:rPr>
              <a:t>  unconstrained.</a:t>
            </a:r>
          </a:p>
          <a:p>
            <a:endParaRPr lang="en-US" sz="1900" dirty="0" smtClean="0">
              <a:latin typeface="Bookman Old Style" pitchFamily="18" charset="0"/>
            </a:endParaRPr>
          </a:p>
          <a:p>
            <a:r>
              <a:rPr lang="en-US" sz="1900" dirty="0">
                <a:latin typeface="Bookman Old Style" pitchFamily="18" charset="0"/>
              </a:rPr>
              <a:t>Following are the common problems and challenges that a face recognition system can </a:t>
            </a:r>
            <a:endParaRPr lang="en-US" sz="19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Bookman Old Style" pitchFamily="18" charset="0"/>
              </a:rPr>
              <a:t> </a:t>
            </a:r>
            <a:r>
              <a:rPr lang="en-US" sz="1900" dirty="0" smtClean="0">
                <a:latin typeface="Bookman Old Style" pitchFamily="18" charset="0"/>
              </a:rPr>
              <a:t>  have </a:t>
            </a:r>
            <a:r>
              <a:rPr lang="en-US" sz="1900" dirty="0">
                <a:latin typeface="Bookman Old Style" pitchFamily="18" charset="0"/>
              </a:rPr>
              <a:t>while detecting and recognizing </a:t>
            </a:r>
            <a:r>
              <a:rPr lang="en-US" sz="1900" dirty="0" smtClean="0">
                <a:latin typeface="Bookman Old Style" pitchFamily="18" charset="0"/>
              </a:rPr>
              <a:t>faces:</a:t>
            </a:r>
          </a:p>
          <a:p>
            <a:endParaRPr lang="en-US" sz="2400" dirty="0" smtClean="0">
              <a:latin typeface="Bookman Old Style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28497"/>
            <a:ext cx="10820400" cy="4190188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>
                <a:latin typeface="Bookman Old Style" pitchFamily="18" charset="0"/>
              </a:rPr>
              <a:t>Automatically locate face, Pose, Illumination, Expression, Aging, </a:t>
            </a:r>
            <a:r>
              <a:rPr lang="en-US" sz="1900" dirty="0" err="1">
                <a:latin typeface="Bookman Old Style" pitchFamily="18" charset="0"/>
              </a:rPr>
              <a:t>Occulsion</a:t>
            </a:r>
            <a:r>
              <a:rPr lang="en-US" sz="1900" dirty="0">
                <a:latin typeface="Bookman Old Style" pitchFamily="18" charset="0"/>
              </a:rPr>
              <a:t>, Low </a:t>
            </a:r>
            <a:endParaRPr lang="en-US" sz="19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Bookman Old Style" pitchFamily="18" charset="0"/>
              </a:rPr>
              <a:t>   Resolution</a:t>
            </a:r>
            <a:r>
              <a:rPr lang="en-US" sz="1900" dirty="0">
                <a:latin typeface="Bookman Old Style" pitchFamily="18" charset="0"/>
              </a:rPr>
              <a:t>, Identify Similar Faces, Background noises, camera distortion etc.,</a:t>
            </a:r>
            <a:endParaRPr lang="en-IN" sz="1900" dirty="0">
              <a:latin typeface="Bookman Old Style" pitchFamily="18" charset="0"/>
            </a:endParaRPr>
          </a:p>
          <a:p>
            <a:endParaRPr lang="en-US" sz="1900" dirty="0" smtClean="0">
              <a:latin typeface="Bookman Old Style" pitchFamily="18" charset="0"/>
            </a:endParaRPr>
          </a:p>
          <a:p>
            <a:r>
              <a:rPr lang="en-US" sz="1900" dirty="0" smtClean="0">
                <a:latin typeface="Bookman Old Style" pitchFamily="18" charset="0"/>
              </a:rPr>
              <a:t>These </a:t>
            </a:r>
            <a:r>
              <a:rPr lang="en-US" sz="1900" dirty="0">
                <a:latin typeface="Bookman Old Style" pitchFamily="18" charset="0"/>
              </a:rPr>
              <a:t>sources of variation in the facial appearance can be categorized into two </a:t>
            </a:r>
            <a:r>
              <a:rPr lang="en-US" sz="1900" dirty="0" smtClean="0">
                <a:latin typeface="Bookman Old Style" pitchFamily="18" charset="0"/>
              </a:rPr>
              <a:t>groups:</a:t>
            </a:r>
            <a:endParaRPr lang="en-US" sz="1900" dirty="0">
              <a:latin typeface="Bookman Old Style" pitchFamily="18" charset="0"/>
            </a:endParaRPr>
          </a:p>
          <a:p>
            <a:endParaRPr lang="en-US" sz="1900" dirty="0" smtClean="0">
              <a:latin typeface="Bookman Old Style" pitchFamily="18" charset="0"/>
            </a:endParaRPr>
          </a:p>
          <a:p>
            <a:pPr lvl="4"/>
            <a:r>
              <a:rPr lang="en-US" sz="1900" dirty="0" smtClean="0">
                <a:latin typeface="Bookman Old Style" pitchFamily="18" charset="0"/>
              </a:rPr>
              <a:t>Intrinsic </a:t>
            </a:r>
            <a:r>
              <a:rPr lang="en-US" sz="1900" dirty="0">
                <a:latin typeface="Bookman Old Style" pitchFamily="18" charset="0"/>
              </a:rPr>
              <a:t>factors </a:t>
            </a:r>
            <a:r>
              <a:rPr lang="en-US" sz="1900" dirty="0" smtClean="0">
                <a:latin typeface="Bookman Old Style" pitchFamily="18" charset="0"/>
              </a:rPr>
              <a:t>:-</a:t>
            </a:r>
          </a:p>
          <a:p>
            <a:pPr lvl="4"/>
            <a:endParaRPr lang="en-US" sz="1900" dirty="0">
              <a:latin typeface="Bookman Old Style" pitchFamily="18" charset="0"/>
            </a:endParaRPr>
          </a:p>
          <a:p>
            <a:pPr lvl="6"/>
            <a:r>
              <a:rPr lang="en-US" sz="1900" dirty="0">
                <a:latin typeface="Bookman Old Style" pitchFamily="18" charset="0"/>
              </a:rPr>
              <a:t>They are due purely to the physical nature of the face and are independent of the </a:t>
            </a:r>
            <a:r>
              <a:rPr lang="en-US" sz="1900" dirty="0" smtClean="0">
                <a:latin typeface="Bookman Old Style" pitchFamily="18" charset="0"/>
              </a:rPr>
              <a:t>observer</a:t>
            </a:r>
          </a:p>
          <a:p>
            <a:pPr lvl="6"/>
            <a:endParaRPr lang="en-US" sz="1900" dirty="0">
              <a:latin typeface="Bookman Old Style" pitchFamily="18" charset="0"/>
            </a:endParaRPr>
          </a:p>
          <a:p>
            <a:pPr lvl="4"/>
            <a:r>
              <a:rPr lang="en-US" sz="1900" dirty="0">
                <a:latin typeface="Bookman Old Style" pitchFamily="18" charset="0"/>
              </a:rPr>
              <a:t>Extrinsic ones</a:t>
            </a:r>
            <a:r>
              <a:rPr lang="en-US" sz="1900" dirty="0" smtClean="0">
                <a:latin typeface="Bookman Old Style" pitchFamily="18" charset="0"/>
              </a:rPr>
              <a:t>:-</a:t>
            </a:r>
          </a:p>
          <a:p>
            <a:pPr lvl="4"/>
            <a:endParaRPr lang="en-US" sz="1900" dirty="0">
              <a:latin typeface="Bookman Old Style" pitchFamily="18" charset="0"/>
            </a:endParaRPr>
          </a:p>
          <a:p>
            <a:pPr lvl="6"/>
            <a:r>
              <a:rPr lang="en-US" sz="1900" dirty="0">
                <a:latin typeface="Bookman Old Style" pitchFamily="18" charset="0"/>
              </a:rPr>
              <a:t>They cause the appearance of the face to alter via the interaction of light with the face and the observer</a:t>
            </a:r>
          </a:p>
          <a:p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attendance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565006" cy="4244877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Bookman Old Style" pitchFamily="18" charset="0"/>
              </a:rPr>
              <a:t>This attendance </a:t>
            </a:r>
            <a:r>
              <a:rPr lang="en-US" sz="2300" dirty="0">
                <a:latin typeface="Bookman Old Style" pitchFamily="18" charset="0"/>
              </a:rPr>
              <a:t>system </a:t>
            </a:r>
            <a:r>
              <a:rPr lang="en-US" sz="2300" dirty="0" smtClean="0">
                <a:latin typeface="Bookman Old Style" pitchFamily="18" charset="0"/>
              </a:rPr>
              <a:t>uses </a:t>
            </a:r>
            <a:r>
              <a:rPr lang="en-US" sz="2300" dirty="0">
                <a:latin typeface="Bookman Old Style" pitchFamily="18" charset="0"/>
              </a:rPr>
              <a:t>webcam to </a:t>
            </a:r>
            <a:endParaRPr lang="en-US" sz="23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Bookman Old Style" pitchFamily="18" charset="0"/>
              </a:rPr>
              <a:t> </a:t>
            </a:r>
            <a:r>
              <a:rPr lang="en-US" sz="2300" dirty="0" smtClean="0">
                <a:latin typeface="Bookman Old Style" pitchFamily="18" charset="0"/>
              </a:rPr>
              <a:t>  capture </a:t>
            </a:r>
            <a:r>
              <a:rPr lang="en-US" sz="2300" dirty="0">
                <a:latin typeface="Bookman Old Style" pitchFamily="18" charset="0"/>
              </a:rPr>
              <a:t>the faces and </a:t>
            </a:r>
            <a:r>
              <a:rPr lang="en-US" sz="2300" dirty="0" smtClean="0">
                <a:latin typeface="Bookman Old Style" pitchFamily="18" charset="0"/>
              </a:rPr>
              <a:t>then </a:t>
            </a:r>
            <a:r>
              <a:rPr lang="en-US" sz="2300" dirty="0">
                <a:latin typeface="Bookman Old Style" pitchFamily="18" charset="0"/>
              </a:rPr>
              <a:t>marks it into </a:t>
            </a:r>
            <a:endParaRPr lang="en-US" sz="23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Bookman Old Style" pitchFamily="18" charset="0"/>
              </a:rPr>
              <a:t> </a:t>
            </a:r>
            <a:r>
              <a:rPr lang="en-US" sz="2300" dirty="0" smtClean="0">
                <a:latin typeface="Bookman Old Style" pitchFamily="18" charset="0"/>
              </a:rPr>
              <a:t>  system </a:t>
            </a:r>
            <a:r>
              <a:rPr lang="en-US" sz="2300" dirty="0">
                <a:latin typeface="Bookman Old Style" pitchFamily="18" charset="0"/>
              </a:rPr>
              <a:t>and generates </a:t>
            </a:r>
            <a:r>
              <a:rPr lang="en-US" sz="2300" dirty="0" err="1">
                <a:latin typeface="Bookman Old Style" pitchFamily="18" charset="0"/>
              </a:rPr>
              <a:t>csv</a:t>
            </a:r>
            <a:r>
              <a:rPr lang="en-US" sz="2300" dirty="0">
                <a:latin typeface="Bookman Old Style" pitchFamily="18" charset="0"/>
              </a:rPr>
              <a:t> file of marked </a:t>
            </a:r>
            <a:endParaRPr lang="en-US" sz="23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Bookman Old Style" pitchFamily="18" charset="0"/>
              </a:rPr>
              <a:t> </a:t>
            </a:r>
            <a:r>
              <a:rPr lang="en-US" sz="2300" dirty="0" smtClean="0">
                <a:latin typeface="Bookman Old Style" pitchFamily="18" charset="0"/>
              </a:rPr>
              <a:t>  </a:t>
            </a:r>
            <a:r>
              <a:rPr lang="en-US" sz="2300" smtClean="0">
                <a:latin typeface="Bookman Old Style" pitchFamily="18" charset="0"/>
              </a:rPr>
              <a:t>attendance.</a:t>
            </a:r>
            <a:endParaRPr lang="en-US" sz="2300" dirty="0" smtClean="0">
              <a:latin typeface="Bookman Old Style" pitchFamily="18" charset="0"/>
            </a:endParaRPr>
          </a:p>
          <a:p>
            <a:endParaRPr lang="en-US" sz="2300" dirty="0">
              <a:latin typeface="Bookman Old Style" pitchFamily="18" charset="0"/>
            </a:endParaRPr>
          </a:p>
          <a:p>
            <a:r>
              <a:rPr lang="en-IN" sz="2300" dirty="0" smtClean="0">
                <a:latin typeface="Bookman Old Style" pitchFamily="18" charset="0"/>
              </a:rPr>
              <a:t>The face identification is done using </a:t>
            </a:r>
          </a:p>
          <a:p>
            <a:pPr marL="0" indent="0">
              <a:buNone/>
            </a:pPr>
            <a:r>
              <a:rPr lang="en-IN" sz="2300" dirty="0" smtClean="0">
                <a:latin typeface="Bookman Old Style" pitchFamily="18" charset="0"/>
              </a:rPr>
              <a:t>   </a:t>
            </a:r>
            <a:r>
              <a:rPr lang="en-IN" sz="2300" dirty="0" err="1" smtClean="0">
                <a:latin typeface="Bookman Old Style" pitchFamily="18" charset="0"/>
              </a:rPr>
              <a:t>face_recognition</a:t>
            </a:r>
            <a:r>
              <a:rPr lang="en-IN" sz="2300" dirty="0" smtClean="0">
                <a:latin typeface="Bookman Old Style" pitchFamily="18" charset="0"/>
              </a:rPr>
              <a:t> and </a:t>
            </a:r>
            <a:r>
              <a:rPr lang="en-IN" sz="2300" dirty="0" err="1" smtClean="0">
                <a:latin typeface="Bookman Old Style" pitchFamily="18" charset="0"/>
              </a:rPr>
              <a:t>opencv</a:t>
            </a:r>
            <a:r>
              <a:rPr lang="en-IN" sz="2300" dirty="0" smtClean="0">
                <a:latin typeface="Bookman Old Style" pitchFamily="18" charset="0"/>
              </a:rPr>
              <a:t> library to </a:t>
            </a:r>
          </a:p>
          <a:p>
            <a:pPr marL="0" indent="0">
              <a:buNone/>
            </a:pPr>
            <a:r>
              <a:rPr lang="en-IN" sz="2300" dirty="0">
                <a:latin typeface="Bookman Old Style" pitchFamily="18" charset="0"/>
              </a:rPr>
              <a:t> </a:t>
            </a:r>
            <a:r>
              <a:rPr lang="en-IN" sz="2300" dirty="0" smtClean="0">
                <a:latin typeface="Bookman Old Style" pitchFamily="18" charset="0"/>
              </a:rPr>
              <a:t>  built a </a:t>
            </a:r>
            <a:r>
              <a:rPr lang="en-IN" sz="2300" dirty="0" err="1" smtClean="0">
                <a:latin typeface="Bookman Old Style" pitchFamily="18" charset="0"/>
              </a:rPr>
              <a:t>haar</a:t>
            </a:r>
            <a:r>
              <a:rPr lang="en-IN" sz="2300" dirty="0" smtClean="0">
                <a:latin typeface="Bookman Old Style" pitchFamily="18" charset="0"/>
              </a:rPr>
              <a:t> classifier using the </a:t>
            </a:r>
            <a:r>
              <a:rPr lang="en-IN" sz="2300" dirty="0" err="1" smtClean="0">
                <a:latin typeface="Bookman Old Style" pitchFamily="18" charset="0"/>
              </a:rPr>
              <a:t>grayscaled</a:t>
            </a:r>
            <a:r>
              <a:rPr lang="en-IN" sz="2300" dirty="0" smtClean="0">
                <a:latin typeface="Bookman Old Style" pitchFamily="18" charset="0"/>
              </a:rPr>
              <a:t> </a:t>
            </a:r>
          </a:p>
          <a:p>
            <a:pPr marL="0" indent="0">
              <a:buNone/>
            </a:pPr>
            <a:r>
              <a:rPr lang="en-IN" sz="2300" dirty="0">
                <a:latin typeface="Bookman Old Style" pitchFamily="18" charset="0"/>
              </a:rPr>
              <a:t> </a:t>
            </a:r>
            <a:r>
              <a:rPr lang="en-IN" sz="2300" dirty="0" smtClean="0">
                <a:latin typeface="Bookman Old Style" pitchFamily="18" charset="0"/>
              </a:rPr>
              <a:t>  image.</a:t>
            </a:r>
          </a:p>
          <a:p>
            <a:pPr marL="0" indent="0">
              <a:buNone/>
            </a:pPr>
            <a:endParaRPr lang="en-IN" sz="2300" dirty="0">
              <a:latin typeface="Bookman Old Style" pitchFamily="18" charset="0"/>
            </a:endParaRPr>
          </a:p>
          <a:p>
            <a:endParaRPr lang="en-IN" dirty="0" smtClean="0">
              <a:latin typeface="Bookman Old Style" pitchFamily="18" charset="0"/>
            </a:endParaRPr>
          </a:p>
          <a:p>
            <a:endParaRPr lang="en-IN" dirty="0" smtClean="0">
              <a:latin typeface="Bookman Old Style" pitchFamily="18" charset="0"/>
            </a:endParaRPr>
          </a:p>
          <a:p>
            <a:endParaRPr lang="en-IN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IN" dirty="0">
              <a:latin typeface="Bookman Old Styl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686" y="2756079"/>
            <a:ext cx="4198513" cy="27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Bookman Old Style" pitchFamily="18" charset="0"/>
              </a:rPr>
              <a:t>And then the images(positive and negative) is trained to </a:t>
            </a:r>
          </a:p>
          <a:p>
            <a:pPr marL="0" indent="0">
              <a:buNone/>
            </a:pPr>
            <a:r>
              <a:rPr lang="en-IN" sz="2000" dirty="0">
                <a:latin typeface="Bookman Old Style" pitchFamily="18" charset="0"/>
              </a:rPr>
              <a:t>    identify the face with the respective person name.</a:t>
            </a:r>
          </a:p>
          <a:p>
            <a:endParaRPr lang="en-IN" sz="2000" dirty="0" smtClean="0">
              <a:latin typeface="Bookman Old Style" pitchFamily="18" charset="0"/>
            </a:endParaRPr>
          </a:p>
          <a:p>
            <a:endParaRPr lang="en-IN" sz="2000" dirty="0">
              <a:latin typeface="Bookman Old Style" pitchFamily="18" charset="0"/>
            </a:endParaRPr>
          </a:p>
          <a:p>
            <a:r>
              <a:rPr lang="en-IN" sz="2000" dirty="0">
                <a:latin typeface="Bookman Old Style" pitchFamily="18" charset="0"/>
              </a:rPr>
              <a:t>Then based on a session accessed, the attendance is taken </a:t>
            </a:r>
          </a:p>
          <a:p>
            <a:pPr marL="0" indent="0">
              <a:buNone/>
            </a:pPr>
            <a:r>
              <a:rPr lang="en-IN" sz="2000" dirty="0">
                <a:latin typeface="Bookman Old Style" pitchFamily="18" charset="0"/>
              </a:rPr>
              <a:t>    using the webcam and the attendance sheet(</a:t>
            </a:r>
            <a:r>
              <a:rPr lang="en-IN" sz="2000" dirty="0" err="1">
                <a:latin typeface="Bookman Old Style" pitchFamily="18" charset="0"/>
              </a:rPr>
              <a:t>csv</a:t>
            </a:r>
            <a:r>
              <a:rPr lang="en-IN" sz="2000" dirty="0">
                <a:latin typeface="Bookman Old Style" pitchFamily="18" charset="0"/>
              </a:rPr>
              <a:t> file) is  </a:t>
            </a:r>
          </a:p>
          <a:p>
            <a:pPr marL="0" indent="0">
              <a:buNone/>
            </a:pPr>
            <a:r>
              <a:rPr lang="en-IN" sz="2000" dirty="0">
                <a:latin typeface="Bookman Old Style" pitchFamily="18" charset="0"/>
              </a:rPr>
              <a:t>    generated and exported.</a:t>
            </a:r>
          </a:p>
          <a:p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Mask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6848341" cy="433502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Bookman Old Style" pitchFamily="18" charset="0"/>
              </a:rPr>
              <a:t>Mask detection is done using </a:t>
            </a:r>
            <a:r>
              <a:rPr lang="en-IN" dirty="0" err="1" smtClean="0">
                <a:latin typeface="Bookman Old Style" pitchFamily="18" charset="0"/>
              </a:rPr>
              <a:t>keras</a:t>
            </a:r>
            <a:r>
              <a:rPr lang="en-IN" dirty="0" smtClean="0">
                <a:latin typeface="Bookman Old Style" pitchFamily="18" charset="0"/>
              </a:rPr>
              <a:t> and </a:t>
            </a:r>
            <a:r>
              <a:rPr lang="en-IN" dirty="0" err="1" smtClean="0">
                <a:latin typeface="Bookman Old Style" pitchFamily="18" charset="0"/>
              </a:rPr>
              <a:t>cnn</a:t>
            </a:r>
            <a:r>
              <a:rPr lang="en-IN" dirty="0" smtClean="0">
                <a:latin typeface="Bookman Old Style" pitchFamily="18" charset="0"/>
              </a:rPr>
              <a:t>(in </a:t>
            </a:r>
          </a:p>
          <a:p>
            <a:pPr marL="0" indent="0">
              <a:buNone/>
            </a:pPr>
            <a:r>
              <a:rPr lang="en-IN" dirty="0">
                <a:latin typeface="Bookman Old Style" pitchFamily="18" charset="0"/>
              </a:rPr>
              <a:t> </a:t>
            </a:r>
            <a:r>
              <a:rPr lang="en-IN" dirty="0" smtClean="0">
                <a:latin typeface="Bookman Old Style" pitchFamily="18" charset="0"/>
              </a:rPr>
              <a:t>  our project).</a:t>
            </a:r>
          </a:p>
          <a:p>
            <a:endParaRPr lang="en-IN" dirty="0">
              <a:latin typeface="Bookman Old Style" pitchFamily="18" charset="0"/>
            </a:endParaRPr>
          </a:p>
          <a:p>
            <a:r>
              <a:rPr lang="en-US" dirty="0" err="1" smtClean="0">
                <a:latin typeface="Bookman Old Style" pitchFamily="18" charset="0"/>
              </a:rPr>
              <a:t>ImageDataGenerator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</a:rPr>
              <a:t>method in </a:t>
            </a:r>
            <a:r>
              <a:rPr lang="en-US" dirty="0" err="1">
                <a:latin typeface="Bookman Old Style" pitchFamily="18" charset="0"/>
              </a:rPr>
              <a:t>Keras</a:t>
            </a:r>
            <a:r>
              <a:rPr lang="en-US" dirty="0">
                <a:latin typeface="Bookman Old Style" pitchFamily="18" charset="0"/>
              </a:rPr>
              <a:t> makes </a:t>
            </a:r>
            <a:endParaRPr lang="en-US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 data </a:t>
            </a:r>
            <a:r>
              <a:rPr lang="en-US" dirty="0">
                <a:latin typeface="Bookman Old Style" pitchFamily="18" charset="0"/>
              </a:rPr>
              <a:t>augmentation </a:t>
            </a:r>
            <a:r>
              <a:rPr lang="en-US" dirty="0" smtClean="0">
                <a:latin typeface="Bookman Old Style" pitchFamily="18" charset="0"/>
              </a:rPr>
              <a:t>very easy.</a:t>
            </a:r>
          </a:p>
          <a:p>
            <a:endParaRPr lang="en-US" dirty="0">
              <a:latin typeface="Bookman Old Style" pitchFamily="18" charset="0"/>
            </a:endParaRPr>
          </a:p>
          <a:p>
            <a:r>
              <a:rPr lang="en-US" dirty="0" smtClean="0">
                <a:latin typeface="Bookman Old Style" pitchFamily="18" charset="0"/>
              </a:rPr>
              <a:t>We use this class to </a:t>
            </a:r>
            <a:r>
              <a:rPr lang="en-US" dirty="0">
                <a:latin typeface="Bookman Old Style" pitchFamily="18" charset="0"/>
              </a:rPr>
              <a:t>read the images from a </a:t>
            </a:r>
            <a:endParaRPr lang="en-US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  big </a:t>
            </a:r>
            <a:r>
              <a:rPr lang="en-US" dirty="0" err="1">
                <a:latin typeface="Bookman Old Style" pitchFamily="18" charset="0"/>
              </a:rPr>
              <a:t>Numpy</a:t>
            </a:r>
            <a:r>
              <a:rPr lang="en-US" dirty="0">
                <a:latin typeface="Bookman Old Style" pitchFamily="18" charset="0"/>
              </a:rPr>
              <a:t> array and folders  </a:t>
            </a:r>
            <a:r>
              <a:rPr lang="en-US" dirty="0" smtClean="0">
                <a:latin typeface="Bookman Old Style" pitchFamily="18" charset="0"/>
              </a:rPr>
              <a:t>containing </a:t>
            </a:r>
          </a:p>
          <a:p>
            <a:pPr marL="0" indent="0">
              <a:buNone/>
            </a:pP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  images where while reading the images are </a:t>
            </a:r>
          </a:p>
          <a:p>
            <a:pPr marL="0" indent="0">
              <a:buNone/>
            </a:pP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  resized to a uniform size.</a:t>
            </a:r>
          </a:p>
          <a:p>
            <a:endParaRPr lang="en-IN" dirty="0" smtClean="0">
              <a:latin typeface="Bookman Old Style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082" y="3008517"/>
            <a:ext cx="4005330" cy="27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Bookman Old Style" pitchFamily="18" charset="0"/>
              </a:rPr>
              <a:t>Then we use CNN(convolution neural network) to </a:t>
            </a:r>
            <a:r>
              <a:rPr lang="en-US" dirty="0">
                <a:latin typeface="Bookman Old Style" pitchFamily="18" charset="0"/>
              </a:rPr>
              <a:t>automatically define </a:t>
            </a:r>
          </a:p>
          <a:p>
            <a:pPr marL="0" indent="0">
              <a:buNone/>
            </a:pPr>
            <a:r>
              <a:rPr lang="en-US" dirty="0">
                <a:latin typeface="Bookman Old Style" pitchFamily="18" charset="0"/>
              </a:rPr>
              <a:t>   </a:t>
            </a:r>
            <a:r>
              <a:rPr lang="en-US" dirty="0" smtClean="0">
                <a:latin typeface="Bookman Old Style" pitchFamily="18" charset="0"/>
              </a:rPr>
              <a:t>which </a:t>
            </a:r>
            <a:r>
              <a:rPr lang="en-US" dirty="0">
                <a:latin typeface="Bookman Old Style" pitchFamily="18" charset="0"/>
              </a:rPr>
              <a:t>of these pixels are most important in its decision-making.</a:t>
            </a:r>
          </a:p>
          <a:p>
            <a:endParaRPr lang="en-US" dirty="0">
              <a:latin typeface="Bookman Old Style" pitchFamily="18" charset="0"/>
            </a:endParaRPr>
          </a:p>
          <a:p>
            <a:r>
              <a:rPr lang="en-US" dirty="0">
                <a:latin typeface="Bookman Old Style" pitchFamily="18" charset="0"/>
              </a:rPr>
              <a:t>CNN assign importance (in the form of trainable weights and biases) to </a:t>
            </a:r>
          </a:p>
          <a:p>
            <a:pPr marL="0" indent="0">
              <a:buNone/>
            </a:pPr>
            <a:r>
              <a:rPr lang="en-US" dirty="0">
                <a:latin typeface="Bookman Old Style" pitchFamily="18" charset="0"/>
              </a:rPr>
              <a:t>   </a:t>
            </a:r>
            <a:r>
              <a:rPr lang="en-US" dirty="0" smtClean="0">
                <a:latin typeface="Bookman Old Style" pitchFamily="18" charset="0"/>
              </a:rPr>
              <a:t>aspects </a:t>
            </a:r>
            <a:r>
              <a:rPr lang="en-US" dirty="0">
                <a:latin typeface="Bookman Old Style" pitchFamily="18" charset="0"/>
              </a:rPr>
              <a:t>or features of the image and output a decision or some other form </a:t>
            </a:r>
          </a:p>
          <a:p>
            <a:pPr marL="0" indent="0">
              <a:buNone/>
            </a:pPr>
            <a:r>
              <a:rPr lang="en-US" dirty="0">
                <a:latin typeface="Bookman Old Style" pitchFamily="18" charset="0"/>
              </a:rPr>
              <a:t>   </a:t>
            </a:r>
            <a:r>
              <a:rPr lang="en-US" dirty="0" smtClean="0">
                <a:latin typeface="Bookman Old Style" pitchFamily="18" charset="0"/>
              </a:rPr>
              <a:t>of </a:t>
            </a:r>
            <a:r>
              <a:rPr lang="en-US" dirty="0">
                <a:latin typeface="Bookman Old Style" pitchFamily="18" charset="0"/>
              </a:rPr>
              <a:t>logic based on what it has “seen” in the image.</a:t>
            </a:r>
          </a:p>
          <a:p>
            <a:pPr marL="0" indent="0">
              <a:buNone/>
            </a:pPr>
            <a:r>
              <a:rPr lang="en-US" dirty="0">
                <a:latin typeface="Bookman Old Style" pitchFamily="18" charset="0"/>
              </a:rPr>
              <a:t>  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>
                <a:latin typeface="Bookman Old Style" pitchFamily="18" charset="0"/>
              </a:rPr>
              <a:t>In this case, mask is seen or not).</a:t>
            </a:r>
            <a:endParaRPr lang="en-IN" dirty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98</TotalTime>
  <Words>635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Century Gothic</vt:lpstr>
      <vt:lpstr>Vapor Trail</vt:lpstr>
      <vt:lpstr>FACE RECOGNITION</vt:lpstr>
      <vt:lpstr>Problem description</vt:lpstr>
      <vt:lpstr>PowerPoint Presentation</vt:lpstr>
      <vt:lpstr>PowerPoint Presentation</vt:lpstr>
      <vt:lpstr>PowerPoint Presentation</vt:lpstr>
      <vt:lpstr>For attendance system</vt:lpstr>
      <vt:lpstr>PowerPoint Presentation</vt:lpstr>
      <vt:lpstr>Mask detection</vt:lpstr>
      <vt:lpstr>PowerPoint Presentation</vt:lpstr>
      <vt:lpstr>Gender detection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Sri Ram</dc:creator>
  <cp:lastModifiedBy>Sri Ram</cp:lastModifiedBy>
  <cp:revision>15</cp:revision>
  <dcterms:created xsi:type="dcterms:W3CDTF">2021-03-21T04:42:37Z</dcterms:created>
  <dcterms:modified xsi:type="dcterms:W3CDTF">2021-03-22T05:01:59Z</dcterms:modified>
</cp:coreProperties>
</file>