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82" r:id="rId5"/>
    <p:sldId id="292" r:id="rId6"/>
    <p:sldId id="299" r:id="rId7"/>
    <p:sldId id="300" r:id="rId8"/>
    <p:sldId id="302" r:id="rId9"/>
    <p:sldId id="305" r:id="rId10"/>
    <p:sldId id="304" r:id="rId11"/>
    <p:sldId id="306" r:id="rId12"/>
    <p:sldId id="308" r:id="rId13"/>
    <p:sldId id="309" r:id="rId14"/>
    <p:sldId id="307" r:id="rId15"/>
    <p:sldId id="310" r:id="rId16"/>
    <p:sldId id="313" r:id="rId17"/>
    <p:sldId id="314" r:id="rId18"/>
    <p:sldId id="311" r:id="rId19"/>
    <p:sldId id="315" r:id="rId20"/>
    <p:sldId id="316" r:id="rId21"/>
    <p:sldId id="317" r:id="rId22"/>
    <p:sldId id="323" r:id="rId23"/>
    <p:sldId id="318" r:id="rId24"/>
    <p:sldId id="319" r:id="rId25"/>
    <p:sldId id="320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4/26/2021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et.net/archives/V8/i1/IRJET-V8I181.pdf" TargetMode="External"/><Relationship Id="rId2" Type="http://schemas.openxmlformats.org/officeDocument/2006/relationships/hyperlink" Target="https://medium.com/reconsubsea/face-mask-detection-using-convolution-neural-network-fcf156ecad84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medium.com/@ageitgey/machine-learning-is-fun-part-4-modern-face-recognition-with-deep-learning-c3cffc121d78" TargetMode="External"/><Relationship Id="rId5" Type="http://schemas.openxmlformats.org/officeDocument/2006/relationships/hyperlink" Target="https://www.analyticsvidhya.com/blog/2019/09/feature-engineering-images-introduction-hog-feature-descriptor/" TargetMode="External"/><Relationship Id="rId4" Type="http://schemas.openxmlformats.org/officeDocument/2006/relationships/hyperlink" Target="https://www.researchgate.net/publication/333367562_Problem_Definition_on_Face_Recognition_A_Revie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ry-Vip/nary_ram_project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xmlns="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2" y="3114635"/>
            <a:ext cx="4679775" cy="3466469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sz="4400" spc="-150" dirty="0" smtClean="0"/>
              <a:t>Attendance System using Face Recognition</a:t>
            </a:r>
            <a:br>
              <a:rPr lang="en-US" sz="4400" spc="-150" dirty="0" smtClean="0"/>
            </a:br>
            <a:r>
              <a:rPr lang="en-US" sz="4400" spc="-150" dirty="0" smtClean="0"/>
              <a:t>&amp;</a:t>
            </a:r>
            <a:br>
              <a:rPr lang="en-US" sz="4400" spc="-150" dirty="0" smtClean="0"/>
            </a:br>
            <a:r>
              <a:rPr lang="en-US" sz="4400" spc="-150" dirty="0" smtClean="0"/>
              <a:t>Mask Detection</a:t>
            </a:r>
            <a:endParaRPr lang="en-US" sz="4400" spc="-150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962200" y="6157301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9143262" y="5331655"/>
            <a:ext cx="3024388" cy="1249449"/>
          </a:xfrm>
          <a:prstGeom prst="roundRect">
            <a:avLst>
              <a:gd name="adj" fmla="val 2139"/>
            </a:avLst>
          </a:prstGeom>
          <a:gradFill flip="none" rotWithShape="1">
            <a:gsLst>
              <a:gs pos="0">
                <a:schemeClr val="bg1"/>
              </a:gs>
              <a:gs pos="0">
                <a:schemeClr val="tx1"/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108000" tIns="0" rIns="72000" bIns="72000" rtlCol="0" anchor="ctr" anchorCtr="0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-150" dirty="0" smtClean="0">
                <a:solidFill>
                  <a:srgbClr val="0070C0"/>
                </a:solidFill>
              </a:rPr>
              <a:t>Done    By ,</a:t>
            </a:r>
          </a:p>
          <a:p>
            <a:r>
              <a:rPr lang="en-US" sz="1600" spc="-150" dirty="0">
                <a:solidFill>
                  <a:srgbClr val="0070C0"/>
                </a:solidFill>
              </a:rPr>
              <a:t>	</a:t>
            </a:r>
            <a:r>
              <a:rPr lang="en-US" sz="1600" spc="-150" dirty="0" smtClean="0">
                <a:solidFill>
                  <a:srgbClr val="0070C0"/>
                </a:solidFill>
              </a:rPr>
              <a:t>R   M   Naresh Kumar</a:t>
            </a:r>
          </a:p>
          <a:p>
            <a:r>
              <a:rPr lang="en-US" sz="1600" spc="-150" dirty="0">
                <a:solidFill>
                  <a:srgbClr val="0070C0"/>
                </a:solidFill>
              </a:rPr>
              <a:t>	</a:t>
            </a:r>
            <a:r>
              <a:rPr lang="en-US" sz="1600" spc="-150" dirty="0" smtClean="0">
                <a:solidFill>
                  <a:srgbClr val="0070C0"/>
                </a:solidFill>
              </a:rPr>
              <a:t>S  </a:t>
            </a:r>
            <a:r>
              <a:rPr lang="en-US" sz="1600" spc="-150" dirty="0" err="1" smtClean="0">
                <a:solidFill>
                  <a:srgbClr val="0070C0"/>
                </a:solidFill>
              </a:rPr>
              <a:t>Sriram</a:t>
            </a:r>
            <a:endParaRPr lang="en-US" sz="1600" spc="-1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 smtClean="0"/>
              <a:t>Exploratory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10</a:t>
            </a:r>
            <a:endParaRPr lang="en-US" sz="1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EDA – Techniques used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38085" y="1518287"/>
            <a:ext cx="5484930" cy="377573"/>
          </a:xfrm>
        </p:spPr>
        <p:txBody>
          <a:bodyPr/>
          <a:lstStyle/>
          <a:p>
            <a:r>
              <a:rPr lang="en-IN" dirty="0" smtClean="0"/>
              <a:t>Attendance System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377573"/>
          </a:xfrm>
        </p:spPr>
        <p:txBody>
          <a:bodyPr/>
          <a:lstStyle/>
          <a:p>
            <a:r>
              <a:rPr lang="en-IN" dirty="0" smtClean="0"/>
              <a:t>Mask Detection</a:t>
            </a:r>
            <a:endParaRPr lang="en-IN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The images are augmented to increase the amount of images.</a:t>
            </a:r>
          </a:p>
          <a:p>
            <a:endParaRPr lang="en-IN" dirty="0"/>
          </a:p>
          <a:p>
            <a:r>
              <a:rPr lang="en-IN" dirty="0" smtClean="0"/>
              <a:t>Increased amount of images using different variations gives a better accuracy for the detection of mask.</a:t>
            </a:r>
          </a:p>
          <a:p>
            <a:endParaRPr lang="en-IN" dirty="0"/>
          </a:p>
          <a:p>
            <a:r>
              <a:rPr lang="en-IN" dirty="0" smtClean="0"/>
              <a:t>These images are resized to 244 pixels supplied to the neural network and evaluation functions are generated.</a:t>
            </a:r>
          </a:p>
          <a:p>
            <a:endParaRPr lang="en-IN" dirty="0"/>
          </a:p>
          <a:p>
            <a:r>
              <a:rPr lang="en-IN" dirty="0" smtClean="0"/>
              <a:t>New data is supplied to the mobileNet (CNN) to predict the availability of object(mask) in the image.</a:t>
            </a:r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The images are grey-scaled and the encoding matrix is obtained.</a:t>
            </a:r>
          </a:p>
          <a:p>
            <a:endParaRPr lang="en-IN" dirty="0"/>
          </a:p>
          <a:p>
            <a:r>
              <a:rPr lang="en-IN" dirty="0" smtClean="0"/>
              <a:t>After the grey-scaling, the face is detected using the haar classifier.</a:t>
            </a:r>
          </a:p>
          <a:p>
            <a:endParaRPr lang="en-IN" dirty="0"/>
          </a:p>
          <a:p>
            <a:r>
              <a:rPr lang="en-IN" dirty="0" smtClean="0"/>
              <a:t>The encoding is obtained using the hog algorithm from a 128 X 128 pixel matrix[Default resize value](from 128 X 128 face image).</a:t>
            </a:r>
          </a:p>
          <a:p>
            <a:endParaRPr lang="en-IN" dirty="0"/>
          </a:p>
          <a:p>
            <a:r>
              <a:rPr lang="en-IN" dirty="0" smtClean="0"/>
              <a:t>This encoding is compared with the testing image and the face is detected.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0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 smtClean="0"/>
              <a:t>Model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12</a:t>
            </a:r>
            <a:endParaRPr lang="en-US" sz="1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 smtClean="0">
                <a:latin typeface="Lucida Fax" panose="02060602050505020204" pitchFamily="18" charset="0"/>
              </a:rPr>
              <a:t>Mask Detection :</a:t>
            </a:r>
          </a:p>
          <a:p>
            <a:endParaRPr lang="en-IN" b="1" dirty="0" smtClean="0">
              <a:latin typeface="Lucida Fax" panose="02060602050505020204" pitchFamily="18" charset="0"/>
            </a:endParaRPr>
          </a:p>
          <a:p>
            <a:pPr lvl="3"/>
            <a:r>
              <a:rPr lang="en-IN" dirty="0" smtClean="0">
                <a:latin typeface="Lucida Fax" panose="02060602050505020204" pitchFamily="18" charset="0"/>
              </a:rPr>
              <a:t>Face detection is done through the facenet </a:t>
            </a:r>
          </a:p>
          <a:p>
            <a:pPr marL="809625" lvl="3" indent="0">
              <a:buNone/>
            </a:pPr>
            <a:r>
              <a:rPr lang="en-IN" dirty="0">
                <a:latin typeface="Lucida Fax" panose="02060602050505020204" pitchFamily="18" charset="0"/>
              </a:rPr>
              <a:t> </a:t>
            </a:r>
            <a:r>
              <a:rPr lang="en-IN" dirty="0" smtClean="0">
                <a:latin typeface="Lucida Fax" panose="02060602050505020204" pitchFamily="18" charset="0"/>
              </a:rPr>
              <a:t>    model built beforehand.</a:t>
            </a:r>
          </a:p>
          <a:p>
            <a:pPr lvl="3"/>
            <a:endParaRPr lang="en-IN" dirty="0">
              <a:latin typeface="Lucida Fax" panose="02060602050505020204" pitchFamily="18" charset="0"/>
            </a:endParaRPr>
          </a:p>
          <a:p>
            <a:pPr lvl="3"/>
            <a:r>
              <a:rPr lang="en-IN" dirty="0" smtClean="0">
                <a:latin typeface="Lucida Fax" panose="02060602050505020204" pitchFamily="18" charset="0"/>
              </a:rPr>
              <a:t>As the same, mask detection is also done</a:t>
            </a:r>
          </a:p>
          <a:p>
            <a:pPr marL="809625" lvl="3" indent="0">
              <a:buNone/>
            </a:pPr>
            <a:r>
              <a:rPr lang="en-IN" dirty="0" smtClean="0">
                <a:latin typeface="Lucida Fax" panose="02060602050505020204" pitchFamily="18" charset="0"/>
              </a:rPr>
              <a:t>     through the masknet model.</a:t>
            </a:r>
          </a:p>
          <a:p>
            <a:pPr marL="809625" lvl="3" indent="0">
              <a:buNone/>
            </a:pPr>
            <a:endParaRPr lang="en-IN" dirty="0">
              <a:latin typeface="Lucida Fax" panose="02060602050505020204" pitchFamily="18" charset="0"/>
            </a:endParaRPr>
          </a:p>
          <a:p>
            <a:pPr lvl="3"/>
            <a:r>
              <a:rPr lang="en-IN" dirty="0" smtClean="0">
                <a:latin typeface="Lucida Fax" panose="02060602050505020204" pitchFamily="18" charset="0"/>
              </a:rPr>
              <a:t>Then these pre-built models which are </a:t>
            </a:r>
          </a:p>
          <a:p>
            <a:pPr marL="809625" lvl="3" indent="0">
              <a:buNone/>
            </a:pPr>
            <a:r>
              <a:rPr lang="en-IN" dirty="0">
                <a:latin typeface="Lucida Fax" panose="02060602050505020204" pitchFamily="18" charset="0"/>
              </a:rPr>
              <a:t> </a:t>
            </a:r>
            <a:r>
              <a:rPr lang="en-IN" dirty="0" smtClean="0">
                <a:latin typeface="Lucida Fax" panose="02060602050505020204" pitchFamily="18" charset="0"/>
              </a:rPr>
              <a:t>    trained with the mask and mask less images </a:t>
            </a:r>
          </a:p>
          <a:p>
            <a:pPr marL="809625" lvl="3" indent="0">
              <a:buNone/>
            </a:pPr>
            <a:r>
              <a:rPr lang="en-IN" dirty="0">
                <a:latin typeface="Lucida Fax" panose="02060602050505020204" pitchFamily="18" charset="0"/>
              </a:rPr>
              <a:t> </a:t>
            </a:r>
            <a:r>
              <a:rPr lang="en-IN" dirty="0" smtClean="0">
                <a:latin typeface="Lucida Fax" panose="02060602050505020204" pitchFamily="18" charset="0"/>
              </a:rPr>
              <a:t>    is used to predict the mask/mask less face in</a:t>
            </a:r>
          </a:p>
          <a:p>
            <a:pPr marL="809625" lvl="3" indent="0">
              <a:buNone/>
            </a:pPr>
            <a:r>
              <a:rPr lang="en-IN" dirty="0">
                <a:latin typeface="Lucida Fax" panose="02060602050505020204" pitchFamily="18" charset="0"/>
              </a:rPr>
              <a:t> </a:t>
            </a:r>
            <a:r>
              <a:rPr lang="en-IN" dirty="0" smtClean="0">
                <a:latin typeface="Lucida Fax" panose="02060602050505020204" pitchFamily="18" charset="0"/>
              </a:rPr>
              <a:t>    realtime.</a:t>
            </a:r>
          </a:p>
          <a:p>
            <a:pPr marL="809625" lvl="3" indent="0">
              <a:buNone/>
            </a:pPr>
            <a:endParaRPr lang="en-IN" dirty="0">
              <a:latin typeface="Lucida Fax" panose="02060602050505020204" pitchFamily="18" charset="0"/>
            </a:endParaRPr>
          </a:p>
          <a:p>
            <a:pPr lvl="3"/>
            <a:r>
              <a:rPr lang="en-IN" dirty="0" smtClean="0">
                <a:latin typeface="Lucida Fax" panose="02060602050505020204" pitchFamily="18" charset="0"/>
              </a:rPr>
              <a:t>These prebuilt models are built using </a:t>
            </a:r>
          </a:p>
          <a:p>
            <a:pPr marL="809625" lvl="3" indent="0">
              <a:buNone/>
            </a:pPr>
            <a:r>
              <a:rPr lang="en-IN" dirty="0">
                <a:latin typeface="Lucida Fax" panose="02060602050505020204" pitchFamily="18" charset="0"/>
              </a:rPr>
              <a:t> </a:t>
            </a:r>
            <a:r>
              <a:rPr lang="en-IN" dirty="0" smtClean="0">
                <a:latin typeface="Lucida Fax" panose="02060602050505020204" pitchFamily="18" charset="0"/>
              </a:rPr>
              <a:t>    mobilenet cnn. </a:t>
            </a:r>
          </a:p>
          <a:p>
            <a:pPr marL="809625" lvl="3" indent="0">
              <a:buNone/>
            </a:pPr>
            <a:endParaRPr lang="en-IN" dirty="0">
              <a:latin typeface="Lucida Fax" panose="020606020505050202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 smtClean="0">
                <a:latin typeface="Lucida Fax" panose="02060602050505020204" pitchFamily="18" charset="0"/>
              </a:rPr>
              <a:t>Attendance System</a:t>
            </a:r>
            <a:r>
              <a:rPr lang="en-IN" dirty="0" smtClean="0">
                <a:latin typeface="Lucida Fax" panose="02060602050505020204" pitchFamily="18" charset="0"/>
              </a:rPr>
              <a:t> : </a:t>
            </a:r>
          </a:p>
          <a:p>
            <a:endParaRPr lang="en-IN" dirty="0" smtClean="0">
              <a:latin typeface="Lucida Fax" panose="02060602050505020204" pitchFamily="18" charset="0"/>
            </a:endParaRPr>
          </a:p>
          <a:p>
            <a:pPr lvl="2"/>
            <a:r>
              <a:rPr lang="en-IN" dirty="0" smtClean="0">
                <a:latin typeface="Lucida Fax" panose="02060602050505020204" pitchFamily="18" charset="0"/>
              </a:rPr>
              <a:t>Face detection using haar classifier.</a:t>
            </a:r>
            <a:endParaRPr lang="en-IN" dirty="0">
              <a:latin typeface="Lucida Fax" panose="02060602050505020204" pitchFamily="18" charset="0"/>
            </a:endParaRPr>
          </a:p>
          <a:p>
            <a:pPr lvl="2"/>
            <a:endParaRPr lang="en-IN" dirty="0" smtClean="0">
              <a:latin typeface="Lucida Fax" panose="02060602050505020204" pitchFamily="18" charset="0"/>
            </a:endParaRPr>
          </a:p>
          <a:p>
            <a:pPr lvl="2"/>
            <a:r>
              <a:rPr lang="en-IN" dirty="0" smtClean="0">
                <a:latin typeface="Lucida Fax" panose="02060602050505020204" pitchFamily="18" charset="0"/>
              </a:rPr>
              <a:t>Face recognition using Hog algorithm.</a:t>
            </a:r>
          </a:p>
          <a:p>
            <a:pPr lvl="2"/>
            <a:endParaRPr lang="en-IN" dirty="0">
              <a:latin typeface="Lucida Fax" panose="02060602050505020204" pitchFamily="18" charset="0"/>
            </a:endParaRPr>
          </a:p>
          <a:p>
            <a:pPr lvl="2"/>
            <a:r>
              <a:rPr lang="en-IN" dirty="0" smtClean="0">
                <a:latin typeface="Lucida Fax" panose="02060602050505020204" pitchFamily="18" charset="0"/>
              </a:rPr>
              <a:t>Based on the name of image in the </a:t>
            </a:r>
          </a:p>
          <a:p>
            <a:pPr marL="542925" lvl="2" indent="0">
              <a:buNone/>
            </a:pPr>
            <a:r>
              <a:rPr lang="en-IN" dirty="0">
                <a:latin typeface="Lucida Fax" panose="02060602050505020204" pitchFamily="18" charset="0"/>
              </a:rPr>
              <a:t> </a:t>
            </a:r>
            <a:r>
              <a:rPr lang="en-IN" dirty="0" smtClean="0">
                <a:latin typeface="Lucida Fax" panose="02060602050505020204" pitchFamily="18" charset="0"/>
              </a:rPr>
              <a:t>    dictionary, the attendance is given.</a:t>
            </a:r>
          </a:p>
          <a:p>
            <a:pPr marL="542925" lvl="2" indent="0">
              <a:buNone/>
            </a:pPr>
            <a:endParaRPr lang="en-IN" dirty="0">
              <a:latin typeface="Lucida Fax" panose="02060602050505020204" pitchFamily="18" charset="0"/>
            </a:endParaRPr>
          </a:p>
          <a:p>
            <a:pPr lvl="2"/>
            <a:r>
              <a:rPr lang="en-IN" dirty="0" smtClean="0">
                <a:latin typeface="Lucida Fax" panose="02060602050505020204" pitchFamily="18" charset="0"/>
              </a:rPr>
              <a:t>The attendance in the list is converted to </a:t>
            </a:r>
          </a:p>
          <a:p>
            <a:pPr marL="542925" lvl="2" indent="0">
              <a:buNone/>
            </a:pPr>
            <a:r>
              <a:rPr lang="en-IN" dirty="0">
                <a:latin typeface="Lucida Fax" panose="02060602050505020204" pitchFamily="18" charset="0"/>
              </a:rPr>
              <a:t> </a:t>
            </a:r>
            <a:r>
              <a:rPr lang="en-IN" dirty="0" smtClean="0">
                <a:latin typeface="Lucida Fax" panose="02060602050505020204" pitchFamily="18" charset="0"/>
              </a:rPr>
              <a:t>    csv file.</a:t>
            </a:r>
            <a:endParaRPr lang="en-IN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9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18373"/>
            <a:ext cx="8687356" cy="6439627"/>
          </a:xfrm>
        </p:spPr>
      </p:pic>
      <p:sp>
        <p:nvSpPr>
          <p:cNvPr id="10" name="Title 5"/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IN" dirty="0" smtClean="0"/>
              <a:t>Model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1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Building of Model</a:t>
            </a:r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32000" y="1511999"/>
            <a:ext cx="10965803" cy="5165431"/>
          </a:xfrm>
        </p:spPr>
        <p:txBody>
          <a:bodyPr/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Attendance System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Haar classifier is used to detect the face in the webcam or in the image.</a:t>
            </a:r>
          </a:p>
          <a:p>
            <a:pPr lvl="4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Then using the hog algorithm, the histogram pattern of the face in the image is obtained using the edge </a:t>
            </a:r>
          </a:p>
          <a:p>
            <a:pPr marL="1076325" lvl="4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and the direction of the edge using Pythagoras theorem in the face.</a:t>
            </a:r>
          </a:p>
          <a:p>
            <a:pPr lvl="4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By Pythagoras theorem, vector magnitude values is calculated and then the encoding value is obtained for </a:t>
            </a:r>
          </a:p>
          <a:p>
            <a:pPr marL="1076325" lvl="4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the pixel of image.</a:t>
            </a:r>
          </a:p>
          <a:p>
            <a:pPr lvl="4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These encoding matrices is compared with the face encodings obtained from the webcam and based on </a:t>
            </a:r>
          </a:p>
          <a:p>
            <a:pPr marL="1076325" lvl="4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the comparison accuracy value the person in the image is identified according to the encoding matrix </a:t>
            </a:r>
          </a:p>
          <a:p>
            <a:pPr marL="1076325" lvl="4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name in the dictionary.</a:t>
            </a:r>
          </a:p>
          <a:p>
            <a:pPr marL="1076325" lvl="4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identified name is matched with the name in the list and the attendance is marked as P(present).</a:t>
            </a:r>
          </a:p>
          <a:p>
            <a:pPr lvl="4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Now, list is exported as csv file with the current date which gives the attendance sheet.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38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241" y="432000"/>
            <a:ext cx="5472000" cy="432000"/>
          </a:xfrm>
        </p:spPr>
        <p:txBody>
          <a:bodyPr/>
          <a:lstStyle/>
          <a:p>
            <a:pPr algn="ctr"/>
            <a:r>
              <a:rPr lang="en-IN" dirty="0"/>
              <a:t>Building of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Mask Detection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999" y="1511565"/>
            <a:ext cx="7256687" cy="5056659"/>
          </a:xfrm>
        </p:spPr>
        <p:txBody>
          <a:bodyPr/>
          <a:lstStyle/>
          <a:p>
            <a:r>
              <a:rPr lang="en-US" sz="1400" dirty="0" smtClean="0">
                <a:latin typeface="Lucida Fax" pitchFamily="18" charset="0"/>
                <a:cs typeface="Arial" panose="020B0604020202020204" pitchFamily="34" charset="0"/>
              </a:rPr>
              <a:t>MobileNet </a:t>
            </a:r>
            <a:r>
              <a:rPr lang="en-US" sz="1400" dirty="0">
                <a:latin typeface="Lucida Fax" pitchFamily="18" charset="0"/>
                <a:cs typeface="Arial" panose="020B0604020202020204" pitchFamily="34" charset="0"/>
              </a:rPr>
              <a:t>uses depthwise separable convolutions.</a:t>
            </a:r>
            <a:r>
              <a:rPr lang="en-US" sz="1400" b="1" dirty="0">
                <a:latin typeface="Lucida Fax" pitchFamily="18" charset="0"/>
                <a:cs typeface="Arial" panose="020B0604020202020204" pitchFamily="34" charset="0"/>
              </a:rPr>
              <a:t> </a:t>
            </a:r>
            <a:r>
              <a:rPr lang="en-US" sz="1400" dirty="0">
                <a:latin typeface="Lucida Fax" pitchFamily="18" charset="0"/>
                <a:cs typeface="Arial" panose="020B0604020202020204" pitchFamily="34" charset="0"/>
              </a:rPr>
              <a:t>It significantly reduces the number of parameters when </a:t>
            </a:r>
            <a:r>
              <a:rPr lang="en-US" sz="1400" dirty="0" smtClean="0">
                <a:latin typeface="Lucida Fax" pitchFamily="18" charset="0"/>
                <a:cs typeface="Arial" panose="020B0604020202020204" pitchFamily="34" charset="0"/>
              </a:rPr>
              <a:t>compared </a:t>
            </a:r>
            <a:r>
              <a:rPr lang="en-US" sz="1400" dirty="0">
                <a:latin typeface="Lucida Fax" pitchFamily="18" charset="0"/>
                <a:cs typeface="Arial" panose="020B0604020202020204" pitchFamily="34" charset="0"/>
              </a:rPr>
              <a:t>to the network with regular convolutions with the same depth in the nets</a:t>
            </a:r>
            <a:r>
              <a:rPr lang="en-US" sz="1400" dirty="0" smtClean="0">
                <a:latin typeface="Lucida Fax" pitchFamily="18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Lucida Fax" pitchFamily="18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Lucida Fax" pitchFamily="18" charset="0"/>
                <a:cs typeface="Arial" panose="020B0604020202020204" pitchFamily="34" charset="0"/>
              </a:rPr>
              <a:t>A </a:t>
            </a:r>
            <a:r>
              <a:rPr lang="en-US" sz="1400" dirty="0" smtClean="0">
                <a:latin typeface="Lucida Fax" pitchFamily="18" charset="0"/>
                <a:cs typeface="Arial" panose="020B0604020202020204" pitchFamily="34" charset="0"/>
              </a:rPr>
              <a:t>depth wise </a:t>
            </a:r>
            <a:r>
              <a:rPr lang="en-US" sz="1400" dirty="0">
                <a:latin typeface="Lucida Fax" pitchFamily="18" charset="0"/>
                <a:cs typeface="Arial" panose="020B0604020202020204" pitchFamily="34" charset="0"/>
              </a:rPr>
              <a:t>separable convolution is made from two operations.</a:t>
            </a:r>
            <a:endParaRPr lang="en-IN" sz="1400" dirty="0">
              <a:latin typeface="Lucida Fax" pitchFamily="18" charset="0"/>
              <a:cs typeface="Arial" panose="020B0604020202020204" pitchFamily="34" charset="0"/>
            </a:endParaRPr>
          </a:p>
          <a:p>
            <a:pPr lvl="1"/>
            <a:r>
              <a:rPr lang="en-US" sz="1400" b="1" dirty="0" smtClean="0">
                <a:latin typeface="Lucida Fax" pitchFamily="18" charset="0"/>
                <a:cs typeface="Arial" panose="020B0604020202020204" pitchFamily="34" charset="0"/>
              </a:rPr>
              <a:t>Depth wise </a:t>
            </a:r>
            <a:r>
              <a:rPr lang="en-US" sz="1400" b="1" dirty="0">
                <a:latin typeface="Lucida Fax" pitchFamily="18" charset="0"/>
                <a:cs typeface="Arial" panose="020B0604020202020204" pitchFamily="34" charset="0"/>
              </a:rPr>
              <a:t>convolution.</a:t>
            </a:r>
            <a:endParaRPr lang="en-IN" sz="1400" dirty="0">
              <a:latin typeface="Lucida Fax" pitchFamily="18" charset="0"/>
              <a:cs typeface="Arial" panose="020B0604020202020204" pitchFamily="34" charset="0"/>
            </a:endParaRPr>
          </a:p>
          <a:p>
            <a:pPr lvl="1"/>
            <a:r>
              <a:rPr lang="en-US" sz="1400" b="1" dirty="0" smtClean="0">
                <a:latin typeface="Lucida Fax" pitchFamily="18" charset="0"/>
                <a:cs typeface="Arial" panose="020B0604020202020204" pitchFamily="34" charset="0"/>
              </a:rPr>
              <a:t>Point wise </a:t>
            </a:r>
            <a:r>
              <a:rPr lang="en-US" sz="1400" b="1" dirty="0">
                <a:latin typeface="Lucida Fax" pitchFamily="18" charset="0"/>
                <a:cs typeface="Arial" panose="020B0604020202020204" pitchFamily="34" charset="0"/>
              </a:rPr>
              <a:t>convolution</a:t>
            </a:r>
            <a:r>
              <a:rPr lang="en-US" sz="1400" dirty="0" smtClean="0">
                <a:latin typeface="Lucida Fax" pitchFamily="18" charset="0"/>
                <a:cs typeface="Arial" panose="020B0604020202020204" pitchFamily="34" charset="0"/>
              </a:rPr>
              <a:t>.</a:t>
            </a:r>
            <a:endParaRPr lang="en-US" sz="1400" dirty="0">
              <a:latin typeface="Lucida Fax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Lucida Fax" pitchFamily="18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Lucida Fax" pitchFamily="18" charset="0"/>
                <a:cs typeface="Arial" panose="020B0604020202020204" pitchFamily="34" charset="0"/>
              </a:rPr>
              <a:t>This </a:t>
            </a:r>
            <a:r>
              <a:rPr lang="en-US" sz="1400" dirty="0">
                <a:latin typeface="Lucida Fax" pitchFamily="18" charset="0"/>
                <a:cs typeface="Arial" panose="020B0604020202020204" pitchFamily="34" charset="0"/>
              </a:rPr>
              <a:t>results in lightweight </a:t>
            </a:r>
            <a:r>
              <a:rPr lang="en-US" sz="1400" dirty="0" smtClean="0">
                <a:latin typeface="Lucida Fax" pitchFamily="18" charset="0"/>
                <a:cs typeface="Arial" panose="020B0604020202020204" pitchFamily="34" charset="0"/>
              </a:rPr>
              <a:t>deep </a:t>
            </a:r>
            <a:r>
              <a:rPr lang="en-US" sz="1400" dirty="0">
                <a:latin typeface="Lucida Fax" pitchFamily="18" charset="0"/>
                <a:cs typeface="Arial" panose="020B0604020202020204" pitchFamily="34" charset="0"/>
              </a:rPr>
              <a:t>neural networks</a:t>
            </a:r>
            <a:endParaRPr lang="en-IN" sz="1400" b="1" dirty="0">
              <a:latin typeface="Lucida Fax" pitchFamily="18" charset="0"/>
              <a:cs typeface="Arial" panose="020B0604020202020204" pitchFamily="34" charset="0"/>
            </a:endParaRPr>
          </a:p>
          <a:p>
            <a:endParaRPr lang="en-IN" sz="1400" b="1" dirty="0">
              <a:latin typeface="Lucida Fax" pitchFamily="18" charset="0"/>
              <a:cs typeface="Arial" panose="020B0604020202020204" pitchFamily="34" charset="0"/>
            </a:endParaRPr>
          </a:p>
          <a:p>
            <a:r>
              <a:rPr lang="en-IN" sz="1400" dirty="0">
                <a:latin typeface="Lucida Fax" pitchFamily="18" charset="0"/>
                <a:cs typeface="Arial" panose="020B0604020202020204" pitchFamily="34" charset="0"/>
              </a:rPr>
              <a:t>The blob of the image is obtained and supplied to the network and the face is detected.</a:t>
            </a:r>
          </a:p>
          <a:p>
            <a:endParaRPr lang="en-IN" sz="1400" dirty="0">
              <a:latin typeface="Lucida Fax" pitchFamily="18" charset="0"/>
              <a:cs typeface="Arial" panose="020B0604020202020204" pitchFamily="34" charset="0"/>
            </a:endParaRPr>
          </a:p>
          <a:p>
            <a:r>
              <a:rPr lang="en-IN" sz="1400" dirty="0">
                <a:latin typeface="Lucida Fax" pitchFamily="18" charset="0"/>
                <a:cs typeface="Arial" panose="020B0604020202020204" pitchFamily="34" charset="0"/>
              </a:rPr>
              <a:t>Then the image is processed in the network from the detected face and converted to array values[ like </a:t>
            </a:r>
            <a:r>
              <a:rPr lang="en-IN" sz="1400" dirty="0" smtClean="0">
                <a:latin typeface="Lucida Fax" pitchFamily="18" charset="0"/>
                <a:cs typeface="Arial" panose="020B0604020202020204" pitchFamily="34" charset="0"/>
              </a:rPr>
              <a:t>encodings ].</a:t>
            </a:r>
          </a:p>
          <a:p>
            <a:pPr marL="0" indent="0">
              <a:buNone/>
            </a:pPr>
            <a:endParaRPr lang="en-IN" sz="1400" dirty="0">
              <a:latin typeface="Lucida Fax" pitchFamily="18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Lucida Fax" pitchFamily="18" charset="0"/>
                <a:cs typeface="Arial" panose="020B0604020202020204" pitchFamily="34" charset="0"/>
              </a:rPr>
              <a:t>Based on the array values, the array is supplied and using masknet model the prediction is made whether the image contains the mask or not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76325" lvl="4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6325" lvl="4" indent="0">
              <a:buNone/>
            </a:pP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3074" name="Picture 2" descr="See the source image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4" b="4134"/>
          <a:stretch>
            <a:fillRect/>
          </a:stretch>
        </p:blipFill>
        <p:spPr bwMode="auto">
          <a:xfrm>
            <a:off x="8506153" y="2153253"/>
            <a:ext cx="3021013" cy="254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2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18373"/>
            <a:ext cx="8687356" cy="6439627"/>
          </a:xfrm>
        </p:spPr>
      </p:pic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IN" dirty="0" smtClean="0"/>
              <a:t>Performance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Analysis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&amp; 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6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PA &amp; Inference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433460"/>
          </a:xfrm>
        </p:spPr>
        <p:txBody>
          <a:bodyPr/>
          <a:lstStyle/>
          <a:p>
            <a:r>
              <a:rPr lang="en-IN" dirty="0" smtClean="0"/>
              <a:t>Attendance System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426423"/>
          </a:xfrm>
        </p:spPr>
        <p:txBody>
          <a:bodyPr/>
          <a:lstStyle/>
          <a:p>
            <a:r>
              <a:rPr lang="en-IN" dirty="0" smtClean="0"/>
              <a:t>Mask Detection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4190442"/>
          </a:xfrm>
        </p:spPr>
        <p:txBody>
          <a:bodyPr/>
          <a:lstStyle/>
          <a:p>
            <a:r>
              <a:rPr lang="en-IN" dirty="0"/>
              <a:t>The performance analysis is </a:t>
            </a:r>
            <a:r>
              <a:rPr lang="en-IN" dirty="0" smtClean="0"/>
              <a:t>done </a:t>
            </a:r>
            <a:r>
              <a:rPr lang="en-IN" dirty="0"/>
              <a:t>by the roc auc score and the roc curve.</a:t>
            </a:r>
          </a:p>
          <a:p>
            <a:endParaRPr lang="en-IN" dirty="0"/>
          </a:p>
          <a:p>
            <a:r>
              <a:rPr lang="en-IN" dirty="0"/>
              <a:t>The score provides the performance across the various classification </a:t>
            </a:r>
            <a:r>
              <a:rPr lang="en-IN" dirty="0" smtClean="0"/>
              <a:t>factors </a:t>
            </a:r>
            <a:r>
              <a:rPr lang="en-IN" dirty="0"/>
              <a:t>possible.</a:t>
            </a:r>
          </a:p>
          <a:p>
            <a:endParaRPr lang="en-IN" dirty="0"/>
          </a:p>
          <a:p>
            <a:r>
              <a:rPr lang="en-IN" dirty="0"/>
              <a:t>The accuracy is calculated </a:t>
            </a:r>
            <a:r>
              <a:rPr lang="en-IN" dirty="0" smtClean="0"/>
              <a:t>from the loss error curve obtained.</a:t>
            </a:r>
          </a:p>
          <a:p>
            <a:endParaRPr lang="en-IN" dirty="0"/>
          </a:p>
          <a:p>
            <a:r>
              <a:rPr lang="en-IN" dirty="0" smtClean="0"/>
              <a:t>The loss error curve is calculated using the predicted and actual array values of images obtained from the neural network.</a:t>
            </a:r>
            <a:endParaRPr lang="en-IN" dirty="0"/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4190442"/>
          </a:xfrm>
        </p:spPr>
        <p:txBody>
          <a:bodyPr/>
          <a:lstStyle/>
          <a:p>
            <a:r>
              <a:rPr lang="en-IN" dirty="0" smtClean="0"/>
              <a:t>The performance analysis is made by the roc auc score and the roc curve.</a:t>
            </a:r>
          </a:p>
          <a:p>
            <a:endParaRPr lang="en-IN" dirty="0"/>
          </a:p>
          <a:p>
            <a:r>
              <a:rPr lang="en-IN" dirty="0" smtClean="0"/>
              <a:t>The score provides the performance across the various classification thresholds possible.</a:t>
            </a:r>
          </a:p>
          <a:p>
            <a:endParaRPr lang="en-IN" dirty="0"/>
          </a:p>
          <a:p>
            <a:r>
              <a:rPr lang="en-IN" dirty="0" smtClean="0"/>
              <a:t>The accuracy is calculated from the true and false, positive and negative values.</a:t>
            </a:r>
          </a:p>
          <a:p>
            <a:endParaRPr lang="en-IN" dirty="0"/>
          </a:p>
          <a:p>
            <a:r>
              <a:rPr lang="en-IN" dirty="0" smtClean="0"/>
              <a:t>These values are obtained from the confusion matrix which is calculated using the test and predicted encodings changed to binary classed data from multiclass.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1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Chart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274822"/>
            <a:ext cx="3600450" cy="360000"/>
          </a:xfrm>
        </p:spPr>
        <p:txBody>
          <a:bodyPr/>
          <a:lstStyle/>
          <a:p>
            <a:r>
              <a:rPr lang="en-US" dirty="0" smtClean="0"/>
              <a:t>Attendance System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799" y="2045644"/>
            <a:ext cx="3766713" cy="34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Content Placeholder 18" descr="C:\Users\rmnar\Documents\lossANDaccuracy.png"/>
          <p:cNvPicPr>
            <a:picLocks noGrp="1"/>
          </p:cNvPicPr>
          <p:nvPr>
            <p:ph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98" y="2045644"/>
            <a:ext cx="4404598" cy="315742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DE9D0F75-42B5-4960-8C3A-291285872DAF}"/>
              </a:ext>
            </a:extLst>
          </p:cNvPr>
          <p:cNvSpPr txBox="1">
            <a:spLocks/>
          </p:cNvSpPr>
          <p:nvPr/>
        </p:nvSpPr>
        <p:spPr>
          <a:xfrm>
            <a:off x="6890198" y="1274822"/>
            <a:ext cx="360045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Mask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 smtClean="0"/>
              <a:t>Problem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</p:spPr>
        <p:txBody>
          <a:bodyPr/>
          <a:lstStyle/>
          <a:p>
            <a:r>
              <a:rPr lang="en-US" dirty="0"/>
              <a:t> </a:t>
            </a:r>
            <a:r>
              <a:rPr lang="en-US" sz="1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6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18373"/>
            <a:ext cx="8687356" cy="6439627"/>
          </a:xfrm>
        </p:spPr>
      </p:pic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IN" dirty="0" smtClean="0"/>
              <a:t>Comparison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&amp; 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9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 &amp; C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446339"/>
          </a:xfrm>
        </p:spPr>
        <p:txBody>
          <a:bodyPr/>
          <a:lstStyle/>
          <a:p>
            <a:r>
              <a:rPr lang="en-IN" dirty="0" smtClean="0"/>
              <a:t>Attendance System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439302"/>
          </a:xfrm>
        </p:spPr>
        <p:txBody>
          <a:bodyPr/>
          <a:lstStyle/>
          <a:p>
            <a:r>
              <a:rPr lang="en-IN" dirty="0" smtClean="0"/>
              <a:t>Mask Detection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The mobileNet CNN is efficient and easier to use when compared to other CNN like rf-cnn etc.,</a:t>
            </a:r>
            <a:endParaRPr lang="en-IN" dirty="0"/>
          </a:p>
          <a:p>
            <a:r>
              <a:rPr lang="en-US" dirty="0"/>
              <a:t>To give a quick comparison in regards to size, the size of the full VGG16 network on disk is about 553 megabytes.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size of one of the currently largest </a:t>
            </a:r>
            <a:r>
              <a:rPr lang="en-US" dirty="0" smtClean="0"/>
              <a:t>MobileNet </a:t>
            </a:r>
            <a:r>
              <a:rPr lang="en-US" dirty="0"/>
              <a:t>is about 17 megabytes, so that is a huge difference, especially when you think about deploying a model to a mobile app or running it in the browser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MobileNet </a:t>
            </a:r>
            <a:r>
              <a:rPr lang="en-US" dirty="0"/>
              <a:t>is a class of CNN that was open-sourced by Google, and therefore, this gives us an excellent starting point for training our classifiers that are insanely small and insanely </a:t>
            </a:r>
            <a:r>
              <a:rPr lang="en-US" dirty="0" smtClean="0"/>
              <a:t>fast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The hog algorithm is easier for the extraction of image features and recognition of them.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Compared with other models(like haar classification algorithm), it has better accuracy(90%)</a:t>
            </a:r>
          </a:p>
          <a:p>
            <a:endParaRPr lang="en-IN" dirty="0"/>
          </a:p>
          <a:p>
            <a:r>
              <a:rPr lang="en-IN" dirty="0" smtClean="0"/>
              <a:t>The extraction of features using hog model takes more time but gives better accuracy.</a:t>
            </a:r>
          </a:p>
          <a:p>
            <a:endParaRPr lang="en-IN" dirty="0" smtClean="0"/>
          </a:p>
          <a:p>
            <a:r>
              <a:rPr lang="en-IN" dirty="0" smtClean="0"/>
              <a:t>Challenges faced are like more or less training time of model.</a:t>
            </a:r>
          </a:p>
        </p:txBody>
      </p:sp>
    </p:spTree>
    <p:extLst>
      <p:ext uri="{BB962C8B-B14F-4D97-AF65-F5344CB8AC3E}">
        <p14:creationId xmlns:p14="http://schemas.microsoft.com/office/powerpoint/2010/main" val="18316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497854"/>
          </a:xfrm>
        </p:spPr>
        <p:txBody>
          <a:bodyPr/>
          <a:lstStyle/>
          <a:p>
            <a:r>
              <a:rPr lang="en-IN" dirty="0" smtClean="0"/>
              <a:t>Attendance System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490817"/>
          </a:xfrm>
        </p:spPr>
        <p:txBody>
          <a:bodyPr/>
          <a:lstStyle/>
          <a:p>
            <a:r>
              <a:rPr lang="en-IN" dirty="0" smtClean="0"/>
              <a:t>Mask Detection</a:t>
            </a:r>
            <a:endParaRPr lang="en-I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medium.com/reconsubsea/face-mask-detection-using-convolution-neural-network-fcf156ecad84</a:t>
            </a:r>
            <a:endParaRPr lang="en-IN" dirty="0" smtClean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www.irjet.net/archives/V8/i1/IRJET-V8I181.pdf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475929"/>
          </a:xfrm>
        </p:spPr>
        <p:txBody>
          <a:bodyPr/>
          <a:lstStyle/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www.researchgate.net/publication/333367562_Problem_Definition_on_Face_Recognition_A_Review</a:t>
            </a:r>
            <a:endParaRPr lang="en-IN" dirty="0" smtClean="0"/>
          </a:p>
          <a:p>
            <a:endParaRPr lang="en-IN" dirty="0"/>
          </a:p>
          <a:p>
            <a:r>
              <a:rPr lang="en-IN" dirty="0">
                <a:hlinkClick r:id="rId5"/>
              </a:rPr>
              <a:t>https://www.analyticsvidhya.com/blog/2019/09/feature-engineering-images-introduction-hog-feature-descriptor</a:t>
            </a:r>
            <a:r>
              <a:rPr lang="en-IN" dirty="0" smtClean="0">
                <a:hlinkClick r:id="rId5"/>
              </a:rPr>
              <a:t>/</a:t>
            </a:r>
            <a:endParaRPr lang="en-IN" dirty="0" smtClean="0"/>
          </a:p>
          <a:p>
            <a:endParaRPr lang="en-IN" dirty="0"/>
          </a:p>
          <a:p>
            <a:r>
              <a:rPr lang="en-IN" dirty="0">
                <a:hlinkClick r:id="rId6"/>
              </a:rPr>
              <a:t>https://medium.com/@</a:t>
            </a:r>
            <a:r>
              <a:rPr lang="en-IN" dirty="0" smtClean="0">
                <a:hlinkClick r:id="rId6"/>
              </a:rPr>
              <a:t>ageitgey/machine-learning-is-fun-part-4-modern-face-recognition-with-deep-learning-c3cffc121d78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433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xmlns="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3888866-542D-43D4-BFE1-045D36351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667AA2A8-C66E-4F4C-A6E7-E7ABCE7E9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757" y="531308"/>
            <a:ext cx="5675313" cy="1913897"/>
          </a:xfrm>
        </p:spPr>
        <p:txBody>
          <a:bodyPr/>
          <a:lstStyle/>
          <a:p>
            <a:r>
              <a:rPr lang="en-IN" sz="40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GitHub: </a:t>
            </a:r>
            <a:r>
              <a:rPr lang="en-IN" sz="40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400" b="1" dirty="0">
                <a:solidFill>
                  <a:schemeClr val="accent2"/>
                </a:solidFill>
              </a:rPr>
              <a:t/>
            </a:r>
            <a:br>
              <a:rPr lang="en-IN" sz="2400" b="1" dirty="0">
                <a:solidFill>
                  <a:schemeClr val="accent2"/>
                </a:solidFill>
              </a:rPr>
            </a:br>
            <a:r>
              <a:rPr lang="en-IN" dirty="0">
                <a:hlinkClick r:id="rId3"/>
              </a:rPr>
              <a:t>https://github.com/Nary-Vip/nary_ram_project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ABF5B12D-6F10-4377-9094-B3E79ECB1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7311547" y="2889745"/>
            <a:ext cx="4459766" cy="2720356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108000" rIns="18000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kern="1200" spc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  You</a:t>
            </a:r>
            <a:endParaRPr lang="en-IN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Attendance System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dirty="0" smtClean="0"/>
              <a:t>[ Using Face Recognition ]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294607" y="1511566"/>
            <a:ext cx="9094091" cy="5165865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Face recognition </a:t>
            </a:r>
            <a:r>
              <a:rPr lang="en-US" dirty="0" smtClean="0">
                <a:latin typeface="Bahnschrift" panose="020B0502040204020203" pitchFamily="34" charset="0"/>
              </a:rPr>
              <a:t>and </a:t>
            </a:r>
            <a:r>
              <a:rPr lang="en-US" dirty="0">
                <a:latin typeface="Bahnschrift" panose="020B0502040204020203" pitchFamily="34" charset="0"/>
              </a:rPr>
              <a:t>its research has rapidly expanded by not only engineers but also neuroscientists, since it has many potential applications in computer vision communication and automatic access control system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Especially, face detection is an important part of face recognition as the first step of automatic face recognition.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A </a:t>
            </a:r>
            <a:r>
              <a:rPr lang="en-US" dirty="0">
                <a:latin typeface="Bahnschrift" panose="020B0502040204020203" pitchFamily="34" charset="0"/>
              </a:rPr>
              <a:t>face recognition system (FRS) is a computer application for automatically identifying or verifying a </a:t>
            </a:r>
            <a:r>
              <a:rPr lang="en-US" dirty="0" smtClean="0">
                <a:latin typeface="Bahnschrift" panose="020B0502040204020203" pitchFamily="34" charset="0"/>
              </a:rPr>
              <a:t>person </a:t>
            </a:r>
            <a:r>
              <a:rPr lang="en-US" dirty="0">
                <a:latin typeface="Bahnschrift" panose="020B0502040204020203" pitchFamily="34" charset="0"/>
              </a:rPr>
              <a:t>from a digital image or a video frame from a video source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It </a:t>
            </a:r>
            <a:r>
              <a:rPr lang="en-US" dirty="0">
                <a:latin typeface="Bahnschrift" panose="020B0502040204020203" pitchFamily="34" charset="0"/>
              </a:rPr>
              <a:t>is used for two primary tasks: 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Verification 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dirty="0" smtClean="0">
                <a:latin typeface="Bahnschrift" panose="020B0502040204020203" pitchFamily="34" charset="0"/>
              </a:rPr>
              <a:t>Identification</a:t>
            </a:r>
            <a:endParaRPr lang="en-IN" dirty="0" smtClean="0"/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This </a:t>
            </a:r>
            <a:r>
              <a:rPr lang="en-US" dirty="0">
                <a:latin typeface="Bahnschrift" panose="020B0502040204020203" pitchFamily="34" charset="0"/>
              </a:rPr>
              <a:t>attendance system uses webcam to capture the faces and then marks it into system and generates </a:t>
            </a:r>
            <a:r>
              <a:rPr lang="en-US" dirty="0" err="1">
                <a:latin typeface="Bahnschrift" panose="020B0502040204020203" pitchFamily="34" charset="0"/>
              </a:rPr>
              <a:t>csv</a:t>
            </a:r>
            <a:r>
              <a:rPr lang="en-US" dirty="0">
                <a:latin typeface="Bahnschrift" panose="020B0502040204020203" pitchFamily="34" charset="0"/>
              </a:rPr>
              <a:t> file of marked attendance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2050" name="Picture 2" descr="See the source image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" r="3882"/>
          <a:stretch>
            <a:fillRect/>
          </a:stretch>
        </p:blipFill>
        <p:spPr bwMode="auto">
          <a:xfrm>
            <a:off x="9383315" y="2601555"/>
            <a:ext cx="2576513" cy="24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7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Attendance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Then based on a session accessed, the attendance is taken using the </a:t>
            </a:r>
            <a:r>
              <a:rPr lang="en-IN" dirty="0" smtClean="0">
                <a:latin typeface="Bahnschrift" panose="020B0502040204020203" pitchFamily="34" charset="0"/>
              </a:rPr>
              <a:t>webcam</a:t>
            </a:r>
          </a:p>
          <a:p>
            <a:pPr marL="0" indent="0">
              <a:buNone/>
            </a:pPr>
            <a:r>
              <a:rPr lang="en-IN" dirty="0" smtClean="0">
                <a:latin typeface="Bahnschrift" panose="020B0502040204020203" pitchFamily="34" charset="0"/>
              </a:rPr>
              <a:t>     and </a:t>
            </a:r>
            <a:r>
              <a:rPr lang="en-IN" dirty="0">
                <a:latin typeface="Bahnschrift" panose="020B0502040204020203" pitchFamily="34" charset="0"/>
              </a:rPr>
              <a:t>the attendance sheet(</a:t>
            </a:r>
            <a:r>
              <a:rPr lang="en-IN" dirty="0" err="1">
                <a:latin typeface="Bahnschrift" panose="020B0502040204020203" pitchFamily="34" charset="0"/>
              </a:rPr>
              <a:t>csv</a:t>
            </a:r>
            <a:r>
              <a:rPr lang="en-IN" dirty="0">
                <a:latin typeface="Bahnschrift" panose="020B0502040204020203" pitchFamily="34" charset="0"/>
              </a:rPr>
              <a:t> file) is  generated and exported</a:t>
            </a:r>
            <a:r>
              <a:rPr lang="en-IN" dirty="0" smtClean="0">
                <a:latin typeface="Bahnschrift" panose="020B0502040204020203" pitchFamily="34" charset="0"/>
              </a:rPr>
              <a:t>.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This </a:t>
            </a:r>
            <a:r>
              <a:rPr lang="en-US" dirty="0">
                <a:latin typeface="Bahnschrift" panose="020B0502040204020203" pitchFamily="34" charset="0"/>
              </a:rPr>
              <a:t>attendance system uses webcam to capture the faces and </a:t>
            </a:r>
            <a:r>
              <a:rPr lang="en-US" dirty="0" smtClean="0">
                <a:latin typeface="Bahnschrift" panose="020B0502040204020203" pitchFamily="34" charset="0"/>
              </a:rPr>
              <a:t>then </a:t>
            </a:r>
            <a:r>
              <a:rPr lang="en-US" dirty="0">
                <a:latin typeface="Bahnschrift" panose="020B0502040204020203" pitchFamily="34" charset="0"/>
              </a:rPr>
              <a:t>marks it into system and generates </a:t>
            </a:r>
            <a:r>
              <a:rPr lang="en-US" dirty="0" err="1">
                <a:latin typeface="Bahnschrift" panose="020B0502040204020203" pitchFamily="34" charset="0"/>
              </a:rPr>
              <a:t>csv</a:t>
            </a:r>
            <a:r>
              <a:rPr lang="en-US" dirty="0">
                <a:latin typeface="Bahnschrift" panose="020B0502040204020203" pitchFamily="34" charset="0"/>
              </a:rPr>
              <a:t> file of marked </a:t>
            </a:r>
            <a:r>
              <a:rPr lang="en-US" dirty="0" smtClean="0">
                <a:latin typeface="Bahnschrift" panose="020B0502040204020203" pitchFamily="34" charset="0"/>
              </a:rPr>
              <a:t>attendance</a:t>
            </a:r>
            <a:r>
              <a:rPr lang="en-US" dirty="0">
                <a:latin typeface="Bahnschrift" panose="020B0502040204020203" pitchFamily="34" charset="0"/>
              </a:rPr>
              <a:t>. Developed using OpenCV and face recognition.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IN" dirty="0">
                <a:latin typeface="Bahnschrift" panose="020B0502040204020203" pitchFamily="34" charset="0"/>
              </a:rPr>
              <a:t>The face identification is done using face_recognition </a:t>
            </a:r>
            <a:r>
              <a:rPr lang="en-IN" dirty="0" smtClean="0">
                <a:latin typeface="Bahnschrift" panose="020B0502040204020203" pitchFamily="34" charset="0"/>
              </a:rPr>
              <a:t>and </a:t>
            </a:r>
            <a:r>
              <a:rPr lang="en-IN" dirty="0">
                <a:latin typeface="Bahnschrift" panose="020B0502040204020203" pitchFamily="34" charset="0"/>
              </a:rPr>
              <a:t>opencv library to </a:t>
            </a:r>
            <a:r>
              <a:rPr lang="en-IN" dirty="0" smtClean="0">
                <a:latin typeface="Bahnschrift" panose="020B0502040204020203" pitchFamily="34" charset="0"/>
              </a:rPr>
              <a:t>build a </a:t>
            </a:r>
            <a:r>
              <a:rPr lang="en-IN" dirty="0">
                <a:latin typeface="Bahnschrift" panose="020B0502040204020203" pitchFamily="34" charset="0"/>
              </a:rPr>
              <a:t>classifier </a:t>
            </a:r>
            <a:r>
              <a:rPr lang="en-IN" dirty="0" smtClean="0">
                <a:latin typeface="Bahnschrift" panose="020B0502040204020203" pitchFamily="34" charset="0"/>
              </a:rPr>
              <a:t>based on histogram pattern obtained using hog algorithm obtained from the grey scaling  </a:t>
            </a:r>
            <a:r>
              <a:rPr lang="en-IN" dirty="0">
                <a:latin typeface="Bahnschrift" panose="020B0502040204020203" pitchFamily="34" charset="0"/>
              </a:rPr>
              <a:t>image.</a:t>
            </a:r>
          </a:p>
          <a:p>
            <a:pPr marL="0" indent="0">
              <a:buNone/>
            </a:pPr>
            <a:endParaRPr lang="en-IN" dirty="0">
              <a:latin typeface="Bahnschrift" panose="020B0502040204020203" pitchFamily="34" charset="0"/>
            </a:endParaRPr>
          </a:p>
          <a:p>
            <a:r>
              <a:rPr lang="en-IN" dirty="0">
                <a:latin typeface="Bahnschrift" panose="020B0502040204020203" pitchFamily="34" charset="0"/>
              </a:rPr>
              <a:t>Then based on a session accessed, the attendance is taken </a:t>
            </a:r>
            <a:r>
              <a:rPr lang="en-IN" dirty="0" smtClean="0">
                <a:latin typeface="Bahnschrift" panose="020B0502040204020203" pitchFamily="34" charset="0"/>
              </a:rPr>
              <a:t> using </a:t>
            </a:r>
            <a:r>
              <a:rPr lang="en-IN" dirty="0">
                <a:latin typeface="Bahnschrift" panose="020B0502040204020203" pitchFamily="34" charset="0"/>
              </a:rPr>
              <a:t>the webcam and the attendance sheet(</a:t>
            </a:r>
            <a:r>
              <a:rPr lang="en-IN" dirty="0" err="1">
                <a:latin typeface="Bahnschrift" panose="020B0502040204020203" pitchFamily="34" charset="0"/>
              </a:rPr>
              <a:t>csv</a:t>
            </a:r>
            <a:r>
              <a:rPr lang="en-IN" dirty="0">
                <a:latin typeface="Bahnschrift" panose="020B0502040204020203" pitchFamily="34" charset="0"/>
              </a:rPr>
              <a:t> file) is  </a:t>
            </a:r>
            <a:r>
              <a:rPr lang="en-IN" dirty="0" smtClean="0">
                <a:latin typeface="Bahnschrift" panose="020B0502040204020203" pitchFamily="34" charset="0"/>
              </a:rPr>
              <a:t>generated </a:t>
            </a:r>
            <a:r>
              <a:rPr lang="en-IN" dirty="0">
                <a:latin typeface="Bahnschrift" panose="020B0502040204020203" pitchFamily="34" charset="0"/>
              </a:rPr>
              <a:t>and exported.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46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Mask Detection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dirty="0" smtClean="0"/>
              <a:t>[ Using Object Detection ]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268851" y="1524445"/>
            <a:ext cx="8115296" cy="5165865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This </a:t>
            </a:r>
            <a:r>
              <a:rPr lang="en-US" dirty="0">
                <a:latin typeface="Bahnschrift" panose="020B0502040204020203" pitchFamily="34" charset="0"/>
              </a:rPr>
              <a:t>program detects the person whether he/she wearing a mask or not in real world with the video cam. Deep Neural Network concept used to achieve this, let’s about it in deep below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pPr lvl="0"/>
            <a:r>
              <a:rPr lang="en-US" dirty="0" smtClean="0">
                <a:latin typeface="Bahnschrift" panose="020B0502040204020203" pitchFamily="34" charset="0"/>
              </a:rPr>
              <a:t>We </a:t>
            </a:r>
            <a:r>
              <a:rPr lang="en-US" dirty="0">
                <a:latin typeface="Bahnschrift" panose="020B0502040204020203" pitchFamily="34" charset="0"/>
              </a:rPr>
              <a:t>got this idea of making a mask detection model because of </a:t>
            </a:r>
            <a:r>
              <a:rPr lang="en-US" dirty="0" err="1">
                <a:latin typeface="Bahnschrift" panose="020B0502040204020203" pitchFamily="34" charset="0"/>
              </a:rPr>
              <a:t>covid</a:t>
            </a:r>
            <a:r>
              <a:rPr lang="en-US" dirty="0">
                <a:latin typeface="Bahnschrift" panose="020B0502040204020203" pitchFamily="34" charset="0"/>
              </a:rPr>
              <a:t> outrage going on presently (2021</a:t>
            </a:r>
            <a:r>
              <a:rPr lang="en-US" dirty="0" smtClean="0">
                <a:latin typeface="Bahnschrift" panose="020B0502040204020203" pitchFamily="34" charset="0"/>
              </a:rPr>
              <a:t>).</a:t>
            </a:r>
          </a:p>
          <a:p>
            <a:pPr lvl="0"/>
            <a:endParaRPr lang="en-IN" dirty="0" smtClean="0">
              <a:latin typeface="Bahnschrift" panose="020B0502040204020203" pitchFamily="34" charset="0"/>
            </a:endParaRPr>
          </a:p>
          <a:p>
            <a:r>
              <a:rPr lang="en-IN" dirty="0" smtClean="0">
                <a:latin typeface="Bahnschrift" panose="020B0502040204020203" pitchFamily="34" charset="0"/>
              </a:rPr>
              <a:t>We </a:t>
            </a:r>
            <a:r>
              <a:rPr lang="en-IN" dirty="0">
                <a:latin typeface="Bahnschrift" panose="020B0502040204020203" pitchFamily="34" charset="0"/>
              </a:rPr>
              <a:t>use </a:t>
            </a:r>
            <a:r>
              <a:rPr lang="en-IN" dirty="0" smtClean="0">
                <a:latin typeface="Bahnschrift" panose="020B0502040204020203" pitchFamily="34" charset="0"/>
              </a:rPr>
              <a:t>CNN(convolution neural network) </a:t>
            </a:r>
            <a:r>
              <a:rPr lang="en-IN" dirty="0">
                <a:latin typeface="Bahnschrift" panose="020B0502040204020203" pitchFamily="34" charset="0"/>
              </a:rPr>
              <a:t>to </a:t>
            </a:r>
            <a:r>
              <a:rPr lang="en-US" dirty="0">
                <a:latin typeface="Bahnschrift" panose="020B0502040204020203" pitchFamily="34" charset="0"/>
              </a:rPr>
              <a:t>automatically define </a:t>
            </a:r>
            <a:r>
              <a:rPr lang="en-US" dirty="0" smtClean="0">
                <a:latin typeface="Bahnschrift" panose="020B0502040204020203" pitchFamily="34" charset="0"/>
              </a:rPr>
              <a:t>which </a:t>
            </a:r>
            <a:r>
              <a:rPr lang="en-US" dirty="0">
                <a:latin typeface="Bahnschrift" panose="020B0502040204020203" pitchFamily="34" charset="0"/>
              </a:rPr>
              <a:t>of these pixels are most important in its decision-making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CNN </a:t>
            </a:r>
            <a:r>
              <a:rPr lang="en-US" dirty="0">
                <a:latin typeface="Bahnschrift" panose="020B0502040204020203" pitchFamily="34" charset="0"/>
              </a:rPr>
              <a:t>assign importance (in the form of trainable weights and biases) to </a:t>
            </a:r>
            <a:r>
              <a:rPr lang="en-US" dirty="0" smtClean="0">
                <a:latin typeface="Bahnschrift" panose="020B0502040204020203" pitchFamily="34" charset="0"/>
              </a:rPr>
              <a:t>aspects </a:t>
            </a:r>
            <a:r>
              <a:rPr lang="en-US" dirty="0">
                <a:latin typeface="Bahnschrift" panose="020B0502040204020203" pitchFamily="34" charset="0"/>
              </a:rPr>
              <a:t>or features of the image and output a decision or some other form </a:t>
            </a:r>
            <a:r>
              <a:rPr lang="en-US" dirty="0" smtClean="0">
                <a:latin typeface="Bahnschrift" panose="020B0502040204020203" pitchFamily="34" charset="0"/>
              </a:rPr>
              <a:t>of </a:t>
            </a:r>
            <a:r>
              <a:rPr lang="en-US" dirty="0">
                <a:latin typeface="Bahnschrift" panose="020B0502040204020203" pitchFamily="34" charset="0"/>
              </a:rPr>
              <a:t>logic based on what it has “seen” in the image</a:t>
            </a:r>
            <a:r>
              <a:rPr lang="en-US" dirty="0" smtClean="0">
                <a:latin typeface="Bahnschrift" panose="020B0502040204020203" pitchFamily="34" charset="0"/>
              </a:rPr>
              <a:t>.(</a:t>
            </a:r>
            <a:r>
              <a:rPr lang="en-US" dirty="0">
                <a:latin typeface="Bahnschrift" panose="020B0502040204020203" pitchFamily="34" charset="0"/>
              </a:rPr>
              <a:t>In this case, mask is seen or not</a:t>
            </a:r>
            <a:r>
              <a:rPr lang="en-US" dirty="0" smtClean="0">
                <a:latin typeface="Bahnschrift" panose="020B0502040204020203" pitchFamily="34" charset="0"/>
              </a:rPr>
              <a:t>).</a:t>
            </a: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pPr lvl="0"/>
            <a:r>
              <a:rPr lang="en-US" dirty="0" smtClean="0">
                <a:latin typeface="Bahnschrift" panose="020B0502040204020203" pitchFamily="34" charset="0"/>
              </a:rPr>
              <a:t>Nearly </a:t>
            </a:r>
            <a:r>
              <a:rPr lang="en-US" dirty="0">
                <a:latin typeface="Bahnschrift" panose="020B0502040204020203" pitchFamily="34" charset="0"/>
              </a:rPr>
              <a:t>3700+ images (With and Without Mask) were used to train the </a:t>
            </a:r>
            <a:r>
              <a:rPr lang="en-US" dirty="0" smtClean="0">
                <a:latin typeface="Bahnschrift" panose="020B0502040204020203" pitchFamily="34" charset="0"/>
              </a:rPr>
              <a:t>model.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In </a:t>
            </a:r>
            <a:r>
              <a:rPr lang="en-US" dirty="0">
                <a:latin typeface="Bahnschrift" panose="020B0502040204020203" pitchFamily="34" charset="0"/>
              </a:rPr>
              <a:t>testing phase, the accuracy was </a:t>
            </a:r>
            <a:r>
              <a:rPr lang="en-US" dirty="0" smtClean="0">
                <a:latin typeface="Bahnschrift" panose="020B0502040204020203" pitchFamily="34" charset="0"/>
              </a:rPr>
              <a:t>almost </a:t>
            </a:r>
            <a:r>
              <a:rPr lang="en-US" dirty="0">
                <a:latin typeface="Bahnschrift" panose="020B0502040204020203" pitchFamily="34" charset="0"/>
              </a:rPr>
              <a:t>over </a:t>
            </a:r>
            <a:r>
              <a:rPr lang="en-US" dirty="0" smtClean="0">
                <a:latin typeface="Bahnschrift" panose="020B0502040204020203" pitchFamily="34" charset="0"/>
              </a:rPr>
              <a:t>90%.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026" name="Picture 2" descr="See the source image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 b="11208"/>
          <a:stretch>
            <a:fillRect/>
          </a:stretch>
        </p:blipFill>
        <p:spPr bwMode="auto">
          <a:xfrm>
            <a:off x="8879891" y="2447388"/>
            <a:ext cx="2576513" cy="2498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8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Data Set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</p:spPr>
        <p:txBody>
          <a:bodyPr/>
          <a:lstStyle/>
          <a:p>
            <a:r>
              <a:rPr lang="en-US" dirty="0"/>
              <a:t> 6</a:t>
            </a:r>
            <a:endParaRPr lang="en-US" sz="1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38085" y="1518287"/>
            <a:ext cx="5484930" cy="377573"/>
          </a:xfrm>
        </p:spPr>
        <p:txBody>
          <a:bodyPr/>
          <a:lstStyle/>
          <a:p>
            <a:r>
              <a:rPr lang="en-IN" dirty="0"/>
              <a:t>Attendance System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351334" y="1520953"/>
            <a:ext cx="5420666" cy="446339"/>
          </a:xfrm>
        </p:spPr>
        <p:txBody>
          <a:bodyPr/>
          <a:lstStyle/>
          <a:p>
            <a:r>
              <a:rPr lang="en-IN" dirty="0" smtClean="0"/>
              <a:t>Mask Detection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4029720"/>
          </a:xfrm>
        </p:spPr>
        <p:txBody>
          <a:bodyPr/>
          <a:lstStyle/>
          <a:p>
            <a:r>
              <a:rPr lang="en-IN" dirty="0" smtClean="0"/>
              <a:t>Dataset is obtained from the net and contains of images of face with mask and without mask.</a:t>
            </a:r>
          </a:p>
          <a:p>
            <a:endParaRPr lang="en-IN" dirty="0"/>
          </a:p>
          <a:p>
            <a:r>
              <a:rPr lang="en-IN" dirty="0" smtClean="0"/>
              <a:t>Both is obtained to detect the mask accurately using the iris.</a:t>
            </a:r>
          </a:p>
          <a:p>
            <a:endParaRPr lang="en-IN" dirty="0" smtClean="0"/>
          </a:p>
          <a:p>
            <a:r>
              <a:rPr lang="en-IN" dirty="0" smtClean="0"/>
              <a:t>Then the </a:t>
            </a:r>
            <a:r>
              <a:rPr lang="en-IN" dirty="0" smtClean="0"/>
              <a:t>position </a:t>
            </a:r>
            <a:r>
              <a:rPr lang="en-IN" dirty="0" smtClean="0"/>
              <a:t>in which mask is detected is generalized from all the images.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Using these images the model is trained and tested.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31800" y="2486988"/>
            <a:ext cx="5491215" cy="4029721"/>
          </a:xfrm>
        </p:spPr>
        <p:txBody>
          <a:bodyPr/>
          <a:lstStyle/>
          <a:p>
            <a:r>
              <a:rPr lang="en-IN" dirty="0" smtClean="0"/>
              <a:t>Dataset is obtained from the class.</a:t>
            </a:r>
          </a:p>
          <a:p>
            <a:endParaRPr lang="en-IN" dirty="0"/>
          </a:p>
          <a:p>
            <a:r>
              <a:rPr lang="en-IN" dirty="0" smtClean="0"/>
              <a:t>Images of every Students is obtained from them containing only them in the image for extracting face embedding.</a:t>
            </a:r>
          </a:p>
          <a:p>
            <a:endParaRPr lang="en-IN" dirty="0"/>
          </a:p>
          <a:p>
            <a:r>
              <a:rPr lang="en-IN" dirty="0" smtClean="0"/>
              <a:t>By detecting the face from the images, the encoding is obtained from them using the hog algorithm.</a:t>
            </a:r>
          </a:p>
          <a:p>
            <a:endParaRPr lang="en-IN" dirty="0"/>
          </a:p>
          <a:p>
            <a:r>
              <a:rPr lang="en-IN" dirty="0" smtClean="0"/>
              <a:t>This encoding covers the image in the form of pixel matrix.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8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8</a:t>
            </a:r>
            <a:endParaRPr lang="en-US" sz="1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38085" y="1518287"/>
            <a:ext cx="5484930" cy="377573"/>
          </a:xfrm>
        </p:spPr>
        <p:txBody>
          <a:bodyPr/>
          <a:lstStyle/>
          <a:p>
            <a:r>
              <a:rPr lang="en-IN" dirty="0"/>
              <a:t>Attendance System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351334" y="1520953"/>
            <a:ext cx="5420666" cy="446339"/>
          </a:xfrm>
        </p:spPr>
        <p:txBody>
          <a:bodyPr/>
          <a:lstStyle/>
          <a:p>
            <a:r>
              <a:rPr lang="en-IN" dirty="0" smtClean="0"/>
              <a:t>Mask Detection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4029720"/>
          </a:xfrm>
        </p:spPr>
        <p:txBody>
          <a:bodyPr/>
          <a:lstStyle/>
          <a:p>
            <a:r>
              <a:rPr lang="en-IN" dirty="0" smtClean="0"/>
              <a:t>Images is kept as with mask and without mask.</a:t>
            </a:r>
          </a:p>
          <a:p>
            <a:endParaRPr lang="en-IN" dirty="0"/>
          </a:p>
          <a:p>
            <a:r>
              <a:rPr lang="en-IN" dirty="0" smtClean="0"/>
              <a:t>Then the images are resized to be supplied as input for the neural network.</a:t>
            </a:r>
          </a:p>
          <a:p>
            <a:endParaRPr lang="en-IN" dirty="0"/>
          </a:p>
          <a:p>
            <a:r>
              <a:rPr lang="en-IN" dirty="0" smtClean="0"/>
              <a:t>These resized images are augmented(multiplied by varying some of the image properties like crop, </a:t>
            </a:r>
            <a:r>
              <a:rPr lang="en-IN" dirty="0" err="1" smtClean="0"/>
              <a:t>color</a:t>
            </a:r>
            <a:r>
              <a:rPr lang="en-IN" dirty="0" smtClean="0"/>
              <a:t> change etc.,)to obtain large amount of images.</a:t>
            </a:r>
          </a:p>
          <a:p>
            <a:endParaRPr lang="en-IN" dirty="0"/>
          </a:p>
          <a:p>
            <a:r>
              <a:rPr lang="en-IN" dirty="0" smtClean="0"/>
              <a:t>These images are put in a numpy array and used for mask detection.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31800" y="2486988"/>
            <a:ext cx="5491215" cy="4029721"/>
          </a:xfrm>
        </p:spPr>
        <p:txBody>
          <a:bodyPr/>
          <a:lstStyle/>
          <a:p>
            <a:r>
              <a:rPr lang="en-IN" dirty="0" smtClean="0"/>
              <a:t>Encoding matrix is obtained using the grey-scaling of the colored image.</a:t>
            </a:r>
          </a:p>
          <a:p>
            <a:endParaRPr lang="en-IN" dirty="0" smtClean="0"/>
          </a:p>
          <a:p>
            <a:r>
              <a:rPr lang="en-IN" dirty="0" smtClean="0"/>
              <a:t>Using hog algorithm(orientation , direction),encoding value is calculated for every pixel of the image.</a:t>
            </a:r>
          </a:p>
          <a:p>
            <a:endParaRPr lang="en-IN" dirty="0"/>
          </a:p>
          <a:p>
            <a:r>
              <a:rPr lang="en-IN" dirty="0" smtClean="0"/>
              <a:t>Encoding matrix is embedded with names of the person in the image.</a:t>
            </a:r>
          </a:p>
          <a:p>
            <a:endParaRPr lang="en-IN" dirty="0"/>
          </a:p>
          <a:p>
            <a:r>
              <a:rPr lang="en-IN" dirty="0" smtClean="0"/>
              <a:t>These encoding matrix with names is used to compare the face in the webcam.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6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1445</Words>
  <Application>Microsoft Office PowerPoint</Application>
  <PresentationFormat>Widescreen</PresentationFormat>
  <Paragraphs>226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Bahnschrift</vt:lpstr>
      <vt:lpstr>Calibri</vt:lpstr>
      <vt:lpstr>Calibri Light</vt:lpstr>
      <vt:lpstr>Corbel</vt:lpstr>
      <vt:lpstr>Lucida Fax</vt:lpstr>
      <vt:lpstr>Times New Roman</vt:lpstr>
      <vt:lpstr>Office Theme</vt:lpstr>
      <vt:lpstr>Attendance System using Face Recognition &amp; Mask Detection</vt:lpstr>
      <vt:lpstr>Problem   Description</vt:lpstr>
      <vt:lpstr>Attendance System</vt:lpstr>
      <vt:lpstr>Attendance System</vt:lpstr>
      <vt:lpstr>Mask Detection</vt:lpstr>
      <vt:lpstr>Data Set  Description</vt:lpstr>
      <vt:lpstr>Dataset</vt:lpstr>
      <vt:lpstr>Data   Preprocessing</vt:lpstr>
      <vt:lpstr>Data Pre-processing</vt:lpstr>
      <vt:lpstr>Exploratory  Data  Analysis</vt:lpstr>
      <vt:lpstr>EDA – Techniques used</vt:lpstr>
      <vt:lpstr>Model   Selection</vt:lpstr>
      <vt:lpstr>MODEL</vt:lpstr>
      <vt:lpstr>Model  Building</vt:lpstr>
      <vt:lpstr>Building of Model</vt:lpstr>
      <vt:lpstr>Building of Model</vt:lpstr>
      <vt:lpstr>Performance  Analysis  &amp; Inference</vt:lpstr>
      <vt:lpstr>PA &amp; Inference</vt:lpstr>
      <vt:lpstr>Accuracy Chart</vt:lpstr>
      <vt:lpstr>Comparison  &amp; challenges</vt:lpstr>
      <vt:lpstr>C &amp; C</vt:lpstr>
      <vt:lpstr>REFERENCES</vt:lpstr>
      <vt:lpstr>Project GitHub:   https://github.com/Nary-Vip/nary_ram_project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2021-04-25T13:16:02Z</dcterms:created>
  <dcterms:modified xsi:type="dcterms:W3CDTF">2021-04-26T08:27:15Z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