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9" r:id="rId3"/>
    <p:sldId id="290" r:id="rId4"/>
    <p:sldId id="282" r:id="rId5"/>
    <p:sldId id="287" r:id="rId6"/>
    <p:sldId id="286" r:id="rId7"/>
    <p:sldId id="291" r:id="rId8"/>
    <p:sldId id="300" r:id="rId9"/>
    <p:sldId id="301" r:id="rId10"/>
    <p:sldId id="302" r:id="rId11"/>
    <p:sldId id="305" r:id="rId12"/>
    <p:sldId id="306" r:id="rId13"/>
    <p:sldId id="307" r:id="rId14"/>
    <p:sldId id="308" r:id="rId15"/>
    <p:sldId id="284" r:id="rId16"/>
    <p:sldId id="292" r:id="rId17"/>
    <p:sldId id="309" r:id="rId18"/>
    <p:sldId id="310" r:id="rId19"/>
    <p:sldId id="311" r:id="rId20"/>
    <p:sldId id="285" r:id="rId21"/>
    <p:sldId id="312" r:id="rId22"/>
    <p:sldId id="313" r:id="rId23"/>
    <p:sldId id="299" r:id="rId24"/>
  </p:sldIdLst>
  <p:sldSz cx="12192000" cy="6858000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等线 Light" panose="02010600030101010101" pitchFamily="2" charset="-122"/>
      <p:regular r:id="rId28"/>
    </p:embeddedFont>
    <p:embeddedFont>
      <p:font typeface="方正宋刻本秀楷简体" panose="02010600030101010101" charset="-122"/>
      <p:regular r:id="rId29"/>
    </p:embeddedFont>
    <p:embeddedFont>
      <p:font typeface="楷体" panose="02010609060101010101" pitchFamily="49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Berlin Sans FB Demi" panose="020E0802020502020306" pitchFamily="34" charset="0"/>
      <p:bold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Tw Cen MT Condensed Extra Bold" panose="020B0803020202020204" pitchFamily="34" charset="0"/>
      <p:regular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pos="325" userDrawn="1">
          <p15:clr>
            <a:srgbClr val="A4A3A4"/>
          </p15:clr>
        </p15:guide>
        <p15:guide id="7" pos="7355" userDrawn="1">
          <p15:clr>
            <a:srgbClr val="A4A3A4"/>
          </p15:clr>
        </p15:guide>
        <p15:guide id="8" pos="1232" userDrawn="1">
          <p15:clr>
            <a:srgbClr val="A4A3A4"/>
          </p15:clr>
        </p15:guide>
        <p15:guide id="9" pos="6448" userDrawn="1">
          <p15:clr>
            <a:srgbClr val="A4A3A4"/>
          </p15:clr>
        </p15:guide>
        <p15:guide id="10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40" y="44"/>
      </p:cViewPr>
      <p:guideLst>
        <p:guide orient="horz" pos="2160"/>
        <p:guide pos="3840"/>
        <p:guide orient="horz" pos="1480"/>
        <p:guide orient="horz" pos="663"/>
        <p:guide pos="7446"/>
        <p:guide pos="325"/>
        <p:guide pos="7355"/>
        <p:guide pos="1232"/>
        <p:guide pos="644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89BB-8CF9-4C05-B762-4A96B867978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A6DE9-92C5-4C1C-B9A2-F5B0C58FE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48B2-6EEE-4F16-AFE4-AF320C061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4D04FF-59C9-4CB2-A89B-9B8B45DE5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01F8C-BA2E-4247-9FAF-20EB21EC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6290A-C41C-42EB-8010-EAE1AC55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4338-26DC-4B64-8710-C92DFAC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3D4FC-BD19-4B81-B59D-2E67E9DC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869FC-470D-4E3C-84C3-8CD054F17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B9D6B-D687-445E-BC5E-D46CE93F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545AE-79C5-4AD3-B6A6-89DE2EF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86028-F00B-4CCC-AFCD-4DBBB358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9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096EC-1498-4F79-974E-C9BE5B482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9402E-62B8-40F0-8806-237371F09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A0D0A-F429-40D1-B252-1172510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BBF68-CF74-4112-B323-5863232E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863C1-BA54-4920-9A9D-F46757EF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69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838E-49C9-4433-8E93-C9487C20E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1CAEA-9306-4330-A77F-3F37CEE89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211C9-87E0-40C5-800A-7748C51F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E0315-96BC-4393-A6F0-7E91472E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2EAAC-AE0D-48A5-8299-DB9A730B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86F0-5F8C-4338-BDDD-07DB0081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89A01-4D4E-419B-BF2E-786972B3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16262-5BDD-4461-88CF-0A599152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23DE0-CA11-4078-B2EC-3987403F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B86B7-FE2F-4480-830A-782927E9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2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9408D-DED8-4694-B92C-F960433F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7725B-2303-4C1C-A35D-00F6D6D6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B4C17-F008-4809-A37D-E9442773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ADCCE-4DD5-4758-B8E1-F8EAF460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11073-FDAC-44FD-84E6-F547414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0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601E7-32F8-409B-9416-19559EB8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2DC78-9331-4428-B31E-EE28941F7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9508B4-C3DD-40A3-A323-696475BA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3F779-E5BF-495C-90A6-3B47A550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55CA9-C632-4281-ADAB-3D518EE3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CA0BA-F83F-44E8-811B-4B041005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6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525FB-589B-49B8-B94E-CD9E80BD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92F80-B181-406C-A26A-5FB2821F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B1487-F4D6-4E2F-B609-D242D7F4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960A4-D3FB-4DB3-8474-E7D00C7A5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E9109-6E88-4C0F-9665-A10BD79BE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6AB8C2-5BCC-4288-AB33-FBD918D1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701F73-F561-49AE-B5DB-CE65B34B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39485-32DA-4BA9-9E6F-2F7FC20B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0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13A6-9837-4594-8EBC-901D20D1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30528-D219-4F8B-AF8D-D9BB42A5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CCB811-91E4-4B8E-8A2A-2530D3E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0AC05-B72C-42A9-8B54-66CDD7A1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00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5967A3-0D88-4DD7-9596-59020D5B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9E68C-9436-4D1F-81E4-EA0A092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FC8D9-CA42-4086-BBAB-EDBFC547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5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9CAAB-2FFE-4756-9198-4E6D353F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F382E-7730-4275-A6C3-D5F8E8D6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77BD3-DCF8-46F8-9C1B-55F11D9E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083B5-F793-4497-8686-FF19A639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2B527-18DE-4840-BF16-AD7C100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21923-05D8-4EED-BADD-34E11387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D6E2E-0364-4844-9020-229E315B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2FB38-2B94-4145-931D-DD79B8DD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A0A24-CBBF-478D-A99D-1786FB37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35DD4-A58E-4359-ACDD-FA9A0F7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C555F-7292-4FD4-8DEB-31DBE551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26D89-B1BD-44D1-B050-15BBC25A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90B74-984D-46D6-81C8-37638E9B1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514CA-FED1-4C57-9BDD-65273E4A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5FA3A-7AD9-4271-B973-B616DA91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E5621-C341-4EEB-A7F5-9030B2E6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99F8F-66EA-479D-95C1-2FDEB1F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7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B367-56C9-4316-A5DD-886903ED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F94B2-57CF-4A45-803B-A781D5E33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E762A-764B-4B75-BD44-AA23F4A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4A321-C67F-4A46-A72D-51CC1353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80CB8-6159-4DEC-8DEE-17F8E647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02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ACC50D-011A-4DC7-B53A-9AC845574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17D613-F0D8-46C7-A2A8-17B743CB1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27A30-A55E-4C13-AD16-F4E7CA5E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6B8BF-6B47-45EC-9A2D-4FE71F84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611B0-F50F-471C-9048-22E5FDD8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2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F003C-496D-41E9-BF33-FB501DEE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640EE-AB7F-4746-848D-1684CCBC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E60BD-A557-4E0A-B2B5-C5E9DBD9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13286-9C07-45B2-94B7-C2CD3A2E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1E2ED-511B-4D91-9464-20F4F24E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3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84819-4BCF-46E0-9A9E-17B51DDE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64FB1-F0DF-4D5D-BA73-7AFF21F3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17CB0-0968-423A-A68A-892AA359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FAE03-AE79-41C6-9571-73CB8A5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1E29C-642D-47FC-9F25-5F8FE3E2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4ADB3-E55F-4523-B30B-AC9340CC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6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D8B3-6CCD-4448-8772-6FD75F6C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D06D5-B3E4-4124-BB4A-83277B83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0ED86-4EB8-4653-A491-D94B0312D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7A0BD5-AF0D-4250-AC2E-A4738CA56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A6383-1AB4-4B20-B63F-146B1BA09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AA22A-4AA0-4138-830C-F6F95C6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6F16F3-F9C8-4DDF-A5F1-47ECDC73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F6333B-F7AE-4DFC-8C9D-33C78DD9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3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7A1B2-B36E-4C35-AEEA-AA5925E9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85827D-6852-435F-96D0-888B0340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42655-54FE-4A91-885A-7877BA24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E3ECA-14DF-4C7D-8554-D5D4483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0F5ADD-7114-4C84-9913-EF705093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2FCCA-1101-4D3D-AE38-FC3F385C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C44B4-5337-4664-A382-EB5BBAC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F2B0-E7F4-43FE-B417-CCE68F2D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4E993-7AA5-4206-8CA8-5A40BCB7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9A4CF-8789-4A72-AFBA-477B9393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2D301-F364-4474-962B-AC78BB2F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5411C-3AEB-4565-B4B7-423701AB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3FD14-2F07-418A-9CF8-5F7D0D70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2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19022-43A1-41E1-85B5-158ABC9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0BBD23-2E69-48E2-9554-50F07C894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E332E-6C93-44C7-8FBE-07E5134F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23FBA-8F45-4E80-AAD0-8326D38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8DCF5-E018-4DEE-95F2-7CC09545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86C8A-3091-4AB7-A1DE-BD497AEB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4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C8D20-AD92-404C-9328-AAD19F34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D33DC-92A4-404C-A423-A352373F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4543D-8147-4107-B017-4D7AAE4FF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F82F-57E8-425E-88C7-32BF1C183FE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0C59A-2E80-4E6B-9F6E-3B84B07D5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A4164-A20B-473B-97BF-506B07820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194D-FA07-48BB-8C46-38D199D91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F56CBD-B356-490F-917D-5AE6303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3890F-03EF-42F9-B6AA-C251AA7D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897C5-4208-45FD-BD47-47CA8FE11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8086-95E3-4C11-9AB1-9A8E33B8519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5CBF1-BD5A-4BF2-B42A-F8346BD35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00327-2A49-4687-B142-1C8BCC2F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9AC2-44F8-4AC6-967E-66A5811D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1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BC5906A3-DD59-4362-A556-EC1958632FA1}"/>
              </a:ext>
            </a:extLst>
          </p:cNvPr>
          <p:cNvSpPr/>
          <p:nvPr/>
        </p:nvSpPr>
        <p:spPr>
          <a:xfrm>
            <a:off x="10938760" y="157375"/>
            <a:ext cx="900181" cy="90018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78C0C6B9-A556-4E57-8CEE-69282D303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960" y="2414791"/>
            <a:ext cx="2143386" cy="17539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2A36C8-0871-415E-8726-5FEB80E9C968}"/>
              </a:ext>
            </a:extLst>
          </p:cNvPr>
          <p:cNvSpPr txBox="1"/>
          <p:nvPr/>
        </p:nvSpPr>
        <p:spPr>
          <a:xfrm>
            <a:off x="809055" y="3489696"/>
            <a:ext cx="709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4C7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编译原理大程汇报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A9A18D-790A-44EB-AB61-54896B834615}"/>
              </a:ext>
            </a:extLst>
          </p:cNvPr>
          <p:cNvSpPr txBox="1"/>
          <p:nvPr/>
        </p:nvSpPr>
        <p:spPr>
          <a:xfrm>
            <a:off x="749592" y="2594613"/>
            <a:ext cx="763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D4C7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2D4C7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5400" b="1" dirty="0">
                <a:solidFill>
                  <a:srgbClr val="2D4C7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语言的编译器实践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2D4C7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1BB6DA-80D6-4C4F-A011-5321F504A6D8}"/>
              </a:ext>
            </a:extLst>
          </p:cNvPr>
          <p:cNvSpPr txBox="1"/>
          <p:nvPr/>
        </p:nvSpPr>
        <p:spPr>
          <a:xfrm>
            <a:off x="809055" y="6234742"/>
            <a:ext cx="1952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rgbClr val="2D4C7F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June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D4C7F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.12, 2023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D4C7F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5FE4A-BF49-4923-A21D-3B7FF1EC9AEF}"/>
              </a:ext>
            </a:extLst>
          </p:cNvPr>
          <p:cNvSpPr txBox="1"/>
          <p:nvPr/>
        </p:nvSpPr>
        <p:spPr>
          <a:xfrm>
            <a:off x="809054" y="4496418"/>
            <a:ext cx="29963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4C7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张智涵 王柯棣 刘俊麟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A5F3B80-E895-4A76-8879-76238C901DF0}"/>
              </a:ext>
            </a:extLst>
          </p:cNvPr>
          <p:cNvGrpSpPr/>
          <p:nvPr/>
        </p:nvGrpSpPr>
        <p:grpSpPr>
          <a:xfrm>
            <a:off x="101930" y="96124"/>
            <a:ext cx="2278018" cy="857413"/>
            <a:chOff x="8230325" y="4306212"/>
            <a:chExt cx="4147292" cy="15609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32420E-44A3-4AFA-9602-9CE5CBB4D919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F9FF92-162E-418E-9AD2-0D34B5F0796E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A05DFB-E55B-4C84-B36F-F07496AE7E94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F8C198-CC97-4792-912A-BFF3ADEED2F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454E74-74A2-47A0-8860-D1410BAFEA13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700D6E9-CA54-4617-ABBB-40A2CE7F18F3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C6D3FE4-B087-424C-B8EB-46E2150053D2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124126F-AB4A-454B-BC7C-14DC0FEE41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3C29D-C927-4B75-BD6F-B20B93659427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5C31DF-F522-404A-B295-261D6F89073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C6DBB8-08A9-4E44-BE44-0AEED8E081F7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32AB814-6CB6-4E13-8F6C-87C2593E0624}"/>
              </a:ext>
            </a:extLst>
          </p:cNvPr>
          <p:cNvGrpSpPr/>
          <p:nvPr/>
        </p:nvGrpSpPr>
        <p:grpSpPr>
          <a:xfrm>
            <a:off x="895771" y="2433431"/>
            <a:ext cx="6774773" cy="90000"/>
            <a:chOff x="895771" y="2497466"/>
            <a:chExt cx="6774773" cy="900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175EB1B-44E5-4699-B78C-74248EB85944}"/>
                </a:ext>
              </a:extLst>
            </p:cNvPr>
            <p:cNvCxnSpPr>
              <a:cxnSpLocks/>
            </p:cNvCxnSpPr>
            <p:nvPr/>
          </p:nvCxnSpPr>
          <p:spPr>
            <a:xfrm>
              <a:off x="895771" y="2542465"/>
              <a:ext cx="6679229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4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A1E20BA-E3DC-44D1-8E4A-2E149B03384A}"/>
                </a:ext>
              </a:extLst>
            </p:cNvPr>
            <p:cNvSpPr/>
            <p:nvPr/>
          </p:nvSpPr>
          <p:spPr>
            <a:xfrm rot="2700000" flipH="1" flipV="1">
              <a:off x="7580544" y="2497466"/>
              <a:ext cx="90000" cy="9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F8DD8D1-CD13-42B8-A649-10B2528529A1}"/>
              </a:ext>
            </a:extLst>
          </p:cNvPr>
          <p:cNvGrpSpPr/>
          <p:nvPr/>
        </p:nvGrpSpPr>
        <p:grpSpPr>
          <a:xfrm>
            <a:off x="799039" y="4113240"/>
            <a:ext cx="6775961" cy="90000"/>
            <a:chOff x="799039" y="4113240"/>
            <a:chExt cx="6775961" cy="9000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E73AEC3-6645-4EB6-A292-A45D2E3A3BC7}"/>
                </a:ext>
              </a:extLst>
            </p:cNvPr>
            <p:cNvCxnSpPr>
              <a:cxnSpLocks/>
            </p:cNvCxnSpPr>
            <p:nvPr/>
          </p:nvCxnSpPr>
          <p:spPr>
            <a:xfrm>
              <a:off x="895771" y="4161715"/>
              <a:ext cx="6679229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4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651FAF7-3CBC-4C8E-A41B-D613DDEBF3A1}"/>
                </a:ext>
              </a:extLst>
            </p:cNvPr>
            <p:cNvSpPr/>
            <p:nvPr/>
          </p:nvSpPr>
          <p:spPr>
            <a:xfrm rot="2700000" flipH="1" flipV="1">
              <a:off x="799039" y="4113240"/>
              <a:ext cx="90000" cy="9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9343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065E772-44BA-4575-8466-69226F1B6260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12" descr="logo">
            <a:extLst>
              <a:ext uri="{FF2B5EF4-FFF2-40B4-BE49-F238E27FC236}">
                <a16:creationId xmlns:a16="http://schemas.microsoft.com/office/drawing/2014/main" id="{AA312DF1-44F6-4592-9276-A1630660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A8DD9E-12C7-4C85-9EE7-8BC2E48EE5B5}"/>
              </a:ext>
            </a:extLst>
          </p:cNvPr>
          <p:cNvSpPr txBox="1"/>
          <p:nvPr/>
        </p:nvSpPr>
        <p:spPr>
          <a:xfrm>
            <a:off x="445288" y="790899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法分析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3528671-5883-4745-989F-5FD388F07B51}"/>
              </a:ext>
            </a:extLst>
          </p:cNvPr>
          <p:cNvSpPr txBox="1"/>
          <p:nvPr/>
        </p:nvSpPr>
        <p:spPr>
          <a:xfrm>
            <a:off x="445287" y="1690253"/>
            <a:ext cx="84678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Program</a:t>
            </a:r>
            <a:r>
              <a:rPr lang="zh-CN" altLang="en-US" sz="2000" b="1" dirty="0"/>
              <a:t>类</a:t>
            </a:r>
            <a:endParaRPr lang="en-US" altLang="zh-CN" sz="2000" b="1" dirty="0"/>
          </a:p>
          <a:p>
            <a:endParaRPr lang="en-US" altLang="zh-CN" dirty="0"/>
          </a:p>
          <a:p>
            <a:pPr lvl="1"/>
            <a:r>
              <a:rPr lang="en-US" altLang="zh-CN" dirty="0"/>
              <a:t>Program</a:t>
            </a:r>
            <a:r>
              <a:rPr lang="zh-CN" altLang="en-US" dirty="0"/>
              <a:t>是</a:t>
            </a:r>
            <a:r>
              <a:rPr lang="en-US" altLang="zh-CN" dirty="0"/>
              <a:t>AST</a:t>
            </a:r>
            <a:r>
              <a:rPr lang="zh-CN" altLang="en-US" dirty="0"/>
              <a:t>的根节点，由若干</a:t>
            </a:r>
            <a:r>
              <a:rPr lang="en-US" altLang="zh-CN" dirty="0"/>
              <a:t>Declaration</a:t>
            </a:r>
            <a:r>
              <a:rPr lang="zh-CN" altLang="en-US" dirty="0"/>
              <a:t>组成，代码生成时依次生成其中每条语句的代码。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386123-CEDE-4C7A-8900-2CA2F50F0724}"/>
              </a:ext>
            </a:extLst>
          </p:cNvPr>
          <p:cNvSpPr/>
          <p:nvPr/>
        </p:nvSpPr>
        <p:spPr>
          <a:xfrm>
            <a:off x="901674" y="3188349"/>
            <a:ext cx="9381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//Program Interface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   //Program -&gt;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DeclarationList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std::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Declaration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*&gt;* 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decs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Program(std::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Declaration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decs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decs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decs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~Program(){};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CodeGenContext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std::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4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065E772-44BA-4575-8466-69226F1B6260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12" descr="logo">
            <a:extLst>
              <a:ext uri="{FF2B5EF4-FFF2-40B4-BE49-F238E27FC236}">
                <a16:creationId xmlns:a16="http://schemas.microsoft.com/office/drawing/2014/main" id="{AA312DF1-44F6-4592-9276-A1630660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A8DD9E-12C7-4C85-9EE7-8BC2E48EE5B5}"/>
              </a:ext>
            </a:extLst>
          </p:cNvPr>
          <p:cNvSpPr txBox="1"/>
          <p:nvPr/>
        </p:nvSpPr>
        <p:spPr>
          <a:xfrm>
            <a:off x="445288" y="790899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法分析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3528671-5883-4745-989F-5FD388F07B51}"/>
              </a:ext>
            </a:extLst>
          </p:cNvPr>
          <p:cNvSpPr txBox="1"/>
          <p:nvPr/>
        </p:nvSpPr>
        <p:spPr>
          <a:xfrm>
            <a:off x="445287" y="1690253"/>
            <a:ext cx="91328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FunDec</a:t>
            </a:r>
            <a:r>
              <a:rPr lang="zh-CN" altLang="en-US" sz="2000" b="1" dirty="0"/>
              <a:t>类</a:t>
            </a:r>
            <a:endParaRPr lang="en-US" altLang="zh-CN" sz="2000" b="1" dirty="0"/>
          </a:p>
          <a:p>
            <a:endParaRPr lang="en-US" altLang="zh-CN" dirty="0"/>
          </a:p>
          <a:p>
            <a:pPr lvl="1"/>
            <a:r>
              <a:rPr lang="zh-CN" altLang="en-US" dirty="0"/>
              <a:t>函数的声明，需要包含函数的返回类型、函数名、参数列表以及函数体（可以为空，对应函数声明，否则是函数定义），变量 </a:t>
            </a:r>
            <a:r>
              <a:rPr lang="en-US" altLang="zh-CN" dirty="0">
                <a:latin typeface="Consolas" panose="020B0609020204030204" pitchFamily="49" charset="0"/>
              </a:rPr>
              <a:t>_</a:t>
            </a:r>
            <a:r>
              <a:rPr lang="en-US" altLang="zh-CN" dirty="0" err="1">
                <a:latin typeface="Consolas" panose="020B0609020204030204" pitchFamily="49" charset="0"/>
              </a:rPr>
              <a:t>is_va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用于识别该函数是不是可变参数的函数。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C9D5BE-7F94-47A5-B2BA-C0967F8D4068}"/>
              </a:ext>
            </a:extLst>
          </p:cNvPr>
          <p:cNvSpPr/>
          <p:nvPr/>
        </p:nvSpPr>
        <p:spPr>
          <a:xfrm>
            <a:off x="741332" y="3198358"/>
            <a:ext cx="111040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FunDec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Declaration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VarType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 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  //return type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std::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     //function name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 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//arguments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CompStmt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 _body;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//function body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is_va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FunDec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: 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_body(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is_va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FunDec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VarType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__name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ArgList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CompStmt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is_va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):_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_name(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__name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_body(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__body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),_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is_va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is_va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){};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~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FunDec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(){};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CodeGenContext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std::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};  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2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065E772-44BA-4575-8466-69226F1B6260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12" descr="logo">
            <a:extLst>
              <a:ext uri="{FF2B5EF4-FFF2-40B4-BE49-F238E27FC236}">
                <a16:creationId xmlns:a16="http://schemas.microsoft.com/office/drawing/2014/main" id="{AA312DF1-44F6-4592-9276-A1630660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A8DD9E-12C7-4C85-9EE7-8BC2E48EE5B5}"/>
              </a:ext>
            </a:extLst>
          </p:cNvPr>
          <p:cNvSpPr txBox="1"/>
          <p:nvPr/>
        </p:nvSpPr>
        <p:spPr>
          <a:xfrm>
            <a:off x="445288" y="790899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AST</a:t>
            </a: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可视化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3528671-5883-4745-989F-5FD388F07B51}"/>
              </a:ext>
            </a:extLst>
          </p:cNvPr>
          <p:cNvSpPr txBox="1"/>
          <p:nvPr/>
        </p:nvSpPr>
        <p:spPr>
          <a:xfrm>
            <a:off x="445287" y="1690253"/>
            <a:ext cx="713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每个节点类都包含了获取子节点的方法，用于后续遍历。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E1B481-6DF1-43A7-ABA7-0B83426632D3}"/>
              </a:ext>
            </a:extLst>
          </p:cNvPr>
          <p:cNvSpPr/>
          <p:nvPr/>
        </p:nvSpPr>
        <p:spPr>
          <a:xfrm>
            <a:off x="1016722" y="5531445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dot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-Tpng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-o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inputFilename</a:t>
            </a:r>
            <a:r>
              <a:rPr lang="pt-BR" altLang="zh-CN" dirty="0">
                <a:latin typeface="Consolas" panose="020B0609020204030204" pitchFamily="49" charset="0"/>
              </a:rPr>
              <a:t>&gt;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dotFilename</a:t>
            </a:r>
            <a:r>
              <a:rPr lang="pt-BR" altLang="zh-CN" dirty="0">
                <a:latin typeface="Consolas" panose="020B0609020204030204" pitchFamily="49" charset="0"/>
              </a:rPr>
              <a:t>&gt;</a:t>
            </a:r>
            <a:endParaRPr lang="pt-BR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217DB6-D292-4325-8AED-A69121165309}"/>
              </a:ext>
            </a:extLst>
          </p:cNvPr>
          <p:cNvSpPr/>
          <p:nvPr/>
        </p:nvSpPr>
        <p:spPr>
          <a:xfrm>
            <a:off x="923637" y="2226795"/>
            <a:ext cx="568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std::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 children;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*(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-&gt;_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decs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children.push_back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children;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CF7769-C69B-46D3-8187-936A265AE554}"/>
              </a:ext>
            </a:extLst>
          </p:cNvPr>
          <p:cNvSpPr txBox="1"/>
          <p:nvPr/>
        </p:nvSpPr>
        <p:spPr>
          <a:xfrm>
            <a:off x="445287" y="4571617"/>
            <a:ext cx="850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生成整个</a:t>
            </a:r>
            <a:r>
              <a:rPr lang="en-US" altLang="zh-CN" dirty="0"/>
              <a:t>AST</a:t>
            </a:r>
            <a:r>
              <a:rPr lang="zh-CN" altLang="en-US" dirty="0"/>
              <a:t>的</a:t>
            </a:r>
            <a:r>
              <a:rPr lang="en-US" altLang="zh-CN" dirty="0"/>
              <a:t>DOT</a:t>
            </a:r>
            <a:r>
              <a:rPr lang="zh-CN" altLang="en-US" dirty="0"/>
              <a:t>语法，被写入到一个</a:t>
            </a:r>
            <a:r>
              <a:rPr lang="en-US" altLang="zh-CN" dirty="0"/>
              <a:t>DOT</a:t>
            </a:r>
            <a:r>
              <a:rPr lang="zh-CN" altLang="en-US" dirty="0"/>
              <a:t>文件中。使用</a:t>
            </a:r>
            <a:r>
              <a:rPr lang="en-US" altLang="zh-CN" dirty="0" err="1"/>
              <a:t>Graphviz</a:t>
            </a:r>
            <a:r>
              <a:rPr lang="zh-CN" altLang="en-US" dirty="0"/>
              <a:t>工具来读取生成的</a:t>
            </a:r>
            <a:r>
              <a:rPr lang="en-US" altLang="zh-CN" dirty="0"/>
              <a:t>DOT</a:t>
            </a:r>
            <a:r>
              <a:rPr lang="zh-CN" altLang="en-US" dirty="0"/>
              <a:t>文件，并将其转换为可视化图形。</a:t>
            </a:r>
          </a:p>
        </p:txBody>
      </p:sp>
    </p:spTree>
    <p:extLst>
      <p:ext uri="{BB962C8B-B14F-4D97-AF65-F5344CB8AC3E}">
        <p14:creationId xmlns:p14="http://schemas.microsoft.com/office/powerpoint/2010/main" val="287353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065E772-44BA-4575-8466-69226F1B6260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12" descr="logo">
            <a:extLst>
              <a:ext uri="{FF2B5EF4-FFF2-40B4-BE49-F238E27FC236}">
                <a16:creationId xmlns:a16="http://schemas.microsoft.com/office/drawing/2014/main" id="{AA312DF1-44F6-4592-9276-A1630660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A8DD9E-12C7-4C85-9EE7-8BC2E48EE5B5}"/>
              </a:ext>
            </a:extLst>
          </p:cNvPr>
          <p:cNvSpPr txBox="1"/>
          <p:nvPr/>
        </p:nvSpPr>
        <p:spPr>
          <a:xfrm>
            <a:off x="445288" y="790899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AST</a:t>
            </a: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可视化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E9C123-FDA6-4786-B93E-882BB031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174" y="1561100"/>
            <a:ext cx="6064888" cy="39714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DDC23C-80BB-47B9-A486-3E05A5C653C8}"/>
              </a:ext>
            </a:extLst>
          </p:cNvPr>
          <p:cNvSpPr/>
          <p:nvPr/>
        </p:nvSpPr>
        <p:spPr>
          <a:xfrm>
            <a:off x="886690" y="2244590"/>
            <a:ext cx="284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5.5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b = c;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362596-3DEC-456D-AE23-ACD9900F0E59}"/>
              </a:ext>
            </a:extLst>
          </p:cNvPr>
          <p:cNvGrpSpPr/>
          <p:nvPr/>
        </p:nvGrpSpPr>
        <p:grpSpPr>
          <a:xfrm>
            <a:off x="3712229" y="1174536"/>
            <a:ext cx="4767540" cy="4508927"/>
            <a:chOff x="5083470" y="972711"/>
            <a:chExt cx="4767540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1ED47C-1C3C-4E1B-B71E-798603E71BA6}"/>
                </a:ext>
              </a:extLst>
            </p:cNvPr>
            <p:cNvSpPr txBox="1"/>
            <p:nvPr/>
          </p:nvSpPr>
          <p:spPr>
            <a:xfrm>
              <a:off x="6560582" y="972711"/>
              <a:ext cx="1976823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rgbClr val="2D4C7F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3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rgbClr val="2D4C7F">
                    <a:lumMod val="20000"/>
                    <a:lumOff val="80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EE1A4F-5327-432F-9844-939401A8C670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语义分析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&amp;IR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生成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8F8D6B-30AA-46DE-A8B1-5AB0162A4369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E87CCB3-C4AE-4A95-9267-73080ED713F8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8B71F5-6C3C-4669-ACEC-163792E2820A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A5BD0F-B64F-4ACB-B09F-02468EE2FF9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E8D15B-A961-49C7-820C-EE3C1831E72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035298A-7A21-4984-86D9-FD4FF2C32C1F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A60C184-7F2C-403D-86D5-F3A3EDE0E772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6" name="图片 12" descr="logo">
            <a:extLst>
              <a:ext uri="{FF2B5EF4-FFF2-40B4-BE49-F238E27FC236}">
                <a16:creationId xmlns:a16="http://schemas.microsoft.com/office/drawing/2014/main" id="{083576B5-4CC8-4CFE-9ED8-784351AD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001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D20500D-0AFA-4212-ACFD-2E4BB690EF6C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2" name="图片 12" descr="logo">
            <a:extLst>
              <a:ext uri="{FF2B5EF4-FFF2-40B4-BE49-F238E27FC236}">
                <a16:creationId xmlns:a16="http://schemas.microsoft.com/office/drawing/2014/main" id="{94826B27-83BD-4C87-8B4E-3562A45C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9DF2BFA-6E52-4D32-806C-FCAB3305A122}"/>
              </a:ext>
            </a:extLst>
          </p:cNvPr>
          <p:cNvSpPr txBox="1"/>
          <p:nvPr/>
        </p:nvSpPr>
        <p:spPr>
          <a:xfrm>
            <a:off x="445288" y="790899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语义分析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&amp;IR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6CA765-4F7C-46FC-B46E-BCCF81E66EBF}"/>
              </a:ext>
            </a:extLst>
          </p:cNvPr>
          <p:cNvSpPr/>
          <p:nvPr/>
        </p:nvSpPr>
        <p:spPr>
          <a:xfrm>
            <a:off x="593068" y="1738945"/>
            <a:ext cx="7821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本模块将语法分析得到的抽象语法树进行优化，保证语法的正确，并进行相关的附加动作，以便于之后的代码生成。其中我们在这一步同时完成了语义分析以及中间代码的生成。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B6161C1-91F1-4FBF-8D8F-33F836D34D06}"/>
              </a:ext>
            </a:extLst>
          </p:cNvPr>
          <p:cNvSpPr/>
          <p:nvPr/>
        </p:nvSpPr>
        <p:spPr>
          <a:xfrm>
            <a:off x="951345" y="4138922"/>
            <a:ext cx="84697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在编译过程中检查程序是否存在语义错误，如类型不匹配、未定义的符号等。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生成符号表，用于记录程序中的所有标识符和它们的属性信息，如名字、类型、作用域等。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进行类型检查，如检查变量的类型是否与运算符匹配，函数参数的类型是否正确等。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生成中间代码，便于后续优化和代码生成。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E929E517-DCAC-439C-AF1A-640FE00179E6}"/>
              </a:ext>
            </a:extLst>
          </p:cNvPr>
          <p:cNvSpPr/>
          <p:nvPr/>
        </p:nvSpPr>
        <p:spPr>
          <a:xfrm>
            <a:off x="2313720" y="2891842"/>
            <a:ext cx="1828800" cy="63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AST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7B1F92C3-394F-4D71-8756-3F6824B7D60F}"/>
              </a:ext>
            </a:extLst>
          </p:cNvPr>
          <p:cNvSpPr/>
          <p:nvPr/>
        </p:nvSpPr>
        <p:spPr>
          <a:xfrm>
            <a:off x="5851247" y="2891842"/>
            <a:ext cx="1828800" cy="63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IR Code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1271BA2-5B79-4248-8DC7-9FA98D3088FC}"/>
              </a:ext>
            </a:extLst>
          </p:cNvPr>
          <p:cNvSpPr/>
          <p:nvPr/>
        </p:nvSpPr>
        <p:spPr>
          <a:xfrm>
            <a:off x="4142520" y="2785257"/>
            <a:ext cx="1708727" cy="9144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语义分析</a:t>
            </a:r>
          </a:p>
        </p:txBody>
      </p:sp>
    </p:spTree>
    <p:extLst>
      <p:ext uri="{BB962C8B-B14F-4D97-AF65-F5344CB8AC3E}">
        <p14:creationId xmlns:p14="http://schemas.microsoft.com/office/powerpoint/2010/main" val="293863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D20500D-0AFA-4212-ACFD-2E4BB690EF6C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2" name="图片 12" descr="logo">
            <a:extLst>
              <a:ext uri="{FF2B5EF4-FFF2-40B4-BE49-F238E27FC236}">
                <a16:creationId xmlns:a16="http://schemas.microsoft.com/office/drawing/2014/main" id="{94826B27-83BD-4C87-8B4E-3562A45C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9DF2BFA-6E52-4D32-806C-FCAB3305A122}"/>
              </a:ext>
            </a:extLst>
          </p:cNvPr>
          <p:cNvSpPr txBox="1"/>
          <p:nvPr/>
        </p:nvSpPr>
        <p:spPr>
          <a:xfrm>
            <a:off x="445288" y="790899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语义分析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&amp;IR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6CA765-4F7C-46FC-B46E-BCCF81E66EBF}"/>
              </a:ext>
            </a:extLst>
          </p:cNvPr>
          <p:cNvSpPr/>
          <p:nvPr/>
        </p:nvSpPr>
        <p:spPr>
          <a:xfrm>
            <a:off x="546886" y="1480835"/>
            <a:ext cx="602016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Program</a:t>
            </a:r>
            <a:r>
              <a:rPr lang="zh-CN" altLang="en-US" sz="2000" b="1" dirty="0"/>
              <a:t>类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sz="1600" dirty="0">
                <a:latin typeface="Consolas" panose="020B0609020204030204" pitchFamily="49" charset="0"/>
              </a:rPr>
              <a:t>其中</a:t>
            </a:r>
            <a:r>
              <a:rPr lang="en-US" altLang="zh-CN" sz="1600" dirty="0">
                <a:latin typeface="Consolas" panose="020B0609020204030204" pitchFamily="49" charset="0"/>
              </a:rPr>
              <a:t>Program</a:t>
            </a:r>
            <a:r>
              <a:rPr lang="zh-CN" altLang="en-US" sz="1600" dirty="0">
                <a:latin typeface="Consolas" panose="020B0609020204030204" pitchFamily="49" charset="0"/>
              </a:rPr>
              <a:t>由若干个</a:t>
            </a:r>
            <a:r>
              <a:rPr lang="en-US" altLang="zh-CN" sz="1600" dirty="0" err="1">
                <a:latin typeface="Consolas" panose="020B0609020204030204" pitchFamily="49" charset="0"/>
              </a:rPr>
              <a:t>ExtDef</a:t>
            </a:r>
            <a:r>
              <a:rPr lang="zh-CN" altLang="en-US" sz="1600" dirty="0">
                <a:latin typeface="Consolas" panose="020B0609020204030204" pitchFamily="49" charset="0"/>
              </a:rPr>
              <a:t>组成，即包含了若干的全局变量声明和函数声明。由于语句是倒序进栈，因此需要对解析出的</a:t>
            </a:r>
            <a:r>
              <a:rPr lang="en-US" altLang="zh-CN" sz="1600" dirty="0" err="1">
                <a:latin typeface="Consolas" panose="020B0609020204030204" pitchFamily="49" charset="0"/>
              </a:rPr>
              <a:t>ExtDefList</a:t>
            </a:r>
            <a:r>
              <a:rPr lang="zh-CN" altLang="en-US" sz="1600" dirty="0">
                <a:latin typeface="Consolas" panose="020B0609020204030204" pitchFamily="49" charset="0"/>
              </a:rPr>
              <a:t>做</a:t>
            </a:r>
            <a:r>
              <a:rPr lang="en-US" altLang="zh-CN" sz="1600" dirty="0">
                <a:latin typeface="Consolas" panose="020B0609020204030204" pitchFamily="49" charset="0"/>
              </a:rPr>
              <a:t>reverse</a:t>
            </a:r>
            <a:r>
              <a:rPr lang="zh-CN" altLang="en-US" sz="1600" dirty="0">
                <a:latin typeface="Consolas" panose="020B0609020204030204" pitchFamily="49" charset="0"/>
              </a:rPr>
              <a:t>的操作。其中生成的</a:t>
            </a:r>
            <a:r>
              <a:rPr lang="en-US" altLang="zh-CN" sz="1600" dirty="0">
                <a:latin typeface="Consolas" panose="020B0609020204030204" pitchFamily="49" charset="0"/>
              </a:rPr>
              <a:t>AST::</a:t>
            </a:r>
            <a:r>
              <a:rPr lang="en-US" altLang="zh-CN" sz="1600" dirty="0" err="1">
                <a:latin typeface="Consolas" panose="020B0609020204030204" pitchFamily="49" charset="0"/>
              </a:rPr>
              <a:t>ExtDeflist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r>
              <a:rPr lang="zh-CN" altLang="en-US" sz="1600" dirty="0">
                <a:latin typeface="Consolas" panose="020B0609020204030204" pitchFamily="49" charset="0"/>
              </a:rPr>
              <a:t>对象就是</a:t>
            </a:r>
            <a:r>
              <a:rPr lang="en-US" altLang="zh-CN" sz="1600" dirty="0">
                <a:latin typeface="Consolas" panose="020B0609020204030204" pitchFamily="49" charset="0"/>
              </a:rPr>
              <a:t>Declaration</a:t>
            </a:r>
            <a:r>
              <a:rPr lang="zh-CN" altLang="en-US" sz="1600" dirty="0">
                <a:latin typeface="Consolas" panose="020B0609020204030204" pitchFamily="49" charset="0"/>
              </a:rPr>
              <a:t>的一个</a:t>
            </a:r>
            <a:r>
              <a:rPr lang="en-US" altLang="zh-CN" sz="1600" dirty="0">
                <a:latin typeface="Consolas" panose="020B0609020204030204" pitchFamily="49" charset="0"/>
              </a:rPr>
              <a:t>vector</a:t>
            </a:r>
            <a:r>
              <a:rPr lang="zh-CN" altLang="en-US" sz="1600" dirty="0">
                <a:latin typeface="Consolas" panose="020B0609020204030204" pitchFamily="49" charset="0"/>
              </a:rPr>
              <a:t>，声明为</a:t>
            </a:r>
            <a:r>
              <a:rPr lang="en-US" altLang="zh-CN" sz="1600" dirty="0">
                <a:latin typeface="Consolas" panose="020B0609020204030204" pitchFamily="49" charset="0"/>
              </a:rPr>
              <a:t>using </a:t>
            </a:r>
            <a:r>
              <a:rPr lang="en-US" altLang="zh-CN" sz="1600" dirty="0" err="1">
                <a:latin typeface="Consolas" panose="020B0609020204030204" pitchFamily="49" charset="0"/>
              </a:rPr>
              <a:t>ExtDefList</a:t>
            </a:r>
            <a:r>
              <a:rPr lang="en-US" altLang="zh-CN" sz="1600" dirty="0">
                <a:latin typeface="Consolas" panose="020B0609020204030204" pitchFamily="49" charset="0"/>
              </a:rPr>
              <a:t> = std::vector&lt;Declaration *&gt;;</a:t>
            </a:r>
            <a:r>
              <a:rPr lang="zh-CN" altLang="en-US" sz="1600" dirty="0">
                <a:latin typeface="Consolas" panose="020B0609020204030204" pitchFamily="49" charset="0"/>
              </a:rPr>
              <a:t>。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在生成</a:t>
            </a:r>
            <a:r>
              <a:rPr lang="en-US" altLang="zh-CN" sz="1600" dirty="0">
                <a:latin typeface="Consolas" panose="020B0609020204030204" pitchFamily="49" charset="0"/>
              </a:rPr>
              <a:t>IR</a:t>
            </a:r>
            <a:r>
              <a:rPr lang="zh-CN" altLang="en-US" sz="1600" dirty="0">
                <a:latin typeface="Consolas" panose="020B0609020204030204" pitchFamily="49" charset="0"/>
              </a:rPr>
              <a:t>代码时，调用</a:t>
            </a:r>
            <a:r>
              <a:rPr lang="en-US" altLang="zh-CN" sz="1600" dirty="0">
                <a:latin typeface="Consolas" panose="020B0609020204030204" pitchFamily="49" charset="0"/>
              </a:rPr>
              <a:t>Program</a:t>
            </a:r>
            <a:r>
              <a:rPr lang="zh-CN" altLang="en-US" sz="1600" dirty="0">
                <a:latin typeface="Consolas" panose="020B0609020204030204" pitchFamily="49" charset="0"/>
              </a:rPr>
              <a:t>的</a:t>
            </a:r>
            <a:r>
              <a:rPr lang="en-US" altLang="zh-CN" sz="1600" dirty="0" err="1">
                <a:latin typeface="Consolas" panose="020B0609020204030204" pitchFamily="49" charset="0"/>
              </a:rPr>
              <a:t>CodeGen</a:t>
            </a:r>
            <a:r>
              <a:rPr lang="zh-CN" altLang="en-US" sz="1600" dirty="0">
                <a:latin typeface="Consolas" panose="020B0609020204030204" pitchFamily="49" charset="0"/>
              </a:rPr>
              <a:t>就是遍历其中所有的语句，并依次执行其</a:t>
            </a:r>
            <a:r>
              <a:rPr lang="en-US" altLang="zh-CN" sz="1600" dirty="0" err="1">
                <a:latin typeface="Consolas" panose="020B0609020204030204" pitchFamily="49" charset="0"/>
              </a:rPr>
              <a:t>CodeGen</a:t>
            </a:r>
            <a:r>
              <a:rPr lang="zh-CN" altLang="en-US" sz="1600" dirty="0">
                <a:latin typeface="Consolas" panose="020B0609020204030204" pitchFamily="49" charset="0"/>
              </a:rPr>
              <a:t>。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7CA3FE-3396-4463-AC5E-275341457242}"/>
              </a:ext>
            </a:extLst>
          </p:cNvPr>
          <p:cNvSpPr/>
          <p:nvPr/>
        </p:nvSpPr>
        <p:spPr>
          <a:xfrm>
            <a:off x="122012" y="4361502"/>
            <a:ext cx="80785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   //Program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Program::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CodeGenContext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*(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-&gt;_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decs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D048F7-2F4F-4920-BAA9-6B8165497BAA}"/>
              </a:ext>
            </a:extLst>
          </p:cNvPr>
          <p:cNvSpPr/>
          <p:nvPr/>
        </p:nvSpPr>
        <p:spPr>
          <a:xfrm>
            <a:off x="6809890" y="2187718"/>
            <a:ext cx="5390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Program     :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ExtDefList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{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reverse(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$1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-&gt;begin(),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$1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-&gt;end());p = new AST::Program(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$1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;                                  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ExtDefList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 :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ExtDef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ExtDefList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$2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$1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$2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| 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/* empty */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{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 = new AST::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ExtDefList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ExtDef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 :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{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$1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|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FunDec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{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$1</a:t>
            </a:r>
            <a:r>
              <a:rPr lang="en-US" altLang="zh-CN" sz="1200" dirty="0">
                <a:solidFill>
                  <a:srgbClr val="2B91AF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; 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7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D20500D-0AFA-4212-ACFD-2E4BB690EF6C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2" name="图片 12" descr="logo">
            <a:extLst>
              <a:ext uri="{FF2B5EF4-FFF2-40B4-BE49-F238E27FC236}">
                <a16:creationId xmlns:a16="http://schemas.microsoft.com/office/drawing/2014/main" id="{94826B27-83BD-4C87-8B4E-3562A45C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9DF2BFA-6E52-4D32-806C-FCAB3305A122}"/>
              </a:ext>
            </a:extLst>
          </p:cNvPr>
          <p:cNvSpPr txBox="1"/>
          <p:nvPr/>
        </p:nvSpPr>
        <p:spPr>
          <a:xfrm>
            <a:off x="445288" y="790899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语义分析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&amp;IR</a:t>
            </a: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6CA765-4F7C-46FC-B46E-BCCF81E66EBF}"/>
              </a:ext>
            </a:extLst>
          </p:cNvPr>
          <p:cNvSpPr/>
          <p:nvPr/>
        </p:nvSpPr>
        <p:spPr>
          <a:xfrm>
            <a:off x="546886" y="1480835"/>
            <a:ext cx="60201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FunDec</a:t>
            </a:r>
            <a:r>
              <a:rPr lang="zh-CN" altLang="en-US" sz="2000" b="1" dirty="0"/>
              <a:t>类</a:t>
            </a:r>
            <a:endParaRPr lang="en-US" altLang="zh-CN" dirty="0"/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首先我们需要构造该函数的类型（包括返回值、参数类型、是否可变参），根据</a:t>
            </a:r>
            <a:r>
              <a:rPr lang="en-US" altLang="zh-CN" sz="1600" dirty="0" err="1"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</a:rPr>
              <a:t>FunctionType</a:t>
            </a:r>
            <a:r>
              <a:rPr lang="en-US" altLang="zh-CN" sz="1600" dirty="0">
                <a:latin typeface="Consolas" panose="020B0609020204030204" pitchFamily="49" charset="0"/>
              </a:rPr>
              <a:t>::get</a:t>
            </a:r>
            <a:r>
              <a:rPr lang="zh-CN" altLang="en-US" sz="1600" dirty="0">
                <a:latin typeface="Consolas" panose="020B0609020204030204" pitchFamily="49" charset="0"/>
              </a:rPr>
              <a:t>方法的需求，我们需要一个</a:t>
            </a:r>
            <a:r>
              <a:rPr lang="en-US" altLang="zh-CN" sz="1600" dirty="0" err="1"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latin typeface="Consolas" panose="020B0609020204030204" pitchFamily="49" charset="0"/>
              </a:rPr>
              <a:t>::Type*</a:t>
            </a:r>
            <a:r>
              <a:rPr lang="zh-CN" altLang="en-US" sz="1600" dirty="0">
                <a:latin typeface="Consolas" panose="020B0609020204030204" pitchFamily="49" charset="0"/>
              </a:rPr>
              <a:t>类型的</a:t>
            </a:r>
            <a:r>
              <a:rPr lang="en-US" altLang="zh-CN" sz="1600" dirty="0">
                <a:latin typeface="Consolas" panose="020B0609020204030204" pitchFamily="49" charset="0"/>
              </a:rPr>
              <a:t>vector</a:t>
            </a:r>
            <a:r>
              <a:rPr lang="zh-CN" altLang="en-US" sz="1600" dirty="0">
                <a:latin typeface="Consolas" panose="020B0609020204030204" pitchFamily="49" charset="0"/>
              </a:rPr>
              <a:t>作为参数，因此我们遍历函数的参数列表，从其中每一个参数中取出类型。接着用方法</a:t>
            </a:r>
            <a:r>
              <a:rPr lang="en-US" altLang="zh-CN" sz="1600" dirty="0" err="1"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latin typeface="Consolas" panose="020B0609020204030204" pitchFamily="49" charset="0"/>
              </a:rPr>
              <a:t>::Function::Create</a:t>
            </a:r>
            <a:r>
              <a:rPr lang="zh-CN" altLang="en-US" sz="1600" dirty="0">
                <a:latin typeface="Consolas" panose="020B0609020204030204" pitchFamily="49" charset="0"/>
              </a:rPr>
              <a:t>构造函数，并通过</a:t>
            </a:r>
            <a:r>
              <a:rPr lang="en-US" altLang="zh-CN" sz="1600" dirty="0" err="1">
                <a:latin typeface="Consolas" panose="020B0609020204030204" pitchFamily="49" charset="0"/>
              </a:rPr>
              <a:t>CodeGenContext</a:t>
            </a:r>
            <a:r>
              <a:rPr lang="en-US" altLang="zh-CN" sz="1600" dirty="0"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</a:rPr>
              <a:t>AddFunc</a:t>
            </a:r>
            <a:r>
              <a:rPr lang="zh-CN" altLang="en-US" sz="1600" dirty="0">
                <a:latin typeface="Consolas" panose="020B0609020204030204" pitchFamily="49" charset="0"/>
              </a:rPr>
              <a:t>方法将其加入环境（函数表）中。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77A30-3F32-4F06-BF31-C40EAEFE31EF}"/>
              </a:ext>
            </a:extLst>
          </p:cNvPr>
          <p:cNvSpPr/>
          <p:nvPr/>
        </p:nvSpPr>
        <p:spPr>
          <a:xfrm>
            <a:off x="6678668" y="2123228"/>
            <a:ext cx="5273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VarType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 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  //return type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     //function name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ArgList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 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        //arguments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CompStmt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 _body;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        //function body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is_va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0A788C-617E-40FB-866D-74B1F0A99FDA}"/>
              </a:ext>
            </a:extLst>
          </p:cNvPr>
          <p:cNvSpPr/>
          <p:nvPr/>
        </p:nvSpPr>
        <p:spPr>
          <a:xfrm>
            <a:off x="546886" y="3709101"/>
            <a:ext cx="100440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600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: *(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::Type*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-&gt;_type-&gt;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argTypes.push_back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::get(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(context),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argTypes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is_va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::Function*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::Function::Create(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::Function::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ExternalLinkage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-&gt;_name,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context.getModule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context.AddFunc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-&gt;_name,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63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D20500D-0AFA-4212-ACFD-2E4BB690EF6C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2" name="图片 12" descr="logo">
            <a:extLst>
              <a:ext uri="{FF2B5EF4-FFF2-40B4-BE49-F238E27FC236}">
                <a16:creationId xmlns:a16="http://schemas.microsoft.com/office/drawing/2014/main" id="{94826B27-83BD-4C87-8B4E-3562A45C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9DF2BFA-6E52-4D32-806C-FCAB3305A122}"/>
              </a:ext>
            </a:extLst>
          </p:cNvPr>
          <p:cNvSpPr txBox="1"/>
          <p:nvPr/>
        </p:nvSpPr>
        <p:spPr>
          <a:xfrm>
            <a:off x="445288" y="790899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语义分析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&amp;IR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6CA765-4F7C-46FC-B46E-BCCF81E66EBF}"/>
              </a:ext>
            </a:extLst>
          </p:cNvPr>
          <p:cNvSpPr/>
          <p:nvPr/>
        </p:nvSpPr>
        <p:spPr>
          <a:xfrm>
            <a:off x="546886" y="1480835"/>
            <a:ext cx="90398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FunDec</a:t>
            </a:r>
            <a:r>
              <a:rPr lang="zh-CN" altLang="en-US" sz="2000" b="1" dirty="0"/>
              <a:t>类</a:t>
            </a:r>
            <a:endParaRPr lang="en-US" altLang="zh-CN" dirty="0"/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这时我们已经处理完了声明部分，在这之后如果还有函数体（即此处为函数定义），则为该函数创建一个基本块、符号表，将每个参数加入符号表中，生成函数体（</a:t>
            </a:r>
            <a:r>
              <a:rPr lang="en-US" altLang="zh-CN" sz="1600" dirty="0" err="1">
                <a:latin typeface="Consolas" panose="020B0609020204030204" pitchFamily="49" charset="0"/>
              </a:rPr>
              <a:t>CompStmt</a:t>
            </a:r>
            <a:r>
              <a:rPr lang="zh-CN" altLang="en-US" sz="1600" dirty="0">
                <a:latin typeface="Consolas" panose="020B0609020204030204" pitchFamily="49" charset="0"/>
              </a:rPr>
              <a:t>类型）的每一条代码，并在没有</a:t>
            </a:r>
            <a:r>
              <a:rPr lang="en-US" altLang="zh-CN" sz="1600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的情况下添加</a:t>
            </a:r>
            <a:r>
              <a:rPr lang="en-US" altLang="zh-CN" sz="1600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语句。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B6F06D-A3BC-4CA3-9D94-4C94FAA1AFC4}"/>
              </a:ext>
            </a:extLst>
          </p:cNvPr>
          <p:cNvSpPr/>
          <p:nvPr/>
        </p:nvSpPr>
        <p:spPr>
          <a:xfrm>
            <a:off x="386179" y="2928721"/>
            <a:ext cx="11645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entryBlock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::Create(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context.getLLVMContext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"entry"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context.builder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entryBlock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//Create a new symbol table for this function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::Argument&amp; argument :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(*_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)[index];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argument.setName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-&gt;_name);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context.createEntryBlockAlloca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-&gt;_type-&gt;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(context),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-&gt;_name);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context.builder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CreateStore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(&amp;argument,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context.createSymbolTableEntry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-&gt;_name,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index++;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-&gt;_body-&gt;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//add return statement if not exist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...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704563-C587-407A-B316-A14273C0C3A5}"/>
              </a:ext>
            </a:extLst>
          </p:cNvPr>
          <p:cNvGrpSpPr/>
          <p:nvPr/>
        </p:nvGrpSpPr>
        <p:grpSpPr>
          <a:xfrm>
            <a:off x="3712229" y="1174536"/>
            <a:ext cx="4767540" cy="4508927"/>
            <a:chOff x="5083470" y="972711"/>
            <a:chExt cx="4767540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492E328-8781-4A1E-AB16-265F3794F207}"/>
                </a:ext>
              </a:extLst>
            </p:cNvPr>
            <p:cNvSpPr txBox="1"/>
            <p:nvPr/>
          </p:nvSpPr>
          <p:spPr>
            <a:xfrm>
              <a:off x="6560582" y="972711"/>
              <a:ext cx="221567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rgbClr val="2D4C7F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4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rgbClr val="2D4C7F">
                    <a:lumMod val="20000"/>
                    <a:lumOff val="80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B1A94A6-31B4-4008-9AC0-BD31EDCAB0F0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测试运行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86A5E9-8CD4-4D8D-8178-4640AED02ED7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6574F5-835E-4826-AEFA-130841544826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7BFF849-D370-4B47-8C4B-3005B17618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FFD3FBA-3F08-4997-A767-7C62BC6D42AF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C002188-2D93-46C0-B597-D4A6A9387352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3D59BCC-AAF7-4A0F-A105-D4646D8C4060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94D65B7-1550-4CBC-9EF7-99D023772553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6" name="图片 12" descr="logo">
            <a:extLst>
              <a:ext uri="{FF2B5EF4-FFF2-40B4-BE49-F238E27FC236}">
                <a16:creationId xmlns:a16="http://schemas.microsoft.com/office/drawing/2014/main" id="{8EEEC98B-6646-47B3-8F75-39EDD860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34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BC5906A3-DD59-4362-A556-EC1958632FA1}"/>
              </a:ext>
            </a:extLst>
          </p:cNvPr>
          <p:cNvSpPr/>
          <p:nvPr/>
        </p:nvSpPr>
        <p:spPr>
          <a:xfrm>
            <a:off x="10938760" y="157375"/>
            <a:ext cx="900181" cy="90018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A5F3B80-E895-4A76-8879-76238C901DF0}"/>
              </a:ext>
            </a:extLst>
          </p:cNvPr>
          <p:cNvGrpSpPr/>
          <p:nvPr/>
        </p:nvGrpSpPr>
        <p:grpSpPr>
          <a:xfrm>
            <a:off x="101930" y="96124"/>
            <a:ext cx="2278018" cy="857413"/>
            <a:chOff x="8230325" y="4306212"/>
            <a:chExt cx="4147292" cy="15609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32420E-44A3-4AFA-9602-9CE5CBB4D919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F9FF92-162E-418E-9AD2-0D34B5F0796E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A05DFB-E55B-4C84-B36F-F07496AE7E94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F8C198-CC97-4792-912A-BFF3ADEED2F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454E74-74A2-47A0-8860-D1410BAFEA13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700D6E9-CA54-4617-ABBB-40A2CE7F18F3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C6D3FE4-B087-424C-B8EB-46E2150053D2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124126F-AB4A-454B-BC7C-14DC0FEE41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3C29D-C927-4B75-BD6F-B20B93659427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5C31DF-F522-404A-B295-261D6F89073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C6DBB8-08A9-4E44-BE44-0AEED8E081F7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ACF965-9000-4333-8BC9-EB9FE5576ADF}"/>
              </a:ext>
            </a:extLst>
          </p:cNvPr>
          <p:cNvSpPr txBox="1"/>
          <p:nvPr/>
        </p:nvSpPr>
        <p:spPr>
          <a:xfrm>
            <a:off x="708211" y="1656283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7200" dirty="0">
              <a:solidFill>
                <a:schemeClr val="accent4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ED4CFA-76FE-4DC0-99EE-A3B29BB27C53}"/>
              </a:ext>
            </a:extLst>
          </p:cNvPr>
          <p:cNvSpPr txBox="1"/>
          <p:nvPr/>
        </p:nvSpPr>
        <p:spPr>
          <a:xfrm>
            <a:off x="1666955" y="1846457"/>
            <a:ext cx="361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实验概述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CDBCD1-E9C0-4967-AC96-8E7317243ED5}"/>
              </a:ext>
            </a:extLst>
          </p:cNvPr>
          <p:cNvSpPr txBox="1"/>
          <p:nvPr/>
        </p:nvSpPr>
        <p:spPr>
          <a:xfrm>
            <a:off x="7054743" y="1887969"/>
            <a:ext cx="4040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词法</a:t>
            </a:r>
            <a:r>
              <a:rPr lang="en-US" altLang="zh-CN" sz="4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语法分析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A8C47E6-8F8E-4493-B749-89AA6B9A56EA}"/>
              </a:ext>
            </a:extLst>
          </p:cNvPr>
          <p:cNvSpPr txBox="1"/>
          <p:nvPr/>
        </p:nvSpPr>
        <p:spPr>
          <a:xfrm>
            <a:off x="1666954" y="3523310"/>
            <a:ext cx="412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语义分析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&amp;IR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9877B5C-9430-45C3-8152-834017D60E45}"/>
              </a:ext>
            </a:extLst>
          </p:cNvPr>
          <p:cNvSpPr txBox="1"/>
          <p:nvPr/>
        </p:nvSpPr>
        <p:spPr>
          <a:xfrm>
            <a:off x="6096000" y="1656283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7200" dirty="0">
              <a:solidFill>
                <a:schemeClr val="accent4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C8ECAA9-9796-4C10-AF6F-F56D543FE171}"/>
              </a:ext>
            </a:extLst>
          </p:cNvPr>
          <p:cNvSpPr txBox="1"/>
          <p:nvPr/>
        </p:nvSpPr>
        <p:spPr>
          <a:xfrm>
            <a:off x="694512" y="3373793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7200" dirty="0">
              <a:solidFill>
                <a:schemeClr val="accent4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EA2A98D-2403-43E9-9AC4-1CFF9618AF39}"/>
              </a:ext>
            </a:extLst>
          </p:cNvPr>
          <p:cNvGrpSpPr/>
          <p:nvPr/>
        </p:nvGrpSpPr>
        <p:grpSpPr>
          <a:xfrm>
            <a:off x="3001986" y="8738"/>
            <a:ext cx="4577544" cy="1345873"/>
            <a:chOff x="708211" y="4691181"/>
            <a:chExt cx="4577544" cy="134587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6869A59-5C1D-49C5-822A-08BB24732334}"/>
                </a:ext>
              </a:extLst>
            </p:cNvPr>
            <p:cNvSpPr txBox="1"/>
            <p:nvPr/>
          </p:nvSpPr>
          <p:spPr>
            <a:xfrm>
              <a:off x="708211" y="4836725"/>
              <a:ext cx="37705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  <a:ea typeface="微软雅黑" panose="020B0503020204020204" pitchFamily="34" charset="-122"/>
                </a:rPr>
                <a:t>CONTENTS</a:t>
              </a:r>
              <a:endParaRPr lang="zh-CN" altLang="en-US" sz="7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A598E8E-E1E4-4F5D-9B32-876540BDD9A9}"/>
                </a:ext>
              </a:extLst>
            </p:cNvPr>
            <p:cNvSpPr txBox="1"/>
            <p:nvPr/>
          </p:nvSpPr>
          <p:spPr>
            <a:xfrm>
              <a:off x="3248025" y="4691181"/>
              <a:ext cx="20377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latin typeface="Tw Cen MT Condensed Extra Bold" panose="020B0803020202020204" pitchFamily="34" charset="0"/>
                  <a:ea typeface="方正宋刻本秀楷简体" panose="02000000000000000000" pitchFamily="2" charset="-122"/>
                </a:rPr>
                <a:t>目录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6D8F98C4-6EBC-4F06-8151-4F4CF0F08DC4}"/>
              </a:ext>
            </a:extLst>
          </p:cNvPr>
          <p:cNvSpPr txBox="1"/>
          <p:nvPr/>
        </p:nvSpPr>
        <p:spPr>
          <a:xfrm>
            <a:off x="7054744" y="3523310"/>
            <a:ext cx="361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测试运行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968C0D-1F82-4DBE-B223-302A3223F25C}"/>
              </a:ext>
            </a:extLst>
          </p:cNvPr>
          <p:cNvSpPr txBox="1"/>
          <p:nvPr/>
        </p:nvSpPr>
        <p:spPr>
          <a:xfrm>
            <a:off x="6082301" y="3373793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7200" dirty="0">
              <a:solidFill>
                <a:schemeClr val="accent4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5476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D20500D-0AFA-4212-ACFD-2E4BB690EF6C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2" name="图片 12" descr="logo">
            <a:extLst>
              <a:ext uri="{FF2B5EF4-FFF2-40B4-BE49-F238E27FC236}">
                <a16:creationId xmlns:a16="http://schemas.microsoft.com/office/drawing/2014/main" id="{94826B27-83BD-4C87-8B4E-3562A45C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9DF2BFA-6E52-4D32-806C-FCAB3305A122}"/>
              </a:ext>
            </a:extLst>
          </p:cNvPr>
          <p:cNvSpPr txBox="1"/>
          <p:nvPr/>
        </p:nvSpPr>
        <p:spPr>
          <a:xfrm>
            <a:off x="445288" y="790899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单元测试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61E350-8769-4EAC-8F30-46684FC3D905}"/>
              </a:ext>
            </a:extLst>
          </p:cNvPr>
          <p:cNvSpPr/>
          <p:nvPr/>
        </p:nvSpPr>
        <p:spPr>
          <a:xfrm>
            <a:off x="546886" y="1480835"/>
            <a:ext cx="90398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While</a:t>
            </a:r>
            <a:r>
              <a:rPr lang="zh-CN" altLang="en-US" sz="2000" b="1" dirty="0"/>
              <a:t>语句测试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AF1309-1147-47B8-987C-878DA13ED346}"/>
              </a:ext>
            </a:extLst>
          </p:cNvPr>
          <p:cNvSpPr/>
          <p:nvPr/>
        </p:nvSpPr>
        <p:spPr>
          <a:xfrm>
            <a:off x="835189" y="1949796"/>
            <a:ext cx="42316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54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(a&gt;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cnt+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 = a/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566D92-75A7-4ACF-A12F-82C41CDF6D17}"/>
              </a:ext>
            </a:extLst>
          </p:cNvPr>
          <p:cNvSpPr/>
          <p:nvPr/>
        </p:nvSpPr>
        <p:spPr>
          <a:xfrm>
            <a:off x="5177431" y="1375674"/>
            <a:ext cx="59180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ModuleID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 = 'main'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source_filename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50" dirty="0">
                <a:solidFill>
                  <a:srgbClr val="A31515"/>
                </a:solidFill>
                <a:latin typeface="Consolas" panose="020B0609020204030204" pitchFamily="49" charset="0"/>
              </a:rPr>
              <a:t>"main"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define i32 @main() 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%a =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i32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i32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store i32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i32*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store i32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54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i32* %a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label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whilecond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whilecond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                          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 = %</a:t>
            </a:r>
            <a:r>
              <a:rPr lang="en-US" altLang="zh-CN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whilebody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, %entry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load i32, i32* %a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gttmp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icmp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sgt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i32 %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i1 %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gttmp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label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whilebody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label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whilecont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whilebody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                          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 = %</a:t>
            </a:r>
            <a:r>
              <a:rPr lang="en-US" altLang="zh-CN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whilecond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load i32, i32*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i32 %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store i32 %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i32*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load i32, i32* %a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divtmp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sdiv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i32 %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store i32 %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divtmp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, i32* %a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label %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whilecond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whilecont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                          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050" dirty="0">
                <a:solidFill>
                  <a:srgbClr val="008000"/>
                </a:solidFill>
                <a:latin typeface="Consolas" panose="020B0609020204030204" pitchFamily="49" charset="0"/>
              </a:rPr>
              <a:t> = %</a:t>
            </a:r>
            <a:r>
              <a:rPr lang="en-US" altLang="zh-CN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whilecond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 i32 </a:t>
            </a:r>
            <a:r>
              <a:rPr lang="en-US" altLang="zh-CN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BAB5CE7-1263-4C52-9CC5-992E4267C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2" y="3749114"/>
            <a:ext cx="3776711" cy="3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63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D20500D-0AFA-4212-ACFD-2E4BB690EF6C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2" name="图片 12" descr="logo">
            <a:extLst>
              <a:ext uri="{FF2B5EF4-FFF2-40B4-BE49-F238E27FC236}">
                <a16:creationId xmlns:a16="http://schemas.microsoft.com/office/drawing/2014/main" id="{94826B27-83BD-4C87-8B4E-3562A45C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9DF2BFA-6E52-4D32-806C-FCAB3305A122}"/>
              </a:ext>
            </a:extLst>
          </p:cNvPr>
          <p:cNvSpPr txBox="1"/>
          <p:nvPr/>
        </p:nvSpPr>
        <p:spPr>
          <a:xfrm>
            <a:off x="445288" y="790899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综合测试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8A9DE5-094D-43E8-AA77-1D3D21EC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91" y="1615916"/>
            <a:ext cx="3293646" cy="41832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B33BA8-E66C-4F4B-9371-9F51BFF7E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084" y="1992745"/>
            <a:ext cx="4207082" cy="28725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C74360-F9FB-436A-B30D-3F82C70EB7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311"/>
          <a:stretch/>
        </p:blipFill>
        <p:spPr>
          <a:xfrm>
            <a:off x="7824166" y="1779597"/>
            <a:ext cx="3504593" cy="33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1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A5F3B80-E895-4A76-8879-76238C901DF0}"/>
              </a:ext>
            </a:extLst>
          </p:cNvPr>
          <p:cNvGrpSpPr/>
          <p:nvPr/>
        </p:nvGrpSpPr>
        <p:grpSpPr>
          <a:xfrm>
            <a:off x="101930" y="96124"/>
            <a:ext cx="2278018" cy="857413"/>
            <a:chOff x="8230325" y="4306212"/>
            <a:chExt cx="4147292" cy="15609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32420E-44A3-4AFA-9602-9CE5CBB4D919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F9FF92-162E-418E-9AD2-0D34B5F0796E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A05DFB-E55B-4C84-B36F-F07496AE7E94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F8C198-CC97-4792-912A-BFF3ADEED2F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454E74-74A2-47A0-8860-D1410BAFEA13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700D6E9-CA54-4617-ABBB-40A2CE7F18F3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C6D3FE4-B087-424C-B8EB-46E2150053D2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124126F-AB4A-454B-BC7C-14DC0FEE41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3C29D-C927-4B75-BD6F-B20B93659427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5C31DF-F522-404A-B295-261D6F89073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C6DBB8-08A9-4E44-BE44-0AEED8E081F7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834725-6B57-422C-8CC7-5CE93701524D}"/>
              </a:ext>
            </a:extLst>
          </p:cNvPr>
          <p:cNvGrpSpPr/>
          <p:nvPr/>
        </p:nvGrpSpPr>
        <p:grpSpPr>
          <a:xfrm>
            <a:off x="1955800" y="1839630"/>
            <a:ext cx="8280400" cy="2325160"/>
            <a:chOff x="1955800" y="1961118"/>
            <a:chExt cx="8280400" cy="23251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2EDF60B-7A22-469F-840A-87205352D86A}"/>
                </a:ext>
              </a:extLst>
            </p:cNvPr>
            <p:cNvSpPr txBox="1"/>
            <p:nvPr/>
          </p:nvSpPr>
          <p:spPr>
            <a:xfrm>
              <a:off x="1955800" y="1961118"/>
              <a:ext cx="8280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3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  <a:ea typeface="微软雅黑" panose="020B0503020204020204" pitchFamily="34" charset="-122"/>
                </a:rPr>
                <a:t>THANKS</a:t>
              </a:r>
              <a:endParaRPr lang="zh-CN" alt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6F2806A-E0EC-48CE-ABE9-7C766907526D}"/>
                </a:ext>
              </a:extLst>
            </p:cNvPr>
            <p:cNvSpPr txBox="1"/>
            <p:nvPr/>
          </p:nvSpPr>
          <p:spPr>
            <a:xfrm>
              <a:off x="1955800" y="3085949"/>
              <a:ext cx="828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恳请批评指正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34B43632-C6EA-42A2-8039-DB9C0955ECA9}"/>
              </a:ext>
            </a:extLst>
          </p:cNvPr>
          <p:cNvSpPr/>
          <p:nvPr/>
        </p:nvSpPr>
        <p:spPr>
          <a:xfrm>
            <a:off x="10938760" y="157375"/>
            <a:ext cx="900181" cy="90018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9203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7A9884-784E-44CB-A3DC-E86F053F0732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12" descr="logo">
            <a:extLst>
              <a:ext uri="{FF2B5EF4-FFF2-40B4-BE49-F238E27FC236}">
                <a16:creationId xmlns:a16="http://schemas.microsoft.com/office/drawing/2014/main" id="{FA3F5713-7C67-4199-A42E-80C67E42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2AD140-6BEA-4F59-9B6F-21CE0A6670B3}"/>
              </a:ext>
            </a:extLst>
          </p:cNvPr>
          <p:cNvGrpSpPr/>
          <p:nvPr/>
        </p:nvGrpSpPr>
        <p:grpSpPr>
          <a:xfrm>
            <a:off x="3712229" y="1174536"/>
            <a:ext cx="4767540" cy="4508927"/>
            <a:chOff x="5083470" y="1096716"/>
            <a:chExt cx="4767540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9595B21-E068-481A-9AA4-A084B7DCC8BF}"/>
                </a:ext>
              </a:extLst>
            </p:cNvPr>
            <p:cNvSpPr txBox="1"/>
            <p:nvPr/>
          </p:nvSpPr>
          <p:spPr>
            <a:xfrm>
              <a:off x="6782597" y="1096716"/>
              <a:ext cx="1369286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rgbClr val="2D4C7F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1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rgbClr val="2D4C7F">
                    <a:lumMod val="20000"/>
                    <a:lumOff val="80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09401B8-7B04-4681-A5CF-C23910C3FD78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实验概述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9F20C46-8B73-4895-BFDF-F8E83EFE46D5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217467-114A-4318-BDEE-DD577C00519D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C85788-D218-4620-AB50-3A45F2A3E7D7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32636A-78BD-44DF-A48C-1A5EADFF743D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7489F7-36D9-4184-9665-20AF3355EFCC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0DC4F9E-774D-43CA-93D9-FBFFF535CDB3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50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499F77E-01C0-49A9-8B3A-2BFF3B75B17A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B25017-E48F-41B4-93B4-9670184F1B6F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E480BA2-2B70-4385-B567-29E2EE30C099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18975C-BDA8-4CA6-A416-131D518E80B7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CC84A0-E75B-4C6E-8501-A96707C0CE9F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B86210-201F-4FE9-99F0-3FD0E9A25D2F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CA8713-6B73-4125-AA9D-57698E6AFDC2}"/>
              </a:ext>
            </a:extLst>
          </p:cNvPr>
          <p:cNvCxnSpPr>
            <a:cxnSpLocks/>
          </p:cNvCxnSpPr>
          <p:nvPr/>
        </p:nvCxnSpPr>
        <p:spPr>
          <a:xfrm>
            <a:off x="1573372" y="2866228"/>
            <a:ext cx="9522145" cy="7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89E0AB4-6726-4027-87D0-811EE01B2F12}"/>
              </a:ext>
            </a:extLst>
          </p:cNvPr>
          <p:cNvGrpSpPr/>
          <p:nvPr/>
        </p:nvGrpSpPr>
        <p:grpSpPr>
          <a:xfrm>
            <a:off x="683749" y="1861422"/>
            <a:ext cx="2952780" cy="1027665"/>
            <a:chOff x="1186578" y="2740534"/>
            <a:chExt cx="2952780" cy="1027665"/>
          </a:xfrm>
        </p:grpSpPr>
        <p:sp>
          <p:nvSpPr>
            <p:cNvPr id="26" name="iconfont-11180-4674648">
              <a:extLst>
                <a:ext uri="{FF2B5EF4-FFF2-40B4-BE49-F238E27FC236}">
                  <a16:creationId xmlns:a16="http://schemas.microsoft.com/office/drawing/2014/main" id="{9FD0FD88-93C5-433E-B46B-584D5C6A58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6734" y="2740534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F9C3BD-A4BE-47FA-8F35-235FB3FE4F57}"/>
                </a:ext>
              </a:extLst>
            </p:cNvPr>
            <p:cNvSpPr txBox="1"/>
            <p:nvPr/>
          </p:nvSpPr>
          <p:spPr>
            <a:xfrm>
              <a:off x="1186578" y="3132972"/>
              <a:ext cx="2952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词法</a:t>
              </a:r>
              <a:r>
                <a:rPr lang="en-US" altLang="zh-CN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&amp;</a:t>
              </a: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语法分析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D908ED5-BD73-4AA6-A78D-10EA70B5DD97}"/>
                </a:ext>
              </a:extLst>
            </p:cNvPr>
            <p:cNvSpPr/>
            <p:nvPr/>
          </p:nvSpPr>
          <p:spPr>
            <a:xfrm>
              <a:off x="1827187" y="3722480"/>
              <a:ext cx="156848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58C90DD-13DF-49AB-81B0-40BC27A625B9}"/>
              </a:ext>
            </a:extLst>
          </p:cNvPr>
          <p:cNvSpPr txBox="1"/>
          <p:nvPr/>
        </p:nvSpPr>
        <p:spPr>
          <a:xfrm>
            <a:off x="641015" y="3037126"/>
            <a:ext cx="3163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完成词法分析和语法分析，并正确生成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AST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4113293-425F-4132-8123-56DD7DE367F4}"/>
              </a:ext>
            </a:extLst>
          </p:cNvPr>
          <p:cNvCxnSpPr/>
          <p:nvPr/>
        </p:nvCxnSpPr>
        <p:spPr>
          <a:xfrm flipH="1">
            <a:off x="541534" y="6002616"/>
            <a:ext cx="8778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5046228-2ED7-40D1-97D3-00B3A29B0E4D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5" name="图片 12" descr="logo">
            <a:extLst>
              <a:ext uri="{FF2B5EF4-FFF2-40B4-BE49-F238E27FC236}">
                <a16:creationId xmlns:a16="http://schemas.microsoft.com/office/drawing/2014/main" id="{D9A90DB2-EF4A-4D4B-B4B4-50704F65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74EEE5E0-7621-4953-BED9-E3F7A2D97DC8}"/>
              </a:ext>
            </a:extLst>
          </p:cNvPr>
          <p:cNvGrpSpPr/>
          <p:nvPr/>
        </p:nvGrpSpPr>
        <p:grpSpPr>
          <a:xfrm>
            <a:off x="4333131" y="1839314"/>
            <a:ext cx="2952780" cy="1027665"/>
            <a:chOff x="1186578" y="2740534"/>
            <a:chExt cx="2952780" cy="1027665"/>
          </a:xfrm>
        </p:grpSpPr>
        <p:sp>
          <p:nvSpPr>
            <p:cNvPr id="50" name="iconfont-11180-4674648">
              <a:extLst>
                <a:ext uri="{FF2B5EF4-FFF2-40B4-BE49-F238E27FC236}">
                  <a16:creationId xmlns:a16="http://schemas.microsoft.com/office/drawing/2014/main" id="{3F4A9BD9-98E1-4CED-AC9A-7243150DAC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6734" y="2740534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C0FE34C-FE1D-48A2-8BB8-CB7655E34E0E}"/>
                </a:ext>
              </a:extLst>
            </p:cNvPr>
            <p:cNvSpPr txBox="1"/>
            <p:nvPr/>
          </p:nvSpPr>
          <p:spPr>
            <a:xfrm>
              <a:off x="1186578" y="3132972"/>
              <a:ext cx="2952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语义分析</a:t>
              </a:r>
              <a:r>
                <a:rPr lang="en-US" altLang="zh-CN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&amp;IR</a:t>
              </a: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生成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9EF14EC-8174-41A6-9AE0-77826C202A01}"/>
                </a:ext>
              </a:extLst>
            </p:cNvPr>
            <p:cNvSpPr/>
            <p:nvPr/>
          </p:nvSpPr>
          <p:spPr>
            <a:xfrm>
              <a:off x="1827187" y="3722480"/>
              <a:ext cx="156848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14458956-3E59-4E83-95E7-5CA71FBC9018}"/>
              </a:ext>
            </a:extLst>
          </p:cNvPr>
          <p:cNvSpPr txBox="1"/>
          <p:nvPr/>
        </p:nvSpPr>
        <p:spPr>
          <a:xfrm>
            <a:off x="4290397" y="3015018"/>
            <a:ext cx="3384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将得到的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AST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进行优化并检查，生成中间代码。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51BF8C6-2DC3-4CA6-8DEE-1312745BA2E7}"/>
              </a:ext>
            </a:extLst>
          </p:cNvPr>
          <p:cNvGrpSpPr/>
          <p:nvPr/>
        </p:nvGrpSpPr>
        <p:grpSpPr>
          <a:xfrm>
            <a:off x="8158567" y="1845093"/>
            <a:ext cx="2952780" cy="1027665"/>
            <a:chOff x="1186578" y="2740534"/>
            <a:chExt cx="2952780" cy="1027665"/>
          </a:xfrm>
        </p:grpSpPr>
        <p:sp>
          <p:nvSpPr>
            <p:cNvPr id="55" name="iconfont-11180-4674648">
              <a:extLst>
                <a:ext uri="{FF2B5EF4-FFF2-40B4-BE49-F238E27FC236}">
                  <a16:creationId xmlns:a16="http://schemas.microsoft.com/office/drawing/2014/main" id="{6DBC3914-269C-4CA7-80B0-8CFB0A0AAE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6734" y="2740534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8EBE441-5813-49E5-85A7-0A2D00FC66A9}"/>
                </a:ext>
              </a:extLst>
            </p:cNvPr>
            <p:cNvSpPr txBox="1"/>
            <p:nvPr/>
          </p:nvSpPr>
          <p:spPr>
            <a:xfrm>
              <a:off x="1186578" y="3132972"/>
              <a:ext cx="2952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执行</a:t>
              </a:r>
              <a:r>
                <a:rPr lang="en-US" altLang="zh-CN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  <a:endPara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0EEF465-C1C1-4D01-B37C-F93124AF731F}"/>
                </a:ext>
              </a:extLst>
            </p:cNvPr>
            <p:cNvSpPr/>
            <p:nvPr/>
          </p:nvSpPr>
          <p:spPr>
            <a:xfrm>
              <a:off x="1827187" y="3722480"/>
              <a:ext cx="156848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7FA6269-D929-4665-8AD4-2F2F6B719C4C}"/>
              </a:ext>
            </a:extLst>
          </p:cNvPr>
          <p:cNvSpPr txBox="1"/>
          <p:nvPr/>
        </p:nvSpPr>
        <p:spPr>
          <a:xfrm>
            <a:off x="8115833" y="3082843"/>
            <a:ext cx="333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采用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clang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等处理生成的中间代码。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294605-F29C-492D-A228-2BD5DE14BA2C}"/>
              </a:ext>
            </a:extLst>
          </p:cNvPr>
          <p:cNvSpPr txBox="1"/>
          <p:nvPr/>
        </p:nvSpPr>
        <p:spPr>
          <a:xfrm>
            <a:off x="445288" y="790899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实验概述</a:t>
            </a:r>
          </a:p>
        </p:txBody>
      </p:sp>
    </p:spTree>
    <p:extLst>
      <p:ext uri="{BB962C8B-B14F-4D97-AF65-F5344CB8AC3E}">
        <p14:creationId xmlns:p14="http://schemas.microsoft.com/office/powerpoint/2010/main" val="87356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9731C55-B00E-4701-A1E3-FD227488BEEF}"/>
              </a:ext>
            </a:extLst>
          </p:cNvPr>
          <p:cNvGrpSpPr/>
          <p:nvPr/>
        </p:nvGrpSpPr>
        <p:grpSpPr>
          <a:xfrm>
            <a:off x="3712230" y="1174536"/>
            <a:ext cx="4767540" cy="4508927"/>
            <a:chOff x="5083470" y="972711"/>
            <a:chExt cx="4767540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886900B-F154-4E56-B929-1DD80F3B7698}"/>
                </a:ext>
              </a:extLst>
            </p:cNvPr>
            <p:cNvSpPr txBox="1"/>
            <p:nvPr/>
          </p:nvSpPr>
          <p:spPr>
            <a:xfrm>
              <a:off x="6560582" y="972711"/>
              <a:ext cx="208743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rgbClr val="2D4C7F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rgbClr val="2D4C7F">
                    <a:lumMod val="20000"/>
                    <a:lumOff val="80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183F79B-B4ED-486C-804C-BE3DF3D5D923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词法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&amp;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语法分析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035B8F-9F73-48D3-A6A5-2B1DEEAC75BF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37ABEB0-8176-466C-BE40-D6E86C34ABFC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DBAC1C-BD58-4735-8E20-DF8F93F9181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DA5173B-0535-48D3-A97F-7A23D20F3DB2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A3F8427-ADCC-4AEB-93BA-1A001274A046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E23F9D5-2575-4AE2-87AB-013C1A6F910C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759A860-651B-4A20-96F0-4CE2510158BC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6" name="图片 12" descr="logo">
            <a:extLst>
              <a:ext uri="{FF2B5EF4-FFF2-40B4-BE49-F238E27FC236}">
                <a16:creationId xmlns:a16="http://schemas.microsoft.com/office/drawing/2014/main" id="{CA9FE1E5-DFC2-4DC5-8930-EA33EF1FA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81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065E772-44BA-4575-8466-69226F1B6260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12" descr="logo">
            <a:extLst>
              <a:ext uri="{FF2B5EF4-FFF2-40B4-BE49-F238E27FC236}">
                <a16:creationId xmlns:a16="http://schemas.microsoft.com/office/drawing/2014/main" id="{AA312DF1-44F6-4592-9276-A1630660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A8DD9E-12C7-4C85-9EE7-8BC2E48EE5B5}"/>
              </a:ext>
            </a:extLst>
          </p:cNvPr>
          <p:cNvSpPr txBox="1"/>
          <p:nvPr/>
        </p:nvSpPr>
        <p:spPr>
          <a:xfrm>
            <a:off x="445288" y="790899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词法分析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lexical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CD54BED-8A28-4276-BF2A-029FFC94C0EA}"/>
              </a:ext>
            </a:extLst>
          </p:cNvPr>
          <p:cNvSpPr/>
          <p:nvPr/>
        </p:nvSpPr>
        <p:spPr>
          <a:xfrm>
            <a:off x="750088" y="5613153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"//"</a:t>
            </a:r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"comment:%s"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2E3276E-818F-4269-BA92-AA4DB2E0979A}"/>
              </a:ext>
            </a:extLst>
          </p:cNvPr>
          <p:cNvSpPr txBox="1"/>
          <p:nvPr/>
        </p:nvSpPr>
        <p:spPr>
          <a:xfrm>
            <a:off x="445288" y="511301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支持注释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3528671-5883-4745-989F-5FD388F07B51}"/>
              </a:ext>
            </a:extLst>
          </p:cNvPr>
          <p:cNvSpPr txBox="1"/>
          <p:nvPr/>
        </p:nvSpPr>
        <p:spPr>
          <a:xfrm>
            <a:off x="445288" y="1678819"/>
            <a:ext cx="906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作为编译器的起始点，该模块将输入源代码转化为抽象的词法单元序列，为后续的语法分析和语义分析阶段提供基础。</a:t>
            </a: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FDC96EAC-8243-43CA-A636-AD4A31620CB2}"/>
              </a:ext>
            </a:extLst>
          </p:cNvPr>
          <p:cNvSpPr/>
          <p:nvPr/>
        </p:nvSpPr>
        <p:spPr>
          <a:xfrm>
            <a:off x="2406084" y="2535026"/>
            <a:ext cx="1828800" cy="63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Source code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55AFF081-E93D-4EF0-98C0-C547C8F1B07B}"/>
              </a:ext>
            </a:extLst>
          </p:cNvPr>
          <p:cNvSpPr/>
          <p:nvPr/>
        </p:nvSpPr>
        <p:spPr>
          <a:xfrm>
            <a:off x="5943611" y="2535026"/>
            <a:ext cx="1828800" cy="63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Tokens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84072D1-09EF-463A-A33F-48DEC72687C2}"/>
              </a:ext>
            </a:extLst>
          </p:cNvPr>
          <p:cNvSpPr/>
          <p:nvPr/>
        </p:nvSpPr>
        <p:spPr>
          <a:xfrm>
            <a:off x="4234884" y="2428441"/>
            <a:ext cx="1708727" cy="9144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lexical</a:t>
            </a:r>
            <a:r>
              <a:rPr lang="zh-CN" altLang="en-US" dirty="0">
                <a:latin typeface="Consolas" panose="020B0609020204030204" pitchFamily="49" charset="0"/>
              </a:rPr>
              <a:t>模块</a:t>
            </a: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50B93365-397D-470E-807F-9D9758D3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88" y="3645986"/>
            <a:ext cx="924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每当匹配到一个词法单元时，flex将生成相应的token，并通过yyval的值传递相关的属性信息给后续阶段，从而完成整个编译器的实现。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EC6EF9D-3792-4136-B8D1-2E6A2C8910FA}"/>
              </a:ext>
            </a:extLst>
          </p:cNvPr>
          <p:cNvSpPr/>
          <p:nvPr/>
        </p:nvSpPr>
        <p:spPr>
          <a:xfrm>
            <a:off x="750088" y="4362125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flex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-o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lex.yy.cpp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lexical.l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4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065E772-44BA-4575-8466-69226F1B6260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12" descr="logo">
            <a:extLst>
              <a:ext uri="{FF2B5EF4-FFF2-40B4-BE49-F238E27FC236}">
                <a16:creationId xmlns:a16="http://schemas.microsoft.com/office/drawing/2014/main" id="{AA312DF1-44F6-4592-9276-A1630660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A8DD9E-12C7-4C85-9EE7-8BC2E48EE5B5}"/>
              </a:ext>
            </a:extLst>
          </p:cNvPr>
          <p:cNvSpPr txBox="1"/>
          <p:nvPr/>
        </p:nvSpPr>
        <p:spPr>
          <a:xfrm>
            <a:off x="445288" y="790899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法分析 </a:t>
            </a: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syntax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3528671-5883-4745-989F-5FD388F07B51}"/>
              </a:ext>
            </a:extLst>
          </p:cNvPr>
          <p:cNvSpPr txBox="1"/>
          <p:nvPr/>
        </p:nvSpPr>
        <p:spPr>
          <a:xfrm>
            <a:off x="445288" y="1678819"/>
            <a:ext cx="906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该模块接收来自</a:t>
            </a:r>
            <a:r>
              <a:rPr lang="en-US" altLang="zh-CN" dirty="0"/>
              <a:t>syntax</a:t>
            </a:r>
            <a:r>
              <a:rPr lang="zh-CN" altLang="en-US" dirty="0"/>
              <a:t>模块的词法单元序列，并根据预定义的文法规则识别和分析程序的语法结构</a:t>
            </a: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FDC96EAC-8243-43CA-A636-AD4A31620CB2}"/>
              </a:ext>
            </a:extLst>
          </p:cNvPr>
          <p:cNvSpPr/>
          <p:nvPr/>
        </p:nvSpPr>
        <p:spPr>
          <a:xfrm>
            <a:off x="2406084" y="2535026"/>
            <a:ext cx="1828800" cy="63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Token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55AFF081-E93D-4EF0-98C0-C547C8F1B07B}"/>
              </a:ext>
            </a:extLst>
          </p:cNvPr>
          <p:cNvSpPr/>
          <p:nvPr/>
        </p:nvSpPr>
        <p:spPr>
          <a:xfrm>
            <a:off x="5943611" y="2535026"/>
            <a:ext cx="1828800" cy="63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AST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84072D1-09EF-463A-A33F-48DEC72687C2}"/>
              </a:ext>
            </a:extLst>
          </p:cNvPr>
          <p:cNvSpPr/>
          <p:nvPr/>
        </p:nvSpPr>
        <p:spPr>
          <a:xfrm>
            <a:off x="4234884" y="2428441"/>
            <a:ext cx="1708727" cy="9144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syntax</a:t>
            </a:r>
            <a:r>
              <a:rPr lang="zh-CN" altLang="en-US" dirty="0">
                <a:latin typeface="Consolas" panose="020B0609020204030204" pitchFamily="49" charset="0"/>
              </a:rPr>
              <a:t>模块</a:t>
            </a: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50B93365-397D-470E-807F-9D9758D3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88" y="3676682"/>
            <a:ext cx="9248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在语法分析过程中，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bison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会根据规则递归地匹配和分析输入的词法单元序列，生成一个抽象的语法树或其他中间表示形式。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1045CB-09A8-4799-BA1B-744CEBB5C028}"/>
              </a:ext>
            </a:extLst>
          </p:cNvPr>
          <p:cNvSpPr/>
          <p:nvPr/>
        </p:nvSpPr>
        <p:spPr>
          <a:xfrm>
            <a:off x="645356" y="4401408"/>
            <a:ext cx="99174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: Exp SEMI                          {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 = new AST::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ExpStmt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$1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    |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CompStmt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            {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$1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| RETURN Exp SEMI                   {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 = new AST::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RetStmt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$2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) 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| IF LP Exp RP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 %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LOWER_THAN_ELSE  {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 = new AST::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$3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$5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,NULL);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| IF LP Exp RP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ELSE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  {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 = new AST::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$3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$5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$7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| WHILE LP Exp RP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{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$$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 = new AST::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$3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$5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|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/* error recovery*/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SEMI    {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("wrong statement\n");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47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065E772-44BA-4575-8466-69226F1B6260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12" descr="logo">
            <a:extLst>
              <a:ext uri="{FF2B5EF4-FFF2-40B4-BE49-F238E27FC236}">
                <a16:creationId xmlns:a16="http://schemas.microsoft.com/office/drawing/2014/main" id="{AA312DF1-44F6-4592-9276-A1630660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A8DD9E-12C7-4C85-9EE7-8BC2E48EE5B5}"/>
              </a:ext>
            </a:extLst>
          </p:cNvPr>
          <p:cNvSpPr txBox="1"/>
          <p:nvPr/>
        </p:nvSpPr>
        <p:spPr>
          <a:xfrm>
            <a:off x="445288" y="790899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法分析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3528671-5883-4745-989F-5FD388F07B51}"/>
              </a:ext>
            </a:extLst>
          </p:cNvPr>
          <p:cNvSpPr txBox="1"/>
          <p:nvPr/>
        </p:nvSpPr>
        <p:spPr>
          <a:xfrm>
            <a:off x="445288" y="1722629"/>
            <a:ext cx="906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该模块提供了一种将源代码转化为抽象语法树表示，并进一步生成</a:t>
            </a:r>
            <a:r>
              <a:rPr lang="en-US" altLang="zh-CN" dirty="0"/>
              <a:t>LLVM IR</a:t>
            </a:r>
            <a:r>
              <a:rPr lang="zh-CN" altLang="en-US" dirty="0"/>
              <a:t>的方式，为后续的代码生成和优化提供了基础。</a:t>
            </a: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50B93365-397D-470E-807F-9D9758D3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88" y="3244426"/>
            <a:ext cx="92482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AST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模块包含了各种类型的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AST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节点，每个节点都代表源代码的一个特定语法结构（如表达式、语句、函数等）。每个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AST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节点通过自己的构造函数创建节点实例，并提供虚函数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codegen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用于代码生成，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codeGen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通过调用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llvm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将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AST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转换为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llvm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的标准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IR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290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065E772-44BA-4575-8466-69226F1B6260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12" descr="logo">
            <a:extLst>
              <a:ext uri="{FF2B5EF4-FFF2-40B4-BE49-F238E27FC236}">
                <a16:creationId xmlns:a16="http://schemas.microsoft.com/office/drawing/2014/main" id="{AA312DF1-44F6-4592-9276-A1630660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9A8DD9E-12C7-4C85-9EE7-8BC2E48EE5B5}"/>
              </a:ext>
            </a:extLst>
          </p:cNvPr>
          <p:cNvSpPr txBox="1"/>
          <p:nvPr/>
        </p:nvSpPr>
        <p:spPr>
          <a:xfrm>
            <a:off x="445288" y="790899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法分析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F8577-D96B-49BD-97E3-74075C085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945" y="1480835"/>
            <a:ext cx="7061145" cy="51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85E8"/>
      </a:accent1>
      <a:accent2>
        <a:srgbClr val="0055C9"/>
      </a:accent2>
      <a:accent3>
        <a:srgbClr val="0F6FC6"/>
      </a:accent3>
      <a:accent4>
        <a:srgbClr val="2D4C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85E8"/>
    </a:accent1>
    <a:accent2>
      <a:srgbClr val="0055C9"/>
    </a:accent2>
    <a:accent3>
      <a:srgbClr val="0F6FC6"/>
    </a:accent3>
    <a:accent4>
      <a:srgbClr val="2D4C7F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1024</Words>
  <Application>Microsoft Office PowerPoint</Application>
  <PresentationFormat>宽屏</PresentationFormat>
  <Paragraphs>211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楷体</vt:lpstr>
      <vt:lpstr>宋体</vt:lpstr>
      <vt:lpstr>Berlin Sans FB Demi</vt:lpstr>
      <vt:lpstr>微软雅黑</vt:lpstr>
      <vt:lpstr>方正宋刻本秀楷简体</vt:lpstr>
      <vt:lpstr>Arial</vt:lpstr>
      <vt:lpstr>Tw Cen MT Condensed Extra Bold</vt:lpstr>
      <vt:lpstr>Wingdings</vt:lpstr>
      <vt:lpstr>Consolas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小小</cp:lastModifiedBy>
  <cp:revision>25</cp:revision>
  <dcterms:created xsi:type="dcterms:W3CDTF">2020-03-16T00:18:57Z</dcterms:created>
  <dcterms:modified xsi:type="dcterms:W3CDTF">2023-06-11T13:07:40Z</dcterms:modified>
</cp:coreProperties>
</file>