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0" r:id="rId21"/>
  </p:sldIdLst>
  <p:sldSz cx="9144000" cy="5143500" type="screen16x9"/>
  <p:notesSz cx="6858000" cy="9144000"/>
  <p:embeddedFontLst>
    <p:embeddedFont>
      <p:font typeface="Montserrat" panose="020B0604020202020204" charset="-52"/>
      <p:regular r:id="rId23"/>
      <p:bold r:id="rId24"/>
      <p:italic r:id="rId25"/>
      <p:boldItalic r:id="rId26"/>
    </p:embeddedFont>
    <p:embeddedFont>
      <p:font typeface="Montserrat Black" panose="020B0604020202020204" charset="-52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XibPICmElT20R5Iy5acDRsXJ6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d0017381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bd0017381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0017381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bd0017381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383cb5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96383cb5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2aafab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962aafab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0017381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bd0017381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2aafab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962aafab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0017381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bd0017381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0017381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bd0017381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0017381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bd0017381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2767750" y="1162625"/>
            <a:ext cx="6171300" cy="1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ПРОФЕССИОНАЛЬНОЙ ПЕРЕПОДГОТОВКИ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950"/>
              <a:buFont typeface="Arial"/>
              <a:buNone/>
            </a:pP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ru" sz="20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Python-разработка для БПЛА: паттерны проектирования, API-интерфейсы и библиотеки для оптимизации решений</a:t>
            </a: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818625" y="2722250"/>
            <a:ext cx="53643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курса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9525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Максимов Егор Васильевич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buClr>
                <a:schemeClr val="dk1"/>
              </a:buClr>
              <a:buSzPct val="233333"/>
            </a:pPr>
            <a:r>
              <a:rPr lang="ru-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Зубков Евгений Юрьевич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cs typeface="Times New Roman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buClr>
                <a:schemeClr val="dk1"/>
              </a:buClr>
              <a:buSzPct val="233333"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№ </a:t>
            </a:r>
            <a:r>
              <a:rPr lang="ru-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БПЛА_256-1, группа 1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cs typeface="Times New Roman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Москва 2024 г.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33"/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9108" y="4639926"/>
            <a:ext cx="1983341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23225" y="16310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58A79-1113-4A84-B751-EC1B9870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buSzPts val="1100"/>
            </a:pPr>
            <a:r>
              <a:rPr lang="ru" sz="1500" b="1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lang="ru-RU" sz="1500" b="1" dirty="0">
              <a:solidFill>
                <a:srgbClr val="11696D"/>
              </a:solidFill>
              <a:latin typeface="Times New Roman"/>
              <a:cs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2A89CB-C659-480D-886E-8454E7499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4. Эффективное управление подключениями (</a:t>
            </a:r>
            <a:r>
              <a:rPr lang="ru-RU" sz="3600" b="1" dirty="0" err="1">
                <a:solidFill>
                  <a:srgbClr val="11696D"/>
                </a:solidFill>
                <a:latin typeface="Montserrat"/>
                <a:sym typeface="Montserrat"/>
              </a:rPr>
              <a:t>WebSocket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)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- </a:t>
            </a:r>
            <a:r>
              <a:rPr lang="ru-RU" sz="3600" dirty="0" err="1">
                <a:solidFill>
                  <a:srgbClr val="11696D"/>
                </a:solidFill>
                <a:latin typeface="Montserrat"/>
                <a:sym typeface="Montserrat"/>
              </a:rPr>
              <a:t>WebSocket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-соединения используются для постоянного двустороннего общения между сервером и клиентами (дронами и операторами). Эти соединения поддерживаются в асинхронном режиме.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Постоянные соединения: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Поддержка постоянных соединений позволяет избежать затрат на повторное установление соединений, что снижает нагрузку на сеть и CPU.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Низкое потребление ресурсов: 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Асинхронное управление соединениями позволяет эффективно обрабатывать большое количество подключений с минимальным использованием ресурсов.</a:t>
            </a:r>
          </a:p>
          <a:p>
            <a:pPr marL="114300" lvl="0" indent="0">
              <a:buSzPts val="1050"/>
              <a:buNone/>
            </a:pPr>
            <a:endParaRPr lang="ru-RU" sz="3600" dirty="0">
              <a:solidFill>
                <a:srgbClr val="11696D"/>
              </a:solidFill>
              <a:latin typeface="Montserrat"/>
              <a:sym typeface="Montserrat"/>
            </a:endParaRPr>
          </a:p>
          <a:p>
            <a:pPr marL="114300" lvl="0" indent="0">
              <a:buSzPts val="1050"/>
              <a:buNone/>
            </a:pP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5. 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Паттерн </a:t>
            </a:r>
            <a:r>
              <a:rPr lang="ru-RU" sz="3600" b="1" dirty="0" err="1">
                <a:solidFill>
                  <a:srgbClr val="11696D"/>
                </a:solidFill>
                <a:latin typeface="Montserrat"/>
                <a:sym typeface="Montserrat"/>
              </a:rPr>
              <a:t>Singleton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 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- Использование паттерна </a:t>
            </a:r>
            <a:r>
              <a:rPr lang="ru-RU" sz="3600" dirty="0" err="1">
                <a:solidFill>
                  <a:srgbClr val="11696D"/>
                </a:solidFill>
                <a:latin typeface="Montserrat"/>
                <a:sym typeface="Montserrat"/>
              </a:rPr>
              <a:t>Singleton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для управления сервером </a:t>
            </a:r>
            <a:r>
              <a:rPr lang="ru-RU" sz="3600" dirty="0" err="1">
                <a:solidFill>
                  <a:srgbClr val="11696D"/>
                </a:solidFill>
                <a:latin typeface="Montserrat"/>
                <a:sym typeface="Montserrat"/>
              </a:rPr>
              <a:t>WebSocket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гарантирует, что в системе существует только один экземпляр сервера.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Экономия памяти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: Создание только одного экземпляра сервера предотвращает лишнее использование памяти.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Эффективное управление ресурсами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: Управление одним экземпляром сервера снижает сложность управления ресурсами и предотвращает возможные конфликты.</a:t>
            </a:r>
          </a:p>
          <a:p>
            <a:pPr marL="114300" lvl="0" indent="0">
              <a:buSzPts val="1050"/>
              <a:buNone/>
            </a:pPr>
            <a:endParaRPr lang="ru-RU" sz="3600" dirty="0">
              <a:solidFill>
                <a:srgbClr val="11696D"/>
              </a:solidFill>
              <a:latin typeface="Montserrat"/>
              <a:sym typeface="Montserrat"/>
            </a:endParaRPr>
          </a:p>
          <a:p>
            <a:pPr marL="114300" indent="0">
              <a:buSzPts val="1050"/>
              <a:buNone/>
            </a:pP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6. 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Асинхронные уведомления (</a:t>
            </a:r>
            <a:r>
              <a:rPr lang="ru-RU" sz="3600" b="1" dirty="0" err="1">
                <a:solidFill>
                  <a:srgbClr val="11696D"/>
                </a:solidFill>
                <a:latin typeface="Montserrat"/>
                <a:sym typeface="Montserrat"/>
              </a:rPr>
              <a:t>Observer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)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- Уведомление операторов об изменении статуса дронов выполняется асинхронно, что позволяет минимизировать задержки и эффективно использовать сетевые ресурсы.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Эффективное использование сети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: Асинхронная передача данных позволяет избегать узких мест в сети и снижает задержки в передаче сообщений.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Снижение нагрузки на сервер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: Асинхронные уведомления позволяют серверу обрабатывать другие задачи параллельно, что снижает общую нагрузку на систему.</a:t>
            </a:r>
          </a:p>
          <a:p>
            <a:pPr marL="114300" lvl="0" indent="0">
              <a:buSzPts val="1050"/>
              <a:buNone/>
            </a:pPr>
            <a:endParaRPr lang="ru-RU" sz="3600" dirty="0">
              <a:solidFill>
                <a:srgbClr val="11696D"/>
              </a:solidFill>
              <a:latin typeface="Montserrat"/>
              <a:sym typeface="Montserrat"/>
            </a:endParaRPr>
          </a:p>
          <a:p>
            <a:pPr marL="114300" lvl="0" indent="0">
              <a:buSzPts val="1050"/>
              <a:buNone/>
            </a:pP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Эти стратегии управления ресурсами и энергопотреблением способствуют повышению эффективности работы программы, позволяя ей обрабатывать множество соединений и задач с минимальными затратами ресурсов. Асинхронное программирование и управление тайм-аутами, очистка неактивных соединений и использование оптимальных паттернов проектирования обеспечивают сбалансированное использование CPU, памяти и сетевых ресурсов, что также положительно сказывается на энергопотреблении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60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0017381e_1_28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g2bd0017381e_1_28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g2bd0017381e_1_28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2" name="Google Shape;152;g2bd0017381e_1_28"/>
          <p:cNvSpPr txBox="1"/>
          <p:nvPr/>
        </p:nvSpPr>
        <p:spPr>
          <a:xfrm>
            <a:off x="311700" y="832700"/>
            <a:ext cx="8313550" cy="135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Документирование кода в представленном проекте выполнено с использованием встроенных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docstring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(строк документации) на языке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Docstring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— это стандартный способ документирования функций, классов и модулей в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d0017381e_1_35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5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g2bd0017381e_1_3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g2bd0017381e_1_35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11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0" name="Google Shape;160;g2bd0017381e_1_35"/>
          <p:cNvSpPr txBox="1"/>
          <p:nvPr/>
        </p:nvSpPr>
        <p:spPr>
          <a:xfrm>
            <a:off x="311700" y="832700"/>
            <a:ext cx="8520600" cy="117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-RU" sz="1050" b="1" i="1" u="none" strike="noStrike" cap="none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Сервер				            Дрон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0AC6C9-5E67-4FD8-AE50-8FBF7AB83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68" y="1530026"/>
            <a:ext cx="3727269" cy="313412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C8DC13-5E85-4D4F-AE75-CAA5BAB5E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843" y="1519286"/>
            <a:ext cx="3857300" cy="31389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C5B7D-9CB2-41EE-A0BC-D943E2C4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" sz="1500" b="1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lang="ru-RU" sz="1500" b="1" dirty="0">
              <a:solidFill>
                <a:srgbClr val="11696D"/>
              </a:solidFill>
              <a:latin typeface="Times New Roman"/>
              <a:cs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129F7F-ABCB-4F4B-A56A-B340455AD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69" y="1597819"/>
            <a:ext cx="3499014" cy="2971056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18FE7EA-C0BB-4E58-8160-AE54F3D64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Панель управления Оператора дрона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2C8F99-4928-4305-940C-C113C98F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954" y="1527801"/>
            <a:ext cx="3929374" cy="304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1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105CF-9CEA-455E-8E0C-CE66A0EC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" sz="1500" b="1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lang="ru-RU" sz="1500" b="1" dirty="0">
              <a:solidFill>
                <a:srgbClr val="11696D"/>
              </a:solidFill>
              <a:latin typeface="Times New Roman"/>
              <a:cs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EF12D3-FCA4-4C32-BE60-35E40C46D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Панель управления Оператора</a:t>
            </a:r>
          </a:p>
          <a:p>
            <a:pPr marL="114300" indent="0">
              <a:buNone/>
            </a:pP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После авторизации		 Запущенный сервер		Запущенный дрон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D98198-0781-41BD-A399-EAA3FB15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5" y="1740826"/>
            <a:ext cx="1584166" cy="29576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F8A2E-F569-4DE2-9ED7-041BDFA66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85" y="1775595"/>
            <a:ext cx="2780920" cy="24393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1FFF0E-3FB9-4162-A2C0-D0AB92DE1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388" y="1775595"/>
            <a:ext cx="2892458" cy="243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0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4401D-27B9-43B1-BB04-92F1B560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1500" b="1" dirty="0">
                <a:solidFill>
                  <a:srgbClr val="11696D"/>
                </a:solidFill>
                <a:latin typeface="Times New Roman"/>
                <a:cs typeface="Times New Roman"/>
              </a:rPr>
              <a:t>Код сервера</a:t>
            </a:r>
            <a:br>
              <a:rPr lang="ru-RU" sz="1500" b="1" dirty="0">
                <a:solidFill>
                  <a:srgbClr val="11696D"/>
                </a:solidFill>
                <a:latin typeface="Times New Roman"/>
                <a:cs typeface="Times New Roman"/>
              </a:rPr>
            </a:br>
            <a:r>
              <a:rPr lang="ru-RU" sz="1500" b="1" dirty="0">
                <a:solidFill>
                  <a:srgbClr val="11696D"/>
                </a:solidFill>
                <a:latin typeface="Times New Roman"/>
                <a:cs typeface="Times New Roman"/>
              </a:rPr>
              <a:t>Весь проект размещен на </a:t>
            </a:r>
            <a:r>
              <a:rPr lang="en-US" sz="1500" b="1" dirty="0">
                <a:solidFill>
                  <a:srgbClr val="11696D"/>
                </a:solidFill>
                <a:latin typeface="Times New Roman"/>
                <a:cs typeface="Times New Roman"/>
              </a:rPr>
              <a:t>GIT</a:t>
            </a:r>
            <a:r>
              <a:rPr lang="ru-RU" sz="1500" b="1" dirty="0">
                <a:solidFill>
                  <a:srgbClr val="11696D"/>
                </a:solidFill>
                <a:latin typeface="Times New Roman"/>
                <a:cs typeface="Times New Roman"/>
              </a:rPr>
              <a:t> - </a:t>
            </a:r>
            <a:r>
              <a:rPr lang="en-US" sz="1500" b="1" dirty="0">
                <a:solidFill>
                  <a:srgbClr val="11696D"/>
                </a:solidFill>
                <a:latin typeface="Times New Roman"/>
                <a:cs typeface="Times New Roman"/>
              </a:rPr>
              <a:t>https://github.com/White2e/BPLAFinalCert/tree/master</a:t>
            </a:r>
            <a:endParaRPr lang="ru-RU" sz="1500" b="1" dirty="0">
              <a:solidFill>
                <a:srgbClr val="11696D"/>
              </a:solidFill>
              <a:latin typeface="Times New Roman"/>
              <a:cs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41DCDE-6943-47D9-AAC2-B1A531B27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7" y="1080225"/>
            <a:ext cx="3910150" cy="37149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4AA3D4-2B7F-4ADA-8669-320101FFB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80224"/>
            <a:ext cx="4136573" cy="371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0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0DE12-E276-4144-BADA-63997CC9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500" b="1" dirty="0">
                <a:solidFill>
                  <a:srgbClr val="11696D"/>
                </a:solidFill>
                <a:latin typeface="Times New Roman"/>
                <a:cs typeface="Times New Roman"/>
              </a:rPr>
              <a:t>Код сервера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928A5E-B9CE-4C37-BCCB-EAEB735C7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" y="1017726"/>
            <a:ext cx="4314918" cy="36807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2C2E8E-D7DB-4D69-9AA0-8D723880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915" y="1017725"/>
            <a:ext cx="4076939" cy="370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7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1536A-0AD4-4790-8F3F-133B5F4F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500" b="1" dirty="0">
                <a:solidFill>
                  <a:srgbClr val="11696D"/>
                </a:solidFill>
                <a:latin typeface="Times New Roman"/>
                <a:cs typeface="Times New Roman"/>
              </a:rPr>
              <a:t>Код сервера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B25D03-6CD7-46D7-86D7-F5C7EB81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0" y="928842"/>
            <a:ext cx="3956647" cy="33366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A24281-BC0C-4F99-9ED1-A07F2E306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960" y="931085"/>
            <a:ext cx="3956646" cy="33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8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F40ED-E03F-46B0-A787-21E5C8B6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500" b="1" dirty="0">
                <a:solidFill>
                  <a:srgbClr val="11696D"/>
                </a:solidFill>
                <a:latin typeface="Times New Roman"/>
                <a:cs typeface="Times New Roman"/>
              </a:rPr>
              <a:t>Код сервера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DAA852-79ED-4390-AE50-2380B8F37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8" y="1017725"/>
            <a:ext cx="4107454" cy="35530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1628E4-CD07-4C2A-A694-27B99B4A8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369" y="1017725"/>
            <a:ext cx="4107454" cy="3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8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7CC56-2649-4C2B-97C3-3D7A732E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500" b="1" dirty="0">
                <a:solidFill>
                  <a:srgbClr val="11696D"/>
                </a:solidFill>
                <a:latin typeface="Times New Roman"/>
                <a:cs typeface="Times New Roman"/>
              </a:rPr>
              <a:t>Код сервера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5E2C8F-11CF-4B6D-9738-32F19D66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1017725"/>
            <a:ext cx="3922736" cy="35530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767FB0-DB09-4CCC-AA7C-7F30705A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021" y="1017725"/>
            <a:ext cx="4211512" cy="3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4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138550"/>
            <a:ext cx="8520600" cy="4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по теме </a:t>
            </a:r>
            <a:endParaRPr sz="1800" b="1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«Создание полноценного Web-сайта и публикация его на GitHub»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311700" y="916275"/>
            <a:ext cx="86394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Содержание: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проекта, его основные характеристики, цели и область применения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3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452550" y="1537675"/>
            <a:ext cx="4450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7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</a:t>
            </a:r>
            <a:br>
              <a:rPr lang="ru" sz="15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13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13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58" y="4391201"/>
            <a:ext cx="1983341" cy="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6034575" y="439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info@eduom.ru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650" y="24665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383cb532_0_1"/>
          <p:cNvSpPr txBox="1">
            <a:spLocks noGrp="1"/>
          </p:cNvSpPr>
          <p:nvPr>
            <p:ph type="title"/>
          </p:nvPr>
        </p:nvSpPr>
        <p:spPr>
          <a:xfrm>
            <a:off x="138850" y="445025"/>
            <a:ext cx="86934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проекта, его основные характеристики, цели и область применения</a:t>
            </a: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g296383cb532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96383cb532_0_1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6" name="Google Shape;96;g296383cb532_0_1"/>
          <p:cNvSpPr txBox="1"/>
          <p:nvPr/>
        </p:nvSpPr>
        <p:spPr>
          <a:xfrm>
            <a:off x="286050" y="1111250"/>
            <a:ext cx="8546200" cy="296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  <a:sym typeface="Times New Roman"/>
              </a:rPr>
              <a:t>Проект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представляет собой веб-приложение, разработанное с использованием языка программирования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sym typeface="Times New Roman"/>
              </a:rPr>
              <a:t>Python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 и современных веб-технологий. Веб-сайт включает в себя пользовательский интерфейс, взаимодействующий с серверной частью через API-интерфейсы. Основное внимание уделяется масштабируемости, безопасности и производительности системы.</a:t>
            </a:r>
            <a:endParaRPr lang="en-US" sz="1050" dirty="0">
              <a:solidFill>
                <a:srgbClr val="11696D"/>
              </a:solidFill>
              <a:latin typeface="Montserrat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b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</a:br>
            <a:r>
              <a:rPr lang="ru-RU" sz="1050" b="1" dirty="0">
                <a:solidFill>
                  <a:srgbClr val="11696D"/>
                </a:solidFill>
                <a:latin typeface="Montserrat"/>
                <a:sym typeface="Times New Roman"/>
              </a:rPr>
              <a:t>Целью проекта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является создание функционального и надежного веб-приложения, которое интегрирует различные API для предоставления динамического контента и обеспечивает высокую надежность и производительность.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 </a:t>
            </a:r>
            <a:endParaRPr lang="en-US" sz="1050" b="1" i="1" dirty="0">
              <a:solidFill>
                <a:srgbClr val="11696D"/>
              </a:solidFill>
              <a:latin typeface="Montserrat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b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</a:br>
            <a:r>
              <a:rPr lang="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Областью применения </a:t>
            </a:r>
            <a:r>
              <a:rPr lang="ru" sz="1050" dirty="0">
                <a:solidFill>
                  <a:srgbClr val="11696D"/>
                </a:solidFill>
                <a:latin typeface="Montserrat"/>
                <a:sym typeface="Times New Roman"/>
              </a:rPr>
              <a:t>является картографиров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а</a:t>
            </a:r>
            <a:r>
              <a:rPr lang="ru" sz="1050" dirty="0">
                <a:solidFill>
                  <a:srgbClr val="11696D"/>
                </a:solidFill>
                <a:latin typeface="Montserrat"/>
                <a:sym typeface="Times New Roman"/>
              </a:rPr>
              <a:t>ние местности в исследовательских целях,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наблюдение за объектами лесного хозяйства, нефтепроводами, военное назначение</a:t>
            </a:r>
            <a:endParaRPr sz="1050" dirty="0">
              <a:solidFill>
                <a:srgbClr val="11696D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2aafab7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962aafab79_0_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2962aafab79_0_5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4" name="Google Shape;104;g2962aafab79_0_5"/>
          <p:cNvSpPr txBox="1"/>
          <p:nvPr/>
        </p:nvSpPr>
        <p:spPr>
          <a:xfrm>
            <a:off x="464100" y="901600"/>
            <a:ext cx="8368200" cy="407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В проекте применяем следующие паттерны: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Singleton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(Одиночка)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сервером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, чтобы гарантировать, что на сервере существует только один экземпляр соединения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Observer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(Наблюдатель)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отслеживания и обновления статуса дронов на сервере, с возможностью уведомления операторов об изменениях.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Command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(Команда)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командами, отправляемыми от оператора к дрону.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1.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Singleton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Гарантировать, что сервер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будет иметь только один экземпляр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2.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Observer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Реализовать механизм, при котором сервер будет уведомлять подключенных операторов об изменении статуса дронов.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3.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Command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Инкапсулировать команды, отправляемые операторами, в объекты, чтобы их можно было гибко управлять и расширять.</a:t>
            </a:r>
          </a:p>
          <a:p>
            <a:endParaRPr lang="ru-RU" sz="1050"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0017381e_1_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g2bd0017381e_1_4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bd0017381e_1_4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2" name="Google Shape;112;g2bd0017381e_1_42"/>
          <p:cNvSpPr txBox="1"/>
          <p:nvPr/>
        </p:nvSpPr>
        <p:spPr>
          <a:xfrm>
            <a:off x="320167" y="1380475"/>
            <a:ext cx="8451300" cy="431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</a:rPr>
              <a:t>В проекте, который включает взаимодействие с дронами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-соединения, уже существует внутренняя система обмена данными между сервером, клиентом (панель управления) и дронами. Однако для расширения функциональности и интеграции с внешними системами в проект может быть легко добавлены различные дополнительные API. Это предусмотрено структурой проекта.</a:t>
            </a:r>
          </a:p>
          <a:p>
            <a:r>
              <a:rPr lang="ru-RU" sz="1050" b="1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API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Функциональность: Обеспечивает двустороннюю связь между сервером и клиентом (панель управления и дроны).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Использование: Позволяет передавать команды от оператора к дрону и обратно передавать статусы и ответы.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Возможные улучшения: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Аутентификация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Можно интегрировать 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внешнюю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систему аутентификации через JWT или OAuth2. Это позволит проверять подлинность клиентов с использованием сторонних сервисов, таких как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Google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или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Facebook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. Дополнительно для расширения функциональности, в систему легко можно интегрировать</a:t>
            </a:r>
          </a:p>
          <a:p>
            <a:r>
              <a:rPr lang="ru-RU" sz="1050" b="1" dirty="0" err="1">
                <a:solidFill>
                  <a:srgbClr val="11696D"/>
                </a:solidFill>
                <a:latin typeface="Montserrat"/>
              </a:rPr>
              <a:t>Webhook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API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Функциональность: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Webhook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API может быть использован для оповещения внешних систем о событиях, происходящих в приложении (например, успешное выполнение команды дрона, подключение нового дрона).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Использование: При возникновении определенного события, сервер может отправить HTTP-запрос на URL внешней системы, уведомляя ее о событии, например:</a:t>
            </a:r>
          </a:p>
          <a:p>
            <a:r>
              <a:rPr lang="ru-RU" sz="1050" dirty="0" err="1">
                <a:solidFill>
                  <a:srgbClr val="11696D"/>
                </a:solidFill>
                <a:latin typeface="Montserrat"/>
              </a:rPr>
              <a:t>DroneStatusChanged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Оповещение о смене статуса дрона.</a:t>
            </a:r>
          </a:p>
          <a:p>
            <a:r>
              <a:rPr lang="ru-RU" sz="1050" dirty="0" err="1">
                <a:solidFill>
                  <a:srgbClr val="11696D"/>
                </a:solidFill>
                <a:latin typeface="Montserrat"/>
              </a:rPr>
              <a:t>CommandExecuted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Оповещение о выполнении команды дрона.</a:t>
            </a:r>
          </a:p>
          <a:p>
            <a:endParaRPr lang="ru-RU" sz="1050" dirty="0"/>
          </a:p>
          <a:p>
            <a:endParaRPr lang="ru-RU" sz="1050" dirty="0"/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endParaRPr sz="1050" b="1" i="1" dirty="0">
              <a:solidFill>
                <a:srgbClr val="11696D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62aafab79_0_12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g2962aafab79_0_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g2962aafab79_0_12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" name="Google Shape;120;g2962aafab79_0_12"/>
          <p:cNvSpPr txBox="1"/>
          <p:nvPr/>
        </p:nvSpPr>
        <p:spPr>
          <a:xfrm>
            <a:off x="385238" y="643016"/>
            <a:ext cx="8447062" cy="46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 err="1">
                <a:solidFill>
                  <a:srgbClr val="11696D"/>
                </a:solidFill>
                <a:latin typeface="Montserrat"/>
              </a:rPr>
              <a:t>asyncio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является ключевой технологией в данном проекте, обеспечивая высокую производительность, масштабируемость и гибкость. Она позволяет эффективно управлять множеством одновременных соединений, выполнять задачи асинхронно и </a:t>
            </a:r>
            <a:r>
              <a:rPr lang="ru-RU" altLang="ru-RU" sz="1050" dirty="0" err="1">
                <a:solidFill>
                  <a:srgbClr val="11696D"/>
                </a:solidFill>
                <a:latin typeface="Montserrat"/>
              </a:rPr>
              <a:t>неблокирующе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, что критически важно для системы, работающей в реальном времени с большим количеством клиентов и дронов. Благодаря </a:t>
            </a:r>
            <a:r>
              <a:rPr lang="ru-RU" altLang="ru-RU" sz="1050" dirty="0" err="1">
                <a:solidFill>
                  <a:srgbClr val="11696D"/>
                </a:solidFill>
                <a:latin typeface="Montserrat"/>
              </a:rPr>
              <a:t>asyncio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, сервер может поддерживать высокую пропускную способность и оставаться отзывчивым, даже при увеличении нагрузки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async-timeout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тайм-аутами асинхронных операций, что помогает избегать блокировок и повышает устойчивость системы.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 err="1">
                <a:solidFill>
                  <a:srgbClr val="11696D"/>
                </a:solidFill>
                <a:latin typeface="Montserrat"/>
              </a:rPr>
              <a:t>WebSockets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вместо 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HTTP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.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В проекте используются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WebSockets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. Это позволяет организовать быстрый двунаправленный обмен данными, оптимизировать работу программы, исключить перегрузку сервера, снизить время отклика системы.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altLang="ru-RU" sz="1050" b="1" dirty="0">
                <a:solidFill>
                  <a:srgbClr val="11696D"/>
                </a:solidFill>
                <a:latin typeface="Montserrat"/>
              </a:rPr>
              <a:t>Оптимизация логирования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. Если приложение активно ведет логирование, то оптимизация этой задачи может значительно снизить нагрузку. Использование асинхронного логирования или более быстрых методов записи данных, таких как стандартный </a:t>
            </a:r>
            <a:r>
              <a:rPr lang="ru-RU" altLang="ru-RU" sz="1050" b="1" dirty="0" err="1">
                <a:solidFill>
                  <a:srgbClr val="11696D"/>
                </a:solidFill>
                <a:latin typeface="Montserrat"/>
              </a:rPr>
              <a:t>logging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 с настройкой асинхронной записи на диск, значительно улучшает производительность всей системы. Это обеспечивает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улучшенную обработку ошибок и более четкое логирование для диагностики.</a:t>
            </a:r>
            <a:endParaRPr lang="ru-RU" altLang="ru-RU" sz="1050" dirty="0">
              <a:solidFill>
                <a:srgbClr val="11696D"/>
              </a:solidFill>
              <a:latin typeface="Montserrat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endParaRPr lang="ru-RU" altLang="ru-RU" sz="1050" b="1" i="1" dirty="0">
              <a:solidFill>
                <a:srgbClr val="11696D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d0017381e_1_7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g2bd0017381e_1_7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g2bd0017381e_1_7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8" name="Google Shape;128;g2bd0017381e_1_7"/>
          <p:cNvSpPr txBox="1"/>
          <p:nvPr/>
        </p:nvSpPr>
        <p:spPr>
          <a:xfrm>
            <a:off x="423333" y="832700"/>
            <a:ext cx="8331200" cy="259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Серверный код использует несколько продвинутых паттернов проектирования, таких как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Singleton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Observer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US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Command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 а также управляет асинхронными операциями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 Всё работает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-соединения, где обрабатываются команды от операторов и дронов. </a:t>
            </a:r>
            <a:endParaRPr lang="en-US" sz="105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обеспечения стабильности добавляем тесты на авторизацию, логирование отправки команд и обработки статусов.</a:t>
            </a:r>
            <a:endParaRPr lang="en-US" sz="105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Процедура тестирования JWT-токенов включает проверку их корректного создания, верификации и обработки ошибок. Мы будем использовать модуль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unittest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для создания и выполнения тестов, и проверим работу методов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create_jwt_token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verify_jwt_token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в классе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JWTManager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0017381e_1_14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g2bd0017381e_1_14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bd0017381e_1_14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6" name="Google Shape;136;g2bd0017381e_1_14"/>
          <p:cNvSpPr txBox="1"/>
          <p:nvPr/>
        </p:nvSpPr>
        <p:spPr>
          <a:xfrm>
            <a:off x="311700" y="832700"/>
            <a:ext cx="8520600" cy="172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анализа и управления производительностью проекта применяем логирование и профилирование серверного кода с помощью встроенного модуля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cProfile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 Этот модуль позволяет измерять производительность различных частей кода и выявлять узкие места. 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анализа результатов будем использовать сохранение результатов профилирования в файл и последующий  их анализ с помощью модуля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pstats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для выявления функций, которые требуют оптимизации.</a:t>
            </a:r>
            <a:endParaRPr sz="1050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017381e_1_21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5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g2bd0017381e_1_2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g2bd0017381e_1_21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9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4" name="Google Shape;144;g2bd0017381e_1_21"/>
          <p:cNvSpPr txBox="1"/>
          <p:nvPr/>
        </p:nvSpPr>
        <p:spPr>
          <a:xfrm>
            <a:off x="311699" y="733725"/>
            <a:ext cx="8520599" cy="364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В представленном проекте используются несколько 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стратегий управления ресурсами и энергопотреблением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 направленных на повышение эффективности работы программы. Эти стратегии включают в себя: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Асинхронное программирование (</a:t>
            </a:r>
            <a:r>
              <a:rPr lang="ru-RU" sz="900" b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- Асинхронное программирование с использованием </a:t>
            </a:r>
            <a:r>
              <a:rPr lang="ru-RU" sz="90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позволяет эффективно управлять ресурсами, особенно CPU и памятью, за счет неблокирующего ввода-вывода. Это снижает нагрузку на процессор и позволяет системе оставаться отзывчивой при высокой нагрузке. 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Экономия CPU: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Асинхронные задачи позволяют избежать блокировки выполнения программы, когда одна задача ожидает ввода-вывода, например, ответа от дрона или команды от оператора.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Энергоэффективность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: Поскольку процессор не загружается на полную мощность для обработки каждого запроса, потребление энергии снижается.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Тайм-ауты для операций (</a:t>
            </a:r>
            <a:r>
              <a:rPr lang="ru-RU" sz="900" b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async_timeout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) -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 тайм-аутов с </a:t>
            </a:r>
            <a:r>
              <a:rPr lang="ru-RU" sz="90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async_timeout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позволяет ограничить время выполнения задач, таких как обработка команд или ожидание ответа от клиента.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Эффективное использование ресурсов: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Если задача не выполняется в течение определенного времени, она прерывается. Это предотвращает зависание программы на долгих операциях и позволяет освобождать ресурсы для других задач.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Снижение энергопотребления: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Прерывание задач, которые не выполняются вовремя, помогает избежать ненужного потребления ресурсов, что в конечном итоге снижает энергопотребление.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Отслеживание и очистка неактивных соединений</a:t>
            </a: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</a:t>
            </a:r>
            <a:r>
              <a:rPr lang="ru-RU" sz="90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cleanup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периодически проверяет и удаляет неактивные или закрытые соединения, как с дронами, так и с операторами.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Освобождение ресурсов: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Удаление неактивных соединений освобождает память и снижает нагрузку на сервер, позволяя использовать эти ресурсы для обработки активных подключений.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Управление энергопотреблением: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Отключение неактивных клиентов предотвращает ненужное использование ресурсов, что помогает снизить общие затраты энергии.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7465</TotalTime>
  <Words>1582</Words>
  <Application>Microsoft Office PowerPoint</Application>
  <PresentationFormat>Экран (16:9)</PresentationFormat>
  <Paragraphs>129</Paragraphs>
  <Slides>20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Montserrat</vt:lpstr>
      <vt:lpstr>Montserrat Black</vt:lpstr>
      <vt:lpstr>Times New Roman</vt:lpstr>
      <vt:lpstr>Arial</vt:lpstr>
      <vt:lpstr>Simple Light</vt:lpstr>
      <vt:lpstr>ПРОГРАММА ПРОФЕССИОНАЛЬНОЙ ПЕРЕПОДГОТОВКИ   “Python-разработка для БПЛА: паттерны проектирования, API-интерфейсы и библиотеки для оптимизации решений”</vt:lpstr>
      <vt:lpstr>Проект по теме  «Создание полноценного Web-сайта и публикация его на GitHub»</vt:lpstr>
      <vt:lpstr>Описание проекта, его основные характеристики, цели и область применения </vt:lpstr>
      <vt:lpstr>Применяемые паттерны проектирования, обоснование их выбора</vt:lpstr>
      <vt:lpstr>API-интерфейсы для обеспечения взаимодействия программного решения с внешними системами или сервисами</vt:lpstr>
      <vt:lpstr>Библиотеки для оптимизации решений в вашем проекте, объяснение их применения</vt:lpstr>
      <vt:lpstr>Разработанная система тестирования ключевых компонентов проекта, включая отладку кода и обработку возможных ошибок</vt:lpstr>
      <vt:lpstr>Анализ производительности проекта</vt:lpstr>
      <vt:lpstr>Стратегии управления ресурсами и энергопотреблением для повышения эффективности работы программы</vt:lpstr>
      <vt:lpstr>Стратегии управления ресурсами и энергопотреблением для повышения эффективности работы программы</vt:lpstr>
      <vt:lpstr>Документация к коду проекта</vt:lpstr>
      <vt:lpstr>Демонстрация ключевой функциональности проекта</vt:lpstr>
      <vt:lpstr>Демонстрация ключевой функциональности проекта</vt:lpstr>
      <vt:lpstr>Демонстрация ключевой функциональности проекта</vt:lpstr>
      <vt:lpstr>Код сервера Весь проект размещен на GIT - https://github.com/White2e/BPLAFinalCert/tree/master</vt:lpstr>
      <vt:lpstr>Код сервера</vt:lpstr>
      <vt:lpstr>Код сервера</vt:lpstr>
      <vt:lpstr>Код сервера</vt:lpstr>
      <vt:lpstr>Код сервера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ПРОФЕССИОНАЛЬНОЙ ПЕРЕПОДГОТОВКИ   “Python-разработка для БПЛА: паттерны проектирования, API-интерфейсы и библиотеки для оптимизации решений”</dc:title>
  <cp:lastModifiedBy>Зубков Евгений</cp:lastModifiedBy>
  <cp:revision>23</cp:revision>
  <dcterms:modified xsi:type="dcterms:W3CDTF">2024-09-05T05:55:20Z</dcterms:modified>
</cp:coreProperties>
</file>