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7" r:id="rId9"/>
    <p:sldId id="278" r:id="rId10"/>
    <p:sldId id="26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JetBrains Mono" panose="02000009000000000000" pitchFamily="49" charset="0"/>
      <p:regular r:id="rId17"/>
      <p:bold r:id="rId18"/>
      <p:italic r:id="rId19"/>
      <p:boldItalic r:id="rId20"/>
    </p:embeddedFont>
    <p:embeddedFont>
      <p:font typeface="Montserrat" panose="00000500000000000000" pitchFamily="2" charset="-52"/>
      <p:regular r:id="rId21"/>
      <p:bold r:id="rId22"/>
      <p:italic r:id="rId23"/>
      <p:boldItalic r:id="rId24"/>
    </p:embeddedFont>
    <p:embeddedFont>
      <p:font typeface="Montserrat ExtraBold" panose="00000900000000000000" pitchFamily="2" charset="-52"/>
      <p:bold r:id="rId25"/>
      <p:boldItalic r:id="rId26"/>
    </p:embeddedFont>
    <p:embeddedFont>
      <p:font typeface="Montserrat Medium" panose="00000600000000000000" pitchFamily="2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854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231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932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574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946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177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1.7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5" y="2066750"/>
            <a:ext cx="9977316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Что такое наследование, инкапсуляция, полиморфизм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88462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415626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Инкапсуляция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C6A0CB-16FD-47B2-81DC-1CAA504E56D6}"/>
              </a:ext>
            </a:extLst>
          </p:cNvPr>
          <p:cNvSpPr/>
          <p:nvPr/>
        </p:nvSpPr>
        <p:spPr>
          <a:xfrm>
            <a:off x="1967860" y="1036242"/>
            <a:ext cx="7760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96B"/>
                </a:solidFill>
                <a:latin typeface="Montserrat Medium" panose="00000600000000000000" pitchFamily="2" charset="-52"/>
              </a:rPr>
              <a:t>Пример (не защищенный класс):</a:t>
            </a:r>
          </a:p>
          <a:p>
            <a:endParaRPr lang="ru-RU" sz="800" b="1" dirty="0"/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Mincer: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"Bosch"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weight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.name = name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weight</a:t>
            </a:r>
          </a:p>
          <a:p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mincer = Mincer(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"LG"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(mincer.name,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mincer.weight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mincer.name =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"Samsung"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mincer.weight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(mincer.name,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mincer.weight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7979857-6EA5-48F0-A675-444F72F58482}"/>
              </a:ext>
            </a:extLst>
          </p:cNvPr>
          <p:cNvGrpSpPr/>
          <p:nvPr/>
        </p:nvGrpSpPr>
        <p:grpSpPr>
          <a:xfrm>
            <a:off x="2044699" y="3505200"/>
            <a:ext cx="8496780" cy="598131"/>
            <a:chOff x="520700" y="3505200"/>
            <a:chExt cx="6512044" cy="59813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8871845-4523-4859-A846-B412636C057B}"/>
                </a:ext>
              </a:extLst>
            </p:cNvPr>
            <p:cNvSpPr/>
            <p:nvPr/>
          </p:nvSpPr>
          <p:spPr>
            <a:xfrm>
              <a:off x="520700" y="3505200"/>
              <a:ext cx="3187700" cy="54610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F0ED9BCC-40C3-4521-887E-A4F2EB887F43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 flipH="1" flipV="1">
              <a:off x="3708400" y="3778250"/>
              <a:ext cx="431801" cy="634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35F342-9FAF-48A2-8B45-EDA666EBE623}"/>
                </a:ext>
              </a:extLst>
            </p:cNvPr>
            <p:cNvSpPr txBox="1"/>
            <p:nvPr/>
          </p:nvSpPr>
          <p:spPr>
            <a:xfrm>
              <a:off x="4140201" y="3580111"/>
              <a:ext cx="2892543" cy="52322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Нельзя менять атрибуты экземпляра не в классе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3A90DA-7612-493E-90A0-D42304DB2A26}"/>
              </a:ext>
            </a:extLst>
          </p:cNvPr>
          <p:cNvSpPr txBox="1"/>
          <p:nvPr/>
        </p:nvSpPr>
        <p:spPr>
          <a:xfrm>
            <a:off x="863638" y="4889042"/>
            <a:ext cx="10464724" cy="16312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396B"/>
                </a:solidFill>
                <a:latin typeface="Montserrat Medium" panose="00000600000000000000" pitchFamily="2" charset="-52"/>
              </a:rPr>
              <a:t>Режимы доступа:</a:t>
            </a:r>
          </a:p>
          <a:p>
            <a:r>
              <a:rPr lang="en-US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&lt;</a:t>
            </a:r>
            <a:r>
              <a:rPr lang="ru-RU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имя атрибута</a:t>
            </a:r>
            <a:r>
              <a:rPr lang="en-US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&gt;</a:t>
            </a:r>
            <a:r>
              <a:rPr lang="ru-RU" sz="2400" b="1" dirty="0">
                <a:solidFill>
                  <a:srgbClr val="00396B"/>
                </a:solidFill>
                <a:latin typeface="Montserrat Medium" panose="00000600000000000000" pitchFamily="2" charset="-52"/>
              </a:rPr>
              <a:t> 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- </a:t>
            </a:r>
            <a:r>
              <a:rPr lang="en-US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public (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доступно везде</a:t>
            </a:r>
            <a:r>
              <a:rPr lang="en-US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)</a:t>
            </a:r>
          </a:p>
          <a:p>
            <a:r>
              <a:rPr lang="en-US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_&lt;</a:t>
            </a:r>
            <a:r>
              <a:rPr lang="ru-RU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имя атрибута</a:t>
            </a:r>
            <a:r>
              <a:rPr lang="en-US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&gt;</a:t>
            </a:r>
            <a:r>
              <a:rPr lang="ru-RU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 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- </a:t>
            </a:r>
            <a:r>
              <a:rPr lang="en-US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protected (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доступно в классе и экземплярах</a:t>
            </a:r>
            <a:r>
              <a:rPr lang="en-US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)</a:t>
            </a:r>
            <a:endParaRPr lang="ru-RU" sz="2400" dirty="0">
              <a:solidFill>
                <a:srgbClr val="00396B"/>
              </a:solidFill>
              <a:latin typeface="Montserrat Medium" panose="00000600000000000000" pitchFamily="2" charset="-52"/>
            </a:endParaRPr>
          </a:p>
          <a:p>
            <a:r>
              <a:rPr lang="en-US" sz="2400" b="1" i="1">
                <a:solidFill>
                  <a:srgbClr val="00396B"/>
                </a:solidFill>
                <a:latin typeface="Montserrat Medium" panose="00000600000000000000" pitchFamily="2" charset="-52"/>
              </a:rPr>
              <a:t>_</a:t>
            </a:r>
            <a:r>
              <a:rPr lang="ru-RU" sz="800" b="1" i="1">
                <a:solidFill>
                  <a:srgbClr val="00396B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b="1" i="1">
                <a:solidFill>
                  <a:srgbClr val="00396B"/>
                </a:solidFill>
                <a:latin typeface="Montserrat Medium" panose="00000600000000000000" pitchFamily="2" charset="-52"/>
              </a:rPr>
              <a:t>_&lt;</a:t>
            </a:r>
            <a:r>
              <a:rPr lang="ru-RU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имя атрибута</a:t>
            </a:r>
            <a:r>
              <a:rPr lang="en-US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&gt;</a:t>
            </a:r>
            <a:r>
              <a:rPr lang="ru-RU" sz="2400" b="1" i="1" dirty="0">
                <a:solidFill>
                  <a:srgbClr val="00396B"/>
                </a:solidFill>
                <a:latin typeface="Montserrat Medium" panose="00000600000000000000" pitchFamily="2" charset="-52"/>
              </a:rPr>
              <a:t> 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- </a:t>
            </a:r>
            <a:r>
              <a:rPr lang="en-US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private (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доступно</a:t>
            </a:r>
            <a:r>
              <a:rPr lang="en-US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 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только внутри класса</a:t>
            </a:r>
            <a:r>
              <a:rPr lang="en-US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)</a:t>
            </a:r>
            <a:endParaRPr lang="ru-RU" sz="2400" dirty="0">
              <a:solidFill>
                <a:srgbClr val="00396B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200" y="484638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DE1D6-4163-468B-88E5-049098B9BEDE}"/>
              </a:ext>
            </a:extLst>
          </p:cNvPr>
          <p:cNvSpPr txBox="1"/>
          <p:nvPr/>
        </p:nvSpPr>
        <p:spPr>
          <a:xfrm>
            <a:off x="1873250" y="939318"/>
            <a:ext cx="8445500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96B"/>
                </a:solidFill>
                <a:latin typeface="Montserrat Medium" panose="00000600000000000000" pitchFamily="2" charset="-52"/>
              </a:rPr>
              <a:t>Сеттер</a:t>
            </a:r>
            <a:r>
              <a:rPr lang="ru-RU" sz="2800" dirty="0">
                <a:solidFill>
                  <a:srgbClr val="00396B"/>
                </a:solidFill>
                <a:latin typeface="Montserrat Medium" panose="00000600000000000000" pitchFamily="2" charset="-52"/>
              </a:rPr>
              <a:t> – метод класса для изменения параметров экземпляра класса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578A4E-1E36-44E9-9805-EDDD93891C9B}"/>
              </a:ext>
            </a:extLst>
          </p:cNvPr>
          <p:cNvSpPr/>
          <p:nvPr/>
        </p:nvSpPr>
        <p:spPr>
          <a:xfrm>
            <a:off x="1747155" y="898850"/>
            <a:ext cx="8697690" cy="477053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96B"/>
                </a:solidFill>
              </a:rPr>
              <a:t>Модифицируем код:</a:t>
            </a:r>
            <a:endParaRPr lang="en-US" sz="2400" b="1" dirty="0">
              <a:solidFill>
                <a:srgbClr val="00396B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Mincer: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"Bosch"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weight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.__weight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weight</a:t>
            </a:r>
          </a:p>
          <a:p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urier New" panose="02070309020205020404" pitchFamily="49" charset="0"/>
              </a:rPr>
              <a:t>set</a:t>
            </a:r>
            <a:r>
              <a:rPr lang="ru-RU" sz="2000">
                <a:solidFill>
                  <a:srgbClr val="795E26"/>
                </a:solidFill>
                <a:latin typeface="Courier New" panose="02070309020205020404" pitchFamily="49" charset="0"/>
              </a:rPr>
              <a:t>_</a:t>
            </a:r>
            <a:r>
              <a:rPr lang="en-US" sz="2000">
                <a:solidFill>
                  <a:srgbClr val="795E26"/>
                </a:solidFill>
                <a:latin typeface="Courier New" panose="02070309020205020404" pitchFamily="49" charset="0"/>
              </a:rPr>
              <a:t>params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weight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 name</a:t>
            </a:r>
          </a:p>
          <a:p>
            <a:r>
              <a:rPr lang="en-US" sz="2000">
                <a:latin typeface="Courier New" panose="02070309020205020404" pitchFamily="49" charset="0"/>
              </a:rPr>
              <a:t>	  </a:t>
            </a:r>
            <a:r>
              <a:rPr lang="en-US" sz="2000">
                <a:solidFill>
                  <a:srgbClr val="00396B"/>
                </a:solidFill>
                <a:latin typeface="Courier New" panose="02070309020205020404" pitchFamily="49" charset="0"/>
              </a:rPr>
              <a:t>if</a:t>
            </a:r>
            <a:r>
              <a:rPr lang="en-US" sz="2000">
                <a:latin typeface="Courier New" panose="02070309020205020404" pitchFamily="49" charset="0"/>
              </a:rPr>
              <a:t> weight &gt; 0: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            </a:t>
            </a:r>
            <a:r>
              <a:rPr lang="en-US" sz="200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.__weight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weight</a:t>
            </a:r>
          </a:p>
          <a:p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mincer = Mincer(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"LG"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(mincer.__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__)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</a:t>
            </a:r>
            <a:r>
              <a:rPr lang="en-US" sz="200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set_params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(mincer.__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__)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66C39BF-C491-4982-8749-CAD38115FCB7}"/>
              </a:ext>
            </a:extLst>
          </p:cNvPr>
          <p:cNvGrpSpPr/>
          <p:nvPr/>
        </p:nvGrpSpPr>
        <p:grpSpPr>
          <a:xfrm>
            <a:off x="2400301" y="2756217"/>
            <a:ext cx="7166393" cy="1470725"/>
            <a:chOff x="876300" y="2637834"/>
            <a:chExt cx="6705161" cy="1210266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97F05F1-0158-4A4D-B60D-9B54290051CE}"/>
                </a:ext>
              </a:extLst>
            </p:cNvPr>
            <p:cNvSpPr/>
            <p:nvPr/>
          </p:nvSpPr>
          <p:spPr>
            <a:xfrm>
              <a:off x="876300" y="2743200"/>
              <a:ext cx="5245100" cy="11049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2D1A7D0-5D1B-4633-9336-3B911260C625}"/>
                </a:ext>
              </a:extLst>
            </p:cNvPr>
            <p:cNvCxnSpPr>
              <a:endCxn id="10" idx="3"/>
            </p:cNvCxnSpPr>
            <p:nvPr/>
          </p:nvCxnSpPr>
          <p:spPr>
            <a:xfrm flipH="1">
              <a:off x="6121400" y="2893993"/>
              <a:ext cx="653145" cy="4016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C187FA-23EE-430B-B7A5-BAA8FBF1C075}"/>
                </a:ext>
              </a:extLst>
            </p:cNvPr>
            <p:cNvSpPr txBox="1"/>
            <p:nvPr/>
          </p:nvSpPr>
          <p:spPr>
            <a:xfrm>
              <a:off x="6782844" y="2637834"/>
              <a:ext cx="798617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396B"/>
                  </a:solidFill>
                </a:rPr>
                <a:t>Сеттер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200" y="484638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8F9CF-43EF-43CC-A51F-39B4FEADC87D}"/>
              </a:ext>
            </a:extLst>
          </p:cNvPr>
          <p:cNvSpPr txBox="1"/>
          <p:nvPr/>
        </p:nvSpPr>
        <p:spPr>
          <a:xfrm>
            <a:off x="1873250" y="1328181"/>
            <a:ext cx="8445500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96B"/>
                </a:solidFill>
                <a:latin typeface="Montserrat Medium" panose="00000600000000000000" pitchFamily="2" charset="-52"/>
              </a:rPr>
              <a:t>Геттер</a:t>
            </a:r>
            <a:r>
              <a:rPr lang="ru-RU" sz="2800" dirty="0">
                <a:solidFill>
                  <a:srgbClr val="00396B"/>
                </a:solidFill>
                <a:latin typeface="Montserrat Medium" panose="00000600000000000000" pitchFamily="2" charset="-52"/>
              </a:rPr>
              <a:t> – метод класса для получения параметров экземпляра класса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6E2759-A43F-43A3-8B61-DE8A2391961A}"/>
              </a:ext>
            </a:extLst>
          </p:cNvPr>
          <p:cNvSpPr/>
          <p:nvPr/>
        </p:nvSpPr>
        <p:spPr>
          <a:xfrm>
            <a:off x="1747155" y="2784017"/>
            <a:ext cx="8697690" cy="353943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96B"/>
                </a:solidFill>
              </a:rPr>
              <a:t>Модифицируем код:</a:t>
            </a:r>
            <a:endParaRPr lang="en-US" sz="2400" b="1" dirty="0">
              <a:solidFill>
                <a:srgbClr val="00396B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Mincer: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"Bosch"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weight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.__weight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weight</a:t>
            </a:r>
          </a:p>
          <a:p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urier New" panose="02070309020205020404" pitchFamily="49" charset="0"/>
              </a:rPr>
              <a:t>get_params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return </a:t>
            </a:r>
            <a:r>
              <a:rPr lang="en-US" sz="2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.__name,</a:t>
            </a:r>
            <a:r>
              <a:rPr lang="en-US" sz="2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.__weight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mincer = Mincer(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"LG"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</a:t>
            </a:r>
            <a:r>
              <a:rPr lang="en-US" sz="200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get_params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9E70A98-4A29-42A1-8661-2D8803D12A6F}"/>
              </a:ext>
            </a:extLst>
          </p:cNvPr>
          <p:cNvGrpSpPr/>
          <p:nvPr/>
        </p:nvGrpSpPr>
        <p:grpSpPr>
          <a:xfrm>
            <a:off x="2400301" y="4516341"/>
            <a:ext cx="7005651" cy="892002"/>
            <a:chOff x="876300" y="2676698"/>
            <a:chExt cx="7005651" cy="89200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3B3312F-1362-40D1-9619-7247FA20BE7E}"/>
                </a:ext>
              </a:extLst>
            </p:cNvPr>
            <p:cNvSpPr/>
            <p:nvPr/>
          </p:nvSpPr>
          <p:spPr>
            <a:xfrm>
              <a:off x="876300" y="2743200"/>
              <a:ext cx="5664200" cy="8255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3E3809F8-F4EC-4FAD-8ADB-653E4B5994B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6540500" y="2861364"/>
              <a:ext cx="546100" cy="29458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19B3DB-B1DC-4991-BF1C-4E0A35D6D557}"/>
                </a:ext>
              </a:extLst>
            </p:cNvPr>
            <p:cNvSpPr txBox="1"/>
            <p:nvPr/>
          </p:nvSpPr>
          <p:spPr>
            <a:xfrm>
              <a:off x="7112188" y="2676698"/>
              <a:ext cx="769763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396B"/>
                  </a:solidFill>
                </a:rPr>
                <a:t>Геттер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1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200" y="484638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B136DE-9EE5-4D6A-B4E0-F2CDC3663D84}"/>
              </a:ext>
            </a:extLst>
          </p:cNvPr>
          <p:cNvSpPr/>
          <p:nvPr/>
        </p:nvSpPr>
        <p:spPr>
          <a:xfrm>
            <a:off x="1670050" y="1308665"/>
            <a:ext cx="8851900" cy="8925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rgbClr val="00396B"/>
                </a:solidFill>
              </a:rPr>
              <a:t>Наследование</a:t>
            </a:r>
            <a:r>
              <a:rPr lang="ru-RU" sz="2800" dirty="0">
                <a:solidFill>
                  <a:srgbClr val="00396B"/>
                </a:solidFill>
              </a:rPr>
              <a:t> </a:t>
            </a:r>
          </a:p>
          <a:p>
            <a:pPr lvl="0" algn="ctr"/>
            <a:r>
              <a:rPr lang="ru-RU" sz="2400" dirty="0">
                <a:solidFill>
                  <a:srgbClr val="00396B"/>
                </a:solidFill>
              </a:rPr>
              <a:t>Образование новых классов на основе ранее созданных.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BC7A-5B5D-43B2-BFCC-5D3194C2718D}"/>
              </a:ext>
            </a:extLst>
          </p:cNvPr>
          <p:cNvSpPr txBox="1"/>
          <p:nvPr/>
        </p:nvSpPr>
        <p:spPr>
          <a:xfrm>
            <a:off x="5953002" y="42364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A3342C-2A7D-4D60-B3F1-0BDCFC1D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729809"/>
            <a:ext cx="4933950" cy="229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ED65F-E064-45B1-AFA5-773F9FAA596F}"/>
              </a:ext>
            </a:extLst>
          </p:cNvPr>
          <p:cNvSpPr txBox="1"/>
          <p:nvPr/>
        </p:nvSpPr>
        <p:spPr>
          <a:xfrm>
            <a:off x="1670051" y="5331658"/>
            <a:ext cx="8851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>
                <a:solidFill>
                  <a:srgbClr val="00396B"/>
                </a:solidFill>
              </a:rPr>
              <a:t>Наследование</a:t>
            </a:r>
            <a:r>
              <a:rPr lang="ru-RU" sz="2400">
                <a:solidFill>
                  <a:srgbClr val="00396B"/>
                </a:solidFill>
              </a:rPr>
              <a:t> </a:t>
            </a:r>
            <a:r>
              <a:rPr lang="ru-RU" sz="2400" dirty="0">
                <a:solidFill>
                  <a:srgbClr val="00396B"/>
                </a:solidFill>
              </a:rPr>
              <a:t>в Python реализуется указанием </a:t>
            </a:r>
            <a:r>
              <a:rPr lang="ru-RU" sz="2400">
                <a:solidFill>
                  <a:srgbClr val="00396B"/>
                </a:solidFill>
              </a:rPr>
              <a:t>скобок () после </a:t>
            </a:r>
            <a:r>
              <a:rPr lang="ru-RU" sz="2400" dirty="0">
                <a:solidFill>
                  <a:srgbClr val="00396B"/>
                </a:solidFill>
              </a:rPr>
              <a:t>имени класса, в скобках для класса потомка указывается список классов родителей.</a:t>
            </a:r>
          </a:p>
        </p:txBody>
      </p:sp>
    </p:spTree>
    <p:extLst>
      <p:ext uri="{BB962C8B-B14F-4D97-AF65-F5344CB8AC3E}">
        <p14:creationId xmlns:p14="http://schemas.microsoft.com/office/powerpoint/2010/main" val="24799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484638"/>
            <a:ext cx="909551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Пример наследования в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1C85A86E-5C1F-45A0-AF49-8E9AE694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D24998A6-4C57-47CE-A72C-C5492E3F118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53A7B1-9432-47E2-ABCC-B4FA390CA472}"/>
              </a:ext>
            </a:extLst>
          </p:cNvPr>
          <p:cNvSpPr/>
          <p:nvPr/>
        </p:nvSpPr>
        <p:spPr>
          <a:xfrm>
            <a:off x="6564703" y="1438359"/>
            <a:ext cx="4839418" cy="1200329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0396B"/>
                </a:solidFill>
                <a:latin typeface="Montserrat Medium" panose="00000600000000000000" pitchFamily="2" charset="-52"/>
              </a:rPr>
              <a:t>Многоугольник</a:t>
            </a:r>
            <a:endParaRPr lang="en-US" sz="2400" b="1" dirty="0">
              <a:solidFill>
                <a:srgbClr val="00396B"/>
              </a:solidFill>
              <a:latin typeface="Montserrat Medium" panose="00000600000000000000" pitchFamily="2" charset="-52"/>
            </a:endParaRPr>
          </a:p>
          <a:p>
            <a:pPr lvl="0"/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это замкнутая фигура, имеющая 3 и более сторон.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F48C5-1221-4D4B-8036-C54EAC8CD003}"/>
              </a:ext>
            </a:extLst>
          </p:cNvPr>
          <p:cNvSpPr txBox="1"/>
          <p:nvPr/>
        </p:nvSpPr>
        <p:spPr>
          <a:xfrm>
            <a:off x="5953002" y="37878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D3E4D30-1A31-431C-B5AC-68BAECBF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496" y="1577539"/>
            <a:ext cx="524721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DA3369"/>
                </a:solidFill>
                <a:effectLst/>
                <a:latin typeface="PT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PT Mono"/>
              </a:rPr>
              <a:t>Polygon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DA3369"/>
                </a:solidFill>
                <a:effectLst/>
                <a:latin typeface="PT Mono"/>
              </a:rPr>
              <a:t>def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__init__(self,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no_of_sides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):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     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self.n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=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no_of_sides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     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self.sides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= [0 for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i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in range(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no_of_sides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)]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DA3369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DA3369"/>
                </a:solidFill>
                <a:effectLst/>
                <a:latin typeface="PT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PT Mono"/>
              </a:rPr>
              <a:t>Triangle(Polygon):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DA3369"/>
                </a:solidFill>
                <a:effectLst/>
                <a:latin typeface="PT Mono"/>
              </a:rPr>
              <a:t>def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__init__(self,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no_of_sides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):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    </a:t>
            </a:r>
          </a:p>
          <a:p>
            <a:pPr defTabSz="914400"/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     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Polygon.__init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__(self,3)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defTabSz="914400"/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</a:t>
            </a:r>
            <a:r>
              <a:rPr kumimoji="0" lang="ru-RU" altLang="ru-RU" sz="1800" b="1" i="0" u="none" strike="noStrike" cap="none" normalizeH="0" baseline="0" err="1">
                <a:ln>
                  <a:noFill/>
                </a:ln>
                <a:solidFill>
                  <a:srgbClr val="DA3369"/>
                </a:solidFill>
                <a:effectLst/>
                <a:latin typeface="PT Mono"/>
              </a:rPr>
              <a:t>def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</a:t>
            </a:r>
            <a:r>
              <a: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find_area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        a, b, c =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self.sides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        # calculate the semi-perimeter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        s = (a + b + c) /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        area = (s*(s-a)*(s-b)*(s-c)) **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        print(f’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Площадь треугольника равна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Mono"/>
              </a:rPr>
              <a:t> {area}’)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DA3369"/>
              </a:solidFill>
              <a:effectLst/>
              <a:latin typeface="PT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7DF53-2995-4D03-B454-02D15293358C}"/>
              </a:ext>
            </a:extLst>
          </p:cNvPr>
          <p:cNvSpPr txBox="1"/>
          <p:nvPr/>
        </p:nvSpPr>
        <p:spPr>
          <a:xfrm>
            <a:off x="6584968" y="2870200"/>
            <a:ext cx="50355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96B"/>
                </a:solidFill>
                <a:latin typeface="Montserrat Medium" panose="00000600000000000000" pitchFamily="2" charset="-52"/>
              </a:rPr>
              <a:t>Треугольник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 </a:t>
            </a:r>
            <a:endParaRPr lang="en-US" sz="2400" dirty="0">
              <a:solidFill>
                <a:srgbClr val="00396B"/>
              </a:solidFill>
              <a:latin typeface="Montserrat Medium" panose="00000600000000000000" pitchFamily="2" charset="-52"/>
            </a:endParaRPr>
          </a:p>
          <a:p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это многоугольник с 3 сторонами. Итак, мы можем создать класс </a:t>
            </a:r>
            <a:r>
              <a:rPr lang="ru-RU" sz="2400" dirty="0" err="1">
                <a:solidFill>
                  <a:srgbClr val="00396B"/>
                </a:solidFill>
                <a:latin typeface="Montserrat Medium" panose="00000600000000000000" pitchFamily="2" charset="-52"/>
              </a:rPr>
              <a:t>Triangle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, который наследуется от </a:t>
            </a:r>
            <a:r>
              <a:rPr lang="ru-RU" sz="2400" dirty="0" err="1">
                <a:solidFill>
                  <a:srgbClr val="00396B"/>
                </a:solidFill>
                <a:latin typeface="Montserrat Medium" panose="00000600000000000000" pitchFamily="2" charset="-52"/>
              </a:rPr>
              <a:t>Polygon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. Это делает все атрибуты класса </a:t>
            </a:r>
            <a:r>
              <a:rPr lang="ru-RU" sz="2400" dirty="0" err="1">
                <a:solidFill>
                  <a:srgbClr val="00396B"/>
                </a:solidFill>
                <a:latin typeface="Montserrat Medium" panose="00000600000000000000" pitchFamily="2" charset="-52"/>
              </a:rPr>
              <a:t>Polygon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 доступными для класса </a:t>
            </a:r>
            <a:r>
              <a:rPr lang="ru-RU" sz="2400" dirty="0" err="1">
                <a:solidFill>
                  <a:srgbClr val="00396B"/>
                </a:solidFill>
                <a:latin typeface="Montserrat Medium" panose="00000600000000000000" pitchFamily="2" charset="-52"/>
              </a:rPr>
              <a:t>Triangle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9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200" y="484638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 от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8B51-53C8-4E03-A1B3-A8A506E3E03A}"/>
              </a:ext>
            </a:extLst>
          </p:cNvPr>
          <p:cNvSpPr txBox="1"/>
          <p:nvPr/>
        </p:nvSpPr>
        <p:spPr>
          <a:xfrm>
            <a:off x="1541991" y="1277678"/>
            <a:ext cx="9108018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В Python все классы неявно наследуются от базового класса </a:t>
            </a:r>
            <a:r>
              <a:rPr lang="ru-RU" sz="2400" dirty="0" err="1">
                <a:solidFill>
                  <a:srgbClr val="00396B"/>
                </a:solidFill>
                <a:latin typeface="Montserrat Medium" panose="00000600000000000000" pitchFamily="2" charset="-52"/>
              </a:rPr>
              <a:t>object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. Это значит, что даже если при создании класса явно не указывать его родителя, он все равно будет наследовать от </a:t>
            </a:r>
            <a:r>
              <a:rPr lang="ru-RU" sz="2400" dirty="0" err="1">
                <a:solidFill>
                  <a:srgbClr val="00396B"/>
                </a:solidFill>
                <a:latin typeface="Montserrat Medium" panose="00000600000000000000" pitchFamily="2" charset="-52"/>
              </a:rPr>
              <a:t>object</a:t>
            </a:r>
            <a:r>
              <a:rPr lang="ru-RU" sz="2400" dirty="0">
                <a:solidFill>
                  <a:srgbClr val="00396B"/>
                </a:solidFill>
                <a:latin typeface="Montserrat Medium" panose="00000600000000000000" pitchFamily="2" charset="-52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0A7C7-E73A-4255-8091-00580EE6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91" y="3116777"/>
            <a:ext cx="425496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err="1">
                <a:ln>
                  <a:noFill/>
                </a:ln>
                <a:solidFill>
                  <a:srgbClr val="DA3369"/>
                </a:solidFill>
                <a:effectLst/>
                <a:latin typeface="PT Mono"/>
              </a:rPr>
              <a:t>class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MyClass: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   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DA3369"/>
                </a:solidFill>
                <a:effectLst/>
                <a:latin typeface="PT Mono"/>
              </a:rPr>
              <a:t>pass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PT Mono"/>
              </a:rPr>
              <a:t> 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PT Mono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MyClass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.__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bases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/>
              </a:rPr>
              <a:t>__)</a:t>
            </a: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&gt;&gt;&gt;  &lt;class 'object'&gt;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62003-CDD9-4462-BF55-A7E4645BB97A}"/>
              </a:ext>
            </a:extLst>
          </p:cNvPr>
          <p:cNvSpPr txBox="1"/>
          <p:nvPr/>
        </p:nvSpPr>
        <p:spPr>
          <a:xfrm>
            <a:off x="1486429" y="5580322"/>
            <a:ext cx="9219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i="0" dirty="0">
                <a:solidFill>
                  <a:srgbClr val="00396B"/>
                </a:solidFill>
                <a:effectLst/>
                <a:latin typeface="Montserrat Medium" panose="00000600000000000000" pitchFamily="2" charset="-52"/>
              </a:rPr>
              <a:t>Это делается для того, чтобы все классы в Python имели общие базовые атрибуты и методы.</a:t>
            </a:r>
            <a:endParaRPr lang="ru-RU" sz="2400" dirty="0">
              <a:solidFill>
                <a:srgbClr val="00396B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0117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200" y="484638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Полиморфизм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807634-C1C4-4BFD-AD0D-0A9C5FD2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860238"/>
            <a:ext cx="9305925" cy="328612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D1489-C5A7-4E84-A414-1879481320E0}"/>
              </a:ext>
            </a:extLst>
          </p:cNvPr>
          <p:cNvSpPr/>
          <p:nvPr/>
        </p:nvSpPr>
        <p:spPr>
          <a:xfrm>
            <a:off x="707366" y="4457605"/>
            <a:ext cx="10705381" cy="212365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ru-RU" sz="2200">
                <a:solidFill>
                  <a:srgbClr val="00396B"/>
                </a:solidFill>
                <a:latin typeface="Montserrat Medium" panose="00000600000000000000" pitchFamily="2" charset="-52"/>
              </a:rPr>
              <a:t>Полиморфизм заключается в возможности реализации методов классами-наследниками по-разному. Из этого следует, что множество разных классов могут наследовать методы от класса -родителя.</a:t>
            </a:r>
          </a:p>
          <a:p>
            <a:pPr lvl="0" algn="just"/>
            <a:endParaRPr lang="ru-RU" sz="2200">
              <a:solidFill>
                <a:srgbClr val="00396B"/>
              </a:solidFill>
              <a:latin typeface="Montserrat Medium" panose="00000600000000000000" pitchFamily="2" charset="-52"/>
            </a:endParaRPr>
          </a:p>
          <a:p>
            <a:pPr lvl="0" algn="just"/>
            <a:r>
              <a:rPr lang="ru-RU" sz="2200">
                <a:solidFill>
                  <a:srgbClr val="00396B"/>
                </a:solidFill>
                <a:latin typeface="Montserrat Medium" panose="00000600000000000000" pitchFamily="2" charset="-52"/>
              </a:rPr>
              <a:t>Такой класс-родитель называется `интерфейс`. Реализация методов интерфейса обязательна для дочерних классов</a:t>
            </a:r>
            <a:endParaRPr lang="ru-RU" sz="2200" dirty="0">
              <a:solidFill>
                <a:srgbClr val="00396B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051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200" y="484638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Полиморфизм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C4687A-89C9-490A-A135-D3F1CB82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3" y="1981441"/>
            <a:ext cx="5318617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__init__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.name = name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call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raise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NotImplementedError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"Метод должен быть переопределен в подклассе"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Cat(Animal):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call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.name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говорит: Мяу!"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Dog(Animal):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call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.name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говорит: Гав!"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Cow(Animal):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call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.name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говорит: Муу!"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4F78373-44D9-4CA7-A1AE-EAA145B7E102}"/>
              </a:ext>
            </a:extLst>
          </p:cNvPr>
          <p:cNvSpPr/>
          <p:nvPr/>
        </p:nvSpPr>
        <p:spPr>
          <a:xfrm>
            <a:off x="709236" y="1213768"/>
            <a:ext cx="10705381" cy="615553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</a:rPr>
              <a:t>В данном примере мы создадим базовый класс Animal и три дочерних Cat, Dog и Cow, каждый будет переопределять метод call для реализации собственного поведения.</a:t>
            </a:r>
            <a:endParaRPr lang="ru-RU" sz="1700" dirty="0">
              <a:solidFill>
                <a:srgbClr val="00396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C1ABCE-81F1-45B4-A5A9-6E253059D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683" y="4109842"/>
            <a:ext cx="5447325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animal_call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(animal):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(animal.call())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Создание объектов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 = Cat(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"Кошка"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dog = Dog(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"Собака"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cow = Cow(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"Корова"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Вызов метода call для каждого объекта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animal_call(cat)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Выведет: Кошка говорит: Мяу!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animal_call(dog)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Выведет: Собака говорит: Гав!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animal_call(cow)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Выведет: Корова говорит: Муу!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5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892</Words>
  <Application>Microsoft Office PowerPoint</Application>
  <PresentationFormat>Широкоэкранный</PresentationFormat>
  <Paragraphs>92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Montserrat ExtraBold</vt:lpstr>
      <vt:lpstr>Montserrat</vt:lpstr>
      <vt:lpstr>Montserrat Medium</vt:lpstr>
      <vt:lpstr>JetBrains Mono</vt:lpstr>
      <vt:lpstr>Calibri</vt:lpstr>
      <vt:lpstr>PT Mono</vt:lpstr>
      <vt:lpstr>Arial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8</cp:revision>
  <dcterms:created xsi:type="dcterms:W3CDTF">2021-04-07T09:04:13Z</dcterms:created>
  <dcterms:modified xsi:type="dcterms:W3CDTF">2024-06-27T19:24:28Z</dcterms:modified>
</cp:coreProperties>
</file>