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6" r:id="rId4"/>
    <p:sldId id="274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62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-52"/>
      <p:regular r:id="rId19"/>
      <p:bold r:id="rId20"/>
      <p:italic r:id="rId21"/>
      <p:boldItalic r:id="rId22"/>
    </p:embeddedFont>
    <p:embeddedFont>
      <p:font typeface="Montserrat ExtraBold" panose="00000900000000000000" pitchFamily="2" charset="-52"/>
      <p:bold r:id="rId23"/>
      <p:boldItalic r:id="rId24"/>
    </p:embeddedFont>
    <p:embeddedFont>
      <p:font typeface="Montserrat Medium" panose="00000600000000000000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76" y="52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9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951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518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570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93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51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018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03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645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2.1</a:t>
            </a:r>
            <a:endParaRPr sz="18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094537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такое паттерны проектирования?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4280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Поведенческие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Снимок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Создаёт механизм подписки, позволяющий одним объектам следить и реагировать на события, происходящие в других объектах.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730011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Наблюдатель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566725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Создаёт механизм подписки, позволяющий одним объектам следить и реагировать на события, происходящие в других объектах.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4269355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Состояние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4106069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объектам менять поведение в зависимости от своего состояния. Извне создаётся впечатление, что изменился класс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734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Поведенческие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Стратегия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Определяет семейство схожих алгоритмов и помещает каждый из них в собственный класс, после чего алгоритмы можно взаимозаменять прямо во время исполнения программы.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730011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Шаблонный метод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566725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 структуры.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4269355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Посетитель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4106069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добавлять в программу новые операции, не изменяя классы объектов, над которыми эти операции могут выполняться.</a:t>
            </a:r>
          </a:p>
        </p:txBody>
      </p:sp>
    </p:spTree>
    <p:extLst>
      <p:ext uri="{BB962C8B-B14F-4D97-AF65-F5344CB8AC3E}">
        <p14:creationId xmlns:p14="http://schemas.microsoft.com/office/powerpoint/2010/main" val="162118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24139" y="2813325"/>
            <a:ext cx="11136489" cy="77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Описания паттернов обычно очень формальны и чаще всего состоят из таких пунктов:</a:t>
            </a:r>
          </a:p>
        </p:txBody>
      </p:sp>
      <p:sp>
        <p:nvSpPr>
          <p:cNvPr id="17" name="Google Shape;142;g196b218f55d_0_40">
            <a:extLst>
              <a:ext uri="{FF2B5EF4-FFF2-40B4-BE49-F238E27FC236}">
                <a16:creationId xmlns:a16="http://schemas.microsoft.com/office/drawing/2014/main" id="{DA524F37-A6A2-4274-A06F-2EBF6C84C919}"/>
              </a:ext>
            </a:extLst>
          </p:cNvPr>
          <p:cNvSpPr/>
          <p:nvPr/>
        </p:nvSpPr>
        <p:spPr>
          <a:xfrm>
            <a:off x="424139" y="3409676"/>
            <a:ext cx="10537774" cy="296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проблема, которую решает паттерн;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мотивации к решению проблемы способом, который предлагает паттерн;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структуры классов, составляющих решение;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примера на одном из языков программирования;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особенностей реализации в различных контекстах;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связей с другими паттернами.</a:t>
            </a:r>
            <a:endParaRPr lang="en-US" sz="18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" name="Google Shape;98;g12bde07e62c_1_67">
            <a:extLst>
              <a:ext uri="{FF2B5EF4-FFF2-40B4-BE49-F238E27FC236}">
                <a16:creationId xmlns:a16="http://schemas.microsoft.com/office/drawing/2014/main" id="{79F4230B-6066-4978-901C-A45148C53084}"/>
              </a:ext>
            </a:extLst>
          </p:cNvPr>
          <p:cNvSpPr/>
          <p:nvPr/>
        </p:nvSpPr>
        <p:spPr>
          <a:xfrm>
            <a:off x="424140" y="2199090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100;g12bde07e62c_1_67">
            <a:extLst>
              <a:ext uri="{FF2B5EF4-FFF2-40B4-BE49-F238E27FC236}">
                <a16:creationId xmlns:a16="http://schemas.microsoft.com/office/drawing/2014/main" id="{9882CC82-6966-4B9C-B27F-CA480383353A}"/>
              </a:ext>
            </a:extLst>
          </p:cNvPr>
          <p:cNvSpPr/>
          <p:nvPr/>
        </p:nvSpPr>
        <p:spPr>
          <a:xfrm>
            <a:off x="393608" y="966197"/>
            <a:ext cx="10733716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Паттерн проектирования </a:t>
            </a: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это часто встречающееся решение определённой проблемы при проектировании архитектуры программ.</a:t>
            </a:r>
          </a:p>
        </p:txBody>
      </p:sp>
      <p:sp>
        <p:nvSpPr>
          <p:cNvPr id="21" name="Google Shape;99;g12bde07e62c_1_67">
            <a:extLst>
              <a:ext uri="{FF2B5EF4-FFF2-40B4-BE49-F238E27FC236}">
                <a16:creationId xmlns:a16="http://schemas.microsoft.com/office/drawing/2014/main" id="{CE8A2427-7E2E-42B9-8C3A-702B31593CD9}"/>
              </a:ext>
            </a:extLst>
          </p:cNvPr>
          <p:cNvSpPr/>
          <p:nvPr/>
        </p:nvSpPr>
        <p:spPr>
          <a:xfrm>
            <a:off x="424139" y="2231511"/>
            <a:ext cx="6074632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0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Из чего состоит паттерн?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Зачем знать паттерны?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42;g196b218f55d_0_40">
            <a:extLst>
              <a:ext uri="{FF2B5EF4-FFF2-40B4-BE49-F238E27FC236}">
                <a16:creationId xmlns:a16="http://schemas.microsoft.com/office/drawing/2014/main" id="{DA524F37-A6A2-4274-A06F-2EBF6C84C919}"/>
              </a:ext>
            </a:extLst>
          </p:cNvPr>
          <p:cNvSpPr/>
          <p:nvPr/>
        </p:nvSpPr>
        <p:spPr>
          <a:xfrm>
            <a:off x="424140" y="1134561"/>
            <a:ext cx="11071174" cy="519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Проверенные решения. </a:t>
            </a:r>
            <a:endParaRPr lang="en-US" sz="1800" b="1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тратите меньше времени, используя готовые решения, вместо повторного изобретения велосипеда. До некоторых решений вы смогли бы додуматься и сами, но многие могут быть для вас открытием.</a:t>
            </a:r>
          </a:p>
          <a:p>
            <a:pPr marL="457200" indent="-3492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18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Стандартизация кода. </a:t>
            </a:r>
            <a:endParaRPr lang="en-US" sz="1800" b="1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делаете меньше просчётов при проектировании, используя типовые унифицированные решения, так как все скрытые проблемы в них уже давно найдены.</a:t>
            </a:r>
          </a:p>
          <a:p>
            <a:pPr marL="457200" indent="-3492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endParaRPr lang="ru-RU" sz="18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Общий программистский словарь. </a:t>
            </a:r>
            <a:endParaRPr lang="en-US" sz="1800" b="1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07950" algn="just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</a:pPr>
            <a:r>
              <a:rPr lang="ru-RU" sz="18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 произносите название паттерна, вместо того, чтобы час объяснять другим программистам, какой крутой дизайн вы придумали и какие классы для этого нужны.</a:t>
            </a:r>
            <a:endParaRPr lang="en-US" sz="18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15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304397" y="647096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 паттернов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291537" y="2239397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Порождающие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D262B098-BF4E-42A6-890B-6781D25F8C26}"/>
              </a:ext>
            </a:extLst>
          </p:cNvPr>
          <p:cNvSpPr/>
          <p:nvPr/>
        </p:nvSpPr>
        <p:spPr>
          <a:xfrm>
            <a:off x="6291537" y="4553508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Структурные</a:t>
            </a:r>
          </a:p>
        </p:txBody>
      </p:sp>
      <p:sp>
        <p:nvSpPr>
          <p:cNvPr id="10" name="Google Shape;99;g12bde07e62c_1_67">
            <a:extLst>
              <a:ext uri="{FF2B5EF4-FFF2-40B4-BE49-F238E27FC236}">
                <a16:creationId xmlns:a16="http://schemas.microsoft.com/office/drawing/2014/main" id="{D202DD58-D641-4334-9DA1-791CF87408E6}"/>
              </a:ext>
            </a:extLst>
          </p:cNvPr>
          <p:cNvSpPr/>
          <p:nvPr/>
        </p:nvSpPr>
        <p:spPr>
          <a:xfrm>
            <a:off x="489255" y="2243623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Поведенческие</a:t>
            </a:r>
          </a:p>
        </p:txBody>
      </p:sp>
      <p:sp>
        <p:nvSpPr>
          <p:cNvPr id="13" name="Google Shape;100;g12bde07e62c_1_67">
            <a:extLst>
              <a:ext uri="{FF2B5EF4-FFF2-40B4-BE49-F238E27FC236}">
                <a16:creationId xmlns:a16="http://schemas.microsoft.com/office/drawing/2014/main" id="{63D82B7A-A5FE-403D-8DF3-12A69229EF3C}"/>
              </a:ext>
            </a:extLst>
          </p:cNvPr>
          <p:cNvSpPr/>
          <p:nvPr/>
        </p:nvSpPr>
        <p:spPr>
          <a:xfrm>
            <a:off x="478568" y="2978549"/>
            <a:ext cx="5617432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Отвечают за удобное и безопасное создание новых объектов или даже целых семейств объектов.</a:t>
            </a:r>
          </a:p>
        </p:txBody>
      </p:sp>
      <p:sp>
        <p:nvSpPr>
          <p:cNvPr id="14" name="Google Shape;100;g12bde07e62c_1_67">
            <a:extLst>
              <a:ext uri="{FF2B5EF4-FFF2-40B4-BE49-F238E27FC236}">
                <a16:creationId xmlns:a16="http://schemas.microsoft.com/office/drawing/2014/main" id="{4435181F-0B77-497C-B1DE-84A019B84747}"/>
              </a:ext>
            </a:extLst>
          </p:cNvPr>
          <p:cNvSpPr/>
          <p:nvPr/>
        </p:nvSpPr>
        <p:spPr>
          <a:xfrm>
            <a:off x="6280858" y="2949279"/>
            <a:ext cx="5617432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Отвечают за удобное и безопасное создание новых объектов или даже целых семейств объектов.</a:t>
            </a:r>
          </a:p>
        </p:txBody>
      </p:sp>
      <p:sp>
        <p:nvSpPr>
          <p:cNvPr id="15" name="Google Shape;100;g12bde07e62c_1_67">
            <a:extLst>
              <a:ext uri="{FF2B5EF4-FFF2-40B4-BE49-F238E27FC236}">
                <a16:creationId xmlns:a16="http://schemas.microsoft.com/office/drawing/2014/main" id="{BB1AB6E2-B607-49B9-8FAF-DA959CC04304}"/>
              </a:ext>
            </a:extLst>
          </p:cNvPr>
          <p:cNvSpPr/>
          <p:nvPr/>
        </p:nvSpPr>
        <p:spPr>
          <a:xfrm>
            <a:off x="6291537" y="5257049"/>
            <a:ext cx="5617432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Решают задачи эффективного и безопасного взаимодействия между объектами программы.</a:t>
            </a:r>
          </a:p>
        </p:txBody>
      </p:sp>
      <p:sp>
        <p:nvSpPr>
          <p:cNvPr id="16" name="Google Shape;100;g12bde07e62c_1_67">
            <a:extLst>
              <a:ext uri="{FF2B5EF4-FFF2-40B4-BE49-F238E27FC236}">
                <a16:creationId xmlns:a16="http://schemas.microsoft.com/office/drawing/2014/main" id="{73F0C62A-BE48-4523-A8BB-B6C6F8331A9E}"/>
              </a:ext>
            </a:extLst>
          </p:cNvPr>
          <p:cNvSpPr/>
          <p:nvPr/>
        </p:nvSpPr>
        <p:spPr>
          <a:xfrm>
            <a:off x="402368" y="1337136"/>
            <a:ext cx="11637232" cy="75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Паттерны отличаются по уровню сложности, детализации и охвата проектируемой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502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304397" y="255211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 паттернов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42;g196b218f55d_0_40">
            <a:extLst>
              <a:ext uri="{FF2B5EF4-FFF2-40B4-BE49-F238E27FC236}">
                <a16:creationId xmlns:a16="http://schemas.microsoft.com/office/drawing/2014/main" id="{176EFB7F-264C-4AD6-9699-E11254B0D771}"/>
              </a:ext>
            </a:extLst>
          </p:cNvPr>
          <p:cNvSpPr/>
          <p:nvPr/>
        </p:nvSpPr>
        <p:spPr>
          <a:xfrm>
            <a:off x="304397" y="1365737"/>
            <a:ext cx="5791603" cy="54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Цепочка обязанностей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Chain of Responsibility)</a:t>
            </a:r>
            <a:endParaRPr lang="ru-RU" sz="16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Команда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(Command) </a:t>
            </a: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Итератор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(Iterator)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Посредник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(Mediator)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Снимок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(Memento)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Наблюдатель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Observer)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Состояние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(State)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Стратегия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Strategy) 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Шаблонный метод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(Template Method)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Посетитель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(Visitor)</a:t>
            </a: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748741" y="791595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0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Порождающие</a:t>
            </a:r>
            <a:endParaRPr sz="20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9B69D-6D7A-4AFC-A521-FB7972CDE4CF}"/>
              </a:ext>
            </a:extLst>
          </p:cNvPr>
          <p:cNvSpPr txBox="1"/>
          <p:nvPr/>
        </p:nvSpPr>
        <p:spPr>
          <a:xfrm>
            <a:off x="6748740" y="1384915"/>
            <a:ext cx="5486800" cy="2000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Одиночка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Singleton)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Фабричный метод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Factory Method)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Абстрактная фабрика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Abstract Factory)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Строитель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Builder)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Прототип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Prototype)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D262B098-BF4E-42A6-890B-6781D25F8C26}"/>
              </a:ext>
            </a:extLst>
          </p:cNvPr>
          <p:cNvSpPr/>
          <p:nvPr/>
        </p:nvSpPr>
        <p:spPr>
          <a:xfrm>
            <a:off x="6748740" y="3337644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0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256E0-6B6B-432B-8974-6982471EF098}"/>
              </a:ext>
            </a:extLst>
          </p:cNvPr>
          <p:cNvSpPr txBox="1"/>
          <p:nvPr/>
        </p:nvSpPr>
        <p:spPr>
          <a:xfrm>
            <a:off x="6748740" y="3979848"/>
            <a:ext cx="6096000" cy="282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Адаптер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Adapter)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Мост (</a:t>
            </a:r>
            <a:r>
              <a:rPr lang="en-US" sz="1600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Bridge)</a:t>
            </a:r>
          </a:p>
          <a:p>
            <a:pPr marL="457200" indent="-349250">
              <a:lnSpc>
                <a:spcPct val="115000"/>
              </a:lnSpc>
              <a:spcBef>
                <a:spcPts val="1000"/>
              </a:spcBef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Компоновщик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(Composite)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Декоратор (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Decorator)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Фасад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(Facade)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Легковес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(Flyweight)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Заместитель</a:t>
            </a:r>
            <a:r>
              <a:rPr lang="en-US" sz="16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(Proxy)</a:t>
            </a:r>
          </a:p>
        </p:txBody>
      </p:sp>
      <p:sp>
        <p:nvSpPr>
          <p:cNvPr id="10" name="Google Shape;99;g12bde07e62c_1_67">
            <a:extLst>
              <a:ext uri="{FF2B5EF4-FFF2-40B4-BE49-F238E27FC236}">
                <a16:creationId xmlns:a16="http://schemas.microsoft.com/office/drawing/2014/main" id="{D202DD58-D641-4334-9DA1-791CF87408E6}"/>
              </a:ext>
            </a:extLst>
          </p:cNvPr>
          <p:cNvSpPr/>
          <p:nvPr/>
        </p:nvSpPr>
        <p:spPr>
          <a:xfrm>
            <a:off x="304397" y="777437"/>
            <a:ext cx="2798029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0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Поведенческие</a:t>
            </a:r>
          </a:p>
        </p:txBody>
      </p:sp>
    </p:spTree>
    <p:extLst>
      <p:ext uri="{BB962C8B-B14F-4D97-AF65-F5344CB8AC3E}">
        <p14:creationId xmlns:p14="http://schemas.microsoft.com/office/powerpoint/2010/main" val="14452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Порождающие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Фабричный метод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Определяет общий интерфейс для создания объектов в суперклассе, позволяя подклассам изменять тип создаваемых объектов.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44698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Абстрактная фабрика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28369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создавать семейства связанных объектов, не привязываясь к конкретным классам создаваемых объектов.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363798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Строитель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347469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объектов.</a:t>
            </a: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696286" y="4965859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8940215A-781C-491F-AFDF-0DFDB782AD39}"/>
              </a:ext>
            </a:extLst>
          </p:cNvPr>
          <p:cNvSpPr/>
          <p:nvPr/>
        </p:nvSpPr>
        <p:spPr>
          <a:xfrm>
            <a:off x="4517571" y="4802573"/>
            <a:ext cx="6767597" cy="84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копировать объекты, не вдаваясь в подробности их реализации.</a:t>
            </a:r>
          </a:p>
        </p:txBody>
      </p:sp>
      <p:sp>
        <p:nvSpPr>
          <p:cNvPr id="13" name="Google Shape;99;g12bde07e62c_1_67">
            <a:extLst>
              <a:ext uri="{FF2B5EF4-FFF2-40B4-BE49-F238E27FC236}">
                <a16:creationId xmlns:a16="http://schemas.microsoft.com/office/drawing/2014/main" id="{F9E7F1AC-1DD0-4F5F-8E6F-FF4AF4848DEF}"/>
              </a:ext>
            </a:extLst>
          </p:cNvPr>
          <p:cNvSpPr/>
          <p:nvPr/>
        </p:nvSpPr>
        <p:spPr>
          <a:xfrm>
            <a:off x="696286" y="5830286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Одиночка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00;g12bde07e62c_1_67">
            <a:extLst>
              <a:ext uri="{FF2B5EF4-FFF2-40B4-BE49-F238E27FC236}">
                <a16:creationId xmlns:a16="http://schemas.microsoft.com/office/drawing/2014/main" id="{E29C2AEC-D36F-4536-8DCA-11550E3B2794}"/>
              </a:ext>
            </a:extLst>
          </p:cNvPr>
          <p:cNvSpPr/>
          <p:nvPr/>
        </p:nvSpPr>
        <p:spPr>
          <a:xfrm>
            <a:off x="4517571" y="5667000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Гарантирует, что у класса есть только один экземпляр, и предоставляет к нему глобальную точку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33192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Структурные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Адаптер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объектам с несовместимыми интерфейсами работать вместе.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44698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Мост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28369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Разделяет один или несколько классов на две отдельные иерархии — абстракцию и реализацию, позволяя изменять их независимо друг от друга.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363798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Компоновщик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347469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сгруппировать множество объектов в древовидную структуру, а затем работать с ней так, как будто это единичный объект.</a:t>
            </a: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696286" y="4965859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Декоратор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8940215A-781C-491F-AFDF-0DFDB782AD39}"/>
              </a:ext>
            </a:extLst>
          </p:cNvPr>
          <p:cNvSpPr/>
          <p:nvPr/>
        </p:nvSpPr>
        <p:spPr>
          <a:xfrm>
            <a:off x="4517571" y="4802573"/>
            <a:ext cx="6767597" cy="84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динамически добавлять объектам новую функциональность, оборачивая их в полезные «обёртки».</a:t>
            </a:r>
          </a:p>
        </p:txBody>
      </p:sp>
    </p:spTree>
    <p:extLst>
      <p:ext uri="{BB962C8B-B14F-4D97-AF65-F5344CB8AC3E}">
        <p14:creationId xmlns:p14="http://schemas.microsoft.com/office/powerpoint/2010/main" val="416250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Структурные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Фасад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Предоставляет простой интерфейс к сложной системе классов, библиотеке или фреймворку.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44698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Легковес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28369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вместить бóльшее количество объектов в отведённую оперативную память. Легковес экономит память, разделяя общее состояние объектов между собой, вместо хранения одинаковых данных в каждом объекте.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4269355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Заместитель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4106069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подставлять вместо реальных объектов специальные объекты-заменители. Эти объекты перехватывают вызовы к оригинальному объекту, позволяя сделать что-то </a:t>
            </a:r>
          </a:p>
        </p:txBody>
      </p:sp>
    </p:spTree>
    <p:extLst>
      <p:ext uri="{BB962C8B-B14F-4D97-AF65-F5344CB8AC3E}">
        <p14:creationId xmlns:p14="http://schemas.microsoft.com/office/powerpoint/2010/main" val="393326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Поведенческие паттерны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9;g12bde07e62c_1_67">
            <a:extLst>
              <a:ext uri="{FF2B5EF4-FFF2-40B4-BE49-F238E27FC236}">
                <a16:creationId xmlns:a16="http://schemas.microsoft.com/office/drawing/2014/main" id="{06768799-0016-48DE-8071-995DF9DBD0CF}"/>
              </a:ext>
            </a:extLst>
          </p:cNvPr>
          <p:cNvSpPr/>
          <p:nvPr/>
        </p:nvSpPr>
        <p:spPr>
          <a:xfrm>
            <a:off x="696286" y="1299175"/>
            <a:ext cx="3374971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Цепочка обязанностей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00;g12bde07e62c_1_67">
            <a:extLst>
              <a:ext uri="{FF2B5EF4-FFF2-40B4-BE49-F238E27FC236}">
                <a16:creationId xmlns:a16="http://schemas.microsoft.com/office/drawing/2014/main" id="{3E9B3AB9-E60B-46D4-A3E4-BBA7303C9073}"/>
              </a:ext>
            </a:extLst>
          </p:cNvPr>
          <p:cNvSpPr/>
          <p:nvPr/>
        </p:nvSpPr>
        <p:spPr>
          <a:xfrm>
            <a:off x="4517571" y="1092697"/>
            <a:ext cx="6680511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E95C7B58-91B9-414E-8578-7B9C6E9D8066}"/>
              </a:ext>
            </a:extLst>
          </p:cNvPr>
          <p:cNvSpPr/>
          <p:nvPr/>
        </p:nvSpPr>
        <p:spPr>
          <a:xfrm>
            <a:off x="696286" y="2730011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00;g12bde07e62c_1_67">
            <a:extLst>
              <a:ext uri="{FF2B5EF4-FFF2-40B4-BE49-F238E27FC236}">
                <a16:creationId xmlns:a16="http://schemas.microsoft.com/office/drawing/2014/main" id="{4F05A3F5-A69D-487D-A112-5ACA8535F636}"/>
              </a:ext>
            </a:extLst>
          </p:cNvPr>
          <p:cNvSpPr/>
          <p:nvPr/>
        </p:nvSpPr>
        <p:spPr>
          <a:xfrm>
            <a:off x="4517571" y="2566725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Превращает запросы в объекты, позволяя передавать их как аргументы при вызове методов, ставить запросы в очередь, логировать их, а также поддерживать отмену операций.</a:t>
            </a:r>
          </a:p>
        </p:txBody>
      </p:sp>
      <p:sp>
        <p:nvSpPr>
          <p:cNvPr id="8" name="Google Shape;99;g12bde07e62c_1_67">
            <a:extLst>
              <a:ext uri="{FF2B5EF4-FFF2-40B4-BE49-F238E27FC236}">
                <a16:creationId xmlns:a16="http://schemas.microsoft.com/office/drawing/2014/main" id="{8EC1631E-D71B-4F82-93EC-8DE9573DBE9D}"/>
              </a:ext>
            </a:extLst>
          </p:cNvPr>
          <p:cNvSpPr/>
          <p:nvPr/>
        </p:nvSpPr>
        <p:spPr>
          <a:xfrm>
            <a:off x="696286" y="4269355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Итератор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0;g12bde07e62c_1_67">
            <a:extLst>
              <a:ext uri="{FF2B5EF4-FFF2-40B4-BE49-F238E27FC236}">
                <a16:creationId xmlns:a16="http://schemas.microsoft.com/office/drawing/2014/main" id="{9C4A0BC7-8AC6-4C4E-8708-4D1524BC0447}"/>
              </a:ext>
            </a:extLst>
          </p:cNvPr>
          <p:cNvSpPr/>
          <p:nvPr/>
        </p:nvSpPr>
        <p:spPr>
          <a:xfrm>
            <a:off x="4517571" y="4106069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Даёт возможность последовательно обходить элементы составных объектов, не раскрывая их внутреннего представления.</a:t>
            </a: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44A25F43-E8A2-4484-9695-87799BAA1CF7}"/>
              </a:ext>
            </a:extLst>
          </p:cNvPr>
          <p:cNvSpPr/>
          <p:nvPr/>
        </p:nvSpPr>
        <p:spPr>
          <a:xfrm>
            <a:off x="696286" y="5500823"/>
            <a:ext cx="3745085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Посредник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00;g12bde07e62c_1_67">
            <a:extLst>
              <a:ext uri="{FF2B5EF4-FFF2-40B4-BE49-F238E27FC236}">
                <a16:creationId xmlns:a16="http://schemas.microsoft.com/office/drawing/2014/main" id="{4FA2B877-B5FD-4C23-9289-01EC6A37301B}"/>
              </a:ext>
            </a:extLst>
          </p:cNvPr>
          <p:cNvSpPr/>
          <p:nvPr/>
        </p:nvSpPr>
        <p:spPr>
          <a:xfrm>
            <a:off x="4517571" y="5337537"/>
            <a:ext cx="6767597" cy="1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Позволяет уменьшить связанность множества классов между собой, благодаря перемещению этих связей в один класс-посредник.</a:t>
            </a:r>
          </a:p>
        </p:txBody>
      </p:sp>
    </p:spTree>
    <p:extLst>
      <p:ext uri="{BB962C8B-B14F-4D97-AF65-F5344CB8AC3E}">
        <p14:creationId xmlns:p14="http://schemas.microsoft.com/office/powerpoint/2010/main" val="2314894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791</Words>
  <Application>Microsoft Office PowerPoint</Application>
  <PresentationFormat>Широкоэкранный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Montserrat ExtraBold</vt:lpstr>
      <vt:lpstr>Montserrat</vt:lpstr>
      <vt:lpstr>Montserrat Medium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16</cp:revision>
  <dcterms:created xsi:type="dcterms:W3CDTF">2021-04-07T09:04:13Z</dcterms:created>
  <dcterms:modified xsi:type="dcterms:W3CDTF">2024-07-08T04:47:58Z</dcterms:modified>
</cp:coreProperties>
</file>