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96" r:id="rId6"/>
    <p:sldId id="298" r:id="rId7"/>
    <p:sldId id="299" r:id="rId8"/>
    <p:sldId id="282" r:id="rId9"/>
    <p:sldId id="283" r:id="rId10"/>
    <p:sldId id="26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JetBrains Mono" panose="02000009000000000000" pitchFamily="49" charset="0"/>
      <p:regular r:id="rId17"/>
      <p:bold r:id="rId18"/>
      <p:italic r:id="rId19"/>
      <p:boldItalic r:id="rId20"/>
    </p:embeddedFont>
    <p:embeddedFont>
      <p:font typeface="Montserrat" panose="00000500000000000000" pitchFamily="2" charset="-52"/>
      <p:regular r:id="rId21"/>
      <p:bold r:id="rId22"/>
      <p:italic r:id="rId23"/>
      <p:boldItalic r:id="rId24"/>
    </p:embeddedFont>
    <p:embeddedFont>
      <p:font typeface="Montserrat ExtraBold" panose="00000900000000000000" pitchFamily="2" charset="-52"/>
      <p:bold r:id="rId25"/>
      <p:boldItalic r:id="rId26"/>
    </p:embeddedFont>
    <p:embeddedFont>
      <p:font typeface="Montserrat Medium" panose="00000600000000000000" pitchFamily="2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959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55">
          <p15:clr>
            <a:srgbClr val="9AA0A6"/>
          </p15:clr>
        </p15:guide>
        <p15:guide id="8" orient="horz" pos="4320">
          <p15:clr>
            <a:srgbClr val="9AA0A6"/>
          </p15:clr>
        </p15:guide>
        <p15:guide id="11" pos="7680">
          <p15:clr>
            <a:srgbClr val="9AA0A6"/>
          </p15:clr>
        </p15:guide>
        <p15:guide id="12" orient="horz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Hk4g8zE2z4m43gVIvTzYAbkl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99D8E5-BCD6-44B2-A8CA-2E9618214638}">
  <a:tblStyle styleId="{4499D8E5-BCD6-44B2-A8CA-2E96182146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36" autoAdjust="0"/>
  </p:normalViewPr>
  <p:slideViewPr>
    <p:cSldViewPr snapToGrid="0">
      <p:cViewPr varScale="1">
        <p:scale>
          <a:sx n="78" d="100"/>
          <a:sy n="78" d="100"/>
        </p:scale>
        <p:origin x="468" y="90"/>
      </p:cViewPr>
      <p:guideLst>
        <p:guide pos="4959"/>
        <p:guide pos="454"/>
        <p:guide orient="horz" pos="425"/>
        <p:guide orient="horz" pos="3895"/>
        <p:guide pos="7226"/>
        <p:guide pos="2721"/>
        <p:guide pos="3855"/>
        <p:guide orient="horz" pos="4320"/>
        <p:guide pos="76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813170db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9813170d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ru-RU"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96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ru-RU" sz="1800" b="0" i="0" u="none" strike="noStrike" baseline="0">
                <a:solidFill>
                  <a:srgbClr val="444444"/>
                </a:solidFill>
                <a:latin typeface="PTSans-Regular"/>
              </a:rPr>
              <a:t> </a:t>
            </a:r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75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966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23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777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1792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/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76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bde07e62c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ru-RU" sz="1800" b="0" i="0" u="none" strike="noStrike" baseline="0">
              <a:solidFill>
                <a:srgbClr val="444444"/>
              </a:solidFill>
              <a:latin typeface="PTSans-Regular"/>
            </a:endParaRPr>
          </a:p>
        </p:txBody>
      </p:sp>
      <p:sp>
        <p:nvSpPr>
          <p:cNvPr id="96" name="Google Shape;96;g12bde07e62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18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30926" y="1643506"/>
            <a:ext cx="4621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2.</a:t>
            </a:r>
            <a:r>
              <a:rPr lang="ru-RU"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14</a:t>
            </a:r>
          </a:p>
        </p:txBody>
      </p:sp>
      <p:sp>
        <p:nvSpPr>
          <p:cNvPr id="91" name="Google Shape;91;g196b218f55d_0_0"/>
          <p:cNvSpPr/>
          <p:nvPr/>
        </p:nvSpPr>
        <p:spPr>
          <a:xfrm>
            <a:off x="633174" y="2066750"/>
            <a:ext cx="11094537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900" b="1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Repository Pattern</a:t>
            </a:r>
            <a:endParaRPr lang="ru-RU" sz="3100" b="1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30926" y="3414280"/>
            <a:ext cx="462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9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1900" b="0" i="0" u="none" strike="noStrike" cap="non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725" y="4862774"/>
            <a:ext cx="2748000" cy="1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813170db2_0_1"/>
          <p:cNvSpPr/>
          <p:nvPr/>
        </p:nvSpPr>
        <p:spPr>
          <a:xfrm>
            <a:off x="609200" y="2659750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800" b="1" i="0" u="none" strike="noStrike" cap="none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 i="0" u="none" strike="noStrike" cap="none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19813170db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25" y="674700"/>
            <a:ext cx="5296147" cy="550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39" y="364067"/>
            <a:ext cx="8405067" cy="41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 (</a:t>
            </a:r>
            <a:r>
              <a:rPr lang="en-US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15673" y="3337367"/>
            <a:ext cx="339723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00;g12bde07e62c_1_67">
            <a:extLst>
              <a:ext uri="{FF2B5EF4-FFF2-40B4-BE49-F238E27FC236}">
                <a16:creationId xmlns:a16="http://schemas.microsoft.com/office/drawing/2014/main" id="{09591FB8-91B3-48C4-B3C7-7EB78EBB5447}"/>
              </a:ext>
            </a:extLst>
          </p:cNvPr>
          <p:cNvSpPr/>
          <p:nvPr/>
        </p:nvSpPr>
        <p:spPr>
          <a:xfrm>
            <a:off x="424140" y="973667"/>
            <a:ext cx="10956512" cy="141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Repository </a:t>
            </a: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это паттерн проектирования, который используется для абстрагирования доступа к данным и управления ими. В случае с программированием дронов, этот паттерн может использоваться для управления данными о полетах, маршрутах и других параметрах. Это позволяет отделить логику работы с данными от основной логики управления дроном.</a:t>
            </a:r>
          </a:p>
        </p:txBody>
      </p:sp>
      <p:sp>
        <p:nvSpPr>
          <p:cNvPr id="18" name="Google Shape;100;g12bde07e62c_1_67">
            <a:extLst>
              <a:ext uri="{FF2B5EF4-FFF2-40B4-BE49-F238E27FC236}">
                <a16:creationId xmlns:a16="http://schemas.microsoft.com/office/drawing/2014/main" id="{EB5303EF-896A-4F95-AFDD-2FF45D05BF1B}"/>
              </a:ext>
            </a:extLst>
          </p:cNvPr>
          <p:cNvSpPr/>
          <p:nvPr/>
        </p:nvSpPr>
        <p:spPr>
          <a:xfrm>
            <a:off x="424139" y="3925667"/>
            <a:ext cx="10964978" cy="141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Паттерн Repository решает проблему плотной связи между бизнес-логикой и источниками данных, что облегчает их замену или изменение.</a:t>
            </a:r>
          </a:p>
        </p:txBody>
      </p:sp>
    </p:spTree>
    <p:extLst>
      <p:ext uri="{BB962C8B-B14F-4D97-AF65-F5344CB8AC3E}">
        <p14:creationId xmlns:p14="http://schemas.microsoft.com/office/powerpoint/2010/main" val="49189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15673" y="949284"/>
            <a:ext cx="339723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Решение 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100;g12bde07e62c_1_67">
            <a:extLst>
              <a:ext uri="{FF2B5EF4-FFF2-40B4-BE49-F238E27FC236}">
                <a16:creationId xmlns:a16="http://schemas.microsoft.com/office/drawing/2014/main" id="{EB5303EF-896A-4F95-AFDD-2FF45D05BF1B}"/>
              </a:ext>
            </a:extLst>
          </p:cNvPr>
          <p:cNvSpPr/>
          <p:nvPr/>
        </p:nvSpPr>
        <p:spPr>
          <a:xfrm>
            <a:off x="415673" y="1537584"/>
            <a:ext cx="10964978" cy="141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Определить интерфейс репозитория для операций с данными о дронах, маршрутах и полетах. Реализации этого интерфейса могут взаимодействовать с различными хранилищами данных, такими как реляционные базы данных, NoSQL, файлы и другие источники.</a:t>
            </a:r>
          </a:p>
        </p:txBody>
      </p:sp>
      <p:sp>
        <p:nvSpPr>
          <p:cNvPr id="6" name="Google Shape;99;g12bde07e62c_1_67">
            <a:extLst>
              <a:ext uri="{FF2B5EF4-FFF2-40B4-BE49-F238E27FC236}">
                <a16:creationId xmlns:a16="http://schemas.microsoft.com/office/drawing/2014/main" id="{62C59660-6573-490A-9E6C-79CEAF7BC240}"/>
              </a:ext>
            </a:extLst>
          </p:cNvPr>
          <p:cNvSpPr/>
          <p:nvPr/>
        </p:nvSpPr>
        <p:spPr>
          <a:xfrm>
            <a:off x="424140" y="4110049"/>
            <a:ext cx="339723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</a:t>
            </a:r>
            <a:endParaRPr sz="2300" b="1" i="0" u="none" strike="noStrike" cap="none">
              <a:solidFill>
                <a:srgbClr val="1E5C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42;g196b218f55d_0_40">
            <a:extLst>
              <a:ext uri="{FF2B5EF4-FFF2-40B4-BE49-F238E27FC236}">
                <a16:creationId xmlns:a16="http://schemas.microsoft.com/office/drawing/2014/main" id="{943B977E-C222-4312-BFF0-5ED7FB852453}"/>
              </a:ext>
            </a:extLst>
          </p:cNvPr>
          <p:cNvSpPr/>
          <p:nvPr/>
        </p:nvSpPr>
        <p:spPr>
          <a:xfrm>
            <a:off x="424140" y="4662486"/>
            <a:ext cx="74397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Создание интерфейса репозитория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Создание конкретных реализаций репозитория для разных источников данных</a:t>
            </a:r>
          </a:p>
          <a:p>
            <a:pPr marL="457200" marR="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Montserrat"/>
              <a:buAutoNum type="arabicPeriod"/>
            </a:pPr>
            <a:r>
              <a:rPr lang="ru-RU" sz="2000" b="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Использование паттерна в клиентском коде</a:t>
            </a:r>
            <a:endParaRPr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486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24140" y="949283"/>
            <a:ext cx="2319060" cy="63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интерфейса репозитория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4F8495-EFBF-44D8-A808-30C4E7D9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45" y="1085210"/>
            <a:ext cx="6186309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from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abc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ABC, abstractmethod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FlightRepository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(ABC):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@abstractmethod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add_flight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@abstractmethod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remove_flight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flight_id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@abstractmethod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get_flight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flight_id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@abstractmethod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get_all_flights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24140" y="949283"/>
            <a:ext cx="2319060" cy="63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конкретных реализаций репозитория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3098E1-4D68-41A7-9CFE-F6F524A1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99363"/>
            <a:ext cx="9421169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SQLFlightRepository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(FlightRepository):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connection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.connection =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connection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add_flight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добавления данных о полете в SQL базу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remove_flight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flight_id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удаления данных о полете из SQL базы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get_flight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flight_id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получения данных о полете из SQL базы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get_all_flights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получения всех данных о полетах из SQL базы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1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FF66A2-9087-4543-9671-5D9367F5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472" y="1131828"/>
            <a:ext cx="969688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NoSQLFlightRepository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(FlightRepository):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connection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.connection =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connection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add_flight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добавления данных о полете в NoSQL базу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remove_flight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flight_id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удаления данных о полете из NoSQL базы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get_flight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flight_id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получения данных о полете из NoSQL базы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get_all_flights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):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Логика получения всех данных о полетах из NoSQL базы данных</a:t>
            </a:r>
            <a:b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pass</a:t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24140" y="949283"/>
            <a:ext cx="2319060" cy="63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конкретных реализаций репозитория</a:t>
            </a:r>
          </a:p>
        </p:txBody>
      </p:sp>
    </p:spTree>
    <p:extLst>
      <p:ext uri="{BB962C8B-B14F-4D97-AF65-F5344CB8AC3E}">
        <p14:creationId xmlns:p14="http://schemas.microsoft.com/office/powerpoint/2010/main" val="310399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24139" y="949283"/>
            <a:ext cx="2763903" cy="63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паттерна в клиентском коде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F156F5-7E4D-401A-86B6-011AC65C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108" y="1096124"/>
            <a:ext cx="787908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repository = SQLFlightRepository(connection)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repository.add_flight({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"drone_id"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101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"route"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[(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)], 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"status"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"completed"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 = repository.get_flight(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f"Данные о полете: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flight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repository.remove_flight(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24140" y="949284"/>
            <a:ext cx="390783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</a:t>
            </a:r>
          </a:p>
        </p:txBody>
      </p:sp>
      <p:sp>
        <p:nvSpPr>
          <p:cNvPr id="5" name="Google Shape;98;g12bde07e62c_1_67">
            <a:extLst>
              <a:ext uri="{FF2B5EF4-FFF2-40B4-BE49-F238E27FC236}">
                <a16:creationId xmlns:a16="http://schemas.microsoft.com/office/drawing/2014/main" id="{E3D7C5C2-070D-4318-8F1F-52886DAE8488}"/>
              </a:ext>
            </a:extLst>
          </p:cNvPr>
          <p:cNvSpPr/>
          <p:nvPr/>
        </p:nvSpPr>
        <p:spPr>
          <a:xfrm>
            <a:off x="424139" y="392943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8C2A15-A0DA-43A4-B944-C37746E2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84" y="1821790"/>
            <a:ext cx="10005631" cy="48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6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bde07e62c_1_67"/>
          <p:cNvSpPr/>
          <p:nvPr/>
        </p:nvSpPr>
        <p:spPr>
          <a:xfrm>
            <a:off x="424140" y="364067"/>
            <a:ext cx="7263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 b="1" i="0" u="none" strike="noStrike" cap="none">
                <a:solidFill>
                  <a:srgbClr val="FF0068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Репозиторий</a:t>
            </a:r>
            <a:endParaRPr lang="en-US" sz="3200" b="1" i="0" u="none" strike="noStrike" cap="none">
              <a:solidFill>
                <a:srgbClr val="FF00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99;g12bde07e62c_1_67">
            <a:extLst>
              <a:ext uri="{FF2B5EF4-FFF2-40B4-BE49-F238E27FC236}">
                <a16:creationId xmlns:a16="http://schemas.microsoft.com/office/drawing/2014/main" id="{05509EE1-5FF6-4821-B6B5-3DAC3A652242}"/>
              </a:ext>
            </a:extLst>
          </p:cNvPr>
          <p:cNvSpPr/>
          <p:nvPr/>
        </p:nvSpPr>
        <p:spPr>
          <a:xfrm>
            <a:off x="424140" y="949284"/>
            <a:ext cx="390783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Применимость</a:t>
            </a:r>
          </a:p>
        </p:txBody>
      </p:sp>
      <p:sp>
        <p:nvSpPr>
          <p:cNvPr id="5" name="Google Shape;142;g196b218f55d_0_40">
            <a:extLst>
              <a:ext uri="{FF2B5EF4-FFF2-40B4-BE49-F238E27FC236}">
                <a16:creationId xmlns:a16="http://schemas.microsoft.com/office/drawing/2014/main" id="{66CC4CA8-236C-44CC-8440-6DF06DA3A780}"/>
              </a:ext>
            </a:extLst>
          </p:cNvPr>
          <p:cNvSpPr/>
          <p:nvPr/>
        </p:nvSpPr>
        <p:spPr>
          <a:xfrm>
            <a:off x="424139" y="1747201"/>
            <a:ext cx="11208228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92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Когда необходимо изолировать бизнес-логику от слоя доступа к данным, особенно в системах управления дронами.</a:t>
            </a:r>
          </a:p>
          <a:p>
            <a:pPr marL="457200" marR="0" lvl="0" indent="-3492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Когда требуется поддержка различных источников данных в приложении.</a:t>
            </a:r>
          </a:p>
          <a:p>
            <a:pPr marL="457200" marR="0" lvl="0" indent="-3492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Когда необходимо упростить тестирование компонентов приложения, связанных с данными о полетах и маршрутах.</a:t>
            </a:r>
          </a:p>
          <a:p>
            <a:pPr marL="457200" marR="0" lvl="0" indent="-3492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504F7"/>
              </a:buClr>
              <a:buSzPts val="1900"/>
              <a:buFont typeface="Arial" panose="020B0604020202020204" pitchFamily="34" charset="0"/>
              <a:buChar char="•"/>
            </a:pPr>
            <a:r>
              <a:rPr lang="ru-RU" sz="2000" i="0" u="none" strike="noStrike" cap="none">
                <a:solidFill>
                  <a:srgbClr val="00396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Когда нужно централизовать операции над данными в одном месте.</a:t>
            </a:r>
            <a:endParaRPr lang="ru-RU" sz="2000" b="0" i="0" u="none" strike="noStrike" cap="none">
              <a:solidFill>
                <a:srgbClr val="00396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7611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665</Words>
  <Application>Microsoft Office PowerPoint</Application>
  <PresentationFormat>Широкоэкранный</PresentationFormat>
  <Paragraphs>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JetBrains Mono</vt:lpstr>
      <vt:lpstr>Montserrat ExtraBold</vt:lpstr>
      <vt:lpstr>Montserrat</vt:lpstr>
      <vt:lpstr>Calibri</vt:lpstr>
      <vt:lpstr>Montserrat Medium</vt:lpstr>
      <vt:lpstr>PTSans-Regular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root</cp:lastModifiedBy>
  <cp:revision>43</cp:revision>
  <dcterms:created xsi:type="dcterms:W3CDTF">2021-04-07T09:04:13Z</dcterms:created>
  <dcterms:modified xsi:type="dcterms:W3CDTF">2024-07-26T09:45:14Z</dcterms:modified>
</cp:coreProperties>
</file>