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ExtraBold" panose="00000900000000000000" pitchFamily="2" charset="-52"/>
      <p:bold r:id="rId22"/>
      <p:boldItalic r:id="rId23"/>
    </p:embeddedFont>
    <p:embeddedFont>
      <p:font typeface="Montserrat Medium" panose="00000600000000000000" pitchFamily="2" charset="-52"/>
      <p:regular r:id="rId24"/>
      <p:bold r:id="rId25"/>
      <p:italic r:id="rId26"/>
      <p:boldItalic r:id="rId27"/>
    </p:embeddedFont>
    <p:embeddedFont>
      <p:font typeface="Montserrat SemiBold" panose="00000700000000000000" pitchFamily="2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963" autoAdjust="0"/>
  </p:normalViewPr>
  <p:slideViewPr>
    <p:cSldViewPr snapToGrid="0">
      <p:cViewPr varScale="1">
        <p:scale>
          <a:sx n="79" d="100"/>
          <a:sy n="79" d="100"/>
        </p:scale>
        <p:origin x="88" y="88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42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97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36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977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349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/>
              <a:t>Когда использовать: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HTTP: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Подходит для статических запросов, где нет необходимости в постоянном обновлении данных (например, загрузка веб-страниц, REST API).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WebSocket: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Оптимален для приложений, требующих обновлений в реальном времени (например, чаты, онлайн-игры, мониторинг в реальном времени).</a:t>
            </a:r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044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/>
              <a:t>Эффективное использование полосы пропускания: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Минимальные заголовки: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После установления соединения WebSocket использует небольшие заголовки, что сокращает объем передаваемых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Постоянное соединение: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Нет необходимости повторно устанавливать соединение для каждого сообщения, что экономит трафик.</a:t>
            </a:r>
          </a:p>
          <a:p>
            <a:r>
              <a:rPr lang="ru-RU" b="1"/>
              <a:t>Снижение задержки: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Мгновенная доставка сообщений: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Данные передаются сразу после их отправки, что минимизирует задержки.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Отсутствие дополнительных накладных расходов: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Нет необходимости в повторной установке соединения, что уменьшает задержки при обмене данными.</a:t>
            </a:r>
          </a:p>
          <a:p>
            <a:r>
              <a:rPr lang="ru-RU" b="1"/>
              <a:t>Улучшение пользовательского опыта: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Реальное время: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Пользователи получают обновления и ответы в реальном времени, что улучшает взаимодействие.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Плавный обмен данными: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Непрерывный поток данных обеспечивает плавность работы приложений, таких как чаты и онлайн-игры.</a:t>
            </a:r>
          </a:p>
          <a:p>
            <a:r>
              <a:rPr lang="ru-RU" b="1"/>
              <a:t>Улучшенная масштабируемость: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Меньше соединений: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Один сервер может поддерживать больше клиентов благодаря постоянному соединению.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Эффективное управление ресурсами: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Меньшее количество соединений снижает нагрузку на серверные ресурсы, позволяя обслуживать больше пользователей одновременно.</a:t>
            </a:r>
          </a:p>
          <a:p>
            <a:r>
              <a:rPr lang="ru-RU" b="1"/>
              <a:t>Широкий спектр применений: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Онлайн чаты: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Мгновенный обмен сообщениями между пользователями.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Онлайн игры: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Обновление состояния игры в реальном времени для всех участников.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/>
              <a:t>Биржевые приложения:</a:t>
            </a:r>
            <a:endParaRPr lang="ru-RU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/>
              <a:t>Обновление котировок акций и торговых данных в реальном времени.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100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426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3.7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5" y="2066750"/>
            <a:ext cx="9357848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Принципы работы </a:t>
            </a:r>
            <a:r>
              <a:rPr lang="en-US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WebSockets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2735581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 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Протокол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113059"/>
            <a:ext cx="899604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Формат данных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WebSocket:</a:t>
            </a:r>
          </a:p>
        </p:txBody>
      </p:sp>
      <p:sp>
        <p:nvSpPr>
          <p:cNvPr id="6" name="Google Shape;133;g196b218f55d_0_40">
            <a:extLst>
              <a:ext uri="{FF2B5EF4-FFF2-40B4-BE49-F238E27FC236}">
                <a16:creationId xmlns:a16="http://schemas.microsoft.com/office/drawing/2014/main" id="{133DAAF8-7CC9-431C-AC11-8001F4AF56B9}"/>
              </a:ext>
            </a:extLst>
          </p:cNvPr>
          <p:cNvSpPr/>
          <p:nvPr/>
        </p:nvSpPr>
        <p:spPr>
          <a:xfrm>
            <a:off x="827681" y="2143066"/>
            <a:ext cx="991045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Структура фреймов:</a:t>
            </a:r>
          </a:p>
          <a:p>
            <a:pPr marL="809625" lvl="1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WebSocket передает данные в виде фреймов (frames).</a:t>
            </a:r>
          </a:p>
          <a:p>
            <a:pPr marL="809625" lvl="1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Типы фреймов: текстовые, бинарные, контрольные (ping, pong, close).</a:t>
            </a:r>
          </a:p>
          <a:p>
            <a:pPr marL="457200" lvl="1" indent="-342900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Текстовый фрейм:</a:t>
            </a:r>
          </a:p>
          <a:p>
            <a:pPr marL="809625" lvl="1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 передаются в виде строк (UTF-8).</a:t>
            </a:r>
          </a:p>
          <a:p>
            <a:pPr marL="457200" lvl="1" indent="-342900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Бинарный фрейм:</a:t>
            </a:r>
          </a:p>
          <a:p>
            <a:pPr marL="809625" lvl="1">
              <a:lnSpc>
                <a:spcPct val="115000"/>
              </a:lnSpc>
              <a:spcBef>
                <a:spcPts val="1000"/>
              </a:spcBef>
              <a:buClr>
                <a:srgbClr val="1E5CEC"/>
              </a:buClr>
              <a:buSzPts val="18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 передаются в бинарном формате.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195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WebSockets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история веб-технологий: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42;g196b218f55d_0_40">
            <a:extLst>
              <a:ext uri="{FF2B5EF4-FFF2-40B4-BE49-F238E27FC236}">
                <a16:creationId xmlns:a16="http://schemas.microsoft.com/office/drawing/2014/main" id="{747CDEAD-81E0-4A55-920C-7DEEDA8AF82D}"/>
              </a:ext>
            </a:extLst>
          </p:cNvPr>
          <p:cNvSpPr/>
          <p:nvPr/>
        </p:nvSpPr>
        <p:spPr>
          <a:xfrm>
            <a:off x="609199" y="2078310"/>
            <a:ext cx="10938135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Статические веб-страницы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Динамические веб-страницы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AJAX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 реальное время</a:t>
            </a: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A438105C-7032-4A28-9783-BCC9A385845B}"/>
              </a:ext>
            </a:extLst>
          </p:cNvPr>
          <p:cNvSpPr/>
          <p:nvPr/>
        </p:nvSpPr>
        <p:spPr>
          <a:xfrm>
            <a:off x="609199" y="3920994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история веб-технологий: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30;g196b218f55d_0_40">
            <a:extLst>
              <a:ext uri="{FF2B5EF4-FFF2-40B4-BE49-F238E27FC236}">
                <a16:creationId xmlns:a16="http://schemas.microsoft.com/office/drawing/2014/main" id="{AB91F3E1-577E-4041-9528-D42E4030BD34}"/>
              </a:ext>
            </a:extLst>
          </p:cNvPr>
          <p:cNvSpPr/>
          <p:nvPr/>
        </p:nvSpPr>
        <p:spPr>
          <a:xfrm>
            <a:off x="609199" y="4716849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 его ограничения: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  <a:buFont typeface="Montserrat"/>
              <a:buChar char="➜"/>
            </a:pP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1C6FCA58-4CAA-47EA-A8E2-6FFFDC57534D}"/>
              </a:ext>
            </a:extLst>
          </p:cNvPr>
          <p:cNvSpPr/>
          <p:nvPr/>
        </p:nvSpPr>
        <p:spPr>
          <a:xfrm>
            <a:off x="827683" y="5342073"/>
            <a:ext cx="48072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Однонаправленность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Задержка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43440-22DF-4CC3-85CF-C2F3A0331277}"/>
              </a:ext>
            </a:extLst>
          </p:cNvPr>
          <p:cNvSpPr txBox="1"/>
          <p:nvPr/>
        </p:nvSpPr>
        <p:spPr>
          <a:xfrm>
            <a:off x="6730903" y="4715113"/>
            <a:ext cx="5002548" cy="421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WebSockets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как решение:</a:t>
            </a:r>
          </a:p>
        </p:txBody>
      </p:sp>
      <p:sp>
        <p:nvSpPr>
          <p:cNvPr id="12" name="Google Shape;133;g196b218f55d_0_40">
            <a:extLst>
              <a:ext uri="{FF2B5EF4-FFF2-40B4-BE49-F238E27FC236}">
                <a16:creationId xmlns:a16="http://schemas.microsoft.com/office/drawing/2014/main" id="{CEE806A7-FD92-4709-ABD2-C5AE3A1B3879}"/>
              </a:ext>
            </a:extLst>
          </p:cNvPr>
          <p:cNvSpPr/>
          <p:nvPr/>
        </p:nvSpPr>
        <p:spPr>
          <a:xfrm>
            <a:off x="6989847" y="5342073"/>
            <a:ext cx="48072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Двусторонняя связь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Постоянное соединение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нужны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WebSockets</a:t>
            </a:r>
          </a:p>
        </p:txBody>
      </p:sp>
      <p:sp>
        <p:nvSpPr>
          <p:cNvPr id="99" name="Google Shape;99;g12bde07e62c_1_67"/>
          <p:cNvSpPr/>
          <p:nvPr/>
        </p:nvSpPr>
        <p:spPr>
          <a:xfrm>
            <a:off x="609200" y="129917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Проблемы и ограничения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HTTP: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42;g196b218f55d_0_40">
            <a:extLst>
              <a:ext uri="{FF2B5EF4-FFF2-40B4-BE49-F238E27FC236}">
                <a16:creationId xmlns:a16="http://schemas.microsoft.com/office/drawing/2014/main" id="{747CDEAD-81E0-4A55-920C-7DEEDA8AF82D}"/>
              </a:ext>
            </a:extLst>
          </p:cNvPr>
          <p:cNvSpPr/>
          <p:nvPr/>
        </p:nvSpPr>
        <p:spPr>
          <a:xfrm>
            <a:off x="609199" y="2078310"/>
            <a:ext cx="5314171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Однонаправленная коммуникация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Высокая задержка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Ресурсоемкость</a:t>
            </a:r>
          </a:p>
        </p:txBody>
      </p:sp>
      <p:sp>
        <p:nvSpPr>
          <p:cNvPr id="7" name="Google Shape;99;g12bde07e62c_1_67">
            <a:extLst>
              <a:ext uri="{FF2B5EF4-FFF2-40B4-BE49-F238E27FC236}">
                <a16:creationId xmlns:a16="http://schemas.microsoft.com/office/drawing/2014/main" id="{A438105C-7032-4A28-9783-BCC9A385845B}"/>
              </a:ext>
            </a:extLst>
          </p:cNvPr>
          <p:cNvSpPr/>
          <p:nvPr/>
        </p:nvSpPr>
        <p:spPr>
          <a:xfrm>
            <a:off x="609199" y="4066650"/>
            <a:ext cx="819493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Реальные примеры использования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WebSockets</a:t>
            </a:r>
            <a:r>
              <a:rPr lang="ru-RU" sz="2300" b="1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33;g196b218f55d_0_40">
            <a:extLst>
              <a:ext uri="{FF2B5EF4-FFF2-40B4-BE49-F238E27FC236}">
                <a16:creationId xmlns:a16="http://schemas.microsoft.com/office/drawing/2014/main" id="{1C6FCA58-4CAA-47EA-A8E2-6FFFDC57534D}"/>
              </a:ext>
            </a:extLst>
          </p:cNvPr>
          <p:cNvSpPr/>
          <p:nvPr/>
        </p:nvSpPr>
        <p:spPr>
          <a:xfrm>
            <a:off x="609199" y="4678527"/>
            <a:ext cx="48072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Онлайн чаты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Онлайн игры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Биржевые приложения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Дроны</a:t>
            </a:r>
          </a:p>
        </p:txBody>
      </p:sp>
      <p:sp>
        <p:nvSpPr>
          <p:cNvPr id="10" name="Google Shape;99;g12bde07e62c_1_67">
            <a:extLst>
              <a:ext uri="{FF2B5EF4-FFF2-40B4-BE49-F238E27FC236}">
                <a16:creationId xmlns:a16="http://schemas.microsoft.com/office/drawing/2014/main" id="{EEC743F1-0517-43F8-9834-073ED3E73149}"/>
              </a:ext>
            </a:extLst>
          </p:cNvPr>
          <p:cNvSpPr/>
          <p:nvPr/>
        </p:nvSpPr>
        <p:spPr>
          <a:xfrm>
            <a:off x="6730903" y="1299175"/>
            <a:ext cx="5002548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WebSockets </a:t>
            </a: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как решение: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42;g196b218f55d_0_40">
            <a:extLst>
              <a:ext uri="{FF2B5EF4-FFF2-40B4-BE49-F238E27FC236}">
                <a16:creationId xmlns:a16="http://schemas.microsoft.com/office/drawing/2014/main" id="{63D3AC75-35C1-46F0-8B5F-8301E2C0E248}"/>
              </a:ext>
            </a:extLst>
          </p:cNvPr>
          <p:cNvSpPr/>
          <p:nvPr/>
        </p:nvSpPr>
        <p:spPr>
          <a:xfrm>
            <a:off x="6730903" y="2078310"/>
            <a:ext cx="5314171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Двусторонняя связь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Низкая задержка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Эффективное использование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5098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Определение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</a:p>
        </p:txBody>
      </p:sp>
      <p:sp>
        <p:nvSpPr>
          <p:cNvPr id="11" name="Google Shape;108;g196b218f55d_0_139">
            <a:extLst>
              <a:ext uri="{FF2B5EF4-FFF2-40B4-BE49-F238E27FC236}">
                <a16:creationId xmlns:a16="http://schemas.microsoft.com/office/drawing/2014/main" id="{5749B90C-1C9C-439C-91C0-F8A073B81A5B}"/>
              </a:ext>
            </a:extLst>
          </p:cNvPr>
          <p:cNvSpPr/>
          <p:nvPr/>
        </p:nvSpPr>
        <p:spPr>
          <a:xfrm>
            <a:off x="622874" y="1940800"/>
            <a:ext cx="11569125" cy="96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WebSocket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это протокол связи, обеспечивающий двустороннее (full-duplex) взаимодействие между клиентом и сервером через одно постоянное соединение.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29917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WebSocket?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2;g196b218f55d_0_40">
            <a:extLst>
              <a:ext uri="{FF2B5EF4-FFF2-40B4-BE49-F238E27FC236}">
                <a16:creationId xmlns:a16="http://schemas.microsoft.com/office/drawing/2014/main" id="{5EC77A00-841F-4506-AE5A-CAA8CF4057AE}"/>
              </a:ext>
            </a:extLst>
          </p:cNvPr>
          <p:cNvSpPr/>
          <p:nvPr/>
        </p:nvSpPr>
        <p:spPr>
          <a:xfrm>
            <a:off x="504003" y="2749949"/>
            <a:ext cx="1063873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Инициирование соединения </a:t>
            </a:r>
            <a:r>
              <a:rPr lang="en-US" sz="2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→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Постоянное соединение</a:t>
            </a:r>
          </a:p>
        </p:txBody>
      </p:sp>
      <p:sp>
        <p:nvSpPr>
          <p:cNvPr id="15" name="Google Shape;99;g12bde07e62c_1_67">
            <a:extLst>
              <a:ext uri="{FF2B5EF4-FFF2-40B4-BE49-F238E27FC236}">
                <a16:creationId xmlns:a16="http://schemas.microsoft.com/office/drawing/2014/main" id="{351241F6-A169-4048-ADF1-41B36E12F581}"/>
              </a:ext>
            </a:extLst>
          </p:cNvPr>
          <p:cNvSpPr/>
          <p:nvPr/>
        </p:nvSpPr>
        <p:spPr>
          <a:xfrm>
            <a:off x="609199" y="4066650"/>
            <a:ext cx="568640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характеристики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17" name="Google Shape;142;g196b218f55d_0_40">
            <a:extLst>
              <a:ext uri="{FF2B5EF4-FFF2-40B4-BE49-F238E27FC236}">
                <a16:creationId xmlns:a16="http://schemas.microsoft.com/office/drawing/2014/main" id="{933EE8D9-F750-47F7-A011-C30748FE1368}"/>
              </a:ext>
            </a:extLst>
          </p:cNvPr>
          <p:cNvSpPr/>
          <p:nvPr/>
        </p:nvSpPr>
        <p:spPr>
          <a:xfrm>
            <a:off x="609199" y="4561490"/>
            <a:ext cx="5314171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Двусторонняя связь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Низкая задержка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Малый объем заголовков</a:t>
            </a:r>
          </a:p>
        </p:txBody>
      </p:sp>
      <p:sp>
        <p:nvSpPr>
          <p:cNvPr id="18" name="Google Shape;99;g12bde07e62c_1_67">
            <a:extLst>
              <a:ext uri="{FF2B5EF4-FFF2-40B4-BE49-F238E27FC236}">
                <a16:creationId xmlns:a16="http://schemas.microsoft.com/office/drawing/2014/main" id="{5549E961-D817-4B7F-8E59-A78B8363B43B}"/>
              </a:ext>
            </a:extLst>
          </p:cNvPr>
          <p:cNvSpPr/>
          <p:nvPr/>
        </p:nvSpPr>
        <p:spPr>
          <a:xfrm>
            <a:off x="6268632" y="4087822"/>
            <a:ext cx="568640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 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WebSocket?</a:t>
            </a:r>
          </a:p>
        </p:txBody>
      </p:sp>
      <p:sp>
        <p:nvSpPr>
          <p:cNvPr id="19" name="Google Shape;142;g196b218f55d_0_40">
            <a:extLst>
              <a:ext uri="{FF2B5EF4-FFF2-40B4-BE49-F238E27FC236}">
                <a16:creationId xmlns:a16="http://schemas.microsoft.com/office/drawing/2014/main" id="{811998A1-5AB6-4328-96EE-3F81AA08011C}"/>
              </a:ext>
            </a:extLst>
          </p:cNvPr>
          <p:cNvSpPr/>
          <p:nvPr/>
        </p:nvSpPr>
        <p:spPr>
          <a:xfrm>
            <a:off x="6268632" y="4582662"/>
            <a:ext cx="5314171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Реальное время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Частые обновления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Двусторонняя коммуникация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91843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Отличия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 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040231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различия: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30;g196b218f55d_0_40">
            <a:extLst>
              <a:ext uri="{FF2B5EF4-FFF2-40B4-BE49-F238E27FC236}">
                <a16:creationId xmlns:a16="http://schemas.microsoft.com/office/drawing/2014/main" id="{6B69EB46-1070-4E94-ACF1-94FE4856EC77}"/>
              </a:ext>
            </a:extLst>
          </p:cNvPr>
          <p:cNvSpPr/>
          <p:nvPr/>
        </p:nvSpPr>
        <p:spPr>
          <a:xfrm>
            <a:off x="609199" y="1647314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Природа соединения</a:t>
            </a:r>
            <a:r>
              <a:rPr lang="en-US" sz="2000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133;g196b218f55d_0_40">
            <a:extLst>
              <a:ext uri="{FF2B5EF4-FFF2-40B4-BE49-F238E27FC236}">
                <a16:creationId xmlns:a16="http://schemas.microsoft.com/office/drawing/2014/main" id="{E8D3549D-4752-47D1-8FC7-C8EF05B0E61D}"/>
              </a:ext>
            </a:extLst>
          </p:cNvPr>
          <p:cNvSpPr/>
          <p:nvPr/>
        </p:nvSpPr>
        <p:spPr>
          <a:xfrm>
            <a:off x="827682" y="2215894"/>
            <a:ext cx="784698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HTTP: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Однонаправленное, запрос-ответ.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WebSocket: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Двустороннее, постоянное соединение.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30;g196b218f55d_0_40">
            <a:extLst>
              <a:ext uri="{FF2B5EF4-FFF2-40B4-BE49-F238E27FC236}">
                <a16:creationId xmlns:a16="http://schemas.microsoft.com/office/drawing/2014/main" id="{E309A5D5-6001-416E-9687-AAEB6FDA7F1E}"/>
              </a:ext>
            </a:extLst>
          </p:cNvPr>
          <p:cNvSpPr/>
          <p:nvPr/>
        </p:nvSpPr>
        <p:spPr>
          <a:xfrm>
            <a:off x="609199" y="3280557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Установление соединения</a:t>
            </a:r>
            <a:r>
              <a:rPr lang="en-US" sz="2000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" name="Google Shape;133;g196b218f55d_0_40">
            <a:extLst>
              <a:ext uri="{FF2B5EF4-FFF2-40B4-BE49-F238E27FC236}">
                <a16:creationId xmlns:a16="http://schemas.microsoft.com/office/drawing/2014/main" id="{C89D2129-BE76-431A-95BB-EA8A155279C1}"/>
              </a:ext>
            </a:extLst>
          </p:cNvPr>
          <p:cNvSpPr/>
          <p:nvPr/>
        </p:nvSpPr>
        <p:spPr>
          <a:xfrm>
            <a:off x="827682" y="3849137"/>
            <a:ext cx="11099978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HTTP: Новое соединение для каждого запроса.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WebSocket: Одно соединение, которое остается открытым на протяжении всей сессии.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" name="Google Shape;130;g196b218f55d_0_40">
            <a:extLst>
              <a:ext uri="{FF2B5EF4-FFF2-40B4-BE49-F238E27FC236}">
                <a16:creationId xmlns:a16="http://schemas.microsoft.com/office/drawing/2014/main" id="{8C1949EB-D098-45C7-B5CD-5BC25F7A93D9}"/>
              </a:ext>
            </a:extLst>
          </p:cNvPr>
          <p:cNvSpPr/>
          <p:nvPr/>
        </p:nvSpPr>
        <p:spPr>
          <a:xfrm>
            <a:off x="609199" y="5139437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Накладные расходы</a:t>
            </a: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" name="Google Shape;133;g196b218f55d_0_40">
            <a:extLst>
              <a:ext uri="{FF2B5EF4-FFF2-40B4-BE49-F238E27FC236}">
                <a16:creationId xmlns:a16="http://schemas.microsoft.com/office/drawing/2014/main" id="{93096799-B7B0-497D-A16B-92B148D471B7}"/>
              </a:ext>
            </a:extLst>
          </p:cNvPr>
          <p:cNvSpPr/>
          <p:nvPr/>
        </p:nvSpPr>
        <p:spPr>
          <a:xfrm>
            <a:off x="827682" y="5708017"/>
            <a:ext cx="11099978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HTTP: Каждый запрос содержит полные заголовки HTTP.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WebSocket: После установления соединения заголовки минимальны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572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Отличия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 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113059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Процесс установления соединения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id="10" name="Google Shape;130;g196b218f55d_0_40">
            <a:extLst>
              <a:ext uri="{FF2B5EF4-FFF2-40B4-BE49-F238E27FC236}">
                <a16:creationId xmlns:a16="http://schemas.microsoft.com/office/drawing/2014/main" id="{6B69EB46-1070-4E94-ACF1-94FE4856EC77}"/>
              </a:ext>
            </a:extLst>
          </p:cNvPr>
          <p:cNvSpPr/>
          <p:nvPr/>
        </p:nvSpPr>
        <p:spPr>
          <a:xfrm>
            <a:off x="609199" y="1841522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HTTP:</a:t>
            </a: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133;g196b218f55d_0_40">
            <a:extLst>
              <a:ext uri="{FF2B5EF4-FFF2-40B4-BE49-F238E27FC236}">
                <a16:creationId xmlns:a16="http://schemas.microsoft.com/office/drawing/2014/main" id="{E8D3549D-4752-47D1-8FC7-C8EF05B0E61D}"/>
              </a:ext>
            </a:extLst>
          </p:cNvPr>
          <p:cNvSpPr/>
          <p:nvPr/>
        </p:nvSpPr>
        <p:spPr>
          <a:xfrm>
            <a:off x="827681" y="2410102"/>
            <a:ext cx="8073557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Клиент отправляет HTTP-запрос.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Сервер отвечает с данными и закрывает соединение.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" name="Google Shape;130;g196b218f55d_0_40">
            <a:extLst>
              <a:ext uri="{FF2B5EF4-FFF2-40B4-BE49-F238E27FC236}">
                <a16:creationId xmlns:a16="http://schemas.microsoft.com/office/drawing/2014/main" id="{E309A5D5-6001-416E-9687-AAEB6FDA7F1E}"/>
              </a:ext>
            </a:extLst>
          </p:cNvPr>
          <p:cNvSpPr/>
          <p:nvPr/>
        </p:nvSpPr>
        <p:spPr>
          <a:xfrm>
            <a:off x="609199" y="3725617"/>
            <a:ext cx="4851900" cy="195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en-US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WebSocket:</a:t>
            </a:r>
            <a:endParaRPr lang="ru-RU" sz="2000" b="0" i="0" u="none" strike="noStrike" cap="none">
              <a:solidFill>
                <a:srgbClr val="00396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" name="Google Shape;133;g196b218f55d_0_40">
            <a:extLst>
              <a:ext uri="{FF2B5EF4-FFF2-40B4-BE49-F238E27FC236}">
                <a16:creationId xmlns:a16="http://schemas.microsoft.com/office/drawing/2014/main" id="{C89D2129-BE76-431A-95BB-EA8A155279C1}"/>
              </a:ext>
            </a:extLst>
          </p:cNvPr>
          <p:cNvSpPr/>
          <p:nvPr/>
        </p:nvSpPr>
        <p:spPr>
          <a:xfrm>
            <a:off x="827682" y="4294197"/>
            <a:ext cx="11099978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Клиент отправляет HTTP-запрос с заголовком Upgrade: websocket.</a:t>
            </a:r>
            <a:endParaRPr lang="en-US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Сервер принимает запрос, подтверждает апгрейд и устанавливает постоянное соединение.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08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Отличия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 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от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HTTP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113059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Сравнительная таблица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" name="Google Shape;161;g196b218f55d_0_63">
            <a:extLst>
              <a:ext uri="{FF2B5EF4-FFF2-40B4-BE49-F238E27FC236}">
                <a16:creationId xmlns:a16="http://schemas.microsoft.com/office/drawing/2014/main" id="{86979F1C-831C-434D-AE68-F0F9FCF63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512359"/>
              </p:ext>
            </p:extLst>
          </p:nvPr>
        </p:nvGraphicFramePr>
        <p:xfrm>
          <a:off x="736277" y="2222609"/>
          <a:ext cx="10762505" cy="3041158"/>
        </p:xfrm>
        <a:graphic>
          <a:graphicData uri="http://schemas.openxmlformats.org/drawingml/2006/table">
            <a:tbl>
              <a:tblPr>
                <a:noFill/>
                <a:tableStyleId>{4499D8E5-BCD6-44B2-A8CA-2E9618214638}</a:tableStyleId>
              </a:tblPr>
              <a:tblGrid>
                <a:gridCol w="1991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4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1E5CE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Характеристика</a:t>
                      </a:r>
                      <a:endParaRPr sz="1600" u="none" strike="noStrike" cap="none">
                        <a:solidFill>
                          <a:srgbClr val="1E5CEC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1E5CE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HTTP</a:t>
                      </a:r>
                      <a:endParaRPr sz="1600" u="none" strike="noStrike" cap="none">
                        <a:solidFill>
                          <a:srgbClr val="1E5CEC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1E5CEC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WebSocket</a:t>
                      </a:r>
                      <a:endParaRPr sz="1600" u="none" strike="noStrike" cap="none">
                        <a:solidFill>
                          <a:srgbClr val="1E5CEC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Тип связи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Однонаправленная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Двусторонняя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39A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Установление соединения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Каждый запрос – новое соединение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Одно постоянное соединение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Задержка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Высокая (из-за установления соединений)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Низкая (постоянное соединение)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Заголовки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Полные заголовки HTTP в каждом запросе</a:t>
                      </a:r>
                      <a:endParaRPr sz="1600" u="none" strike="noStrike" cap="none">
                        <a:solidFill>
                          <a:srgbClr val="00396B"/>
                        </a:solidFill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u="none" strike="noStrike" cap="none">
                          <a:solidFill>
                            <a:srgbClr val="00396B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Минимальные заголовки</a:t>
                      </a:r>
                      <a:endParaRPr sz="1600" u="none" strike="noStrike" cap="none">
                        <a:solidFill>
                          <a:srgbClr val="00396B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0000" marB="90000">
                    <a:lnL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D8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2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113059"/>
            <a:ext cx="899604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Эффективное использование полосы пропускания:</a:t>
            </a:r>
            <a:endParaRPr lang="en-US"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42;g196b218f55d_0_40">
            <a:extLst>
              <a:ext uri="{FF2B5EF4-FFF2-40B4-BE49-F238E27FC236}">
                <a16:creationId xmlns:a16="http://schemas.microsoft.com/office/drawing/2014/main" id="{175AB520-B2D4-4209-A27F-57B15592306A}"/>
              </a:ext>
            </a:extLst>
          </p:cNvPr>
          <p:cNvSpPr/>
          <p:nvPr/>
        </p:nvSpPr>
        <p:spPr>
          <a:xfrm>
            <a:off x="609200" y="1701359"/>
            <a:ext cx="10703465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Эффективное использование полосы пропускания</a:t>
            </a:r>
          </a:p>
          <a:p>
            <a:pPr marL="457200" marR="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Снижение задержки</a:t>
            </a:r>
          </a:p>
          <a:p>
            <a:pPr marL="457200" marR="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Улучшение пользовательского опыта</a:t>
            </a:r>
          </a:p>
          <a:p>
            <a:pPr marL="457200" marR="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Улучшенная масштабируемость</a:t>
            </a:r>
          </a:p>
          <a:p>
            <a:pPr marL="457200" marR="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Широкий спектр применений</a:t>
            </a:r>
          </a:p>
        </p:txBody>
      </p:sp>
    </p:spTree>
    <p:extLst>
      <p:ext uri="{BB962C8B-B14F-4D97-AF65-F5344CB8AC3E}">
        <p14:creationId xmlns:p14="http://schemas.microsoft.com/office/powerpoint/2010/main" val="20502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609200" y="57090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Протокол 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</a:p>
        </p:txBody>
      </p:sp>
      <p:sp>
        <p:nvSpPr>
          <p:cNvPr id="12" name="Google Shape;99;g12bde07e62c_1_67">
            <a:extLst>
              <a:ext uri="{FF2B5EF4-FFF2-40B4-BE49-F238E27FC236}">
                <a16:creationId xmlns:a16="http://schemas.microsoft.com/office/drawing/2014/main" id="{7018C13C-D985-47CB-B8EB-A718C5422200}"/>
              </a:ext>
            </a:extLst>
          </p:cNvPr>
          <p:cNvSpPr/>
          <p:nvPr/>
        </p:nvSpPr>
        <p:spPr>
          <a:xfrm>
            <a:off x="609200" y="1113059"/>
            <a:ext cx="899604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Процесс установления соединения (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Handshake):</a:t>
            </a:r>
          </a:p>
        </p:txBody>
      </p:sp>
      <p:sp>
        <p:nvSpPr>
          <p:cNvPr id="5" name="Google Shape;130;g196b218f55d_0_40">
            <a:extLst>
              <a:ext uri="{FF2B5EF4-FFF2-40B4-BE49-F238E27FC236}">
                <a16:creationId xmlns:a16="http://schemas.microsoft.com/office/drawing/2014/main" id="{A670C724-F54B-4620-8C62-7CB9EF57231B}"/>
              </a:ext>
            </a:extLst>
          </p:cNvPr>
          <p:cNvSpPr/>
          <p:nvPr/>
        </p:nvSpPr>
        <p:spPr>
          <a:xfrm>
            <a:off x="609199" y="1736327"/>
            <a:ext cx="48519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68"/>
              </a:buClr>
              <a:buSzPts val="1600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Инициация соединения</a:t>
            </a:r>
          </a:p>
        </p:txBody>
      </p:sp>
      <p:sp>
        <p:nvSpPr>
          <p:cNvPr id="6" name="Google Shape;133;g196b218f55d_0_40">
            <a:extLst>
              <a:ext uri="{FF2B5EF4-FFF2-40B4-BE49-F238E27FC236}">
                <a16:creationId xmlns:a16="http://schemas.microsoft.com/office/drawing/2014/main" id="{133DAAF8-7CC9-431C-AC11-8001F4AF56B9}"/>
              </a:ext>
            </a:extLst>
          </p:cNvPr>
          <p:cNvSpPr/>
          <p:nvPr/>
        </p:nvSpPr>
        <p:spPr>
          <a:xfrm>
            <a:off x="827681" y="2304906"/>
            <a:ext cx="991045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Клиент отправляет HTTP-запрос с заголовком Upgrade: websocket.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 </a:t>
            </a:r>
            <a:r>
              <a:rPr lang="en-US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HTTP-</a:t>
            </a:r>
            <a:r>
              <a:rPr lang="ru-RU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запроса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endParaRPr lang="ru-RU" sz="2000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Ответ сервера. Сервер отвечает с подтверждением апгрейда и устанавливает WebSocket соединение.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5CEC"/>
              </a:buClr>
              <a:buSzPts val="1800"/>
              <a:buFont typeface="Montserrat"/>
              <a:buChar char="●"/>
            </a:pPr>
            <a:r>
              <a:rPr lang="ru-RU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 </a:t>
            </a:r>
            <a:r>
              <a:rPr lang="en-US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HTTP-</a:t>
            </a:r>
            <a:r>
              <a:rPr lang="ru-RU" sz="2000" b="0" i="1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ответа </a:t>
            </a: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7BD2E-E7C1-4D88-92F6-6DAE86BEEDDE}"/>
              </a:ext>
            </a:extLst>
          </p:cNvPr>
          <p:cNvSpPr txBox="1"/>
          <p:nvPr/>
        </p:nvSpPr>
        <p:spPr>
          <a:xfrm>
            <a:off x="4764187" y="2982424"/>
            <a:ext cx="6097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GET /chat HTTP/1.1 </a:t>
            </a:r>
            <a:endParaRPr lang="ru-RU"/>
          </a:p>
          <a:p>
            <a:r>
              <a:rPr lang="en-US"/>
              <a:t>Host: server.example.com </a:t>
            </a:r>
            <a:endParaRPr lang="ru-RU"/>
          </a:p>
          <a:p>
            <a:r>
              <a:rPr lang="en-US"/>
              <a:t>Upgrade: websocket </a:t>
            </a:r>
            <a:endParaRPr lang="ru-RU"/>
          </a:p>
          <a:p>
            <a:r>
              <a:rPr lang="en-US"/>
              <a:t>Connection: Upgrade </a:t>
            </a:r>
            <a:endParaRPr lang="ru-RU"/>
          </a:p>
          <a:p>
            <a:r>
              <a:rPr lang="en-US"/>
              <a:t>Sec-WebSocket-Key: dGhlIHNhbXBsZSBub25jZQ== </a:t>
            </a:r>
            <a:endParaRPr lang="ru-RU"/>
          </a:p>
          <a:p>
            <a:r>
              <a:rPr lang="en-US"/>
              <a:t>Sec-WebSocket-Version: 13</a:t>
            </a:r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3DA77-6671-4254-8B8F-E7C6EECBA634}"/>
              </a:ext>
            </a:extLst>
          </p:cNvPr>
          <p:cNvSpPr txBox="1"/>
          <p:nvPr/>
        </p:nvSpPr>
        <p:spPr>
          <a:xfrm>
            <a:off x="4764187" y="5729131"/>
            <a:ext cx="60973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HTTP/1.1 101 Switching Protocols </a:t>
            </a:r>
            <a:endParaRPr lang="ru-RU"/>
          </a:p>
          <a:p>
            <a:r>
              <a:rPr lang="en-US"/>
              <a:t>Upgrade: websocket </a:t>
            </a:r>
            <a:endParaRPr lang="ru-RU"/>
          </a:p>
          <a:p>
            <a:r>
              <a:rPr lang="en-US"/>
              <a:t>Connection: Upgrade </a:t>
            </a:r>
            <a:endParaRPr lang="ru-RU"/>
          </a:p>
          <a:p>
            <a:r>
              <a:rPr lang="en-US"/>
              <a:t>Sec-WebSocket-Accept: s3pPLMBiTxaQ9kYGzzhZRbK+xOo=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15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680</Words>
  <Application>Microsoft Office PowerPoint</Application>
  <PresentationFormat>Широкоэкранный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Montserrat SemiBold</vt:lpstr>
      <vt:lpstr>Calibri</vt:lpstr>
      <vt:lpstr>Arial</vt:lpstr>
      <vt:lpstr>Montserrat ExtraBold</vt:lpstr>
      <vt:lpstr>Montserrat Medium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7</cp:revision>
  <dcterms:created xsi:type="dcterms:W3CDTF">2021-04-07T09:04:13Z</dcterms:created>
  <dcterms:modified xsi:type="dcterms:W3CDTF">2024-08-07T05:54:48Z</dcterms:modified>
</cp:coreProperties>
</file>