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3"/>
  </p:notesMasterIdLst>
  <p:sldIdLst>
    <p:sldId id="287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13444538" cy="7562850"/>
  <p:notesSz cx="10693400" cy="756285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7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96B"/>
    <a:srgbClr val="1E5CEC"/>
    <a:srgbClr val="FF00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92" y="64"/>
      </p:cViewPr>
      <p:guideLst>
        <p:guide orient="horz" pos="2880"/>
        <p:guide pos="271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3913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6057900" y="0"/>
            <a:ext cx="4632325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FF5B1C-3CEF-4B2B-B202-BB519353D9A6}" type="datetimeFigureOut">
              <a:rPr lang="ru-RU" smtClean="0"/>
              <a:t>01.07.2024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079750" y="946150"/>
            <a:ext cx="4533900" cy="2551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7183438"/>
            <a:ext cx="4633913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6057900" y="7183438"/>
            <a:ext cx="4632325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24F290-F87C-47ED-A7D1-CFDEE8A804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8079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96b218f55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g196b218f55d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7" name="Google Shape;87;g196b218f55d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08342" y="2344485"/>
            <a:ext cx="11427857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016682" y="4235198"/>
            <a:ext cx="941117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2701">
              <a:spcBef>
                <a:spcPts val="110"/>
              </a:spcBef>
            </a:pPr>
            <a:r>
              <a:rPr lang="ru-RU"/>
              <a:t>Курс</a:t>
            </a:r>
            <a:r>
              <a:rPr lang="ru-RU" spc="-15"/>
              <a:t> </a:t>
            </a:r>
            <a:r>
              <a:rPr lang="ru-RU" spc="-5"/>
              <a:t>«Алгоритмы,</a:t>
            </a:r>
            <a:r>
              <a:rPr lang="ru-RU" spc="-10"/>
              <a:t> </a:t>
            </a:r>
            <a:r>
              <a:rPr lang="ru-RU" spc="-5"/>
              <a:t>модели,</a:t>
            </a:r>
            <a:r>
              <a:rPr lang="ru-RU" spc="-15"/>
              <a:t> </a:t>
            </a:r>
            <a:r>
              <a:rPr lang="ru-RU" spc="-5"/>
              <a:t>алгебры»</a:t>
            </a:r>
            <a:endParaRPr lang="ru-RU" spc="-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2701">
              <a:spcBef>
                <a:spcPts val="110"/>
              </a:spcBef>
            </a:pPr>
            <a:r>
              <a:rPr lang="ru-RU"/>
              <a:t>29</a:t>
            </a:r>
            <a:r>
              <a:rPr lang="ru-RU" spc="-25"/>
              <a:t> </a:t>
            </a:r>
            <a:r>
              <a:rPr lang="ru-RU" spc="-5"/>
              <a:t>октября</a:t>
            </a:r>
            <a:r>
              <a:rPr lang="ru-RU" spc="-25"/>
              <a:t> </a:t>
            </a:r>
            <a:r>
              <a:rPr lang="ru-RU" spc="-5"/>
              <a:t>2015</a:t>
            </a:r>
            <a:r>
              <a:rPr lang="ru-RU" spc="-20"/>
              <a:t> </a:t>
            </a:r>
            <a:r>
              <a:rPr lang="ru-RU" spc="-5"/>
              <a:t>года</a:t>
            </a:r>
            <a:endParaRPr lang="ru-RU" spc="-5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70075" y="530709"/>
            <a:ext cx="6704386" cy="307777"/>
          </a:xfrm>
        </p:spPr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2701">
              <a:spcBef>
                <a:spcPts val="110"/>
              </a:spcBef>
            </a:pPr>
            <a:r>
              <a:rPr lang="ru-RU"/>
              <a:t>Курс</a:t>
            </a:r>
            <a:r>
              <a:rPr lang="ru-RU" spc="-15"/>
              <a:t> </a:t>
            </a:r>
            <a:r>
              <a:rPr lang="ru-RU" spc="-5"/>
              <a:t>«Алгоритмы,</a:t>
            </a:r>
            <a:r>
              <a:rPr lang="ru-RU" spc="-10"/>
              <a:t> </a:t>
            </a:r>
            <a:r>
              <a:rPr lang="ru-RU" spc="-5"/>
              <a:t>модели,</a:t>
            </a:r>
            <a:r>
              <a:rPr lang="ru-RU" spc="-15"/>
              <a:t> </a:t>
            </a:r>
            <a:r>
              <a:rPr lang="ru-RU" spc="-5"/>
              <a:t>алгебры»</a:t>
            </a:r>
            <a:endParaRPr lang="ru-RU" spc="-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2701">
              <a:spcBef>
                <a:spcPts val="110"/>
              </a:spcBef>
            </a:pPr>
            <a:r>
              <a:rPr lang="ru-RU"/>
              <a:t>29</a:t>
            </a:r>
            <a:r>
              <a:rPr lang="ru-RU" spc="-25"/>
              <a:t> </a:t>
            </a:r>
            <a:r>
              <a:rPr lang="ru-RU" spc="-5"/>
              <a:t>октября</a:t>
            </a:r>
            <a:r>
              <a:rPr lang="ru-RU" spc="-25"/>
              <a:t> </a:t>
            </a:r>
            <a:r>
              <a:rPr lang="ru-RU" spc="-5"/>
              <a:t>2015</a:t>
            </a:r>
            <a:r>
              <a:rPr lang="ru-RU" spc="-20"/>
              <a:t> </a:t>
            </a:r>
            <a:r>
              <a:rPr lang="ru-RU" spc="-5"/>
              <a:t>года</a:t>
            </a:r>
            <a:endParaRPr lang="ru-RU" spc="-5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70075" y="530709"/>
            <a:ext cx="6704386" cy="307777"/>
          </a:xfrm>
        </p:spPr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72229" y="1739458"/>
            <a:ext cx="584837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923939" y="1739458"/>
            <a:ext cx="584837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2701">
              <a:spcBef>
                <a:spcPts val="110"/>
              </a:spcBef>
            </a:pPr>
            <a:r>
              <a:rPr lang="ru-RU"/>
              <a:t>Курс</a:t>
            </a:r>
            <a:r>
              <a:rPr lang="ru-RU" spc="-15"/>
              <a:t> </a:t>
            </a:r>
            <a:r>
              <a:rPr lang="ru-RU" spc="-5"/>
              <a:t>«Алгоритмы,</a:t>
            </a:r>
            <a:r>
              <a:rPr lang="ru-RU" spc="-10"/>
              <a:t> </a:t>
            </a:r>
            <a:r>
              <a:rPr lang="ru-RU" spc="-5"/>
              <a:t>модели,</a:t>
            </a:r>
            <a:r>
              <a:rPr lang="ru-RU" spc="-15"/>
              <a:t> </a:t>
            </a:r>
            <a:r>
              <a:rPr lang="ru-RU" spc="-5"/>
              <a:t>алгебры»</a:t>
            </a:r>
            <a:endParaRPr lang="ru-RU" spc="-5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2701">
              <a:spcBef>
                <a:spcPts val="110"/>
              </a:spcBef>
            </a:pPr>
            <a:r>
              <a:rPr lang="ru-RU"/>
              <a:t>29</a:t>
            </a:r>
            <a:r>
              <a:rPr lang="ru-RU" spc="-25"/>
              <a:t> </a:t>
            </a:r>
            <a:r>
              <a:rPr lang="ru-RU" spc="-5"/>
              <a:t>октября</a:t>
            </a:r>
            <a:r>
              <a:rPr lang="ru-RU" spc="-25"/>
              <a:t> </a:t>
            </a:r>
            <a:r>
              <a:rPr lang="ru-RU" spc="-5"/>
              <a:t>2015</a:t>
            </a:r>
            <a:r>
              <a:rPr lang="ru-RU" spc="-20"/>
              <a:t> </a:t>
            </a:r>
            <a:r>
              <a:rPr lang="ru-RU" spc="-5"/>
              <a:t>года</a:t>
            </a:r>
            <a:endParaRPr lang="ru-RU" spc="-5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70075" y="530709"/>
            <a:ext cx="6704386" cy="307777"/>
          </a:xfrm>
        </p:spPr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2701">
              <a:spcBef>
                <a:spcPts val="110"/>
              </a:spcBef>
            </a:pPr>
            <a:r>
              <a:rPr lang="ru-RU"/>
              <a:t>Курс</a:t>
            </a:r>
            <a:r>
              <a:rPr lang="ru-RU" spc="-15"/>
              <a:t> </a:t>
            </a:r>
            <a:r>
              <a:rPr lang="ru-RU" spc="-5"/>
              <a:t>«Алгоритмы,</a:t>
            </a:r>
            <a:r>
              <a:rPr lang="ru-RU" spc="-10"/>
              <a:t> </a:t>
            </a:r>
            <a:r>
              <a:rPr lang="ru-RU" spc="-5"/>
              <a:t>модели,</a:t>
            </a:r>
            <a:r>
              <a:rPr lang="ru-RU" spc="-15"/>
              <a:t> </a:t>
            </a:r>
            <a:r>
              <a:rPr lang="ru-RU" spc="-5"/>
              <a:t>алгебры»</a:t>
            </a:r>
            <a:endParaRPr lang="ru-RU" spc="-5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2701">
              <a:spcBef>
                <a:spcPts val="110"/>
              </a:spcBef>
            </a:pPr>
            <a:r>
              <a:rPr lang="ru-RU"/>
              <a:t>29</a:t>
            </a:r>
            <a:r>
              <a:rPr lang="ru-RU" spc="-25"/>
              <a:t> </a:t>
            </a:r>
            <a:r>
              <a:rPr lang="ru-RU" spc="-5"/>
              <a:t>октября</a:t>
            </a:r>
            <a:r>
              <a:rPr lang="ru-RU" spc="-25"/>
              <a:t> </a:t>
            </a:r>
            <a:r>
              <a:rPr lang="ru-RU" spc="-5"/>
              <a:t>2015</a:t>
            </a:r>
            <a:r>
              <a:rPr lang="ru-RU" spc="-20"/>
              <a:t> </a:t>
            </a:r>
            <a:r>
              <a:rPr lang="ru-RU" spc="-5"/>
              <a:t>года</a:t>
            </a:r>
            <a:endParaRPr lang="ru-RU" spc="-5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2701">
              <a:spcBef>
                <a:spcPts val="110"/>
              </a:spcBef>
            </a:pPr>
            <a:r>
              <a:rPr lang="ru-RU"/>
              <a:t>Курс</a:t>
            </a:r>
            <a:r>
              <a:rPr lang="ru-RU" spc="-15"/>
              <a:t> </a:t>
            </a:r>
            <a:r>
              <a:rPr lang="ru-RU" spc="-5"/>
              <a:t>«Алгоритмы,</a:t>
            </a:r>
            <a:r>
              <a:rPr lang="ru-RU" spc="-10"/>
              <a:t> </a:t>
            </a:r>
            <a:r>
              <a:rPr lang="ru-RU" spc="-5"/>
              <a:t>модели,</a:t>
            </a:r>
            <a:r>
              <a:rPr lang="ru-RU" spc="-15"/>
              <a:t> </a:t>
            </a:r>
            <a:r>
              <a:rPr lang="ru-RU" spc="-5"/>
              <a:t>алгебры»</a:t>
            </a:r>
            <a:endParaRPr lang="ru-RU" spc="-5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2701">
              <a:spcBef>
                <a:spcPts val="110"/>
              </a:spcBef>
            </a:pPr>
            <a:r>
              <a:rPr lang="ru-RU"/>
              <a:t>29</a:t>
            </a:r>
            <a:r>
              <a:rPr lang="ru-RU" spc="-25"/>
              <a:t> </a:t>
            </a:r>
            <a:r>
              <a:rPr lang="ru-RU" spc="-5"/>
              <a:t>октября</a:t>
            </a:r>
            <a:r>
              <a:rPr lang="ru-RU" spc="-25"/>
              <a:t> </a:t>
            </a:r>
            <a:r>
              <a:rPr lang="ru-RU" spc="-5"/>
              <a:t>2015</a:t>
            </a:r>
            <a:r>
              <a:rPr lang="ru-RU" spc="-20"/>
              <a:t> </a:t>
            </a:r>
            <a:r>
              <a:rPr lang="ru-RU" spc="-5"/>
              <a:t>года</a:t>
            </a:r>
            <a:endParaRPr lang="ru-RU" spc="-5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Пустой слайд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>
            <a:spLocks noGrp="1"/>
          </p:cNvSpPr>
          <p:nvPr>
            <p:ph type="dt" idx="10"/>
          </p:nvPr>
        </p:nvSpPr>
        <p:spPr>
          <a:xfrm>
            <a:off x="924312" y="7009642"/>
            <a:ext cx="3025021" cy="402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6"/>
          <p:cNvSpPr txBox="1">
            <a:spLocks noGrp="1"/>
          </p:cNvSpPr>
          <p:nvPr>
            <p:ph type="ftr" idx="11"/>
          </p:nvPr>
        </p:nvSpPr>
        <p:spPr>
          <a:xfrm>
            <a:off x="4453503" y="7009642"/>
            <a:ext cx="4537532" cy="402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6"/>
          <p:cNvSpPr txBox="1">
            <a:spLocks noGrp="1"/>
          </p:cNvSpPr>
          <p:nvPr>
            <p:ph type="sldNum" idx="12"/>
          </p:nvPr>
        </p:nvSpPr>
        <p:spPr>
          <a:xfrm>
            <a:off x="9495205" y="7009642"/>
            <a:ext cx="3025021" cy="402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32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32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32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32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32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32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32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32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32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0022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70075" y="530709"/>
            <a:ext cx="6704386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272995" y="3551050"/>
            <a:ext cx="6903499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00186" y="7059227"/>
            <a:ext cx="4907576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2701">
              <a:spcBef>
                <a:spcPts val="110"/>
              </a:spcBef>
            </a:pPr>
            <a:r>
              <a:rPr lang="ru-RU"/>
              <a:t>Курс</a:t>
            </a:r>
            <a:r>
              <a:rPr lang="ru-RU" spc="-15"/>
              <a:t> </a:t>
            </a:r>
            <a:r>
              <a:rPr lang="ru-RU" spc="-5"/>
              <a:t>«Алгоритмы,</a:t>
            </a:r>
            <a:r>
              <a:rPr lang="ru-RU" spc="-10"/>
              <a:t> </a:t>
            </a:r>
            <a:r>
              <a:rPr lang="ru-RU" spc="-5"/>
              <a:t>модели,</a:t>
            </a:r>
            <a:r>
              <a:rPr lang="ru-RU" spc="-15"/>
              <a:t> </a:t>
            </a:r>
            <a:r>
              <a:rPr lang="ru-RU" spc="-5"/>
              <a:t>алгебры»</a:t>
            </a:r>
            <a:endParaRPr lang="ru-RU" spc="-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315252" y="7059227"/>
            <a:ext cx="2831016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2701">
              <a:spcBef>
                <a:spcPts val="110"/>
              </a:spcBef>
            </a:pPr>
            <a:r>
              <a:rPr lang="ru-RU"/>
              <a:t>29</a:t>
            </a:r>
            <a:r>
              <a:rPr lang="ru-RU" spc="-25"/>
              <a:t> </a:t>
            </a:r>
            <a:r>
              <a:rPr lang="ru-RU" spc="-5"/>
              <a:t>октября</a:t>
            </a:r>
            <a:r>
              <a:rPr lang="ru-RU" spc="-25"/>
              <a:t> </a:t>
            </a:r>
            <a:r>
              <a:rPr lang="ru-RU" spc="-5"/>
              <a:t>2015</a:t>
            </a:r>
            <a:r>
              <a:rPr lang="ru-RU" spc="-20"/>
              <a:t> </a:t>
            </a:r>
            <a:r>
              <a:rPr lang="ru-RU" spc="-5"/>
              <a:t>года</a:t>
            </a:r>
            <a:endParaRPr lang="ru-RU" spc="-5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680067" y="7033452"/>
            <a:ext cx="309224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26">
        <a:defRPr>
          <a:latin typeface="+mn-lt"/>
          <a:ea typeface="+mn-ea"/>
          <a:cs typeface="+mn-cs"/>
        </a:defRPr>
      </a:lvl2pPr>
      <a:lvl3pPr marL="914451">
        <a:defRPr>
          <a:latin typeface="+mn-lt"/>
          <a:ea typeface="+mn-ea"/>
          <a:cs typeface="+mn-cs"/>
        </a:defRPr>
      </a:lvl3pPr>
      <a:lvl4pPr marL="1371678">
        <a:defRPr>
          <a:latin typeface="+mn-lt"/>
          <a:ea typeface="+mn-ea"/>
          <a:cs typeface="+mn-cs"/>
        </a:defRPr>
      </a:lvl4pPr>
      <a:lvl5pPr marL="1828903">
        <a:defRPr>
          <a:latin typeface="+mn-lt"/>
          <a:ea typeface="+mn-ea"/>
          <a:cs typeface="+mn-cs"/>
        </a:defRPr>
      </a:lvl5pPr>
      <a:lvl6pPr marL="2286129">
        <a:defRPr>
          <a:latin typeface="+mn-lt"/>
          <a:ea typeface="+mn-ea"/>
          <a:cs typeface="+mn-cs"/>
        </a:defRPr>
      </a:lvl6pPr>
      <a:lvl7pPr marL="2743354">
        <a:defRPr>
          <a:latin typeface="+mn-lt"/>
          <a:ea typeface="+mn-ea"/>
          <a:cs typeface="+mn-cs"/>
        </a:defRPr>
      </a:lvl7pPr>
      <a:lvl8pPr marL="3200581">
        <a:defRPr>
          <a:latin typeface="+mn-lt"/>
          <a:ea typeface="+mn-ea"/>
          <a:cs typeface="+mn-cs"/>
        </a:defRPr>
      </a:lvl8pPr>
      <a:lvl9pPr marL="3657806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26">
        <a:defRPr>
          <a:latin typeface="+mn-lt"/>
          <a:ea typeface="+mn-ea"/>
          <a:cs typeface="+mn-cs"/>
        </a:defRPr>
      </a:lvl2pPr>
      <a:lvl3pPr marL="914451">
        <a:defRPr>
          <a:latin typeface="+mn-lt"/>
          <a:ea typeface="+mn-ea"/>
          <a:cs typeface="+mn-cs"/>
        </a:defRPr>
      </a:lvl3pPr>
      <a:lvl4pPr marL="1371678">
        <a:defRPr>
          <a:latin typeface="+mn-lt"/>
          <a:ea typeface="+mn-ea"/>
          <a:cs typeface="+mn-cs"/>
        </a:defRPr>
      </a:lvl4pPr>
      <a:lvl5pPr marL="1828903">
        <a:defRPr>
          <a:latin typeface="+mn-lt"/>
          <a:ea typeface="+mn-ea"/>
          <a:cs typeface="+mn-cs"/>
        </a:defRPr>
      </a:lvl5pPr>
      <a:lvl6pPr marL="2286129">
        <a:defRPr>
          <a:latin typeface="+mn-lt"/>
          <a:ea typeface="+mn-ea"/>
          <a:cs typeface="+mn-cs"/>
        </a:defRPr>
      </a:lvl6pPr>
      <a:lvl7pPr marL="2743354">
        <a:defRPr>
          <a:latin typeface="+mn-lt"/>
          <a:ea typeface="+mn-ea"/>
          <a:cs typeface="+mn-cs"/>
        </a:defRPr>
      </a:lvl7pPr>
      <a:lvl8pPr marL="3200581">
        <a:defRPr>
          <a:latin typeface="+mn-lt"/>
          <a:ea typeface="+mn-ea"/>
          <a:cs typeface="+mn-cs"/>
        </a:defRPr>
      </a:lvl8pPr>
      <a:lvl9pPr marL="3657806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g196b218f55d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48"/>
            <a:ext cx="13444538" cy="7562556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g196b218f55d_0_0"/>
          <p:cNvSpPr txBox="1"/>
          <p:nvPr/>
        </p:nvSpPr>
        <p:spPr>
          <a:xfrm>
            <a:off x="695744" y="1812500"/>
            <a:ext cx="5096618" cy="407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17" tIns="50395" rIns="100817" bIns="50395" anchor="t" anchorCtr="0">
            <a:spAutoFit/>
          </a:bodyPr>
          <a:lstStyle/>
          <a:p>
            <a:pPr>
              <a:buClr>
                <a:srgbClr val="000000"/>
              </a:buClr>
              <a:buSzPts val="1800"/>
            </a:pPr>
            <a:r>
              <a:rPr lang="ru-RU" sz="1985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Тема № 1.1</a:t>
            </a:r>
            <a:endParaRPr sz="1985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91" name="Google Shape;91;g196b218f55d_0_0"/>
          <p:cNvSpPr/>
          <p:nvPr/>
        </p:nvSpPr>
        <p:spPr>
          <a:xfrm>
            <a:off x="698224" y="2279225"/>
            <a:ext cx="8240403" cy="1325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17" tIns="50395" rIns="100817" bIns="50395" anchor="t" anchorCtr="0">
            <a:no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ts val="4000"/>
            </a:pPr>
            <a:r>
              <a:rPr lang="ru-RU" sz="4400" b="1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Работа с Pandas для работы с данными</a:t>
            </a:r>
            <a:endParaRPr lang="ru-RU" sz="3600" b="1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92" name="Google Shape;92;g196b218f55d_0_0"/>
          <p:cNvSpPr txBox="1"/>
          <p:nvPr/>
        </p:nvSpPr>
        <p:spPr>
          <a:xfrm>
            <a:off x="695744" y="3745808"/>
            <a:ext cx="5096618" cy="424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17" tIns="50395" rIns="100817" bIns="50395" anchor="t" anchorCtr="0">
            <a:spAutoFit/>
          </a:bodyPr>
          <a:lstStyle/>
          <a:p>
            <a:pPr>
              <a:buClr>
                <a:srgbClr val="000000"/>
              </a:buClr>
              <a:buSzPts val="1800"/>
            </a:pPr>
            <a:r>
              <a:rPr lang="ru-RU" sz="2095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Лекция</a:t>
            </a:r>
            <a:endParaRPr sz="2095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93" name="Google Shape;93;g196b218f55d_0_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4769" y="5362497"/>
            <a:ext cx="3030314" cy="14562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979070" y="454887"/>
            <a:ext cx="5816219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1">
              <a:spcBef>
                <a:spcPts val="100"/>
              </a:spcBef>
            </a:pPr>
            <a:r>
              <a:rPr sz="3200" spc="-5" dirty="0">
                <a:solidFill>
                  <a:srgbClr val="FF0068"/>
                </a:solidFill>
              </a:rPr>
              <a:t>Простейшие</a:t>
            </a:r>
            <a:r>
              <a:rPr sz="3200" spc="-60" dirty="0">
                <a:solidFill>
                  <a:srgbClr val="FF0068"/>
                </a:solidFill>
              </a:rPr>
              <a:t> </a:t>
            </a:r>
            <a:r>
              <a:rPr sz="3200" dirty="0">
                <a:solidFill>
                  <a:srgbClr val="FF0068"/>
                </a:solidFill>
              </a:rPr>
              <a:t>операции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1675755" y="7059227"/>
            <a:ext cx="4907576" cy="22955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1">
              <a:spcBef>
                <a:spcPts val="110"/>
              </a:spcBef>
            </a:pPr>
            <a:r>
              <a:rPr dirty="0"/>
              <a:t>Курс</a:t>
            </a:r>
            <a:r>
              <a:rPr spc="-15" dirty="0"/>
              <a:t> </a:t>
            </a:r>
            <a:r>
              <a:rPr spc="-5" dirty="0"/>
              <a:t>«Алгоритмы,</a:t>
            </a:r>
            <a:r>
              <a:rPr spc="-10" dirty="0"/>
              <a:t> </a:t>
            </a:r>
            <a:r>
              <a:rPr spc="-5" dirty="0"/>
              <a:t>модели,</a:t>
            </a:r>
            <a:r>
              <a:rPr spc="-15" dirty="0"/>
              <a:t> </a:t>
            </a:r>
            <a:r>
              <a:rPr spc="-5" dirty="0"/>
              <a:t>алгебры»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xfrm>
            <a:off x="11690820" y="7059227"/>
            <a:ext cx="2831016" cy="22955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1">
              <a:spcBef>
                <a:spcPts val="110"/>
              </a:spcBef>
            </a:pPr>
            <a:r>
              <a:rPr dirty="0"/>
              <a:t>29</a:t>
            </a:r>
            <a:r>
              <a:rPr spc="-25" dirty="0"/>
              <a:t> </a:t>
            </a:r>
            <a:r>
              <a:rPr spc="-5" dirty="0"/>
              <a:t>октября</a:t>
            </a:r>
            <a:r>
              <a:rPr spc="-25" dirty="0"/>
              <a:t> </a:t>
            </a:r>
            <a:r>
              <a:rPr spc="-5" dirty="0"/>
              <a:t>2015</a:t>
            </a:r>
            <a:r>
              <a:rPr spc="-20" dirty="0"/>
              <a:t> </a:t>
            </a:r>
            <a:r>
              <a:rPr spc="-5" dirty="0"/>
              <a:t>года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614330" y="1161034"/>
            <a:ext cx="4598035" cy="629660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12701" marR="5080">
              <a:lnSpc>
                <a:spcPts val="2270"/>
              </a:lnSpc>
              <a:spcBef>
                <a:spcPts val="285"/>
              </a:spcBef>
            </a:pPr>
            <a:r>
              <a:rPr sz="2000" b="1" dirty="0">
                <a:solidFill>
                  <a:srgbClr val="008000"/>
                </a:solidFill>
                <a:latin typeface="Courier New"/>
                <a:cs typeface="Courier New"/>
              </a:rPr>
              <a:t># </a:t>
            </a:r>
            <a:r>
              <a:rPr sz="2000" b="1" spc="-5" dirty="0">
                <a:solidFill>
                  <a:srgbClr val="008000"/>
                </a:solidFill>
                <a:latin typeface="Courier New"/>
                <a:cs typeface="Courier New"/>
              </a:rPr>
              <a:t>превращение </a:t>
            </a:r>
            <a:r>
              <a:rPr sz="2000" b="1" dirty="0">
                <a:solidFill>
                  <a:srgbClr val="008000"/>
                </a:solidFill>
                <a:latin typeface="Courier New"/>
                <a:cs typeface="Courier New"/>
              </a:rPr>
              <a:t>в </a:t>
            </a:r>
            <a:r>
              <a:rPr sz="2000" b="1" spc="-5" dirty="0">
                <a:solidFill>
                  <a:srgbClr val="008000"/>
                </a:solidFill>
                <a:latin typeface="Courier New"/>
                <a:cs typeface="Courier New"/>
              </a:rPr>
              <a:t>np-матрицу </a:t>
            </a:r>
            <a:r>
              <a:rPr sz="2000" b="1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print</a:t>
            </a:r>
            <a:r>
              <a:rPr sz="2000" b="1" spc="-1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data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.</a:t>
            </a:r>
            <a:r>
              <a:rPr sz="2000" b="1" spc="-5" dirty="0">
                <a:latin typeface="Courier New"/>
                <a:cs typeface="Courier New"/>
              </a:rPr>
              <a:t>values</a:t>
            </a:r>
            <a:r>
              <a:rPr sz="2000" b="1" spc="-10" dirty="0"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008000"/>
                </a:solidFill>
                <a:latin typeface="Courier New"/>
                <a:cs typeface="Courier New"/>
              </a:rPr>
              <a:t>#</a:t>
            </a:r>
            <a:r>
              <a:rPr sz="2000" b="1" spc="-5" dirty="0">
                <a:solidFill>
                  <a:srgbClr val="008000"/>
                </a:solidFill>
                <a:latin typeface="Courier New"/>
                <a:cs typeface="Courier New"/>
              </a:rPr>
              <a:t> без</a:t>
            </a:r>
            <a:r>
              <a:rPr sz="2000" b="1" spc="-1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008000"/>
                </a:solidFill>
                <a:latin typeface="Courier New"/>
                <a:cs typeface="Courier New"/>
              </a:rPr>
              <a:t>скобок</a:t>
            </a:r>
            <a:endParaRPr sz="2000">
              <a:latin typeface="Courier New"/>
              <a:cs typeface="Courier New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595278" y="2024928"/>
          <a:ext cx="8842374" cy="9199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38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30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653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29868">
                <a:tc>
                  <a:txBody>
                    <a:bodyPr/>
                    <a:lstStyle/>
                    <a:p>
                      <a:pPr marR="53340" algn="r">
                        <a:lnSpc>
                          <a:spcPts val="1650"/>
                        </a:lnSpc>
                      </a:pPr>
                      <a:r>
                        <a:rPr sz="1600" b="1" spc="-5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array([[1.0,</a:t>
                      </a:r>
                      <a:r>
                        <a:rPr sz="1600" b="1" spc="-10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Timestamp('2013-01-02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650"/>
                        </a:lnSpc>
                      </a:pPr>
                      <a:r>
                        <a:rPr sz="1600" b="1" spc="-5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00:00:00'),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650"/>
                        </a:lnSpc>
                      </a:pPr>
                      <a:r>
                        <a:rPr sz="1600" b="1" spc="-5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nan,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50"/>
                        </a:lnSpc>
                      </a:pPr>
                      <a:r>
                        <a:rPr sz="1600" b="1" spc="-5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3,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650"/>
                        </a:lnSpc>
                      </a:pPr>
                      <a:r>
                        <a:rPr sz="1600" b="1" spc="-5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'test',</a:t>
                      </a:r>
                      <a:r>
                        <a:rPr sz="1600" b="1" spc="-45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'foo'],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0123">
                <a:tc>
                  <a:txBody>
                    <a:bodyPr/>
                    <a:lstStyle/>
                    <a:p>
                      <a:pPr marR="53340" algn="r">
                        <a:lnSpc>
                          <a:spcPts val="1650"/>
                        </a:lnSpc>
                      </a:pPr>
                      <a:r>
                        <a:rPr sz="1600" b="1" spc="-5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[4.0,</a:t>
                      </a:r>
                      <a:r>
                        <a:rPr sz="1600" b="1" spc="-20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Timestamp('2013-01-02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650"/>
                        </a:lnSpc>
                      </a:pPr>
                      <a:r>
                        <a:rPr sz="1600" b="1" spc="-5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00:00:00'),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650"/>
                        </a:lnSpc>
                      </a:pPr>
                      <a:r>
                        <a:rPr sz="1600" b="1" spc="-5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nan,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50"/>
                        </a:lnSpc>
                      </a:pPr>
                      <a:r>
                        <a:rPr sz="1600" b="1" spc="-5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3,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650"/>
                        </a:lnSpc>
                      </a:pPr>
                      <a:r>
                        <a:rPr sz="1600" b="1" spc="-5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'train',</a:t>
                      </a:r>
                      <a:r>
                        <a:rPr sz="1600" b="1" spc="-40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'foo'],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0124">
                <a:tc>
                  <a:txBody>
                    <a:bodyPr/>
                    <a:lstStyle/>
                    <a:p>
                      <a:pPr marR="53340" algn="r">
                        <a:lnSpc>
                          <a:spcPts val="1650"/>
                        </a:lnSpc>
                      </a:pPr>
                      <a:r>
                        <a:rPr sz="1600" b="1" spc="-5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[2.0,</a:t>
                      </a:r>
                      <a:r>
                        <a:rPr sz="1600" b="1" spc="-20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Timestamp('2013-01-02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650"/>
                        </a:lnSpc>
                      </a:pPr>
                      <a:r>
                        <a:rPr sz="1600" b="1" spc="-5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00:00:00'),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650"/>
                        </a:lnSpc>
                      </a:pPr>
                      <a:r>
                        <a:rPr sz="1600" b="1" spc="-5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nan,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50"/>
                        </a:lnSpc>
                      </a:pPr>
                      <a:r>
                        <a:rPr sz="1600" b="1" spc="-5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3,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650"/>
                        </a:lnSpc>
                      </a:pPr>
                      <a:r>
                        <a:rPr sz="1600" b="1" spc="-5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'test',</a:t>
                      </a:r>
                      <a:r>
                        <a:rPr sz="1600" b="1" spc="-45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'foo'],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9868">
                <a:tc>
                  <a:txBody>
                    <a:bodyPr/>
                    <a:lstStyle/>
                    <a:p>
                      <a:pPr marR="53340" algn="r">
                        <a:lnSpc>
                          <a:spcPts val="1650"/>
                        </a:lnSpc>
                      </a:pPr>
                      <a:r>
                        <a:rPr sz="1600" b="1" spc="-5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[1.0,</a:t>
                      </a:r>
                      <a:r>
                        <a:rPr sz="1600" b="1" spc="-20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Timestamp('2013-01-02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650"/>
                        </a:lnSpc>
                      </a:pPr>
                      <a:r>
                        <a:rPr sz="1600" b="1" spc="-5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00:00:00'),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650"/>
                        </a:lnSpc>
                      </a:pPr>
                      <a:r>
                        <a:rPr sz="1600" b="1" spc="-5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nan,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50"/>
                        </a:lnSpc>
                      </a:pPr>
                      <a:r>
                        <a:rPr sz="1600" b="1" spc="-5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3,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650"/>
                        </a:lnSpc>
                      </a:pPr>
                      <a:r>
                        <a:rPr sz="1600" b="1" spc="-5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'train',</a:t>
                      </a:r>
                      <a:r>
                        <a:rPr sz="1600" b="1" spc="-45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'foo']],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1614328" y="2898776"/>
            <a:ext cx="161036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1">
              <a:spcBef>
                <a:spcPts val="95"/>
              </a:spcBef>
            </a:pPr>
            <a:r>
              <a:rPr sz="1600" b="1" spc="-5" dirty="0">
                <a:solidFill>
                  <a:srgbClr val="7E7E7E"/>
                </a:solidFill>
                <a:latin typeface="Courier New"/>
                <a:cs typeface="Courier New"/>
              </a:rPr>
              <a:t>dtype=object)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651393" y="6570982"/>
            <a:ext cx="178435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1">
              <a:spcBef>
                <a:spcPts val="100"/>
              </a:spcBef>
            </a:pPr>
            <a:r>
              <a:rPr sz="2000" b="1" dirty="0">
                <a:solidFill>
                  <a:srgbClr val="FF0000"/>
                </a:solidFill>
                <a:latin typeface="Courier New"/>
                <a:cs typeface="Courier New"/>
              </a:rPr>
              <a:t>n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750469" y="583438"/>
            <a:ext cx="6424294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1">
              <a:spcBef>
                <a:spcPts val="100"/>
              </a:spcBef>
            </a:pPr>
            <a:r>
              <a:rPr sz="3200" spc="-5" dirty="0">
                <a:solidFill>
                  <a:srgbClr val="FF0068"/>
                </a:solidFill>
              </a:rPr>
              <a:t>Статистика</a:t>
            </a:r>
            <a:r>
              <a:rPr sz="3200" spc="-25" dirty="0">
                <a:solidFill>
                  <a:srgbClr val="FF0068"/>
                </a:solidFill>
              </a:rPr>
              <a:t> </a:t>
            </a:r>
            <a:r>
              <a:rPr sz="3200" dirty="0">
                <a:solidFill>
                  <a:srgbClr val="FF0068"/>
                </a:solidFill>
              </a:rPr>
              <a:t>по</a:t>
            </a:r>
            <a:r>
              <a:rPr sz="3200" spc="-35" dirty="0">
                <a:solidFill>
                  <a:srgbClr val="FF0068"/>
                </a:solidFill>
              </a:rPr>
              <a:t> </a:t>
            </a:r>
            <a:r>
              <a:rPr sz="3200" dirty="0">
                <a:solidFill>
                  <a:srgbClr val="FF0068"/>
                </a:solidFill>
              </a:rPr>
              <a:t>признакам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xfrm>
            <a:off x="1675755" y="7059227"/>
            <a:ext cx="4907576" cy="22955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1">
              <a:spcBef>
                <a:spcPts val="110"/>
              </a:spcBef>
            </a:pPr>
            <a:r>
              <a:rPr dirty="0"/>
              <a:t>Курс</a:t>
            </a:r>
            <a:r>
              <a:rPr spc="-15" dirty="0"/>
              <a:t> </a:t>
            </a:r>
            <a:r>
              <a:rPr spc="-5" dirty="0"/>
              <a:t>«Алгоритмы,</a:t>
            </a:r>
            <a:r>
              <a:rPr spc="-10" dirty="0"/>
              <a:t> </a:t>
            </a:r>
            <a:r>
              <a:rPr spc="-5" dirty="0"/>
              <a:t>модели,</a:t>
            </a:r>
            <a:r>
              <a:rPr spc="-15" dirty="0"/>
              <a:t> </a:t>
            </a:r>
            <a:r>
              <a:rPr spc="-5" dirty="0"/>
              <a:t>алгебры»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dt" sz="half" idx="6"/>
          </p:nvPr>
        </p:nvSpPr>
        <p:spPr>
          <a:xfrm>
            <a:off x="11690820" y="7059227"/>
            <a:ext cx="2831016" cy="22955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1">
              <a:spcBef>
                <a:spcPts val="110"/>
              </a:spcBef>
            </a:pPr>
            <a:r>
              <a:rPr dirty="0"/>
              <a:t>29</a:t>
            </a:r>
            <a:r>
              <a:rPr spc="-25" dirty="0"/>
              <a:t> </a:t>
            </a:r>
            <a:r>
              <a:rPr spc="-5" dirty="0"/>
              <a:t>октября</a:t>
            </a:r>
            <a:r>
              <a:rPr spc="-25" dirty="0"/>
              <a:t> </a:t>
            </a:r>
            <a:r>
              <a:rPr spc="-5" dirty="0"/>
              <a:t>2015</a:t>
            </a:r>
            <a:r>
              <a:rPr spc="-20" dirty="0"/>
              <a:t> </a:t>
            </a:r>
            <a:r>
              <a:rPr spc="-5" dirty="0"/>
              <a:t>года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614329" y="1161035"/>
            <a:ext cx="2616835" cy="60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1">
              <a:lnSpc>
                <a:spcPts val="2335"/>
              </a:lnSpc>
              <a:spcBef>
                <a:spcPts val="105"/>
              </a:spcBef>
            </a:pPr>
            <a:r>
              <a:rPr sz="2000" b="1" dirty="0">
                <a:solidFill>
                  <a:srgbClr val="008000"/>
                </a:solidFill>
                <a:latin typeface="Courier New"/>
                <a:cs typeface="Courier New"/>
              </a:rPr>
              <a:t>#</a:t>
            </a:r>
            <a:r>
              <a:rPr sz="2000" b="1" spc="-6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008000"/>
                </a:solidFill>
                <a:latin typeface="Courier New"/>
                <a:cs typeface="Courier New"/>
              </a:rPr>
              <a:t>типы</a:t>
            </a:r>
            <a:endParaRPr sz="2000">
              <a:latin typeface="Courier New"/>
              <a:cs typeface="Courier New"/>
            </a:endParaRPr>
          </a:p>
          <a:p>
            <a:pPr marL="12701">
              <a:lnSpc>
                <a:spcPts val="2335"/>
              </a:lnSpc>
            </a:pP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print</a:t>
            </a:r>
            <a:r>
              <a:rPr sz="2000" b="1" spc="-6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data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.</a:t>
            </a:r>
            <a:r>
              <a:rPr sz="2000" b="1" spc="-5" dirty="0">
                <a:latin typeface="Courier New"/>
                <a:cs typeface="Courier New"/>
              </a:rPr>
              <a:t>dtypes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43104" y="1737107"/>
            <a:ext cx="1092200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1">
              <a:spcBef>
                <a:spcPts val="105"/>
              </a:spcBef>
            </a:pPr>
            <a:r>
              <a:rPr sz="2000" b="1" spc="-5" dirty="0">
                <a:solidFill>
                  <a:srgbClr val="7E7E7E"/>
                </a:solidFill>
                <a:latin typeface="Courier New"/>
                <a:cs typeface="Courier New"/>
              </a:rPr>
              <a:t>float64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76305" y="2024000"/>
            <a:ext cx="2159000" cy="91435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080" algn="r">
              <a:lnSpc>
                <a:spcPts val="2335"/>
              </a:lnSpc>
              <a:spcBef>
                <a:spcPts val="105"/>
              </a:spcBef>
            </a:pPr>
            <a:r>
              <a:rPr sz="2000" b="1" spc="-5" dirty="0">
                <a:solidFill>
                  <a:srgbClr val="7E7E7E"/>
                </a:solidFill>
                <a:latin typeface="Courier New"/>
                <a:cs typeface="Courier New"/>
              </a:rPr>
              <a:t>datetime64[ns]</a:t>
            </a:r>
            <a:endParaRPr sz="2000">
              <a:latin typeface="Courier New"/>
              <a:cs typeface="Courier New"/>
            </a:endParaRPr>
          </a:p>
          <a:p>
            <a:pPr marL="1384378" marR="5080" indent="-304817" algn="r">
              <a:lnSpc>
                <a:spcPts val="2270"/>
              </a:lnSpc>
              <a:spcBef>
                <a:spcPts val="114"/>
              </a:spcBef>
            </a:pPr>
            <a:r>
              <a:rPr sz="2000" b="1" spc="-5" dirty="0">
                <a:solidFill>
                  <a:srgbClr val="7E7E7E"/>
                </a:solidFill>
                <a:latin typeface="Courier New"/>
                <a:cs typeface="Courier New"/>
              </a:rPr>
              <a:t>float32  int32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14329" y="1737108"/>
            <a:ext cx="178435" cy="1770613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1" marR="5715" algn="just">
              <a:lnSpc>
                <a:spcPct val="94400"/>
              </a:lnSpc>
              <a:spcBef>
                <a:spcPts val="235"/>
              </a:spcBef>
            </a:pPr>
            <a:r>
              <a:rPr sz="2000" b="1" dirty="0">
                <a:solidFill>
                  <a:srgbClr val="7E7E7E"/>
                </a:solidFill>
                <a:latin typeface="Courier New"/>
                <a:cs typeface="Courier New"/>
              </a:rPr>
              <a:t>A  B  C  D  E  F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595506" y="2888107"/>
            <a:ext cx="940435" cy="629660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12701" marR="5080" indent="-635">
              <a:lnSpc>
                <a:spcPts val="2270"/>
              </a:lnSpc>
              <a:spcBef>
                <a:spcPts val="285"/>
              </a:spcBef>
            </a:pPr>
            <a:r>
              <a:rPr sz="2000" b="1" spc="-5" dirty="0">
                <a:solidFill>
                  <a:srgbClr val="7E7E7E"/>
                </a:solidFill>
                <a:latin typeface="Courier New"/>
                <a:cs typeface="Courier New"/>
              </a:rPr>
              <a:t>object  object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14330" y="3411702"/>
            <a:ext cx="8560435" cy="1327928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1">
              <a:spcBef>
                <a:spcPts val="505"/>
              </a:spcBef>
            </a:pPr>
            <a:r>
              <a:rPr sz="2000" b="1" spc="-5" dirty="0">
                <a:solidFill>
                  <a:srgbClr val="7E7E7E"/>
                </a:solidFill>
                <a:latin typeface="Courier New"/>
                <a:cs typeface="Courier New"/>
              </a:rPr>
              <a:t>dtype:</a:t>
            </a:r>
            <a:r>
              <a:rPr sz="2000" b="1" spc="-50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7E7E7E"/>
                </a:solidFill>
                <a:latin typeface="Courier New"/>
                <a:cs typeface="Courier New"/>
              </a:rPr>
              <a:t>object</a:t>
            </a:r>
            <a:endParaRPr sz="2000">
              <a:latin typeface="Courier New"/>
              <a:cs typeface="Courier New"/>
            </a:endParaRPr>
          </a:p>
          <a:p>
            <a:pPr marL="12701" marR="1483444" indent="3132632">
              <a:lnSpc>
                <a:spcPts val="2280"/>
              </a:lnSpc>
              <a:spcBef>
                <a:spcPts val="585"/>
              </a:spcBef>
            </a:pPr>
            <a:r>
              <a:rPr sz="2000" spc="-5" dirty="0">
                <a:latin typeface="Arial Black"/>
                <a:cs typeface="Arial Black"/>
              </a:rPr>
              <a:t>Изменение </a:t>
            </a:r>
            <a:r>
              <a:rPr sz="2000" dirty="0">
                <a:latin typeface="Arial Black"/>
                <a:cs typeface="Arial Black"/>
              </a:rPr>
              <a:t>типа: </a:t>
            </a:r>
            <a:r>
              <a:rPr sz="2000" b="1" spc="-10" dirty="0">
                <a:latin typeface="Courier New"/>
                <a:cs typeface="Courier New"/>
              </a:rPr>
              <a:t>.astype() </a:t>
            </a:r>
            <a:r>
              <a:rPr sz="2000" b="1" spc="-1190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008000"/>
                </a:solidFill>
                <a:latin typeface="Courier New"/>
                <a:cs typeface="Courier New"/>
              </a:rPr>
              <a:t>#</a:t>
            </a:r>
            <a:r>
              <a:rPr sz="2000" b="1" spc="-1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008000"/>
                </a:solidFill>
                <a:latin typeface="Courier New"/>
                <a:cs typeface="Courier New"/>
              </a:rPr>
              <a:t>статистика </a:t>
            </a:r>
            <a:r>
              <a:rPr sz="2000" b="1" dirty="0">
                <a:solidFill>
                  <a:srgbClr val="008000"/>
                </a:solidFill>
                <a:latin typeface="Courier New"/>
                <a:cs typeface="Courier New"/>
              </a:rPr>
              <a:t>+</a:t>
            </a:r>
            <a:r>
              <a:rPr sz="2000" b="1" spc="-5" dirty="0">
                <a:solidFill>
                  <a:srgbClr val="008000"/>
                </a:solidFill>
                <a:latin typeface="Courier New"/>
                <a:cs typeface="Courier New"/>
              </a:rPr>
              <a:t> транспонирование</a:t>
            </a:r>
            <a:endParaRPr sz="2000">
              <a:latin typeface="Courier New"/>
              <a:cs typeface="Courier New"/>
            </a:endParaRPr>
          </a:p>
          <a:p>
            <a:pPr marL="12701">
              <a:lnSpc>
                <a:spcPts val="2210"/>
              </a:lnSpc>
            </a:pP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print</a:t>
            </a:r>
            <a:r>
              <a:rPr sz="2000" b="1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data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.</a:t>
            </a:r>
            <a:r>
              <a:rPr sz="2000" b="1" spc="-5" dirty="0">
                <a:latin typeface="Courier New"/>
                <a:cs typeface="Courier New"/>
              </a:rPr>
              <a:t>describe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().</a:t>
            </a:r>
            <a:r>
              <a:rPr sz="2000" b="1" spc="-5" dirty="0">
                <a:latin typeface="Courier New"/>
                <a:cs typeface="Courier New"/>
              </a:rPr>
              <a:t>T</a:t>
            </a:r>
            <a:r>
              <a:rPr sz="2000" b="1" spc="5" dirty="0"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008000"/>
                </a:solidFill>
                <a:latin typeface="Courier New"/>
                <a:cs typeface="Courier New"/>
              </a:rPr>
              <a:t>#</a:t>
            </a:r>
            <a:r>
              <a:rPr sz="2000" b="1" spc="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008000"/>
                </a:solidFill>
                <a:latin typeface="Courier New"/>
                <a:cs typeface="Courier New"/>
              </a:rPr>
              <a:t>транспонирование</a:t>
            </a:r>
            <a:r>
              <a:rPr sz="2000" b="1" spc="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008000"/>
                </a:solidFill>
                <a:latin typeface="Courier New"/>
                <a:cs typeface="Courier New"/>
              </a:rPr>
              <a:t>часто</a:t>
            </a:r>
            <a:r>
              <a:rPr sz="2000" b="1" spc="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008000"/>
                </a:solidFill>
                <a:latin typeface="Courier New"/>
                <a:cs typeface="Courier New"/>
              </a:rPr>
              <a:t>удобно!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71529" y="4685540"/>
            <a:ext cx="3226435" cy="1193917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621700" marR="5080" indent="-609634" algn="r">
              <a:lnSpc>
                <a:spcPts val="2270"/>
              </a:lnSpc>
              <a:spcBef>
                <a:spcPts val="285"/>
              </a:spcBef>
              <a:tabLst>
                <a:tab pos="1078926" algn="l"/>
                <a:tab pos="1536152" algn="l"/>
                <a:tab pos="1993377" algn="l"/>
                <a:tab pos="2755421" algn="l"/>
              </a:tabLst>
            </a:pPr>
            <a:r>
              <a:rPr sz="2000" b="1" spc="-5" dirty="0">
                <a:solidFill>
                  <a:srgbClr val="7E7E7E"/>
                </a:solidFill>
                <a:latin typeface="Courier New"/>
                <a:cs typeface="Courier New"/>
              </a:rPr>
              <a:t>coun</a:t>
            </a:r>
            <a:r>
              <a:rPr sz="2000" b="1" dirty="0">
                <a:solidFill>
                  <a:srgbClr val="7E7E7E"/>
                </a:solidFill>
                <a:latin typeface="Courier New"/>
                <a:cs typeface="Courier New"/>
              </a:rPr>
              <a:t>t	</a:t>
            </a:r>
            <a:r>
              <a:rPr sz="2000" b="1" spc="-5" dirty="0">
                <a:solidFill>
                  <a:srgbClr val="7E7E7E"/>
                </a:solidFill>
                <a:latin typeface="Courier New"/>
                <a:cs typeface="Courier New"/>
              </a:rPr>
              <a:t>mea</a:t>
            </a:r>
            <a:r>
              <a:rPr sz="2000" b="1" dirty="0">
                <a:solidFill>
                  <a:srgbClr val="7E7E7E"/>
                </a:solidFill>
                <a:latin typeface="Courier New"/>
                <a:cs typeface="Courier New"/>
              </a:rPr>
              <a:t>n		</a:t>
            </a:r>
            <a:r>
              <a:rPr sz="2000" b="1" spc="-5" dirty="0">
                <a:solidFill>
                  <a:srgbClr val="7E7E7E"/>
                </a:solidFill>
                <a:latin typeface="Courier New"/>
                <a:cs typeface="Courier New"/>
              </a:rPr>
              <a:t>std  </a:t>
            </a:r>
            <a:r>
              <a:rPr sz="2000" b="1" dirty="0">
                <a:solidFill>
                  <a:srgbClr val="7E7E7E"/>
                </a:solidFill>
                <a:latin typeface="Courier New"/>
                <a:cs typeface="Courier New"/>
              </a:rPr>
              <a:t>4		2	</a:t>
            </a:r>
            <a:r>
              <a:rPr sz="2000" b="1" spc="-5" dirty="0">
                <a:solidFill>
                  <a:srgbClr val="7E7E7E"/>
                </a:solidFill>
                <a:latin typeface="Courier New"/>
                <a:cs typeface="Courier New"/>
              </a:rPr>
              <a:t>1.414214</a:t>
            </a:r>
            <a:endParaRPr sz="2000">
              <a:latin typeface="Courier New"/>
              <a:cs typeface="Courier New"/>
            </a:endParaRPr>
          </a:p>
          <a:p>
            <a:pPr marL="621700">
              <a:lnSpc>
                <a:spcPts val="2135"/>
              </a:lnSpc>
              <a:tabLst>
                <a:tab pos="1231970" algn="l"/>
                <a:tab pos="2756055" algn="l"/>
              </a:tabLst>
            </a:pPr>
            <a:r>
              <a:rPr sz="2000" b="1" dirty="0">
                <a:solidFill>
                  <a:srgbClr val="7E7E7E"/>
                </a:solidFill>
                <a:latin typeface="Courier New"/>
                <a:cs typeface="Courier New"/>
              </a:rPr>
              <a:t>0	</a:t>
            </a:r>
            <a:r>
              <a:rPr sz="2000" b="1" spc="-5" dirty="0">
                <a:solidFill>
                  <a:srgbClr val="7E7E7E"/>
                </a:solidFill>
                <a:latin typeface="Courier New"/>
                <a:cs typeface="Courier New"/>
              </a:rPr>
              <a:t>Na</a:t>
            </a:r>
            <a:r>
              <a:rPr sz="2000" b="1" dirty="0">
                <a:solidFill>
                  <a:srgbClr val="7E7E7E"/>
                </a:solidFill>
                <a:latin typeface="Courier New"/>
                <a:cs typeface="Courier New"/>
              </a:rPr>
              <a:t>N	</a:t>
            </a:r>
            <a:r>
              <a:rPr sz="2000" b="1" spc="-5" dirty="0">
                <a:solidFill>
                  <a:srgbClr val="7E7E7E"/>
                </a:solidFill>
                <a:latin typeface="Courier New"/>
                <a:cs typeface="Courier New"/>
              </a:rPr>
              <a:t>NaN</a:t>
            </a:r>
            <a:endParaRPr sz="2000">
              <a:latin typeface="Courier New"/>
              <a:cs typeface="Courier New"/>
            </a:endParaRPr>
          </a:p>
          <a:p>
            <a:pPr marR="5080" algn="r">
              <a:lnSpc>
                <a:spcPts val="2335"/>
              </a:lnSpc>
              <a:tabLst>
                <a:tab pos="913817" algn="l"/>
                <a:tab pos="1371042" algn="l"/>
              </a:tabLst>
            </a:pPr>
            <a:r>
              <a:rPr sz="2000" b="1" dirty="0">
                <a:solidFill>
                  <a:srgbClr val="7E7E7E"/>
                </a:solidFill>
                <a:latin typeface="Courier New"/>
                <a:cs typeface="Courier New"/>
              </a:rPr>
              <a:t>4	3	</a:t>
            </a:r>
            <a:r>
              <a:rPr sz="2000" b="1" spc="-5" dirty="0">
                <a:solidFill>
                  <a:srgbClr val="7E7E7E"/>
                </a:solidFill>
                <a:latin typeface="Courier New"/>
                <a:cs typeface="Courier New"/>
              </a:rPr>
              <a:t>0.000000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576432" y="4685539"/>
            <a:ext cx="3531235" cy="12086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2335"/>
              </a:lnSpc>
              <a:spcBef>
                <a:spcPts val="100"/>
              </a:spcBef>
              <a:tabLst>
                <a:tab pos="761408" algn="l"/>
                <a:tab pos="1523451" algn="l"/>
                <a:tab pos="2285494" algn="l"/>
                <a:tab pos="3047537" algn="l"/>
              </a:tabLst>
            </a:pPr>
            <a:r>
              <a:rPr sz="2000" b="1" spc="-5" dirty="0">
                <a:solidFill>
                  <a:srgbClr val="7E7E7E"/>
                </a:solidFill>
                <a:latin typeface="Courier New"/>
                <a:cs typeface="Courier New"/>
              </a:rPr>
              <a:t>mi</a:t>
            </a:r>
            <a:r>
              <a:rPr sz="2000" b="1" dirty="0">
                <a:solidFill>
                  <a:srgbClr val="7E7E7E"/>
                </a:solidFill>
                <a:latin typeface="Courier New"/>
                <a:cs typeface="Courier New"/>
              </a:rPr>
              <a:t>n	</a:t>
            </a:r>
            <a:r>
              <a:rPr sz="2000" b="1" spc="-5" dirty="0">
                <a:solidFill>
                  <a:srgbClr val="7E7E7E"/>
                </a:solidFill>
                <a:latin typeface="Courier New"/>
                <a:cs typeface="Courier New"/>
              </a:rPr>
              <a:t>25</a:t>
            </a:r>
            <a:r>
              <a:rPr sz="2000" b="1" dirty="0">
                <a:solidFill>
                  <a:srgbClr val="7E7E7E"/>
                </a:solidFill>
                <a:latin typeface="Courier New"/>
                <a:cs typeface="Courier New"/>
              </a:rPr>
              <a:t>%	</a:t>
            </a:r>
            <a:r>
              <a:rPr sz="2000" b="1" spc="-5" dirty="0">
                <a:solidFill>
                  <a:srgbClr val="7E7E7E"/>
                </a:solidFill>
                <a:latin typeface="Courier New"/>
                <a:cs typeface="Courier New"/>
              </a:rPr>
              <a:t>50</a:t>
            </a:r>
            <a:r>
              <a:rPr sz="2000" b="1" dirty="0">
                <a:solidFill>
                  <a:srgbClr val="7E7E7E"/>
                </a:solidFill>
                <a:latin typeface="Courier New"/>
                <a:cs typeface="Courier New"/>
              </a:rPr>
              <a:t>%	</a:t>
            </a:r>
            <a:r>
              <a:rPr sz="2000" b="1" spc="-5" dirty="0">
                <a:solidFill>
                  <a:srgbClr val="7E7E7E"/>
                </a:solidFill>
                <a:latin typeface="Courier New"/>
                <a:cs typeface="Courier New"/>
              </a:rPr>
              <a:t>75</a:t>
            </a:r>
            <a:r>
              <a:rPr sz="2000" b="1" dirty="0">
                <a:solidFill>
                  <a:srgbClr val="7E7E7E"/>
                </a:solidFill>
                <a:latin typeface="Courier New"/>
                <a:cs typeface="Courier New"/>
              </a:rPr>
              <a:t>%	</a:t>
            </a:r>
            <a:r>
              <a:rPr sz="2000" b="1" spc="-5" dirty="0">
                <a:solidFill>
                  <a:srgbClr val="7E7E7E"/>
                </a:solidFill>
                <a:latin typeface="Courier New"/>
                <a:cs typeface="Courier New"/>
              </a:rPr>
              <a:t>max</a:t>
            </a:r>
            <a:endParaRPr sz="2000">
              <a:latin typeface="Courier New"/>
              <a:cs typeface="Courier New"/>
            </a:endParaRPr>
          </a:p>
          <a:p>
            <a:pPr marR="5080" algn="r">
              <a:lnSpc>
                <a:spcPts val="2260"/>
              </a:lnSpc>
              <a:tabLst>
                <a:tab pos="761408" algn="l"/>
                <a:tab pos="1218634" algn="l"/>
                <a:tab pos="1980676" algn="l"/>
                <a:tab pos="3047537" algn="l"/>
              </a:tabLst>
            </a:pPr>
            <a:r>
              <a:rPr sz="2000" b="1" dirty="0">
                <a:solidFill>
                  <a:srgbClr val="7E7E7E"/>
                </a:solidFill>
                <a:latin typeface="Courier New"/>
                <a:cs typeface="Courier New"/>
              </a:rPr>
              <a:t>1	1	</a:t>
            </a:r>
            <a:r>
              <a:rPr sz="2000" b="1" spc="-5" dirty="0">
                <a:solidFill>
                  <a:srgbClr val="7E7E7E"/>
                </a:solidFill>
                <a:latin typeface="Courier New"/>
                <a:cs typeface="Courier New"/>
              </a:rPr>
              <a:t>1.5	2.5	</a:t>
            </a:r>
            <a:r>
              <a:rPr sz="2000" b="1" dirty="0">
                <a:solidFill>
                  <a:srgbClr val="7E7E7E"/>
                </a:solidFill>
                <a:latin typeface="Courier New"/>
                <a:cs typeface="Courier New"/>
              </a:rPr>
              <a:t>4</a:t>
            </a:r>
            <a:endParaRPr sz="2000">
              <a:latin typeface="Courier New"/>
              <a:cs typeface="Courier New"/>
            </a:endParaRPr>
          </a:p>
          <a:p>
            <a:pPr marL="317518" marR="5080" indent="-304817">
              <a:lnSpc>
                <a:spcPts val="2270"/>
              </a:lnSpc>
              <a:spcBef>
                <a:spcPts val="114"/>
              </a:spcBef>
              <a:tabLst>
                <a:tab pos="774743" algn="l"/>
                <a:tab pos="1078926" algn="l"/>
                <a:tab pos="1536152" algn="l"/>
                <a:tab pos="2298195" algn="l"/>
                <a:tab pos="3060873" algn="l"/>
                <a:tab pos="3365055" algn="l"/>
              </a:tabLst>
            </a:pPr>
            <a:r>
              <a:rPr sz="2000" b="1" spc="-5" dirty="0">
                <a:solidFill>
                  <a:srgbClr val="7E7E7E"/>
                </a:solidFill>
                <a:latin typeface="Courier New"/>
                <a:cs typeface="Courier New"/>
              </a:rPr>
              <a:t>Na</a:t>
            </a:r>
            <a:r>
              <a:rPr sz="2000" b="1" dirty="0">
                <a:solidFill>
                  <a:srgbClr val="7E7E7E"/>
                </a:solidFill>
                <a:latin typeface="Courier New"/>
                <a:cs typeface="Courier New"/>
              </a:rPr>
              <a:t>N	</a:t>
            </a:r>
            <a:r>
              <a:rPr sz="2000" b="1" spc="-5" dirty="0">
                <a:solidFill>
                  <a:srgbClr val="7E7E7E"/>
                </a:solidFill>
                <a:latin typeface="Courier New"/>
                <a:cs typeface="Courier New"/>
              </a:rPr>
              <a:t>Na</a:t>
            </a:r>
            <a:r>
              <a:rPr sz="2000" b="1" dirty="0">
                <a:solidFill>
                  <a:srgbClr val="7E7E7E"/>
                </a:solidFill>
                <a:latin typeface="Courier New"/>
                <a:cs typeface="Courier New"/>
              </a:rPr>
              <a:t>N	</a:t>
            </a:r>
            <a:r>
              <a:rPr sz="2000" b="1" spc="-5" dirty="0">
                <a:solidFill>
                  <a:srgbClr val="7E7E7E"/>
                </a:solidFill>
                <a:latin typeface="Courier New"/>
                <a:cs typeface="Courier New"/>
              </a:rPr>
              <a:t>Na</a:t>
            </a:r>
            <a:r>
              <a:rPr sz="2000" b="1" dirty="0">
                <a:solidFill>
                  <a:srgbClr val="7E7E7E"/>
                </a:solidFill>
                <a:latin typeface="Courier New"/>
                <a:cs typeface="Courier New"/>
              </a:rPr>
              <a:t>N	</a:t>
            </a:r>
            <a:r>
              <a:rPr sz="2000" b="1" spc="-5" dirty="0">
                <a:solidFill>
                  <a:srgbClr val="7E7E7E"/>
                </a:solidFill>
                <a:latin typeface="Courier New"/>
                <a:cs typeface="Courier New"/>
              </a:rPr>
              <a:t>Na</a:t>
            </a:r>
            <a:r>
              <a:rPr sz="2000" b="1" dirty="0">
                <a:solidFill>
                  <a:srgbClr val="7E7E7E"/>
                </a:solidFill>
                <a:latin typeface="Courier New"/>
                <a:cs typeface="Courier New"/>
              </a:rPr>
              <a:t>N	</a:t>
            </a:r>
            <a:r>
              <a:rPr sz="2000" b="1" spc="-5" dirty="0">
                <a:solidFill>
                  <a:srgbClr val="7E7E7E"/>
                </a:solidFill>
                <a:latin typeface="Courier New"/>
                <a:cs typeface="Courier New"/>
              </a:rPr>
              <a:t>NaN  </a:t>
            </a:r>
            <a:r>
              <a:rPr sz="2000" b="1" dirty="0">
                <a:solidFill>
                  <a:srgbClr val="7E7E7E"/>
                </a:solidFill>
                <a:latin typeface="Courier New"/>
                <a:cs typeface="Courier New"/>
              </a:rPr>
              <a:t>3		3	</a:t>
            </a:r>
            <a:r>
              <a:rPr sz="2000" b="1" spc="-5" dirty="0">
                <a:solidFill>
                  <a:srgbClr val="7E7E7E"/>
                </a:solidFill>
                <a:latin typeface="Courier New"/>
                <a:cs typeface="Courier New"/>
              </a:rPr>
              <a:t>3.</a:t>
            </a:r>
            <a:r>
              <a:rPr sz="2000" b="1" dirty="0">
                <a:solidFill>
                  <a:srgbClr val="7E7E7E"/>
                </a:solidFill>
                <a:latin typeface="Courier New"/>
                <a:cs typeface="Courier New"/>
              </a:rPr>
              <a:t>0	</a:t>
            </a:r>
            <a:r>
              <a:rPr sz="2000" b="1" spc="-5" dirty="0">
                <a:solidFill>
                  <a:srgbClr val="7E7E7E"/>
                </a:solidFill>
                <a:latin typeface="Courier New"/>
                <a:cs typeface="Courier New"/>
              </a:rPr>
              <a:t>3.</a:t>
            </a:r>
            <a:r>
              <a:rPr sz="2000" b="1" dirty="0">
                <a:solidFill>
                  <a:srgbClr val="7E7E7E"/>
                </a:solidFill>
                <a:latin typeface="Courier New"/>
                <a:cs typeface="Courier New"/>
              </a:rPr>
              <a:t>0		3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14329" y="4973574"/>
            <a:ext cx="178435" cy="903324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1" marR="5715" algn="just">
              <a:lnSpc>
                <a:spcPct val="94300"/>
              </a:lnSpc>
              <a:spcBef>
                <a:spcPts val="240"/>
              </a:spcBef>
            </a:pPr>
            <a:r>
              <a:rPr sz="2000" b="1" dirty="0">
                <a:solidFill>
                  <a:srgbClr val="7E7E7E"/>
                </a:solidFill>
                <a:latin typeface="Courier New"/>
                <a:cs typeface="Courier New"/>
              </a:rPr>
              <a:t>A  C  D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614330" y="6124449"/>
            <a:ext cx="10215245" cy="60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1">
              <a:lnSpc>
                <a:spcPts val="2335"/>
              </a:lnSpc>
              <a:spcBef>
                <a:spcPts val="100"/>
              </a:spcBef>
            </a:pP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print</a:t>
            </a:r>
            <a:r>
              <a:rPr sz="2000" b="1" spc="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data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.</a:t>
            </a:r>
            <a:r>
              <a:rPr sz="2000" b="1" spc="-5" dirty="0">
                <a:latin typeface="Courier New"/>
                <a:cs typeface="Courier New"/>
              </a:rPr>
              <a:t>describe</a:t>
            </a:r>
            <a:r>
              <a:rPr sz="2000" b="1" spc="-5" dirty="0">
                <a:solidFill>
                  <a:srgbClr val="7E7E7E"/>
                </a:solidFill>
                <a:latin typeface="Courier New"/>
                <a:cs typeface="Courier New"/>
              </a:rPr>
              <a:t>(include=['object'])</a:t>
            </a:r>
            <a:r>
              <a:rPr sz="2000" b="1" spc="15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008000"/>
                </a:solidFill>
                <a:latin typeface="Courier New"/>
                <a:cs typeface="Courier New"/>
              </a:rPr>
              <a:t>#</a:t>
            </a:r>
            <a:r>
              <a:rPr sz="2000" b="1" spc="1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008000"/>
                </a:solidFill>
                <a:latin typeface="Courier New"/>
                <a:cs typeface="Courier New"/>
              </a:rPr>
              <a:t>категориальные</a:t>
            </a:r>
            <a:r>
              <a:rPr sz="2000" b="1" spc="1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008000"/>
                </a:solidFill>
                <a:latin typeface="Courier New"/>
                <a:cs typeface="Courier New"/>
              </a:rPr>
              <a:t>признаки</a:t>
            </a:r>
            <a:endParaRPr sz="2000">
              <a:latin typeface="Courier New"/>
              <a:cs typeface="Courier New"/>
            </a:endParaRPr>
          </a:p>
          <a:p>
            <a:pPr marL="10050077">
              <a:lnSpc>
                <a:spcPts val="2335"/>
              </a:lnSpc>
            </a:pPr>
            <a:r>
              <a:rPr sz="2000" b="1" dirty="0">
                <a:solidFill>
                  <a:srgbClr val="FF0000"/>
                </a:solidFill>
                <a:latin typeface="Courier New"/>
                <a:cs typeface="Courier New"/>
              </a:rPr>
              <a:t>n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379378" y="583438"/>
            <a:ext cx="8684895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1">
              <a:spcBef>
                <a:spcPts val="100"/>
              </a:spcBef>
            </a:pPr>
            <a:r>
              <a:rPr dirty="0">
                <a:solidFill>
                  <a:srgbClr val="000080"/>
                </a:solidFill>
              </a:rPr>
              <a:t>Совет:</a:t>
            </a:r>
            <a:r>
              <a:rPr spc="-5" dirty="0">
                <a:solidFill>
                  <a:srgbClr val="000080"/>
                </a:solidFill>
              </a:rPr>
              <a:t> </a:t>
            </a:r>
            <a:r>
              <a:rPr dirty="0"/>
              <a:t>смотрите на</a:t>
            </a:r>
            <a:r>
              <a:rPr spc="-15" dirty="0"/>
              <a:t> </a:t>
            </a:r>
            <a:r>
              <a:rPr dirty="0"/>
              <a:t>число</a:t>
            </a:r>
            <a:r>
              <a:rPr spc="5" dirty="0"/>
              <a:t> </a:t>
            </a:r>
            <a:r>
              <a:rPr spc="-5" dirty="0"/>
              <a:t>уникальных</a:t>
            </a:r>
            <a:r>
              <a:rPr dirty="0"/>
              <a:t> </a:t>
            </a:r>
            <a:r>
              <a:rPr spc="-5" dirty="0"/>
              <a:t>элементов</a:t>
            </a:r>
            <a:r>
              <a:rPr spc="5" dirty="0"/>
              <a:t> </a:t>
            </a:r>
            <a:r>
              <a:rPr spc="-5" dirty="0"/>
              <a:t>.nunique()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1675755" y="7059227"/>
            <a:ext cx="4907576" cy="22955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1">
              <a:spcBef>
                <a:spcPts val="110"/>
              </a:spcBef>
            </a:pPr>
            <a:r>
              <a:rPr dirty="0"/>
              <a:t>Курс</a:t>
            </a:r>
            <a:r>
              <a:rPr spc="-15" dirty="0"/>
              <a:t> </a:t>
            </a:r>
            <a:r>
              <a:rPr spc="-5" dirty="0"/>
              <a:t>«Алгоритмы,</a:t>
            </a:r>
            <a:r>
              <a:rPr spc="-10" dirty="0"/>
              <a:t> </a:t>
            </a:r>
            <a:r>
              <a:rPr spc="-5" dirty="0"/>
              <a:t>модели,</a:t>
            </a:r>
            <a:r>
              <a:rPr spc="-15" dirty="0"/>
              <a:t> </a:t>
            </a:r>
            <a:r>
              <a:rPr spc="-5" dirty="0"/>
              <a:t>алгебры»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xfrm>
            <a:off x="11690820" y="7059227"/>
            <a:ext cx="2831016" cy="22955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1">
              <a:spcBef>
                <a:spcPts val="110"/>
              </a:spcBef>
            </a:pPr>
            <a:r>
              <a:rPr dirty="0"/>
              <a:t>29</a:t>
            </a:r>
            <a:r>
              <a:rPr spc="-25" dirty="0"/>
              <a:t> </a:t>
            </a:r>
            <a:r>
              <a:rPr spc="-5" dirty="0"/>
              <a:t>октября</a:t>
            </a:r>
            <a:r>
              <a:rPr spc="-25" dirty="0"/>
              <a:t> </a:t>
            </a:r>
            <a:r>
              <a:rPr spc="-5" dirty="0"/>
              <a:t>2015</a:t>
            </a:r>
            <a:r>
              <a:rPr spc="-20" dirty="0"/>
              <a:t> </a:t>
            </a:r>
            <a:r>
              <a:rPr spc="-5" dirty="0"/>
              <a:t>года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614328" y="1161035"/>
            <a:ext cx="8952230" cy="520719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12701" marR="1157670">
              <a:lnSpc>
                <a:spcPts val="2270"/>
              </a:lnSpc>
              <a:spcBef>
                <a:spcPts val="285"/>
              </a:spcBef>
            </a:pPr>
            <a:r>
              <a:rPr sz="2000" b="1" dirty="0">
                <a:solidFill>
                  <a:srgbClr val="008000"/>
                </a:solidFill>
                <a:latin typeface="Courier New"/>
                <a:cs typeface="Courier New"/>
              </a:rPr>
              <a:t># </a:t>
            </a:r>
            <a:r>
              <a:rPr sz="2000" b="1" spc="-5" dirty="0">
                <a:solidFill>
                  <a:srgbClr val="008000"/>
                </a:solidFill>
                <a:latin typeface="Courier New"/>
                <a:cs typeface="Courier New"/>
              </a:rPr>
              <a:t>число</a:t>
            </a:r>
            <a:r>
              <a:rPr sz="2000" b="1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008000"/>
                </a:solidFill>
                <a:latin typeface="Courier New"/>
                <a:cs typeface="Courier New"/>
              </a:rPr>
              <a:t>уникальных</a:t>
            </a:r>
            <a:r>
              <a:rPr sz="2000" b="1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008000"/>
                </a:solidFill>
                <a:latin typeface="Courier New"/>
                <a:cs typeface="Courier New"/>
              </a:rPr>
              <a:t>элементов</a:t>
            </a:r>
            <a:r>
              <a:rPr sz="2000" b="1" spc="1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008000"/>
                </a:solidFill>
                <a:latin typeface="Courier New"/>
                <a:cs typeface="Courier New"/>
              </a:rPr>
              <a:t>(можно</a:t>
            </a:r>
            <a:r>
              <a:rPr sz="2000" b="1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008000"/>
                </a:solidFill>
                <a:latin typeface="Courier New"/>
                <a:cs typeface="Courier New"/>
              </a:rPr>
              <a:t>через</a:t>
            </a:r>
            <a:r>
              <a:rPr sz="2000" b="1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008000"/>
                </a:solidFill>
                <a:latin typeface="Courier New"/>
                <a:cs typeface="Courier New"/>
              </a:rPr>
              <a:t>describe) </a:t>
            </a:r>
            <a:r>
              <a:rPr sz="2000" b="1" spc="-118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for </a:t>
            </a:r>
            <a:r>
              <a:rPr sz="2000" b="1" dirty="0">
                <a:latin typeface="Courier New"/>
                <a:cs typeface="Courier New"/>
              </a:rPr>
              <a:t>i</a:t>
            </a:r>
            <a:r>
              <a:rPr sz="2000" b="1" spc="-5" dirty="0"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in </a:t>
            </a:r>
            <a:r>
              <a:rPr sz="2000" b="1" spc="-5" dirty="0">
                <a:latin typeface="Courier New"/>
                <a:cs typeface="Courier New"/>
              </a:rPr>
              <a:t>data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.</a:t>
            </a:r>
            <a:r>
              <a:rPr sz="2000" b="1" spc="-5" dirty="0">
                <a:latin typeface="Courier New"/>
                <a:cs typeface="Courier New"/>
              </a:rPr>
              <a:t>columns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: </a:t>
            </a:r>
            <a:r>
              <a:rPr sz="2000" b="1" dirty="0">
                <a:solidFill>
                  <a:srgbClr val="008000"/>
                </a:solidFill>
                <a:latin typeface="Courier New"/>
                <a:cs typeface="Courier New"/>
              </a:rPr>
              <a:t>#</a:t>
            </a:r>
            <a:r>
              <a:rPr sz="2000" b="1" spc="-5" dirty="0">
                <a:solidFill>
                  <a:srgbClr val="008000"/>
                </a:solidFill>
                <a:latin typeface="Courier New"/>
                <a:cs typeface="Courier New"/>
              </a:rPr>
              <a:t> можно</a:t>
            </a:r>
            <a:r>
              <a:rPr sz="2000" b="1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008000"/>
                </a:solidFill>
                <a:latin typeface="Courier New"/>
                <a:cs typeface="Courier New"/>
              </a:rPr>
              <a:t>просто data</a:t>
            </a:r>
            <a:endParaRPr sz="2000">
              <a:latin typeface="Courier New"/>
              <a:cs typeface="Courier New"/>
            </a:endParaRPr>
          </a:p>
          <a:p>
            <a:pPr marL="622335">
              <a:lnSpc>
                <a:spcPts val="2210"/>
              </a:lnSpc>
            </a:pP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print </a:t>
            </a:r>
            <a:r>
              <a:rPr sz="2000" b="1" spc="-5" dirty="0">
                <a:latin typeface="Courier New"/>
                <a:cs typeface="Courier New"/>
              </a:rPr>
              <a:t>str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sz="2000" b="1" spc="-5" dirty="0">
                <a:latin typeface="Courier New"/>
                <a:cs typeface="Courier New"/>
              </a:rPr>
              <a:t>i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) </a:t>
            </a:r>
            <a:r>
              <a:rPr sz="2000" b="1" dirty="0">
                <a:solidFill>
                  <a:srgbClr val="000080"/>
                </a:solidFill>
                <a:latin typeface="Courier New"/>
                <a:cs typeface="Courier New"/>
              </a:rPr>
              <a:t>+ </a:t>
            </a:r>
            <a:r>
              <a:rPr sz="2000" b="1" spc="-5" dirty="0">
                <a:solidFill>
                  <a:srgbClr val="808080"/>
                </a:solidFill>
                <a:latin typeface="Courier New"/>
                <a:cs typeface="Courier New"/>
              </a:rPr>
              <a:t>':' </a:t>
            </a:r>
            <a:r>
              <a:rPr sz="2000" b="1" dirty="0">
                <a:solidFill>
                  <a:srgbClr val="000080"/>
                </a:solidFill>
                <a:latin typeface="Courier New"/>
                <a:cs typeface="Courier New"/>
              </a:rPr>
              <a:t>+ </a:t>
            </a:r>
            <a:r>
              <a:rPr sz="2000" b="1" spc="-5" dirty="0">
                <a:latin typeface="Courier New"/>
                <a:cs typeface="Courier New"/>
              </a:rPr>
              <a:t>str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sz="2000" b="1" spc="-5" dirty="0">
                <a:latin typeface="Courier New"/>
                <a:cs typeface="Courier New"/>
              </a:rPr>
              <a:t>data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[</a:t>
            </a:r>
            <a:r>
              <a:rPr sz="2000" b="1" spc="-5" dirty="0">
                <a:latin typeface="Courier New"/>
                <a:cs typeface="Courier New"/>
              </a:rPr>
              <a:t>i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].</a:t>
            </a:r>
            <a:r>
              <a:rPr sz="2000" b="1" spc="-5" dirty="0">
                <a:latin typeface="Courier New"/>
                <a:cs typeface="Courier New"/>
              </a:rPr>
              <a:t>nunique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())</a:t>
            </a:r>
            <a:endParaRPr sz="2000">
              <a:latin typeface="Courier New"/>
              <a:cs typeface="Courier New"/>
            </a:endParaRPr>
          </a:p>
          <a:p>
            <a:pPr>
              <a:spcBef>
                <a:spcPts val="30"/>
              </a:spcBef>
            </a:pPr>
            <a:endParaRPr sz="1850">
              <a:latin typeface="Courier New"/>
              <a:cs typeface="Courier New"/>
            </a:endParaRPr>
          </a:p>
          <a:p>
            <a:pPr marL="12701">
              <a:lnSpc>
                <a:spcPts val="2335"/>
              </a:lnSpc>
              <a:spcBef>
                <a:spcPts val="5"/>
              </a:spcBef>
            </a:pPr>
            <a:r>
              <a:rPr sz="2000" b="1" spc="-5" dirty="0">
                <a:solidFill>
                  <a:srgbClr val="7E7E7E"/>
                </a:solidFill>
                <a:latin typeface="Courier New"/>
                <a:cs typeface="Courier New"/>
              </a:rPr>
              <a:t>A:3</a:t>
            </a:r>
            <a:endParaRPr sz="2000">
              <a:latin typeface="Courier New"/>
              <a:cs typeface="Courier New"/>
            </a:endParaRPr>
          </a:p>
          <a:p>
            <a:pPr marL="12701">
              <a:lnSpc>
                <a:spcPts val="2270"/>
              </a:lnSpc>
            </a:pPr>
            <a:r>
              <a:rPr sz="2000" b="1" spc="-5" dirty="0">
                <a:solidFill>
                  <a:srgbClr val="7E7E7E"/>
                </a:solidFill>
                <a:latin typeface="Courier New"/>
                <a:cs typeface="Courier New"/>
              </a:rPr>
              <a:t>B:1</a:t>
            </a:r>
            <a:endParaRPr sz="2000">
              <a:latin typeface="Courier New"/>
              <a:cs typeface="Courier New"/>
            </a:endParaRPr>
          </a:p>
          <a:p>
            <a:pPr marL="12701">
              <a:lnSpc>
                <a:spcPts val="2270"/>
              </a:lnSpc>
            </a:pPr>
            <a:r>
              <a:rPr sz="2000" b="1" spc="-5" dirty="0">
                <a:solidFill>
                  <a:srgbClr val="7E7E7E"/>
                </a:solidFill>
                <a:latin typeface="Courier New"/>
                <a:cs typeface="Courier New"/>
              </a:rPr>
              <a:t>C:0</a:t>
            </a:r>
            <a:endParaRPr sz="2000">
              <a:latin typeface="Courier New"/>
              <a:cs typeface="Courier New"/>
            </a:endParaRPr>
          </a:p>
          <a:p>
            <a:pPr marL="12701">
              <a:lnSpc>
                <a:spcPts val="2265"/>
              </a:lnSpc>
            </a:pPr>
            <a:r>
              <a:rPr sz="2000" b="1" spc="-5" dirty="0">
                <a:solidFill>
                  <a:srgbClr val="7E7E7E"/>
                </a:solidFill>
                <a:latin typeface="Courier New"/>
                <a:cs typeface="Courier New"/>
              </a:rPr>
              <a:t>D:1</a:t>
            </a:r>
            <a:endParaRPr sz="2000">
              <a:latin typeface="Courier New"/>
              <a:cs typeface="Courier New"/>
            </a:endParaRPr>
          </a:p>
          <a:p>
            <a:pPr marL="12701">
              <a:lnSpc>
                <a:spcPts val="2260"/>
              </a:lnSpc>
            </a:pPr>
            <a:r>
              <a:rPr sz="2000" b="1" spc="-5" dirty="0">
                <a:solidFill>
                  <a:srgbClr val="7E7E7E"/>
                </a:solidFill>
                <a:latin typeface="Courier New"/>
                <a:cs typeface="Courier New"/>
              </a:rPr>
              <a:t>E:2</a:t>
            </a:r>
            <a:endParaRPr sz="2000">
              <a:latin typeface="Courier New"/>
              <a:cs typeface="Courier New"/>
            </a:endParaRPr>
          </a:p>
          <a:p>
            <a:pPr marL="12701">
              <a:lnSpc>
                <a:spcPts val="2335"/>
              </a:lnSpc>
            </a:pPr>
            <a:r>
              <a:rPr sz="2000" b="1" spc="-5" dirty="0">
                <a:solidFill>
                  <a:srgbClr val="7E7E7E"/>
                </a:solidFill>
                <a:latin typeface="Courier New"/>
                <a:cs typeface="Courier New"/>
              </a:rPr>
              <a:t>F:1</a:t>
            </a:r>
            <a:endParaRPr sz="2000">
              <a:latin typeface="Courier New"/>
              <a:cs typeface="Courier New"/>
            </a:endParaRPr>
          </a:p>
          <a:p>
            <a:pPr marL="1263086" algn="ctr">
              <a:spcBef>
                <a:spcPts val="1535"/>
              </a:spcBef>
            </a:pPr>
            <a:r>
              <a:rPr sz="2000" b="1" spc="-5" dirty="0">
                <a:latin typeface="Courier New"/>
                <a:cs typeface="Courier New"/>
              </a:rPr>
              <a:t>.columns</a:t>
            </a:r>
            <a:r>
              <a:rPr sz="2000" b="1" spc="-535" dirty="0">
                <a:latin typeface="Courier New"/>
                <a:cs typeface="Courier New"/>
              </a:rPr>
              <a:t> </a:t>
            </a:r>
            <a:r>
              <a:rPr sz="2000" dirty="0">
                <a:latin typeface="Arial Black"/>
                <a:cs typeface="Arial Black"/>
              </a:rPr>
              <a:t>– это</a:t>
            </a:r>
            <a:r>
              <a:rPr sz="2000" spc="5" dirty="0">
                <a:latin typeface="Arial Black"/>
                <a:cs typeface="Arial Black"/>
              </a:rPr>
              <a:t> </a:t>
            </a:r>
            <a:r>
              <a:rPr sz="2000" spc="-5" dirty="0">
                <a:latin typeface="Arial Black"/>
                <a:cs typeface="Arial Black"/>
              </a:rPr>
              <a:t>список,</a:t>
            </a:r>
            <a:r>
              <a:rPr sz="2000" spc="10" dirty="0">
                <a:latin typeface="Arial Black"/>
                <a:cs typeface="Arial Black"/>
              </a:rPr>
              <a:t> </a:t>
            </a:r>
            <a:r>
              <a:rPr sz="2000" dirty="0">
                <a:latin typeface="Arial Black"/>
                <a:cs typeface="Arial Black"/>
              </a:rPr>
              <a:t>по</a:t>
            </a:r>
            <a:r>
              <a:rPr sz="2000" spc="5" dirty="0">
                <a:latin typeface="Arial Black"/>
                <a:cs typeface="Arial Black"/>
              </a:rPr>
              <a:t> </a:t>
            </a:r>
            <a:r>
              <a:rPr sz="2000" spc="-5" dirty="0">
                <a:latin typeface="Arial Black"/>
                <a:cs typeface="Arial Black"/>
              </a:rPr>
              <a:t>нему</a:t>
            </a:r>
            <a:r>
              <a:rPr sz="2000" spc="-10" dirty="0">
                <a:latin typeface="Arial Black"/>
                <a:cs typeface="Arial Black"/>
              </a:rPr>
              <a:t> </a:t>
            </a:r>
            <a:r>
              <a:rPr sz="2000" spc="-5" dirty="0">
                <a:latin typeface="Arial Black"/>
                <a:cs typeface="Arial Black"/>
              </a:rPr>
              <a:t>можно</a:t>
            </a:r>
            <a:r>
              <a:rPr sz="2000" spc="5" dirty="0">
                <a:latin typeface="Arial Black"/>
                <a:cs typeface="Arial Black"/>
              </a:rPr>
              <a:t> </a:t>
            </a:r>
            <a:r>
              <a:rPr sz="2000" spc="-5" dirty="0">
                <a:latin typeface="Arial Black"/>
                <a:cs typeface="Arial Black"/>
              </a:rPr>
              <a:t>бегать</a:t>
            </a:r>
            <a:r>
              <a:rPr sz="2000" dirty="0">
                <a:latin typeface="Arial Black"/>
                <a:cs typeface="Arial Black"/>
              </a:rPr>
              <a:t> в</a:t>
            </a:r>
            <a:r>
              <a:rPr sz="2000" spc="10" dirty="0">
                <a:latin typeface="Arial Black"/>
                <a:cs typeface="Arial Black"/>
              </a:rPr>
              <a:t> </a:t>
            </a:r>
            <a:r>
              <a:rPr sz="2000" spc="-5" dirty="0">
                <a:latin typeface="Arial Black"/>
                <a:cs typeface="Arial Black"/>
              </a:rPr>
              <a:t>цикле</a:t>
            </a:r>
            <a:endParaRPr sz="2000">
              <a:latin typeface="Arial Black"/>
              <a:cs typeface="Arial Black"/>
            </a:endParaRPr>
          </a:p>
          <a:p>
            <a:pPr>
              <a:spcBef>
                <a:spcPts val="70"/>
              </a:spcBef>
            </a:pPr>
            <a:endParaRPr sz="2250">
              <a:latin typeface="Arial Black"/>
              <a:cs typeface="Arial Black"/>
            </a:endParaRPr>
          </a:p>
          <a:p>
            <a:pPr marL="1262451" algn="ctr"/>
            <a:r>
              <a:rPr sz="2000" spc="-5" dirty="0">
                <a:latin typeface="Arial Black"/>
                <a:cs typeface="Arial Black"/>
              </a:rPr>
              <a:t>Кстати,</a:t>
            </a:r>
            <a:endParaRPr sz="2000">
              <a:latin typeface="Arial Black"/>
              <a:cs typeface="Arial Black"/>
            </a:endParaRPr>
          </a:p>
          <a:p>
            <a:pPr marL="1261181" algn="ctr">
              <a:spcBef>
                <a:spcPts val="420"/>
              </a:spcBef>
            </a:pPr>
            <a:r>
              <a:rPr sz="2000" dirty="0">
                <a:latin typeface="Arial Black"/>
                <a:cs typeface="Arial Black"/>
              </a:rPr>
              <a:t>нельзя</a:t>
            </a:r>
            <a:r>
              <a:rPr sz="2000" spc="-40" dirty="0">
                <a:latin typeface="Arial Black"/>
                <a:cs typeface="Arial Black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data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.</a:t>
            </a:r>
            <a:r>
              <a:rPr sz="2000" b="1" spc="-5" dirty="0">
                <a:latin typeface="Courier New"/>
                <a:cs typeface="Courier New"/>
              </a:rPr>
              <a:t>i.nunique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()</a:t>
            </a:r>
            <a:endParaRPr sz="2000">
              <a:latin typeface="Courier New"/>
              <a:cs typeface="Courier New"/>
            </a:endParaRPr>
          </a:p>
          <a:p>
            <a:pPr marL="1263721" algn="ctr">
              <a:spcBef>
                <a:spcPts val="420"/>
              </a:spcBef>
            </a:pPr>
            <a:r>
              <a:rPr sz="2000" dirty="0">
                <a:latin typeface="Arial Black"/>
                <a:cs typeface="Arial Black"/>
              </a:rPr>
              <a:t>нельзя</a:t>
            </a:r>
            <a:r>
              <a:rPr sz="2000" spc="-25" dirty="0">
                <a:latin typeface="Arial Black"/>
                <a:cs typeface="Arial Black"/>
              </a:rPr>
              <a:t> </a:t>
            </a:r>
            <a:r>
              <a:rPr sz="2000" spc="-5" dirty="0">
                <a:latin typeface="Arial Black"/>
                <a:cs typeface="Arial Black"/>
              </a:rPr>
              <a:t>пропустить</a:t>
            </a:r>
            <a:r>
              <a:rPr sz="2000" spc="-15" dirty="0">
                <a:latin typeface="Arial Black"/>
                <a:cs typeface="Arial Black"/>
              </a:rPr>
              <a:t> </a:t>
            </a:r>
            <a:r>
              <a:rPr sz="2000" b="1" spc="-10" dirty="0">
                <a:latin typeface="Courier New"/>
                <a:cs typeface="Courier New"/>
              </a:rPr>
              <a:t>str</a:t>
            </a:r>
            <a:endParaRPr sz="2000">
              <a:latin typeface="Courier New"/>
              <a:cs typeface="Courier New"/>
            </a:endParaRPr>
          </a:p>
          <a:p>
            <a:pPr marL="1263086" algn="ctr">
              <a:spcBef>
                <a:spcPts val="420"/>
              </a:spcBef>
            </a:pPr>
            <a:r>
              <a:rPr sz="2000" b="1" spc="-5" dirty="0">
                <a:latin typeface="Courier New"/>
                <a:cs typeface="Courier New"/>
              </a:rPr>
              <a:t>«+</a:t>
            </a:r>
            <a:r>
              <a:rPr sz="2000" b="1" dirty="0">
                <a:latin typeface="Courier New"/>
                <a:cs typeface="Courier New"/>
              </a:rPr>
              <a:t>»</a:t>
            </a:r>
            <a:r>
              <a:rPr sz="2000" b="1" spc="-535" dirty="0">
                <a:latin typeface="Courier New"/>
                <a:cs typeface="Courier New"/>
              </a:rPr>
              <a:t> </a:t>
            </a:r>
            <a:r>
              <a:rPr sz="2000" dirty="0">
                <a:latin typeface="Arial Black"/>
                <a:cs typeface="Arial Black"/>
              </a:rPr>
              <a:t>–</a:t>
            </a:r>
            <a:r>
              <a:rPr sz="2000" spc="10" dirty="0">
                <a:latin typeface="Arial Black"/>
                <a:cs typeface="Arial Black"/>
              </a:rPr>
              <a:t> </a:t>
            </a:r>
            <a:r>
              <a:rPr sz="2000" spc="-5" dirty="0">
                <a:latin typeface="Arial Black"/>
                <a:cs typeface="Arial Black"/>
              </a:rPr>
              <a:t>кон</a:t>
            </a:r>
            <a:r>
              <a:rPr sz="2000" spc="-15" dirty="0">
                <a:latin typeface="Arial Black"/>
                <a:cs typeface="Arial Black"/>
              </a:rPr>
              <a:t>к</a:t>
            </a:r>
            <a:r>
              <a:rPr sz="2000" spc="-5" dirty="0">
                <a:latin typeface="Arial Black"/>
                <a:cs typeface="Arial Black"/>
              </a:rPr>
              <a:t>а</a:t>
            </a:r>
            <a:r>
              <a:rPr sz="2000" dirty="0">
                <a:latin typeface="Arial Black"/>
                <a:cs typeface="Arial Black"/>
              </a:rPr>
              <a:t>т</a:t>
            </a:r>
            <a:r>
              <a:rPr sz="2000" spc="-5" dirty="0">
                <a:latin typeface="Arial Black"/>
                <a:cs typeface="Arial Black"/>
              </a:rPr>
              <a:t>енац</a:t>
            </a:r>
            <a:r>
              <a:rPr sz="2000" dirty="0">
                <a:latin typeface="Arial Black"/>
                <a:cs typeface="Arial Black"/>
              </a:rPr>
              <a:t>ия</a:t>
            </a:r>
            <a:r>
              <a:rPr sz="2000" spc="-10" dirty="0">
                <a:latin typeface="Arial Black"/>
                <a:cs typeface="Arial Black"/>
              </a:rPr>
              <a:t> </a:t>
            </a:r>
            <a:r>
              <a:rPr sz="2000" spc="-5" dirty="0">
                <a:latin typeface="Arial Black"/>
                <a:cs typeface="Arial Black"/>
              </a:rPr>
              <a:t>с</a:t>
            </a:r>
            <a:r>
              <a:rPr sz="2000" dirty="0">
                <a:latin typeface="Arial Black"/>
                <a:cs typeface="Arial Black"/>
              </a:rPr>
              <a:t>т</a:t>
            </a:r>
            <a:r>
              <a:rPr sz="2000" spc="-5" dirty="0">
                <a:latin typeface="Arial Black"/>
                <a:cs typeface="Arial Black"/>
              </a:rPr>
              <a:t>ро</a:t>
            </a:r>
            <a:r>
              <a:rPr sz="2000" dirty="0">
                <a:latin typeface="Arial Black"/>
                <a:cs typeface="Arial Black"/>
              </a:rPr>
              <a:t>к</a:t>
            </a:r>
            <a:endParaRPr sz="20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979069" y="583438"/>
            <a:ext cx="64008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1">
              <a:spcBef>
                <a:spcPts val="100"/>
              </a:spcBef>
            </a:pPr>
            <a:r>
              <a:rPr sz="3200" spc="-5" dirty="0">
                <a:solidFill>
                  <a:srgbClr val="FF0068"/>
                </a:solidFill>
              </a:rPr>
              <a:t>Переименование</a:t>
            </a:r>
            <a:r>
              <a:rPr sz="3200" spc="-20" dirty="0">
                <a:solidFill>
                  <a:srgbClr val="FF0068"/>
                </a:solidFill>
              </a:rPr>
              <a:t> </a:t>
            </a:r>
            <a:r>
              <a:rPr sz="3200" spc="-5" dirty="0">
                <a:solidFill>
                  <a:srgbClr val="FF0068"/>
                </a:solidFill>
              </a:rPr>
              <a:t>колонок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1675755" y="7059227"/>
            <a:ext cx="4907576" cy="22955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1">
              <a:spcBef>
                <a:spcPts val="110"/>
              </a:spcBef>
            </a:pPr>
            <a:r>
              <a:rPr dirty="0"/>
              <a:t>Курс</a:t>
            </a:r>
            <a:r>
              <a:rPr spc="-15" dirty="0"/>
              <a:t> </a:t>
            </a:r>
            <a:r>
              <a:rPr spc="-5" dirty="0"/>
              <a:t>«Алгоритмы,</a:t>
            </a:r>
            <a:r>
              <a:rPr spc="-10" dirty="0"/>
              <a:t> </a:t>
            </a:r>
            <a:r>
              <a:rPr spc="-5" dirty="0"/>
              <a:t>модели,</a:t>
            </a:r>
            <a:r>
              <a:rPr spc="-15" dirty="0"/>
              <a:t> </a:t>
            </a:r>
            <a:r>
              <a:rPr spc="-5" dirty="0"/>
              <a:t>алгебры»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xfrm>
            <a:off x="11690820" y="7059227"/>
            <a:ext cx="2831016" cy="22955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1">
              <a:spcBef>
                <a:spcPts val="110"/>
              </a:spcBef>
            </a:pPr>
            <a:r>
              <a:rPr dirty="0"/>
              <a:t>29</a:t>
            </a:r>
            <a:r>
              <a:rPr spc="-25" dirty="0"/>
              <a:t> </a:t>
            </a:r>
            <a:r>
              <a:rPr spc="-5" dirty="0"/>
              <a:t>октября</a:t>
            </a:r>
            <a:r>
              <a:rPr spc="-25" dirty="0"/>
              <a:t> </a:t>
            </a:r>
            <a:r>
              <a:rPr spc="-5" dirty="0"/>
              <a:t>2015</a:t>
            </a:r>
            <a:r>
              <a:rPr spc="-20" dirty="0"/>
              <a:t> </a:t>
            </a:r>
            <a:r>
              <a:rPr spc="-5" dirty="0"/>
              <a:t>года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614330" y="1235710"/>
            <a:ext cx="9217025" cy="444031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1">
              <a:spcBef>
                <a:spcPts val="100"/>
              </a:spcBef>
              <a:tabLst>
                <a:tab pos="560736" algn="l"/>
              </a:tabLst>
            </a:pPr>
            <a:r>
              <a:rPr b="1" spc="-5" dirty="0">
                <a:latin typeface="Courier New"/>
                <a:cs typeface="Courier New"/>
              </a:rPr>
              <a:t>df2	</a:t>
            </a:r>
            <a:r>
              <a:rPr b="1" dirty="0">
                <a:solidFill>
                  <a:srgbClr val="000080"/>
                </a:solidFill>
                <a:latin typeface="Courier New"/>
                <a:cs typeface="Courier New"/>
              </a:rPr>
              <a:t>=</a:t>
            </a:r>
            <a:r>
              <a:rPr b="1" spc="-25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b="1" spc="-5" dirty="0">
                <a:latin typeface="Courier New"/>
                <a:cs typeface="Courier New"/>
              </a:rPr>
              <a:t>df</a:t>
            </a:r>
            <a:r>
              <a:rPr b="1" spc="-5" dirty="0">
                <a:solidFill>
                  <a:srgbClr val="000080"/>
                </a:solidFill>
                <a:latin typeface="Courier New"/>
                <a:cs typeface="Courier New"/>
              </a:rPr>
              <a:t>.</a:t>
            </a:r>
            <a:r>
              <a:rPr b="1" spc="-5" dirty="0">
                <a:latin typeface="Courier New"/>
                <a:cs typeface="Courier New"/>
              </a:rPr>
              <a:t>rename</a:t>
            </a:r>
            <a:r>
              <a:rPr b="1" spc="-5" dirty="0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b="1" spc="-5" dirty="0">
                <a:latin typeface="Courier New"/>
                <a:cs typeface="Courier New"/>
              </a:rPr>
              <a:t>columns</a:t>
            </a:r>
            <a:r>
              <a:rPr b="1" spc="-5" dirty="0">
                <a:solidFill>
                  <a:srgbClr val="000080"/>
                </a:solidFill>
                <a:latin typeface="Courier New"/>
                <a:cs typeface="Courier New"/>
              </a:rPr>
              <a:t>={</a:t>
            </a:r>
            <a:r>
              <a:rPr b="1" spc="-5" dirty="0">
                <a:solidFill>
                  <a:srgbClr val="808080"/>
                </a:solidFill>
                <a:latin typeface="Courier New"/>
                <a:cs typeface="Courier New"/>
              </a:rPr>
              <a:t>'int_col'</a:t>
            </a:r>
            <a:r>
              <a:rPr b="1" spc="-30" dirty="0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b="1" dirty="0">
                <a:solidFill>
                  <a:srgbClr val="000080"/>
                </a:solidFill>
                <a:latin typeface="Courier New"/>
                <a:cs typeface="Courier New"/>
              </a:rPr>
              <a:t>:</a:t>
            </a:r>
            <a:r>
              <a:rPr b="1" spc="-25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b="1" spc="-5" dirty="0">
                <a:solidFill>
                  <a:srgbClr val="808080"/>
                </a:solidFill>
                <a:latin typeface="Courier New"/>
                <a:cs typeface="Courier New"/>
              </a:rPr>
              <a:t>'some_other_name'</a:t>
            </a:r>
            <a:r>
              <a:rPr b="1" spc="-5" dirty="0">
                <a:solidFill>
                  <a:srgbClr val="000080"/>
                </a:solidFill>
                <a:latin typeface="Courier New"/>
                <a:cs typeface="Courier New"/>
              </a:rPr>
              <a:t>})</a:t>
            </a:r>
            <a:endParaRPr>
              <a:latin typeface="Courier New"/>
              <a:cs typeface="Courier New"/>
            </a:endParaRPr>
          </a:p>
          <a:p>
            <a:pPr>
              <a:spcBef>
                <a:spcPts val="45"/>
              </a:spcBef>
            </a:pPr>
            <a:endParaRPr>
              <a:latin typeface="Courier New"/>
              <a:cs typeface="Courier New"/>
            </a:endParaRPr>
          </a:p>
          <a:p>
            <a:pPr marL="12701" marR="5080">
              <a:lnSpc>
                <a:spcPts val="2039"/>
              </a:lnSpc>
            </a:pPr>
            <a:r>
              <a:rPr b="1" dirty="0">
                <a:solidFill>
                  <a:srgbClr val="008000"/>
                </a:solidFill>
                <a:latin typeface="Courier New"/>
                <a:cs typeface="Courier New"/>
              </a:rPr>
              <a:t># </a:t>
            </a:r>
            <a:r>
              <a:rPr b="1" spc="-5" dirty="0">
                <a:solidFill>
                  <a:srgbClr val="008000"/>
                </a:solidFill>
                <a:latin typeface="Courier New"/>
                <a:cs typeface="Courier New"/>
              </a:rPr>
              <a:t>изменение текущего датафрейма </a:t>
            </a:r>
            <a:r>
              <a:rPr b="1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b="1" spc="-5" dirty="0">
                <a:latin typeface="Courier New"/>
                <a:cs typeface="Courier New"/>
              </a:rPr>
              <a:t>df2</a:t>
            </a:r>
            <a:r>
              <a:rPr b="1" spc="-5" dirty="0">
                <a:solidFill>
                  <a:srgbClr val="000080"/>
                </a:solidFill>
                <a:latin typeface="Courier New"/>
                <a:cs typeface="Courier New"/>
              </a:rPr>
              <a:t>.</a:t>
            </a:r>
            <a:r>
              <a:rPr b="1" spc="-5" dirty="0">
                <a:latin typeface="Courier New"/>
                <a:cs typeface="Courier New"/>
              </a:rPr>
              <a:t>rename</a:t>
            </a:r>
            <a:r>
              <a:rPr b="1" spc="-5" dirty="0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b="1" spc="-5" dirty="0">
                <a:latin typeface="Courier New"/>
                <a:cs typeface="Courier New"/>
              </a:rPr>
              <a:t>columns</a:t>
            </a:r>
            <a:r>
              <a:rPr b="1" spc="-5" dirty="0">
                <a:solidFill>
                  <a:srgbClr val="000080"/>
                </a:solidFill>
                <a:latin typeface="Courier New"/>
                <a:cs typeface="Courier New"/>
              </a:rPr>
              <a:t>={</a:t>
            </a:r>
            <a:r>
              <a:rPr b="1" spc="-5" dirty="0">
                <a:solidFill>
                  <a:srgbClr val="808080"/>
                </a:solidFill>
                <a:latin typeface="Courier New"/>
                <a:cs typeface="Courier New"/>
              </a:rPr>
              <a:t>'some_other_name'</a:t>
            </a:r>
            <a:r>
              <a:rPr b="1" spc="-15" dirty="0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b="1" dirty="0">
                <a:solidFill>
                  <a:srgbClr val="000080"/>
                </a:solidFill>
                <a:latin typeface="Courier New"/>
                <a:cs typeface="Courier New"/>
              </a:rPr>
              <a:t>:</a:t>
            </a:r>
            <a:r>
              <a:rPr b="1" spc="-20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b="1" spc="-5" dirty="0">
                <a:solidFill>
                  <a:srgbClr val="808080"/>
                </a:solidFill>
                <a:latin typeface="Courier New"/>
                <a:cs typeface="Courier New"/>
              </a:rPr>
              <a:t>'int_col'</a:t>
            </a:r>
            <a:r>
              <a:rPr b="1" spc="-5" dirty="0">
                <a:solidFill>
                  <a:srgbClr val="000080"/>
                </a:solidFill>
                <a:latin typeface="Courier New"/>
                <a:cs typeface="Courier New"/>
              </a:rPr>
              <a:t>},</a:t>
            </a:r>
            <a:r>
              <a:rPr b="1" spc="-15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b="1" spc="-5" dirty="0">
                <a:latin typeface="Courier New"/>
                <a:cs typeface="Courier New"/>
              </a:rPr>
              <a:t>inplace</a:t>
            </a:r>
            <a:r>
              <a:rPr b="1" spc="-15" dirty="0">
                <a:latin typeface="Courier New"/>
                <a:cs typeface="Courier New"/>
              </a:rPr>
              <a:t> </a:t>
            </a:r>
            <a:r>
              <a:rPr b="1" dirty="0">
                <a:solidFill>
                  <a:srgbClr val="000080"/>
                </a:solidFill>
                <a:latin typeface="Courier New"/>
                <a:cs typeface="Courier New"/>
              </a:rPr>
              <a:t>=</a:t>
            </a:r>
            <a:r>
              <a:rPr b="1" spc="-20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b="1" spc="-5" dirty="0">
                <a:solidFill>
                  <a:srgbClr val="0000FF"/>
                </a:solidFill>
                <a:latin typeface="Courier New"/>
                <a:cs typeface="Courier New"/>
              </a:rPr>
              <a:t>True</a:t>
            </a:r>
            <a:r>
              <a:rPr b="1" spc="-5" dirty="0">
                <a:solidFill>
                  <a:srgbClr val="000080"/>
                </a:solidFill>
                <a:latin typeface="Courier New"/>
                <a:cs typeface="Courier New"/>
              </a:rPr>
              <a:t>)</a:t>
            </a:r>
            <a:endParaRPr>
              <a:latin typeface="Courier New"/>
              <a:cs typeface="Courier New"/>
            </a:endParaRPr>
          </a:p>
          <a:p>
            <a:pPr>
              <a:spcBef>
                <a:spcPts val="5"/>
              </a:spcBef>
            </a:pPr>
            <a:endParaRPr sz="2100">
              <a:latin typeface="Courier New"/>
              <a:cs typeface="Courier New"/>
            </a:endParaRPr>
          </a:p>
          <a:p>
            <a:pPr marL="12701"/>
            <a:r>
              <a:rPr sz="2000" dirty="0">
                <a:latin typeface="Arial Black"/>
                <a:cs typeface="Arial Black"/>
              </a:rPr>
              <a:t>Во </a:t>
            </a:r>
            <a:r>
              <a:rPr sz="2000" spc="-5" dirty="0">
                <a:latin typeface="Arial Black"/>
                <a:cs typeface="Arial Black"/>
              </a:rPr>
              <a:t>втором</a:t>
            </a:r>
            <a:r>
              <a:rPr sz="2000" spc="-15" dirty="0">
                <a:latin typeface="Arial Black"/>
                <a:cs typeface="Arial Black"/>
              </a:rPr>
              <a:t> </a:t>
            </a:r>
            <a:r>
              <a:rPr sz="2000" dirty="0">
                <a:latin typeface="Arial Black"/>
                <a:cs typeface="Arial Black"/>
              </a:rPr>
              <a:t>случае</a:t>
            </a:r>
            <a:r>
              <a:rPr sz="2000" spc="-15" dirty="0">
                <a:latin typeface="Arial Black"/>
                <a:cs typeface="Arial Black"/>
              </a:rPr>
              <a:t> </a:t>
            </a:r>
            <a:r>
              <a:rPr sz="2000" dirty="0">
                <a:latin typeface="Arial Black"/>
                <a:cs typeface="Arial Black"/>
              </a:rPr>
              <a:t>не</a:t>
            </a:r>
            <a:r>
              <a:rPr sz="2000" spc="-10" dirty="0">
                <a:latin typeface="Arial Black"/>
                <a:cs typeface="Arial Black"/>
              </a:rPr>
              <a:t> </a:t>
            </a:r>
            <a:r>
              <a:rPr sz="2000" spc="-5" dirty="0">
                <a:latin typeface="Arial Black"/>
                <a:cs typeface="Arial Black"/>
              </a:rPr>
              <a:t>нужно</a:t>
            </a:r>
            <a:r>
              <a:rPr sz="2000" dirty="0">
                <a:latin typeface="Arial Black"/>
                <a:cs typeface="Arial Black"/>
              </a:rPr>
              <a:t> </a:t>
            </a:r>
            <a:r>
              <a:rPr sz="2000" spc="-5" dirty="0">
                <a:latin typeface="Arial Black"/>
                <a:cs typeface="Arial Black"/>
              </a:rPr>
              <a:t>присваивание!</a:t>
            </a:r>
            <a:endParaRPr sz="20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</a:pPr>
            <a:endParaRPr sz="2300">
              <a:latin typeface="Arial Black"/>
              <a:cs typeface="Arial Black"/>
            </a:endParaRPr>
          </a:p>
          <a:p>
            <a:pPr marL="999547" algn="ctr"/>
            <a:r>
              <a:rPr sz="2000" spc="-5" dirty="0">
                <a:solidFill>
                  <a:srgbClr val="000080"/>
                </a:solidFill>
                <a:latin typeface="Arial Black"/>
                <a:cs typeface="Arial Black"/>
              </a:rPr>
              <a:t>Удаления</a:t>
            </a:r>
            <a:endParaRPr sz="2000">
              <a:latin typeface="Arial Black"/>
              <a:cs typeface="Arial Black"/>
            </a:endParaRPr>
          </a:p>
          <a:p>
            <a:pPr marL="12701" marR="2336932">
              <a:lnSpc>
                <a:spcPts val="2260"/>
              </a:lnSpc>
              <a:spcBef>
                <a:spcPts val="2340"/>
              </a:spcBef>
            </a:pPr>
            <a:r>
              <a:rPr sz="2000" b="1" spc="-5" dirty="0">
                <a:latin typeface="Courier New"/>
                <a:cs typeface="Courier New"/>
              </a:rPr>
              <a:t>df</a:t>
            </a:r>
            <a:r>
              <a:rPr sz="2000" b="1" dirty="0"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000080"/>
                </a:solidFill>
                <a:latin typeface="Courier New"/>
                <a:cs typeface="Courier New"/>
              </a:rPr>
              <a:t>= </a:t>
            </a:r>
            <a:r>
              <a:rPr sz="2000" b="1" spc="-5" dirty="0">
                <a:latin typeface="Courier New"/>
                <a:cs typeface="Courier New"/>
              </a:rPr>
              <a:t>pd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.</a:t>
            </a:r>
            <a:r>
              <a:rPr sz="2000" b="1" spc="-5" dirty="0">
                <a:latin typeface="Courier New"/>
                <a:cs typeface="Courier New"/>
              </a:rPr>
              <a:t>DataFrame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({</a:t>
            </a:r>
            <a:r>
              <a:rPr sz="2000" b="1" spc="-5" dirty="0">
                <a:solidFill>
                  <a:srgbClr val="808080"/>
                </a:solidFill>
                <a:latin typeface="Courier New"/>
                <a:cs typeface="Courier New"/>
              </a:rPr>
              <a:t>'x'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:[</a:t>
            </a:r>
            <a:r>
              <a:rPr sz="2000" b="1" spc="-5" dirty="0">
                <a:solidFill>
                  <a:srgbClr val="FF0000"/>
                </a:solidFill>
                <a:latin typeface="Courier New"/>
                <a:cs typeface="Courier New"/>
              </a:rPr>
              <a:t>1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,</a:t>
            </a:r>
            <a:r>
              <a:rPr sz="2000" b="1" spc="-5" dirty="0">
                <a:solidFill>
                  <a:srgbClr val="FF0000"/>
                </a:solidFill>
                <a:latin typeface="Courier New"/>
                <a:cs typeface="Courier New"/>
              </a:rPr>
              <a:t>3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,</a:t>
            </a:r>
            <a:r>
              <a:rPr sz="2000" b="1" spc="-5" dirty="0">
                <a:solidFill>
                  <a:srgbClr val="FF0000"/>
                </a:solidFill>
                <a:latin typeface="Courier New"/>
                <a:cs typeface="Courier New"/>
              </a:rPr>
              <a:t>2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],</a:t>
            </a:r>
            <a:r>
              <a:rPr sz="2000" b="1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808080"/>
                </a:solidFill>
                <a:latin typeface="Courier New"/>
                <a:cs typeface="Courier New"/>
              </a:rPr>
              <a:t>'y'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:[</a:t>
            </a:r>
            <a:r>
              <a:rPr sz="2000" b="1" spc="-5" dirty="0">
                <a:solidFill>
                  <a:srgbClr val="FF0000"/>
                </a:solidFill>
                <a:latin typeface="Courier New"/>
                <a:cs typeface="Courier New"/>
              </a:rPr>
              <a:t>2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,</a:t>
            </a:r>
            <a:r>
              <a:rPr sz="2000" b="1" spc="-5" dirty="0">
                <a:solidFill>
                  <a:srgbClr val="FF0000"/>
                </a:solidFill>
                <a:latin typeface="Courier New"/>
                <a:cs typeface="Courier New"/>
              </a:rPr>
              <a:t>4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,</a:t>
            </a:r>
            <a:r>
              <a:rPr sz="2000" b="1" spc="-5" dirty="0">
                <a:solidFill>
                  <a:srgbClr val="FF0000"/>
                </a:solidFill>
                <a:latin typeface="Courier New"/>
                <a:cs typeface="Courier New"/>
              </a:rPr>
              <a:t>1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]}) </a:t>
            </a:r>
            <a:r>
              <a:rPr sz="2000" b="1" spc="-1185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008000"/>
                </a:solidFill>
                <a:latin typeface="Courier New"/>
                <a:cs typeface="Courier New"/>
              </a:rPr>
              <a:t>#</a:t>
            </a:r>
            <a:r>
              <a:rPr sz="2000" b="1" spc="-1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008000"/>
                </a:solidFill>
                <a:latin typeface="Courier New"/>
                <a:cs typeface="Courier New"/>
              </a:rPr>
              <a:t>удаление строки</a:t>
            </a:r>
            <a:endParaRPr sz="2000">
              <a:latin typeface="Courier New"/>
              <a:cs typeface="Courier New"/>
            </a:endParaRPr>
          </a:p>
          <a:p>
            <a:pPr marL="12701">
              <a:lnSpc>
                <a:spcPts val="2150"/>
              </a:lnSpc>
            </a:pPr>
            <a:r>
              <a:rPr sz="2000" b="1" spc="-5" dirty="0">
                <a:latin typeface="Courier New"/>
                <a:cs typeface="Courier New"/>
              </a:rPr>
              <a:t>df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.</a:t>
            </a:r>
            <a:r>
              <a:rPr sz="2000" b="1" spc="-5" dirty="0">
                <a:latin typeface="Courier New"/>
                <a:cs typeface="Courier New"/>
              </a:rPr>
              <a:t>drop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sz="2000" b="1" spc="-5" dirty="0">
                <a:solidFill>
                  <a:srgbClr val="FF0000"/>
                </a:solidFill>
                <a:latin typeface="Courier New"/>
                <a:cs typeface="Courier New"/>
              </a:rPr>
              <a:t>1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,</a:t>
            </a:r>
            <a:r>
              <a:rPr sz="2000" b="1" spc="-15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axis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=</a:t>
            </a:r>
            <a:r>
              <a:rPr sz="2000" b="1" spc="-5" dirty="0">
                <a:solidFill>
                  <a:srgbClr val="FF0000"/>
                </a:solidFill>
                <a:latin typeface="Courier New"/>
                <a:cs typeface="Courier New"/>
              </a:rPr>
              <a:t>0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, </a:t>
            </a:r>
            <a:r>
              <a:rPr sz="2000" b="1" spc="-5" dirty="0">
                <a:latin typeface="Courier New"/>
                <a:cs typeface="Courier New"/>
              </a:rPr>
              <a:t>inplace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=</a:t>
            </a: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True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)</a:t>
            </a:r>
            <a:endParaRPr sz="2000">
              <a:latin typeface="Courier New"/>
              <a:cs typeface="Courier New"/>
            </a:endParaRPr>
          </a:p>
          <a:p>
            <a:pPr marL="12701">
              <a:lnSpc>
                <a:spcPts val="2270"/>
              </a:lnSpc>
            </a:pPr>
            <a:r>
              <a:rPr sz="2000" b="1" dirty="0">
                <a:solidFill>
                  <a:srgbClr val="008000"/>
                </a:solidFill>
                <a:latin typeface="Courier New"/>
                <a:cs typeface="Courier New"/>
              </a:rPr>
              <a:t>#</a:t>
            </a:r>
            <a:r>
              <a:rPr sz="2000" b="1" spc="-3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008000"/>
                </a:solidFill>
                <a:latin typeface="Courier New"/>
                <a:cs typeface="Courier New"/>
              </a:rPr>
              <a:t>удаление</a:t>
            </a:r>
            <a:r>
              <a:rPr sz="2000" b="1" spc="-2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008000"/>
                </a:solidFill>
                <a:latin typeface="Courier New"/>
                <a:cs typeface="Courier New"/>
              </a:rPr>
              <a:t>столбца</a:t>
            </a:r>
            <a:endParaRPr sz="2000">
              <a:latin typeface="Courier New"/>
              <a:cs typeface="Courier New"/>
            </a:endParaRPr>
          </a:p>
          <a:p>
            <a:pPr marL="12701" marR="4014696">
              <a:lnSpc>
                <a:spcPts val="2270"/>
              </a:lnSpc>
              <a:spcBef>
                <a:spcPts val="120"/>
              </a:spcBef>
            </a:pP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del </a:t>
            </a:r>
            <a:r>
              <a:rPr sz="2000" b="1" spc="-5" dirty="0">
                <a:latin typeface="Courier New"/>
                <a:cs typeface="Courier New"/>
              </a:rPr>
              <a:t>df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[</a:t>
            </a:r>
            <a:r>
              <a:rPr sz="2000" b="1" spc="-5" dirty="0">
                <a:solidFill>
                  <a:srgbClr val="808080"/>
                </a:solidFill>
                <a:latin typeface="Courier New"/>
                <a:cs typeface="Courier New"/>
              </a:rPr>
              <a:t>'x'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] </a:t>
            </a:r>
            <a:r>
              <a:rPr sz="2000" b="1" dirty="0">
                <a:solidFill>
                  <a:srgbClr val="008000"/>
                </a:solidFill>
                <a:latin typeface="Courier New"/>
                <a:cs typeface="Courier New"/>
              </a:rPr>
              <a:t># </a:t>
            </a:r>
            <a:r>
              <a:rPr sz="2000" b="1" spc="-5" dirty="0">
                <a:solidFill>
                  <a:srgbClr val="008000"/>
                </a:solidFill>
                <a:latin typeface="Courier New"/>
                <a:cs typeface="Courier New"/>
              </a:rPr>
              <a:t>df.drop('x', axis=1) </a:t>
            </a:r>
            <a:r>
              <a:rPr sz="2000" b="1" spc="-119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df</a:t>
            </a:r>
            <a:endParaRPr sz="2000">
              <a:latin typeface="Courier New"/>
              <a:cs typeface="Courier New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6486176" y="5689600"/>
          <a:ext cx="462280" cy="12666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11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303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FEFE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2000" dirty="0">
                          <a:latin typeface="Arial Black"/>
                          <a:cs typeface="Arial Black"/>
                        </a:rPr>
                        <a:t>y</a:t>
                      </a:r>
                      <a:endParaRPr sz="2000">
                        <a:latin typeface="Arial Black"/>
                        <a:cs typeface="Arial Black"/>
                      </a:endParaRPr>
                    </a:p>
                  </a:txBody>
                  <a:tcPr marL="0" marR="0" marT="57785" marB="0">
                    <a:lnL w="9525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7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2000" dirty="0">
                          <a:latin typeface="Arial Black"/>
                          <a:cs typeface="Arial Black"/>
                        </a:rPr>
                        <a:t>0</a:t>
                      </a:r>
                      <a:endParaRPr sz="2000">
                        <a:latin typeface="Arial Black"/>
                        <a:cs typeface="Arial Black"/>
                      </a:endParaRPr>
                    </a:p>
                  </a:txBody>
                  <a:tcPr marL="0" marR="0" marT="56515" marB="0">
                    <a:lnL w="9525">
                      <a:solidFill>
                        <a:srgbClr val="EFEFE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2000" dirty="0">
                          <a:latin typeface="Arial Black"/>
                          <a:cs typeface="Arial Black"/>
                        </a:rPr>
                        <a:t>2</a:t>
                      </a:r>
                      <a:endParaRPr sz="2000">
                        <a:latin typeface="Arial Black"/>
                        <a:cs typeface="Arial Black"/>
                      </a:endParaRPr>
                    </a:p>
                  </a:txBody>
                  <a:tcPr marL="0" marR="0" marT="56515" marB="0">
                    <a:lnL w="9525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29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2000" dirty="0">
                          <a:latin typeface="Arial Black"/>
                          <a:cs typeface="Arial Black"/>
                        </a:rPr>
                        <a:t>2</a:t>
                      </a:r>
                      <a:endParaRPr sz="2000">
                        <a:latin typeface="Arial Black"/>
                        <a:cs typeface="Arial Black"/>
                      </a:endParaRPr>
                    </a:p>
                  </a:txBody>
                  <a:tcPr marL="0" marR="0" marT="56515" marB="0">
                    <a:lnL w="9525">
                      <a:solidFill>
                        <a:srgbClr val="EFEFE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2000" dirty="0">
                          <a:latin typeface="Arial Black"/>
                          <a:cs typeface="Arial Black"/>
                        </a:rPr>
                        <a:t>1</a:t>
                      </a:r>
                      <a:endParaRPr sz="2000">
                        <a:latin typeface="Arial Black"/>
                        <a:cs typeface="Arial Black"/>
                      </a:endParaRPr>
                    </a:p>
                  </a:txBody>
                  <a:tcPr marL="0" marR="0" marT="56515" marB="0">
                    <a:lnL w="9525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236369" y="513754"/>
            <a:ext cx="29718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1">
              <a:spcBef>
                <a:spcPts val="100"/>
              </a:spcBef>
            </a:pPr>
            <a:r>
              <a:rPr sz="3200" spc="-5" dirty="0">
                <a:solidFill>
                  <a:srgbClr val="FF0068"/>
                </a:solidFill>
              </a:rPr>
              <a:t>Индексация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1675755" y="7059227"/>
            <a:ext cx="4907576" cy="22955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1">
              <a:spcBef>
                <a:spcPts val="110"/>
              </a:spcBef>
            </a:pPr>
            <a:r>
              <a:rPr dirty="0"/>
              <a:t>Курс</a:t>
            </a:r>
            <a:r>
              <a:rPr spc="-15" dirty="0"/>
              <a:t> </a:t>
            </a:r>
            <a:r>
              <a:rPr spc="-5" dirty="0"/>
              <a:t>«Алгоритмы,</a:t>
            </a:r>
            <a:r>
              <a:rPr spc="-10" dirty="0"/>
              <a:t> </a:t>
            </a:r>
            <a:r>
              <a:rPr spc="-5" dirty="0"/>
              <a:t>модели,</a:t>
            </a:r>
            <a:r>
              <a:rPr spc="-15" dirty="0"/>
              <a:t> </a:t>
            </a:r>
            <a:r>
              <a:rPr spc="-5" dirty="0"/>
              <a:t>алгебры»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xfrm>
            <a:off x="11690820" y="7059227"/>
            <a:ext cx="2831016" cy="22955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1">
              <a:spcBef>
                <a:spcPts val="110"/>
              </a:spcBef>
            </a:pPr>
            <a:r>
              <a:rPr dirty="0"/>
              <a:t>29</a:t>
            </a:r>
            <a:r>
              <a:rPr spc="-25" dirty="0"/>
              <a:t> </a:t>
            </a:r>
            <a:r>
              <a:rPr spc="-5" dirty="0"/>
              <a:t>октября</a:t>
            </a:r>
            <a:r>
              <a:rPr spc="-25" dirty="0"/>
              <a:t> </a:t>
            </a:r>
            <a:r>
              <a:rPr spc="-5" dirty="0"/>
              <a:t>2015</a:t>
            </a:r>
            <a:r>
              <a:rPr spc="-20" dirty="0"/>
              <a:t> </a:t>
            </a:r>
            <a:r>
              <a:rPr spc="-5" dirty="0"/>
              <a:t>года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614328" y="1161035"/>
            <a:ext cx="8713470" cy="5582682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12701" marR="766488">
              <a:lnSpc>
                <a:spcPts val="2270"/>
              </a:lnSpc>
              <a:spcBef>
                <a:spcPts val="285"/>
              </a:spcBef>
            </a:pPr>
            <a:r>
              <a:rPr sz="2000" b="1" spc="-5" dirty="0">
                <a:latin typeface="Courier New"/>
                <a:cs typeface="Courier New"/>
              </a:rPr>
              <a:t>data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.</a:t>
            </a:r>
            <a:r>
              <a:rPr sz="2000" b="1" spc="-5" dirty="0">
                <a:latin typeface="Courier New"/>
                <a:cs typeface="Courier New"/>
              </a:rPr>
              <a:t>at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[</a:t>
            </a:r>
            <a:r>
              <a:rPr sz="2000" b="1" spc="-5" dirty="0">
                <a:solidFill>
                  <a:srgbClr val="808080"/>
                </a:solidFill>
                <a:latin typeface="Courier New"/>
                <a:cs typeface="Courier New"/>
              </a:rPr>
              <a:t>'2000-01'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,</a:t>
            </a:r>
            <a:r>
              <a:rPr sz="2000" b="1" spc="-5" dirty="0">
                <a:solidFill>
                  <a:srgbClr val="808080"/>
                </a:solidFill>
                <a:latin typeface="Courier New"/>
                <a:cs typeface="Courier New"/>
              </a:rPr>
              <a:t>'A'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] </a:t>
            </a:r>
            <a:r>
              <a:rPr sz="2000" b="1" dirty="0">
                <a:solidFill>
                  <a:srgbClr val="000080"/>
                </a:solidFill>
                <a:latin typeface="Courier New"/>
                <a:cs typeface="Courier New"/>
              </a:rPr>
              <a:t>= </a:t>
            </a:r>
            <a:r>
              <a:rPr sz="2000" b="1" spc="-5" dirty="0">
                <a:solidFill>
                  <a:srgbClr val="FF0000"/>
                </a:solidFill>
                <a:latin typeface="Courier New"/>
                <a:cs typeface="Courier New"/>
              </a:rPr>
              <a:t>10. </a:t>
            </a:r>
            <a:r>
              <a:rPr sz="2000" b="1" dirty="0">
                <a:solidFill>
                  <a:srgbClr val="008000"/>
                </a:solidFill>
                <a:latin typeface="Courier New"/>
                <a:cs typeface="Courier New"/>
              </a:rPr>
              <a:t># </a:t>
            </a:r>
            <a:r>
              <a:rPr sz="2000" b="1" spc="-5" dirty="0">
                <a:solidFill>
                  <a:srgbClr val="008000"/>
                </a:solidFill>
                <a:latin typeface="Courier New"/>
                <a:cs typeface="Courier New"/>
              </a:rPr>
              <a:t>по названию </a:t>
            </a:r>
            <a:r>
              <a:rPr sz="2000" b="1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data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.</a:t>
            </a:r>
            <a:r>
              <a:rPr sz="2000" b="1" spc="-5" dirty="0">
                <a:latin typeface="Courier New"/>
                <a:cs typeface="Courier New"/>
              </a:rPr>
              <a:t>iat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[</a:t>
            </a:r>
            <a:r>
              <a:rPr sz="2000" b="1" spc="-5" dirty="0">
                <a:solidFill>
                  <a:srgbClr val="FF0000"/>
                </a:solidFill>
                <a:latin typeface="Courier New"/>
                <a:cs typeface="Courier New"/>
              </a:rPr>
              <a:t>0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,</a:t>
            </a:r>
            <a:r>
              <a:rPr sz="2000" b="1" spc="-5" dirty="0">
                <a:solidFill>
                  <a:srgbClr val="FF0000"/>
                </a:solidFill>
                <a:latin typeface="Courier New"/>
                <a:cs typeface="Courier New"/>
              </a:rPr>
              <a:t>1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]</a:t>
            </a:r>
            <a:r>
              <a:rPr sz="2000" b="1" dirty="0">
                <a:solidFill>
                  <a:srgbClr val="000080"/>
                </a:solidFill>
                <a:latin typeface="Courier New"/>
                <a:cs typeface="Courier New"/>
              </a:rPr>
              <a:t> = </a:t>
            </a:r>
            <a:r>
              <a:rPr sz="2000" b="1" spc="-5" dirty="0">
                <a:latin typeface="Courier New"/>
                <a:cs typeface="Courier New"/>
              </a:rPr>
              <a:t>pd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.</a:t>
            </a:r>
            <a:r>
              <a:rPr sz="2000" b="1" spc="-5" dirty="0">
                <a:latin typeface="Courier New"/>
                <a:cs typeface="Courier New"/>
              </a:rPr>
              <a:t>Timestamp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sz="2000" b="1" spc="-5" dirty="0">
                <a:solidFill>
                  <a:srgbClr val="808080"/>
                </a:solidFill>
                <a:latin typeface="Courier New"/>
                <a:cs typeface="Courier New"/>
              </a:rPr>
              <a:t>'19990101'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)</a:t>
            </a:r>
            <a:r>
              <a:rPr sz="2000" b="1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008000"/>
                </a:solidFill>
                <a:latin typeface="Courier New"/>
                <a:cs typeface="Courier New"/>
              </a:rPr>
              <a:t>#</a:t>
            </a:r>
            <a:r>
              <a:rPr sz="2000" b="1" spc="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008000"/>
                </a:solidFill>
                <a:latin typeface="Courier New"/>
                <a:cs typeface="Courier New"/>
              </a:rPr>
              <a:t>по</a:t>
            </a:r>
            <a:r>
              <a:rPr sz="2000" b="1" spc="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008000"/>
                </a:solidFill>
                <a:latin typeface="Courier New"/>
                <a:cs typeface="Courier New"/>
              </a:rPr>
              <a:t>номеру </a:t>
            </a:r>
            <a:r>
              <a:rPr sz="2000" b="1" spc="-118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008000"/>
                </a:solidFill>
                <a:latin typeface="Courier New"/>
                <a:cs typeface="Courier New"/>
              </a:rPr>
              <a:t>#</a:t>
            </a:r>
            <a:r>
              <a:rPr sz="2000" b="1" spc="-1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008000"/>
                </a:solidFill>
                <a:latin typeface="Courier New"/>
                <a:cs typeface="Courier New"/>
              </a:rPr>
              <a:t>просто </a:t>
            </a:r>
            <a:r>
              <a:rPr sz="2000" b="1" dirty="0">
                <a:solidFill>
                  <a:srgbClr val="008000"/>
                </a:solidFill>
                <a:latin typeface="Courier New"/>
                <a:cs typeface="Courier New"/>
              </a:rPr>
              <a:t>=</a:t>
            </a:r>
            <a:r>
              <a:rPr sz="2000" b="1" spc="-5" dirty="0">
                <a:solidFill>
                  <a:srgbClr val="008000"/>
                </a:solidFill>
                <a:latin typeface="Courier New"/>
                <a:cs typeface="Courier New"/>
              </a:rPr>
              <a:t> '1999/01/01' не работает</a:t>
            </a:r>
            <a:endParaRPr sz="2000">
              <a:latin typeface="Courier New"/>
              <a:cs typeface="Courier New"/>
            </a:endParaRPr>
          </a:p>
          <a:p>
            <a:pPr>
              <a:spcBef>
                <a:spcPts val="45"/>
              </a:spcBef>
            </a:pPr>
            <a:endParaRPr sz="1950">
              <a:latin typeface="Courier New"/>
              <a:cs typeface="Courier New"/>
            </a:endParaRPr>
          </a:p>
          <a:p>
            <a:pPr marL="12701" marR="5080">
              <a:lnSpc>
                <a:spcPts val="2270"/>
              </a:lnSpc>
            </a:pPr>
            <a:r>
              <a:rPr sz="2000" b="1" spc="-5" dirty="0">
                <a:latin typeface="Courier New"/>
                <a:cs typeface="Courier New"/>
              </a:rPr>
              <a:t>data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.</a:t>
            </a:r>
            <a:r>
              <a:rPr sz="2000" b="1" spc="-5" dirty="0">
                <a:latin typeface="Courier New"/>
                <a:cs typeface="Courier New"/>
              </a:rPr>
              <a:t>loc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[</a:t>
            </a:r>
            <a:r>
              <a:rPr sz="2000" b="1" spc="-5" dirty="0">
                <a:solidFill>
                  <a:srgbClr val="808080"/>
                </a:solidFill>
                <a:latin typeface="Courier New"/>
                <a:cs typeface="Courier New"/>
              </a:rPr>
              <a:t>'2000-01'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:</a:t>
            </a:r>
            <a:r>
              <a:rPr sz="2000" b="1" spc="-5" dirty="0">
                <a:solidFill>
                  <a:srgbClr val="808080"/>
                </a:solidFill>
                <a:latin typeface="Courier New"/>
                <a:cs typeface="Courier New"/>
              </a:rPr>
              <a:t>'2000-02'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,[</a:t>
            </a:r>
            <a:r>
              <a:rPr sz="2000" b="1" spc="-5" dirty="0">
                <a:solidFill>
                  <a:srgbClr val="808080"/>
                </a:solidFill>
                <a:latin typeface="Courier New"/>
                <a:cs typeface="Courier New"/>
              </a:rPr>
              <a:t>'D'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,</a:t>
            </a:r>
            <a:r>
              <a:rPr sz="2000" b="1" spc="-5" dirty="0">
                <a:solidFill>
                  <a:srgbClr val="808080"/>
                </a:solidFill>
                <a:latin typeface="Courier New"/>
                <a:cs typeface="Courier New"/>
              </a:rPr>
              <a:t>'B'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,</a:t>
            </a:r>
            <a:r>
              <a:rPr sz="2000" b="1" spc="-5" dirty="0">
                <a:solidFill>
                  <a:srgbClr val="808080"/>
                </a:solidFill>
                <a:latin typeface="Courier New"/>
                <a:cs typeface="Courier New"/>
              </a:rPr>
              <a:t>'A'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]]</a:t>
            </a:r>
            <a:r>
              <a:rPr sz="2000" b="1" spc="5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008000"/>
                </a:solidFill>
                <a:latin typeface="Courier New"/>
                <a:cs typeface="Courier New"/>
              </a:rPr>
              <a:t>#</a:t>
            </a:r>
            <a:r>
              <a:rPr sz="2000" b="1" spc="1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008000"/>
                </a:solidFill>
                <a:latin typeface="Courier New"/>
                <a:cs typeface="Courier New"/>
              </a:rPr>
              <a:t>по</a:t>
            </a:r>
            <a:r>
              <a:rPr sz="2000" b="1" spc="1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008000"/>
                </a:solidFill>
                <a:latin typeface="Courier New"/>
                <a:cs typeface="Courier New"/>
              </a:rPr>
              <a:t>названию </a:t>
            </a:r>
            <a:r>
              <a:rPr sz="2000" b="1" spc="-118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data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.</a:t>
            </a:r>
            <a:r>
              <a:rPr sz="2000" b="1" spc="-5" dirty="0">
                <a:latin typeface="Courier New"/>
                <a:cs typeface="Courier New"/>
              </a:rPr>
              <a:t>iloc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[</a:t>
            </a:r>
            <a:r>
              <a:rPr sz="2000" b="1" spc="-5" dirty="0">
                <a:solidFill>
                  <a:srgbClr val="FF0000"/>
                </a:solidFill>
                <a:latin typeface="Courier New"/>
                <a:cs typeface="Courier New"/>
              </a:rPr>
              <a:t>0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:</a:t>
            </a:r>
            <a:r>
              <a:rPr sz="2000" b="1" spc="-5" dirty="0">
                <a:solidFill>
                  <a:srgbClr val="FF0000"/>
                </a:solidFill>
                <a:latin typeface="Courier New"/>
                <a:cs typeface="Courier New"/>
              </a:rPr>
              <a:t>2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,</a:t>
            </a:r>
            <a:r>
              <a:rPr sz="2000" b="1" spc="-5" dirty="0">
                <a:solidFill>
                  <a:srgbClr val="FF0000"/>
                </a:solidFill>
                <a:latin typeface="Courier New"/>
                <a:cs typeface="Courier New"/>
              </a:rPr>
              <a:t>1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:</a:t>
            </a:r>
            <a:r>
              <a:rPr sz="2000" b="1" spc="-5" dirty="0">
                <a:solidFill>
                  <a:srgbClr val="FF0000"/>
                </a:solidFill>
                <a:latin typeface="Courier New"/>
                <a:cs typeface="Courier New"/>
              </a:rPr>
              <a:t>3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] </a:t>
            </a:r>
            <a:r>
              <a:rPr sz="2000" b="1" dirty="0">
                <a:solidFill>
                  <a:srgbClr val="008000"/>
                </a:solidFill>
                <a:latin typeface="Courier New"/>
                <a:cs typeface="Courier New"/>
              </a:rPr>
              <a:t>#</a:t>
            </a:r>
            <a:r>
              <a:rPr sz="2000" b="1" spc="-5" dirty="0">
                <a:solidFill>
                  <a:srgbClr val="008000"/>
                </a:solidFill>
                <a:latin typeface="Courier New"/>
                <a:cs typeface="Courier New"/>
              </a:rPr>
              <a:t> по номеру</a:t>
            </a:r>
            <a:endParaRPr sz="2000">
              <a:latin typeface="Courier New"/>
              <a:cs typeface="Courier New"/>
            </a:endParaRPr>
          </a:p>
          <a:p>
            <a:pPr marL="12701" marR="2291844">
              <a:lnSpc>
                <a:spcPts val="6801"/>
              </a:lnSpc>
              <a:spcBef>
                <a:spcPts val="900"/>
              </a:spcBef>
            </a:pPr>
            <a:r>
              <a:rPr sz="2000" b="1" spc="-5" dirty="0">
                <a:latin typeface="Courier New"/>
                <a:cs typeface="Courier New"/>
              </a:rPr>
              <a:t>data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.</a:t>
            </a:r>
            <a:r>
              <a:rPr sz="2000" b="1" spc="-5" dirty="0">
                <a:latin typeface="Courier New"/>
                <a:cs typeface="Courier New"/>
              </a:rPr>
              <a:t>ix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[</a:t>
            </a:r>
            <a:r>
              <a:rPr sz="2000" b="1" spc="-5" dirty="0">
                <a:solidFill>
                  <a:srgbClr val="FF0000"/>
                </a:solidFill>
                <a:latin typeface="Courier New"/>
                <a:cs typeface="Courier New"/>
              </a:rPr>
              <a:t>0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:</a:t>
            </a:r>
            <a:r>
              <a:rPr sz="2000" b="1" spc="-5" dirty="0">
                <a:solidFill>
                  <a:srgbClr val="FF0000"/>
                </a:solidFill>
                <a:latin typeface="Courier New"/>
                <a:cs typeface="Courier New"/>
              </a:rPr>
              <a:t>2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,</a:t>
            </a:r>
            <a:r>
              <a:rPr sz="2000" b="1" spc="-5" dirty="0">
                <a:solidFill>
                  <a:srgbClr val="FF0000"/>
                </a:solidFill>
                <a:latin typeface="Courier New"/>
                <a:cs typeface="Courier New"/>
              </a:rPr>
              <a:t>1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:</a:t>
            </a:r>
            <a:r>
              <a:rPr sz="2000" b="1" spc="-5" dirty="0">
                <a:solidFill>
                  <a:srgbClr val="FF0000"/>
                </a:solidFill>
                <a:latin typeface="Courier New"/>
                <a:cs typeface="Courier New"/>
              </a:rPr>
              <a:t>3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] </a:t>
            </a:r>
            <a:r>
              <a:rPr sz="2000" b="1" dirty="0">
                <a:solidFill>
                  <a:srgbClr val="008000"/>
                </a:solidFill>
                <a:latin typeface="Courier New"/>
                <a:cs typeface="Courier New"/>
              </a:rPr>
              <a:t># </a:t>
            </a:r>
            <a:r>
              <a:rPr sz="2000" b="1" spc="-5" dirty="0">
                <a:solidFill>
                  <a:srgbClr val="008000"/>
                </a:solidFill>
                <a:latin typeface="Courier New"/>
                <a:cs typeface="Courier New"/>
              </a:rPr>
              <a:t>по номеру </a:t>
            </a:r>
            <a:r>
              <a:rPr sz="2000" b="1" dirty="0">
                <a:solidFill>
                  <a:srgbClr val="008000"/>
                </a:solidFill>
                <a:latin typeface="Courier New"/>
                <a:cs typeface="Courier New"/>
              </a:rPr>
              <a:t>и </a:t>
            </a:r>
            <a:r>
              <a:rPr sz="2000" b="1" spc="-5" dirty="0">
                <a:solidFill>
                  <a:srgbClr val="008000"/>
                </a:solidFill>
                <a:latin typeface="Courier New"/>
                <a:cs typeface="Courier New"/>
              </a:rPr>
              <a:t>по названию </a:t>
            </a:r>
            <a:r>
              <a:rPr sz="2000" b="1" spc="-118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008000"/>
                </a:solidFill>
                <a:latin typeface="Courier New"/>
                <a:cs typeface="Courier New"/>
              </a:rPr>
              <a:t> #</a:t>
            </a:r>
            <a:r>
              <a:rPr sz="2000" b="1" spc="-1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008000"/>
                </a:solidFill>
                <a:latin typeface="Courier New"/>
                <a:cs typeface="Courier New"/>
              </a:rPr>
              <a:t>выбор </a:t>
            </a:r>
            <a:r>
              <a:rPr sz="2000" b="1" dirty="0">
                <a:solidFill>
                  <a:srgbClr val="008000"/>
                </a:solidFill>
                <a:latin typeface="Courier New"/>
                <a:cs typeface="Courier New"/>
              </a:rPr>
              <a:t>с</a:t>
            </a:r>
            <a:r>
              <a:rPr sz="2000" b="1" spc="-5" dirty="0">
                <a:solidFill>
                  <a:srgbClr val="008000"/>
                </a:solidFill>
                <a:latin typeface="Courier New"/>
                <a:cs typeface="Courier New"/>
              </a:rPr>
              <a:t> проверкой</a:t>
            </a:r>
            <a:r>
              <a:rPr sz="2000" b="1" spc="-1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008000"/>
                </a:solidFill>
                <a:latin typeface="Courier New"/>
                <a:cs typeface="Courier New"/>
              </a:rPr>
              <a:t>на вхождение</a:t>
            </a:r>
            <a:endParaRPr sz="2000">
              <a:latin typeface="Courier New"/>
              <a:cs typeface="Courier New"/>
            </a:endParaRPr>
          </a:p>
          <a:p>
            <a:pPr marL="12701">
              <a:lnSpc>
                <a:spcPts val="1315"/>
              </a:lnSpc>
            </a:pPr>
            <a:r>
              <a:rPr sz="2000" b="1" spc="-5" dirty="0">
                <a:latin typeface="Courier New"/>
                <a:cs typeface="Courier New"/>
              </a:rPr>
              <a:t>data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[</a:t>
            </a:r>
            <a:r>
              <a:rPr sz="2000" b="1" spc="-5" dirty="0">
                <a:latin typeface="Courier New"/>
                <a:cs typeface="Courier New"/>
              </a:rPr>
              <a:t>data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[</a:t>
            </a:r>
            <a:r>
              <a:rPr sz="2000" b="1" spc="-5" dirty="0">
                <a:solidFill>
                  <a:srgbClr val="808080"/>
                </a:solidFill>
                <a:latin typeface="Courier New"/>
                <a:cs typeface="Courier New"/>
              </a:rPr>
              <a:t>'E'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].</a:t>
            </a:r>
            <a:r>
              <a:rPr sz="2000" b="1" spc="-5" dirty="0">
                <a:latin typeface="Courier New"/>
                <a:cs typeface="Courier New"/>
              </a:rPr>
              <a:t>isin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([</a:t>
            </a:r>
            <a:r>
              <a:rPr sz="2000" b="1" spc="-5" dirty="0">
                <a:solidFill>
                  <a:srgbClr val="808080"/>
                </a:solidFill>
                <a:latin typeface="Courier New"/>
                <a:cs typeface="Courier New"/>
              </a:rPr>
              <a:t>'test'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,</a:t>
            </a:r>
            <a:r>
              <a:rPr sz="2000" b="1" spc="-5" dirty="0">
                <a:solidFill>
                  <a:srgbClr val="808080"/>
                </a:solidFill>
                <a:latin typeface="Courier New"/>
                <a:cs typeface="Courier New"/>
              </a:rPr>
              <a:t>'valid'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])]</a:t>
            </a:r>
            <a:r>
              <a:rPr sz="2000" b="1" spc="5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008000"/>
                </a:solidFill>
                <a:latin typeface="Courier New"/>
                <a:cs typeface="Courier New"/>
              </a:rPr>
              <a:t>#</a:t>
            </a:r>
            <a:r>
              <a:rPr sz="2000" b="1" spc="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008000"/>
                </a:solidFill>
                <a:latin typeface="Courier New"/>
                <a:cs typeface="Courier New"/>
              </a:rPr>
              <a:t>полезно:</a:t>
            </a:r>
            <a:r>
              <a:rPr sz="2000" b="1" spc="1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008000"/>
                </a:solidFill>
                <a:latin typeface="Courier New"/>
                <a:cs typeface="Courier New"/>
              </a:rPr>
              <a:t>isin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350">
              <a:latin typeface="Courier New"/>
              <a:cs typeface="Courier New"/>
            </a:endParaRPr>
          </a:p>
          <a:p>
            <a:pPr marL="12701"/>
            <a:r>
              <a:rPr sz="2000" spc="-5" dirty="0">
                <a:latin typeface="Arial Black"/>
                <a:cs typeface="Arial Black"/>
              </a:rPr>
              <a:t>первая </a:t>
            </a:r>
            <a:r>
              <a:rPr sz="2000" dirty="0">
                <a:latin typeface="Arial Black"/>
                <a:cs typeface="Arial Black"/>
              </a:rPr>
              <a:t>строка</a:t>
            </a:r>
            <a:r>
              <a:rPr sz="2000" spc="-5" dirty="0">
                <a:latin typeface="Arial Black"/>
                <a:cs typeface="Arial Black"/>
              </a:rPr>
              <a:t> </a:t>
            </a:r>
            <a:r>
              <a:rPr sz="2000" dirty="0">
                <a:latin typeface="Arial Black"/>
                <a:cs typeface="Arial Black"/>
              </a:rPr>
              <a:t>(точнее </a:t>
            </a:r>
            <a:r>
              <a:rPr sz="2000" spc="-5" dirty="0">
                <a:latin typeface="Arial Black"/>
                <a:cs typeface="Arial Black"/>
              </a:rPr>
              <a:t>срез </a:t>
            </a:r>
            <a:r>
              <a:rPr sz="2000" dirty="0">
                <a:latin typeface="Arial Black"/>
                <a:cs typeface="Arial Black"/>
              </a:rPr>
              <a:t>датафрейма)</a:t>
            </a:r>
            <a:r>
              <a:rPr sz="2000" spc="5" dirty="0">
                <a:latin typeface="Arial Black"/>
                <a:cs typeface="Arial Black"/>
              </a:rPr>
              <a:t> </a:t>
            </a:r>
            <a:r>
              <a:rPr sz="2000" dirty="0">
                <a:latin typeface="Arial Black"/>
                <a:cs typeface="Arial Black"/>
              </a:rPr>
              <a:t>–</a:t>
            </a:r>
            <a:r>
              <a:rPr sz="2000" spc="5" dirty="0">
                <a:latin typeface="Arial Black"/>
                <a:cs typeface="Arial Black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data[:1]</a:t>
            </a:r>
            <a:endParaRPr sz="2000">
              <a:latin typeface="Courier New"/>
              <a:cs typeface="Courier New"/>
            </a:endParaRPr>
          </a:p>
          <a:p>
            <a:pPr marL="12701" marR="3768938">
              <a:lnSpc>
                <a:spcPct val="117500"/>
              </a:lnSpc>
            </a:pPr>
            <a:r>
              <a:rPr sz="2000" spc="-5" dirty="0">
                <a:latin typeface="Arial Black"/>
                <a:cs typeface="Arial Black"/>
              </a:rPr>
              <a:t>последняя строка</a:t>
            </a:r>
            <a:r>
              <a:rPr sz="2000" dirty="0">
                <a:latin typeface="Arial Black"/>
                <a:cs typeface="Arial Black"/>
              </a:rPr>
              <a:t> –</a:t>
            </a:r>
            <a:r>
              <a:rPr sz="2000" spc="5" dirty="0">
                <a:latin typeface="Arial Black"/>
                <a:cs typeface="Arial Black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data[-1:] </a:t>
            </a:r>
            <a:r>
              <a:rPr sz="2000" b="1" dirty="0"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FF0000"/>
                </a:solidFill>
                <a:latin typeface="Arial Black"/>
                <a:cs typeface="Arial Black"/>
              </a:rPr>
              <a:t>нельзя </a:t>
            </a:r>
            <a:r>
              <a:rPr sz="2000" dirty="0">
                <a:latin typeface="Arial Black"/>
                <a:cs typeface="Arial Black"/>
              </a:rPr>
              <a:t>– </a:t>
            </a:r>
            <a:r>
              <a:rPr sz="2000" b="1" spc="-5" dirty="0">
                <a:latin typeface="Courier New"/>
                <a:cs typeface="Courier New"/>
              </a:rPr>
              <a:t>data[1], data[1,2] </a:t>
            </a:r>
            <a:r>
              <a:rPr sz="2000" b="1" dirty="0">
                <a:latin typeface="Courier New"/>
                <a:cs typeface="Courier New"/>
              </a:rPr>
              <a:t> </a:t>
            </a:r>
            <a:r>
              <a:rPr sz="2000" dirty="0">
                <a:latin typeface="Arial Black"/>
                <a:cs typeface="Arial Black"/>
              </a:rPr>
              <a:t>можно</a:t>
            </a:r>
            <a:r>
              <a:rPr sz="2000" spc="-40" dirty="0">
                <a:latin typeface="Arial Black"/>
                <a:cs typeface="Arial Black"/>
              </a:rPr>
              <a:t> </a:t>
            </a:r>
            <a:r>
              <a:rPr sz="2000" dirty="0">
                <a:latin typeface="Arial Black"/>
                <a:cs typeface="Arial Black"/>
              </a:rPr>
              <a:t>–</a:t>
            </a:r>
            <a:r>
              <a:rPr sz="2000" spc="-30" dirty="0">
                <a:latin typeface="Arial Black"/>
                <a:cs typeface="Arial Black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data[data.columns[0]][2]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056030" y="530707"/>
            <a:ext cx="5332476" cy="91820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algn="ctr">
              <a:spcBef>
                <a:spcPts val="520"/>
              </a:spcBef>
            </a:pPr>
            <a:r>
              <a:rPr sz="3200" spc="-5" dirty="0">
                <a:solidFill>
                  <a:srgbClr val="FF0068"/>
                </a:solidFill>
              </a:rPr>
              <a:t>Индексация</a:t>
            </a:r>
          </a:p>
          <a:p>
            <a:pPr algn="ctr">
              <a:spcBef>
                <a:spcPts val="420"/>
              </a:spcBef>
            </a:pPr>
            <a:r>
              <a:rPr dirty="0"/>
              <a:t>Выбор</a:t>
            </a:r>
            <a:r>
              <a:rPr spc="-10" dirty="0"/>
              <a:t> </a:t>
            </a:r>
            <a:r>
              <a:rPr dirty="0"/>
              <a:t>нескольких</a:t>
            </a:r>
            <a:r>
              <a:rPr spc="-10" dirty="0"/>
              <a:t> </a:t>
            </a:r>
            <a:r>
              <a:rPr spc="-5" dirty="0"/>
              <a:t>случайных</a:t>
            </a:r>
            <a:r>
              <a:rPr spc="-25" dirty="0"/>
              <a:t> </a:t>
            </a:r>
            <a:r>
              <a:rPr spc="-5" dirty="0"/>
              <a:t>строк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1675755" y="7059227"/>
            <a:ext cx="4907576" cy="22955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1">
              <a:spcBef>
                <a:spcPts val="110"/>
              </a:spcBef>
            </a:pPr>
            <a:r>
              <a:rPr dirty="0"/>
              <a:t>Курс</a:t>
            </a:r>
            <a:r>
              <a:rPr spc="-15" dirty="0"/>
              <a:t> </a:t>
            </a:r>
            <a:r>
              <a:rPr spc="-5" dirty="0"/>
              <a:t>«Алгоритмы,</a:t>
            </a:r>
            <a:r>
              <a:rPr spc="-10" dirty="0"/>
              <a:t> </a:t>
            </a:r>
            <a:r>
              <a:rPr spc="-5" dirty="0"/>
              <a:t>модели,</a:t>
            </a:r>
            <a:r>
              <a:rPr spc="-15" dirty="0"/>
              <a:t> </a:t>
            </a:r>
            <a:r>
              <a:rPr spc="-5" dirty="0"/>
              <a:t>алгебры»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xfrm>
            <a:off x="11690820" y="7059227"/>
            <a:ext cx="2831016" cy="22955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1">
              <a:spcBef>
                <a:spcPts val="110"/>
              </a:spcBef>
            </a:pPr>
            <a:r>
              <a:rPr dirty="0"/>
              <a:t>29</a:t>
            </a:r>
            <a:r>
              <a:rPr spc="-25" dirty="0"/>
              <a:t> </a:t>
            </a:r>
            <a:r>
              <a:rPr spc="-5" dirty="0"/>
              <a:t>октября</a:t>
            </a:r>
            <a:r>
              <a:rPr spc="-25" dirty="0"/>
              <a:t> </a:t>
            </a:r>
            <a:r>
              <a:rPr spc="-5" dirty="0"/>
              <a:t>2015</a:t>
            </a:r>
            <a:r>
              <a:rPr spc="-20" dirty="0"/>
              <a:t> </a:t>
            </a:r>
            <a:r>
              <a:rPr spc="-5" dirty="0"/>
              <a:t>года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614330" y="1519175"/>
            <a:ext cx="9415145" cy="346889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1">
              <a:spcBef>
                <a:spcPts val="105"/>
              </a:spcBef>
            </a:pP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print</a:t>
            </a:r>
            <a:r>
              <a:rPr sz="2000" b="1" spc="1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df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.</a:t>
            </a:r>
            <a:r>
              <a:rPr sz="2000" b="1" spc="-5" dirty="0">
                <a:latin typeface="Courier New"/>
                <a:cs typeface="Courier New"/>
              </a:rPr>
              <a:t>take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sz="2000" b="1" spc="-5" dirty="0">
                <a:latin typeface="Courier New"/>
                <a:cs typeface="Courier New"/>
              </a:rPr>
              <a:t>np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.</a:t>
            </a:r>
            <a:r>
              <a:rPr sz="2000" b="1" spc="-5" dirty="0">
                <a:latin typeface="Courier New"/>
                <a:cs typeface="Courier New"/>
              </a:rPr>
              <a:t>random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.</a:t>
            </a:r>
            <a:r>
              <a:rPr sz="2000" b="1" spc="-5" dirty="0">
                <a:latin typeface="Courier New"/>
                <a:cs typeface="Courier New"/>
              </a:rPr>
              <a:t>permutation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sz="2000" b="1" spc="-5" dirty="0">
                <a:latin typeface="Courier New"/>
                <a:cs typeface="Courier New"/>
              </a:rPr>
              <a:t>len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sz="2000" b="1" spc="-5" dirty="0">
                <a:latin typeface="Courier New"/>
                <a:cs typeface="Courier New"/>
              </a:rPr>
              <a:t>df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))[:</a:t>
            </a:r>
            <a:r>
              <a:rPr sz="2000" b="1" spc="-5" dirty="0">
                <a:solidFill>
                  <a:srgbClr val="FF0000"/>
                </a:solidFill>
                <a:latin typeface="Courier New"/>
                <a:cs typeface="Courier New"/>
              </a:rPr>
              <a:t>2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])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850">
              <a:latin typeface="Courier New"/>
              <a:cs typeface="Courier New"/>
            </a:endParaRPr>
          </a:p>
          <a:p>
            <a:pPr marL="798875" algn="ctr"/>
            <a:r>
              <a:rPr sz="2000" spc="-5" dirty="0">
                <a:latin typeface="Arial Black"/>
                <a:cs typeface="Arial Black"/>
              </a:rPr>
              <a:t>Изменить</a:t>
            </a:r>
            <a:r>
              <a:rPr sz="2000" dirty="0">
                <a:latin typeface="Arial Black"/>
                <a:cs typeface="Arial Black"/>
              </a:rPr>
              <a:t> </a:t>
            </a:r>
            <a:r>
              <a:rPr sz="2000" spc="-5" dirty="0">
                <a:latin typeface="Arial Black"/>
                <a:cs typeface="Arial Black"/>
              </a:rPr>
              <a:t>порядок</a:t>
            </a:r>
            <a:r>
              <a:rPr sz="2000" spc="10" dirty="0">
                <a:latin typeface="Arial Black"/>
                <a:cs typeface="Arial Black"/>
              </a:rPr>
              <a:t> </a:t>
            </a:r>
            <a:r>
              <a:rPr sz="2000" spc="-5" dirty="0">
                <a:latin typeface="Arial Black"/>
                <a:cs typeface="Arial Black"/>
              </a:rPr>
              <a:t>записи</a:t>
            </a:r>
            <a:r>
              <a:rPr sz="2000" spc="15" dirty="0">
                <a:latin typeface="Arial Black"/>
                <a:cs typeface="Arial Black"/>
              </a:rPr>
              <a:t> </a:t>
            </a:r>
            <a:r>
              <a:rPr sz="2000" dirty="0">
                <a:latin typeface="Arial Black"/>
                <a:cs typeface="Arial Black"/>
              </a:rPr>
              <a:t>в</a:t>
            </a:r>
            <a:r>
              <a:rPr sz="2000" spc="10" dirty="0">
                <a:latin typeface="Arial Black"/>
                <a:cs typeface="Arial Black"/>
              </a:rPr>
              <a:t> </a:t>
            </a:r>
            <a:r>
              <a:rPr sz="2000" spc="-5" dirty="0">
                <a:latin typeface="Arial Black"/>
                <a:cs typeface="Arial Black"/>
              </a:rPr>
              <a:t>датафрейме</a:t>
            </a:r>
            <a:endParaRPr sz="2000">
              <a:latin typeface="Arial Black"/>
              <a:cs typeface="Arial Black"/>
            </a:endParaRPr>
          </a:p>
          <a:p>
            <a:pPr>
              <a:spcBef>
                <a:spcPts val="65"/>
              </a:spcBef>
            </a:pPr>
            <a:endParaRPr sz="2000">
              <a:latin typeface="Arial Black"/>
              <a:cs typeface="Arial Black"/>
            </a:endParaRPr>
          </a:p>
          <a:p>
            <a:pPr marL="2362968" marR="1556473" algn="ctr">
              <a:lnSpc>
                <a:spcPts val="2270"/>
              </a:lnSpc>
            </a:pPr>
            <a:r>
              <a:rPr sz="2000" b="1" spc="-5" dirty="0">
                <a:latin typeface="Courier New"/>
                <a:cs typeface="Courier New"/>
              </a:rPr>
              <a:t>data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.</a:t>
            </a:r>
            <a:r>
              <a:rPr sz="2000" b="1" spc="-5" dirty="0">
                <a:latin typeface="Courier New"/>
                <a:cs typeface="Courier New"/>
              </a:rPr>
              <a:t>reindex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sz="2000" b="1" spc="-5" dirty="0">
                <a:latin typeface="Courier New"/>
                <a:cs typeface="Courier New"/>
              </a:rPr>
              <a:t>index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=</a:t>
            </a:r>
            <a:r>
              <a:rPr sz="2000" b="1" spc="-5" dirty="0">
                <a:latin typeface="Courier New"/>
                <a:cs typeface="Courier New"/>
              </a:rPr>
              <a:t>data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.</a:t>
            </a:r>
            <a:r>
              <a:rPr sz="2000" b="1" spc="-5" dirty="0">
                <a:latin typeface="Courier New"/>
                <a:cs typeface="Courier New"/>
              </a:rPr>
              <a:t>index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[::-</a:t>
            </a:r>
            <a:r>
              <a:rPr sz="2000" b="1" spc="-5" dirty="0">
                <a:solidFill>
                  <a:srgbClr val="FF0000"/>
                </a:solidFill>
                <a:latin typeface="Courier New"/>
                <a:cs typeface="Courier New"/>
              </a:rPr>
              <a:t>1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]) </a:t>
            </a:r>
            <a:r>
              <a:rPr sz="2000" b="1" spc="-1190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008000"/>
                </a:solidFill>
                <a:latin typeface="Courier New"/>
                <a:cs typeface="Courier New"/>
              </a:rPr>
              <a:t>#</a:t>
            </a:r>
            <a:r>
              <a:rPr sz="2000" b="1" spc="-1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008000"/>
                </a:solidFill>
                <a:latin typeface="Courier New"/>
                <a:cs typeface="Courier New"/>
              </a:rPr>
              <a:t>или data</a:t>
            </a:r>
            <a:r>
              <a:rPr sz="2000" b="1" spc="-1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008000"/>
                </a:solidFill>
                <a:latin typeface="Courier New"/>
                <a:cs typeface="Courier New"/>
              </a:rPr>
              <a:t>=</a:t>
            </a:r>
            <a:r>
              <a:rPr sz="2000" b="1" spc="-5" dirty="0">
                <a:solidFill>
                  <a:srgbClr val="008000"/>
                </a:solidFill>
                <a:latin typeface="Courier New"/>
                <a:cs typeface="Courier New"/>
              </a:rPr>
              <a:t> data.iloc[::-1]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300">
              <a:latin typeface="Courier New"/>
              <a:cs typeface="Courier New"/>
            </a:endParaRPr>
          </a:p>
          <a:p>
            <a:pPr marL="800145" algn="ctr">
              <a:spcBef>
                <a:spcPts val="5"/>
              </a:spcBef>
            </a:pPr>
            <a:r>
              <a:rPr sz="2000" spc="-5" dirty="0">
                <a:latin typeface="Arial Black"/>
                <a:cs typeface="Arial Black"/>
              </a:rPr>
              <a:t>Умная</a:t>
            </a:r>
            <a:r>
              <a:rPr sz="2000" spc="-40" dirty="0">
                <a:latin typeface="Arial Black"/>
                <a:cs typeface="Arial Black"/>
              </a:rPr>
              <a:t> </a:t>
            </a:r>
            <a:r>
              <a:rPr sz="2000" dirty="0">
                <a:latin typeface="Arial Black"/>
                <a:cs typeface="Arial Black"/>
              </a:rPr>
              <a:t>переиндексация</a:t>
            </a:r>
            <a:endParaRPr sz="2000">
              <a:latin typeface="Arial Black"/>
              <a:cs typeface="Arial Black"/>
            </a:endParaRPr>
          </a:p>
          <a:p>
            <a:pPr>
              <a:spcBef>
                <a:spcPts val="25"/>
              </a:spcBef>
            </a:pPr>
            <a:endParaRPr sz="1950">
              <a:latin typeface="Arial Black"/>
              <a:cs typeface="Arial Black"/>
            </a:endParaRPr>
          </a:p>
          <a:p>
            <a:pPr marL="12701">
              <a:lnSpc>
                <a:spcPts val="1830"/>
              </a:lnSpc>
            </a:pPr>
            <a:r>
              <a:rPr sz="1600" b="1" spc="-5" dirty="0">
                <a:latin typeface="Courier New"/>
                <a:cs typeface="Courier New"/>
              </a:rPr>
              <a:t>s</a:t>
            </a:r>
            <a:r>
              <a:rPr sz="1600" b="1" spc="20" dirty="0"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000080"/>
                </a:solidFill>
                <a:latin typeface="Courier New"/>
                <a:cs typeface="Courier New"/>
              </a:rPr>
              <a:t>=</a:t>
            </a:r>
            <a:r>
              <a:rPr sz="1600" b="1" spc="25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pd</a:t>
            </a:r>
            <a:r>
              <a:rPr sz="1600" b="1" spc="-5" dirty="0">
                <a:solidFill>
                  <a:srgbClr val="000080"/>
                </a:solidFill>
                <a:latin typeface="Courier New"/>
                <a:cs typeface="Courier New"/>
              </a:rPr>
              <a:t>.</a:t>
            </a:r>
            <a:r>
              <a:rPr sz="1600" b="1" spc="-5" dirty="0">
                <a:latin typeface="Courier New"/>
                <a:cs typeface="Courier New"/>
              </a:rPr>
              <a:t>DataFrame</a:t>
            </a:r>
            <a:r>
              <a:rPr sz="1600" b="1" spc="-5" dirty="0">
                <a:solidFill>
                  <a:srgbClr val="000080"/>
                </a:solidFill>
                <a:latin typeface="Courier New"/>
                <a:cs typeface="Courier New"/>
              </a:rPr>
              <a:t>({</a:t>
            </a:r>
            <a:r>
              <a:rPr sz="1600" b="1" spc="-5" dirty="0">
                <a:solidFill>
                  <a:srgbClr val="808080"/>
                </a:solidFill>
                <a:latin typeface="Courier New"/>
                <a:cs typeface="Courier New"/>
              </a:rPr>
              <a:t>'x'</a:t>
            </a:r>
            <a:r>
              <a:rPr sz="1600" b="1" spc="-5" dirty="0">
                <a:solidFill>
                  <a:srgbClr val="000080"/>
                </a:solidFill>
                <a:latin typeface="Courier New"/>
                <a:cs typeface="Courier New"/>
              </a:rPr>
              <a:t>:[</a:t>
            </a: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1</a:t>
            </a:r>
            <a:r>
              <a:rPr sz="1600" b="1" spc="-5" dirty="0">
                <a:solidFill>
                  <a:srgbClr val="000080"/>
                </a:solidFill>
                <a:latin typeface="Courier New"/>
                <a:cs typeface="Courier New"/>
              </a:rPr>
              <a:t>,</a:t>
            </a: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2</a:t>
            </a:r>
            <a:r>
              <a:rPr sz="1600" b="1" spc="-5" dirty="0">
                <a:solidFill>
                  <a:srgbClr val="000080"/>
                </a:solidFill>
                <a:latin typeface="Courier New"/>
                <a:cs typeface="Courier New"/>
              </a:rPr>
              <a:t>,</a:t>
            </a: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3</a:t>
            </a:r>
            <a:r>
              <a:rPr sz="1600" b="1" spc="-5" dirty="0">
                <a:solidFill>
                  <a:srgbClr val="000080"/>
                </a:solidFill>
                <a:latin typeface="Courier New"/>
                <a:cs typeface="Courier New"/>
              </a:rPr>
              <a:t>,</a:t>
            </a: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4</a:t>
            </a:r>
            <a:r>
              <a:rPr sz="1600" b="1" spc="-5" dirty="0">
                <a:solidFill>
                  <a:srgbClr val="000080"/>
                </a:solidFill>
                <a:latin typeface="Courier New"/>
                <a:cs typeface="Courier New"/>
              </a:rPr>
              <a:t>],</a:t>
            </a:r>
            <a:r>
              <a:rPr sz="1600" b="1" spc="20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808080"/>
                </a:solidFill>
                <a:latin typeface="Courier New"/>
                <a:cs typeface="Courier New"/>
              </a:rPr>
              <a:t>'y'</a:t>
            </a:r>
            <a:r>
              <a:rPr sz="1600" b="1" spc="-5" dirty="0">
                <a:solidFill>
                  <a:srgbClr val="000080"/>
                </a:solidFill>
                <a:latin typeface="Courier New"/>
                <a:cs typeface="Courier New"/>
              </a:rPr>
              <a:t>:[</a:t>
            </a: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10</a:t>
            </a:r>
            <a:r>
              <a:rPr sz="1600" b="1" spc="-5" dirty="0">
                <a:solidFill>
                  <a:srgbClr val="000080"/>
                </a:solidFill>
                <a:latin typeface="Courier New"/>
                <a:cs typeface="Courier New"/>
              </a:rPr>
              <a:t>,</a:t>
            </a: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20</a:t>
            </a:r>
            <a:r>
              <a:rPr sz="1600" b="1" spc="-5" dirty="0">
                <a:solidFill>
                  <a:srgbClr val="000080"/>
                </a:solidFill>
                <a:latin typeface="Courier New"/>
                <a:cs typeface="Courier New"/>
              </a:rPr>
              <a:t>,</a:t>
            </a: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30</a:t>
            </a:r>
            <a:r>
              <a:rPr sz="1600" b="1" spc="-5" dirty="0">
                <a:solidFill>
                  <a:srgbClr val="000080"/>
                </a:solidFill>
                <a:latin typeface="Courier New"/>
                <a:cs typeface="Courier New"/>
              </a:rPr>
              <a:t>,</a:t>
            </a: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40</a:t>
            </a:r>
            <a:r>
              <a:rPr sz="1600" b="1" spc="-5" dirty="0">
                <a:solidFill>
                  <a:srgbClr val="000080"/>
                </a:solidFill>
                <a:latin typeface="Courier New"/>
                <a:cs typeface="Courier New"/>
              </a:rPr>
              <a:t>]},</a:t>
            </a:r>
            <a:r>
              <a:rPr sz="1600" b="1" spc="25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index</a:t>
            </a:r>
            <a:r>
              <a:rPr sz="1600" b="1" spc="-5" dirty="0">
                <a:solidFill>
                  <a:srgbClr val="000080"/>
                </a:solidFill>
                <a:latin typeface="Courier New"/>
                <a:cs typeface="Courier New"/>
              </a:rPr>
              <a:t>=[</a:t>
            </a:r>
            <a:r>
              <a:rPr sz="1600" b="1" spc="-5" dirty="0">
                <a:solidFill>
                  <a:srgbClr val="808080"/>
                </a:solidFill>
                <a:latin typeface="Courier New"/>
                <a:cs typeface="Courier New"/>
              </a:rPr>
              <a:t>'a'</a:t>
            </a:r>
            <a:r>
              <a:rPr sz="1600" b="1" spc="-5" dirty="0">
                <a:solidFill>
                  <a:srgbClr val="000080"/>
                </a:solidFill>
                <a:latin typeface="Courier New"/>
                <a:cs typeface="Courier New"/>
              </a:rPr>
              <a:t>,</a:t>
            </a:r>
            <a:r>
              <a:rPr sz="1600" b="1" spc="-5" dirty="0">
                <a:solidFill>
                  <a:srgbClr val="808080"/>
                </a:solidFill>
                <a:latin typeface="Courier New"/>
                <a:cs typeface="Courier New"/>
              </a:rPr>
              <a:t>'b'</a:t>
            </a:r>
            <a:r>
              <a:rPr sz="1600" b="1" spc="-5" dirty="0">
                <a:solidFill>
                  <a:srgbClr val="000080"/>
                </a:solidFill>
                <a:latin typeface="Courier New"/>
                <a:cs typeface="Courier New"/>
              </a:rPr>
              <a:t>,</a:t>
            </a:r>
            <a:r>
              <a:rPr sz="1600" b="1" spc="-5" dirty="0">
                <a:solidFill>
                  <a:srgbClr val="808080"/>
                </a:solidFill>
                <a:latin typeface="Courier New"/>
                <a:cs typeface="Courier New"/>
              </a:rPr>
              <a:t>'c'</a:t>
            </a:r>
            <a:r>
              <a:rPr sz="1600" b="1" spc="-5" dirty="0">
                <a:solidFill>
                  <a:srgbClr val="000080"/>
                </a:solidFill>
                <a:latin typeface="Courier New"/>
                <a:cs typeface="Courier New"/>
              </a:rPr>
              <a:t>,</a:t>
            </a:r>
            <a:r>
              <a:rPr sz="1600" b="1" spc="-5" dirty="0">
                <a:solidFill>
                  <a:srgbClr val="808080"/>
                </a:solidFill>
                <a:latin typeface="Courier New"/>
                <a:cs typeface="Courier New"/>
              </a:rPr>
              <a:t>'d'</a:t>
            </a:r>
            <a:r>
              <a:rPr sz="1600" b="1" spc="-5" dirty="0">
                <a:solidFill>
                  <a:srgbClr val="000080"/>
                </a:solidFill>
                <a:latin typeface="Courier New"/>
                <a:cs typeface="Courier New"/>
              </a:rPr>
              <a:t>])</a:t>
            </a:r>
            <a:endParaRPr sz="1600">
              <a:latin typeface="Courier New"/>
              <a:cs typeface="Courier New"/>
            </a:endParaRPr>
          </a:p>
          <a:p>
            <a:pPr marL="12701">
              <a:lnSpc>
                <a:spcPts val="2310"/>
              </a:lnSpc>
            </a:pPr>
            <a:r>
              <a:rPr sz="2000" b="1" spc="-5" dirty="0">
                <a:latin typeface="Courier New"/>
                <a:cs typeface="Courier New"/>
              </a:rPr>
              <a:t>s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.</a:t>
            </a:r>
            <a:r>
              <a:rPr sz="2000" b="1" spc="-5" dirty="0">
                <a:latin typeface="Courier New"/>
                <a:cs typeface="Courier New"/>
              </a:rPr>
              <a:t>reindex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sz="2000" b="1" spc="-5" dirty="0">
                <a:latin typeface="Courier New"/>
                <a:cs typeface="Courier New"/>
              </a:rPr>
              <a:t>index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=[</a:t>
            </a:r>
            <a:r>
              <a:rPr sz="2000" b="1" spc="-5" dirty="0">
                <a:solidFill>
                  <a:srgbClr val="808080"/>
                </a:solidFill>
                <a:latin typeface="Courier New"/>
                <a:cs typeface="Courier New"/>
              </a:rPr>
              <a:t>'d'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,</a:t>
            </a:r>
            <a:r>
              <a:rPr sz="2000" b="1" spc="-5" dirty="0">
                <a:solidFill>
                  <a:srgbClr val="808080"/>
                </a:solidFill>
                <a:latin typeface="Courier New"/>
                <a:cs typeface="Courier New"/>
              </a:rPr>
              <a:t>'b'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,</a:t>
            </a:r>
            <a:r>
              <a:rPr sz="2000" b="1" spc="-5" dirty="0">
                <a:solidFill>
                  <a:srgbClr val="808080"/>
                </a:solidFill>
                <a:latin typeface="Courier New"/>
                <a:cs typeface="Courier New"/>
              </a:rPr>
              <a:t>'x'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],</a:t>
            </a:r>
            <a:r>
              <a:rPr sz="2000" b="1" spc="10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columns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=[</a:t>
            </a:r>
            <a:r>
              <a:rPr sz="2000" b="1" spc="-5" dirty="0">
                <a:solidFill>
                  <a:srgbClr val="808080"/>
                </a:solidFill>
                <a:latin typeface="Courier New"/>
                <a:cs typeface="Courier New"/>
              </a:rPr>
              <a:t>'y'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,</a:t>
            </a:r>
            <a:r>
              <a:rPr sz="2000" b="1" spc="-5" dirty="0">
                <a:solidFill>
                  <a:srgbClr val="808080"/>
                </a:solidFill>
                <a:latin typeface="Courier New"/>
                <a:cs typeface="Courier New"/>
              </a:rPr>
              <a:t>'z'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])</a:t>
            </a:r>
            <a:endParaRPr sz="2000">
              <a:latin typeface="Courier New"/>
              <a:cs typeface="Courier New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5946681" y="5054092"/>
          <a:ext cx="1539875" cy="1687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9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6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34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138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FEFE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2000" dirty="0">
                          <a:latin typeface="Arial Black"/>
                          <a:cs typeface="Arial Black"/>
                        </a:rPr>
                        <a:t>y</a:t>
                      </a:r>
                      <a:endParaRPr sz="2000">
                        <a:latin typeface="Arial Black"/>
                        <a:cs typeface="Arial Black"/>
                      </a:endParaRPr>
                    </a:p>
                  </a:txBody>
                  <a:tcPr marL="0" marR="0" marT="57150" marB="0">
                    <a:lnL w="9525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2000" dirty="0">
                          <a:latin typeface="Arial Black"/>
                          <a:cs typeface="Arial Black"/>
                        </a:rPr>
                        <a:t>z</a:t>
                      </a:r>
                      <a:endParaRPr sz="2000">
                        <a:latin typeface="Arial Black"/>
                        <a:cs typeface="Arial Black"/>
                      </a:endParaRPr>
                    </a:p>
                  </a:txBody>
                  <a:tcPr marL="0" marR="0" marT="57150" marB="0">
                    <a:lnL w="9525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214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2000" dirty="0">
                          <a:latin typeface="Arial Black"/>
                          <a:cs typeface="Arial Black"/>
                        </a:rPr>
                        <a:t>d</a:t>
                      </a:r>
                      <a:endParaRPr sz="2000">
                        <a:latin typeface="Arial Black"/>
                        <a:cs typeface="Arial Black"/>
                      </a:endParaRPr>
                    </a:p>
                  </a:txBody>
                  <a:tcPr marL="0" marR="0" marT="56515" marB="0">
                    <a:lnL w="9525">
                      <a:solidFill>
                        <a:srgbClr val="EFEFE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2000" dirty="0">
                          <a:latin typeface="Arial Black"/>
                          <a:cs typeface="Arial Black"/>
                        </a:rPr>
                        <a:t>40</a:t>
                      </a:r>
                      <a:endParaRPr sz="2000">
                        <a:latin typeface="Arial Black"/>
                        <a:cs typeface="Arial Black"/>
                      </a:endParaRPr>
                    </a:p>
                  </a:txBody>
                  <a:tcPr marL="0" marR="0" marT="56515" marB="0">
                    <a:lnL w="9525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2000" spc="-5" dirty="0">
                          <a:latin typeface="Arial Black"/>
                          <a:cs typeface="Arial Black"/>
                        </a:rPr>
                        <a:t>NaN</a:t>
                      </a:r>
                      <a:endParaRPr sz="2000">
                        <a:latin typeface="Arial Black"/>
                        <a:cs typeface="Arial Black"/>
                      </a:endParaRPr>
                    </a:p>
                  </a:txBody>
                  <a:tcPr marL="0" marR="0" marT="56515" marB="0">
                    <a:lnL w="9525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240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2000" dirty="0">
                          <a:latin typeface="Arial Black"/>
                          <a:cs typeface="Arial Black"/>
                        </a:rPr>
                        <a:t>b</a:t>
                      </a:r>
                      <a:endParaRPr sz="2000">
                        <a:latin typeface="Arial Black"/>
                        <a:cs typeface="Arial Black"/>
                      </a:endParaRPr>
                    </a:p>
                  </a:txBody>
                  <a:tcPr marL="0" marR="0" marT="57150" marB="0">
                    <a:lnL w="9525">
                      <a:solidFill>
                        <a:srgbClr val="EFEFE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2000" dirty="0">
                          <a:latin typeface="Arial Black"/>
                          <a:cs typeface="Arial Black"/>
                        </a:rPr>
                        <a:t>20</a:t>
                      </a:r>
                      <a:endParaRPr sz="2000">
                        <a:latin typeface="Arial Black"/>
                        <a:cs typeface="Arial Black"/>
                      </a:endParaRPr>
                    </a:p>
                  </a:txBody>
                  <a:tcPr marL="0" marR="0" marT="57150" marB="0">
                    <a:lnL w="9525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2000" spc="-5" dirty="0">
                          <a:latin typeface="Arial Black"/>
                          <a:cs typeface="Arial Black"/>
                        </a:rPr>
                        <a:t>NaN</a:t>
                      </a:r>
                      <a:endParaRPr sz="2000">
                        <a:latin typeface="Arial Black"/>
                        <a:cs typeface="Arial Black"/>
                      </a:endParaRPr>
                    </a:p>
                  </a:txBody>
                  <a:tcPr marL="0" marR="0" marT="57150" marB="0">
                    <a:lnL w="9525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138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2000" dirty="0">
                          <a:latin typeface="Arial Black"/>
                          <a:cs typeface="Arial Black"/>
                        </a:rPr>
                        <a:t>x</a:t>
                      </a:r>
                      <a:endParaRPr sz="2000">
                        <a:latin typeface="Arial Black"/>
                        <a:cs typeface="Arial Black"/>
                      </a:endParaRPr>
                    </a:p>
                  </a:txBody>
                  <a:tcPr marL="0" marR="0" marT="56515" marB="0">
                    <a:lnL w="9525">
                      <a:solidFill>
                        <a:srgbClr val="EFEFE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2000" spc="-5" dirty="0">
                          <a:latin typeface="Arial Black"/>
                          <a:cs typeface="Arial Black"/>
                        </a:rPr>
                        <a:t>NaN</a:t>
                      </a:r>
                      <a:endParaRPr sz="2000">
                        <a:latin typeface="Arial Black"/>
                        <a:cs typeface="Arial Black"/>
                      </a:endParaRPr>
                    </a:p>
                  </a:txBody>
                  <a:tcPr marL="0" marR="0" marT="56515" marB="0">
                    <a:lnL w="9525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2000" spc="-5" dirty="0">
                          <a:latin typeface="Arial Black"/>
                          <a:cs typeface="Arial Black"/>
                        </a:rPr>
                        <a:t>NaN</a:t>
                      </a:r>
                      <a:endParaRPr sz="2000">
                        <a:latin typeface="Arial Black"/>
                        <a:cs typeface="Arial Black"/>
                      </a:endParaRPr>
                    </a:p>
                  </a:txBody>
                  <a:tcPr marL="0" marR="0" marT="56515" marB="0">
                    <a:lnL w="9525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274470" y="583438"/>
            <a:ext cx="2971799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1">
              <a:spcBef>
                <a:spcPts val="100"/>
              </a:spcBef>
            </a:pPr>
            <a:r>
              <a:rPr sz="3200" spc="-5" dirty="0">
                <a:solidFill>
                  <a:srgbClr val="FF0068"/>
                </a:solidFill>
              </a:rPr>
              <a:t>Индексация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9580023" y="6593792"/>
            <a:ext cx="2251710" cy="7027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6985" algn="r">
              <a:lnSpc>
                <a:spcPts val="2170"/>
              </a:lnSpc>
            </a:pPr>
            <a:r>
              <a:rPr sz="2000" b="1" dirty="0">
                <a:solidFill>
                  <a:srgbClr val="FF0000"/>
                </a:solidFill>
                <a:latin typeface="Courier New"/>
                <a:cs typeface="Courier New"/>
              </a:rPr>
              <a:t>n</a:t>
            </a:r>
            <a:endParaRPr sz="2000">
              <a:latin typeface="Courier New"/>
              <a:cs typeface="Courier New"/>
            </a:endParaRPr>
          </a:p>
          <a:p>
            <a:pPr marL="12701">
              <a:spcBef>
                <a:spcPts val="1605"/>
              </a:spcBef>
            </a:pPr>
            <a:r>
              <a:rPr sz="1400" b="1" dirty="0">
                <a:solidFill>
                  <a:srgbClr val="FFFFFF"/>
                </a:solidFill>
                <a:latin typeface="Verdana"/>
                <a:cs typeface="Verdana"/>
              </a:rPr>
              <a:t>29</a:t>
            </a:r>
            <a:r>
              <a:rPr sz="1400" b="1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Verdana"/>
                <a:cs typeface="Verdana"/>
              </a:rPr>
              <a:t>октября</a:t>
            </a:r>
            <a:r>
              <a:rPr sz="1400" b="1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Verdana"/>
                <a:cs typeface="Verdana"/>
              </a:rPr>
              <a:t>2015</a:t>
            </a:r>
            <a:r>
              <a:rPr sz="1400" b="1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Verdana"/>
                <a:cs typeface="Verdana"/>
              </a:rPr>
              <a:t>года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1675755" y="7059227"/>
            <a:ext cx="4907576" cy="22955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1">
              <a:spcBef>
                <a:spcPts val="110"/>
              </a:spcBef>
            </a:pPr>
            <a:r>
              <a:rPr dirty="0"/>
              <a:t>Курс</a:t>
            </a:r>
            <a:r>
              <a:rPr spc="-15" dirty="0"/>
              <a:t> </a:t>
            </a:r>
            <a:r>
              <a:rPr spc="-5" dirty="0"/>
              <a:t>«Алгоритмы,</a:t>
            </a:r>
            <a:r>
              <a:rPr spc="-10" dirty="0"/>
              <a:t> </a:t>
            </a:r>
            <a:r>
              <a:rPr spc="-5" dirty="0"/>
              <a:t>модели,</a:t>
            </a:r>
            <a:r>
              <a:rPr spc="-15" dirty="0"/>
              <a:t> </a:t>
            </a:r>
            <a:r>
              <a:rPr spc="-5" dirty="0"/>
              <a:t>алгебры»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614328" y="1299719"/>
            <a:ext cx="7037070" cy="12093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88960">
              <a:spcBef>
                <a:spcPts val="105"/>
              </a:spcBef>
            </a:pPr>
            <a:r>
              <a:rPr sz="2000" spc="-5" dirty="0">
                <a:latin typeface="Arial Black"/>
                <a:cs typeface="Arial Black"/>
              </a:rPr>
              <a:t>Переиндексация</a:t>
            </a:r>
            <a:endParaRPr sz="2000">
              <a:latin typeface="Arial Black"/>
              <a:cs typeface="Arial Black"/>
            </a:endParaRPr>
          </a:p>
          <a:p>
            <a:pPr marL="12701" marR="5080">
              <a:lnSpc>
                <a:spcPts val="2270"/>
              </a:lnSpc>
              <a:spcBef>
                <a:spcPts val="2335"/>
              </a:spcBef>
            </a:pPr>
            <a:r>
              <a:rPr sz="2000" b="1" dirty="0">
                <a:latin typeface="Courier New"/>
                <a:cs typeface="Courier New"/>
              </a:rPr>
              <a:t>s </a:t>
            </a:r>
            <a:r>
              <a:rPr sz="2000" b="1" dirty="0">
                <a:solidFill>
                  <a:srgbClr val="000080"/>
                </a:solidFill>
                <a:latin typeface="Courier New"/>
                <a:cs typeface="Courier New"/>
              </a:rPr>
              <a:t>= </a:t>
            </a:r>
            <a:r>
              <a:rPr sz="2000" b="1" spc="-5" dirty="0">
                <a:latin typeface="Courier New"/>
                <a:cs typeface="Courier New"/>
              </a:rPr>
              <a:t>pd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.</a:t>
            </a:r>
            <a:r>
              <a:rPr sz="2000" b="1" spc="-5" dirty="0">
                <a:latin typeface="Courier New"/>
                <a:cs typeface="Courier New"/>
              </a:rPr>
              <a:t>Series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([</a:t>
            </a:r>
            <a:r>
              <a:rPr sz="2000" b="1" spc="-5" dirty="0">
                <a:solidFill>
                  <a:srgbClr val="FF0000"/>
                </a:solidFill>
                <a:latin typeface="Courier New"/>
                <a:cs typeface="Courier New"/>
              </a:rPr>
              <a:t>10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,</a:t>
            </a:r>
            <a:r>
              <a:rPr sz="2000" b="1" spc="-5" dirty="0">
                <a:solidFill>
                  <a:srgbClr val="FF0000"/>
                </a:solidFill>
                <a:latin typeface="Courier New"/>
                <a:cs typeface="Courier New"/>
              </a:rPr>
              <a:t>20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,</a:t>
            </a:r>
            <a:r>
              <a:rPr sz="2000" b="1" spc="-5" dirty="0">
                <a:solidFill>
                  <a:srgbClr val="FF0000"/>
                </a:solidFill>
                <a:latin typeface="Courier New"/>
                <a:cs typeface="Courier New"/>
              </a:rPr>
              <a:t>60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], </a:t>
            </a:r>
            <a:r>
              <a:rPr sz="2000" b="1" spc="-5" dirty="0">
                <a:latin typeface="Courier New"/>
                <a:cs typeface="Courier New"/>
              </a:rPr>
              <a:t>index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=[</a:t>
            </a:r>
            <a:r>
              <a:rPr sz="2000" b="1" spc="-5" dirty="0">
                <a:solidFill>
                  <a:srgbClr val="FF0000"/>
                </a:solidFill>
                <a:latin typeface="Courier New"/>
                <a:cs typeface="Courier New"/>
              </a:rPr>
              <a:t>1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,</a:t>
            </a:r>
            <a:r>
              <a:rPr sz="2000" b="1" spc="-5" dirty="0">
                <a:solidFill>
                  <a:srgbClr val="FF0000"/>
                </a:solidFill>
                <a:latin typeface="Courier New"/>
                <a:cs typeface="Courier New"/>
              </a:rPr>
              <a:t>2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,</a:t>
            </a:r>
            <a:r>
              <a:rPr sz="2000" b="1" spc="-5" dirty="0">
                <a:solidFill>
                  <a:srgbClr val="FF0000"/>
                </a:solidFill>
                <a:latin typeface="Courier New"/>
                <a:cs typeface="Courier New"/>
              </a:rPr>
              <a:t>6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]) </a:t>
            </a:r>
            <a:r>
              <a:rPr sz="2000" b="1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s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.</a:t>
            </a:r>
            <a:r>
              <a:rPr sz="2000" b="1" spc="-5" dirty="0">
                <a:latin typeface="Courier New"/>
                <a:cs typeface="Courier New"/>
              </a:rPr>
              <a:t>reindex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sz="2000" b="1" spc="-5" dirty="0">
                <a:latin typeface="Courier New"/>
                <a:cs typeface="Courier New"/>
              </a:rPr>
              <a:t>index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=[</a:t>
            </a:r>
            <a:r>
              <a:rPr sz="2000" b="1" spc="-5" dirty="0">
                <a:solidFill>
                  <a:srgbClr val="FF0000"/>
                </a:solidFill>
                <a:latin typeface="Courier New"/>
                <a:cs typeface="Courier New"/>
              </a:rPr>
              <a:t>2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,</a:t>
            </a:r>
            <a:r>
              <a:rPr sz="2000" b="1" spc="-5" dirty="0">
                <a:solidFill>
                  <a:srgbClr val="FF0000"/>
                </a:solidFill>
                <a:latin typeface="Courier New"/>
                <a:cs typeface="Courier New"/>
              </a:rPr>
              <a:t>3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,</a:t>
            </a:r>
            <a:r>
              <a:rPr sz="2000" b="1" spc="-5" dirty="0">
                <a:solidFill>
                  <a:srgbClr val="FF0000"/>
                </a:solidFill>
                <a:latin typeface="Courier New"/>
                <a:cs typeface="Courier New"/>
              </a:rPr>
              <a:t>4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,</a:t>
            </a:r>
            <a:r>
              <a:rPr sz="2000" b="1" spc="-5" dirty="0">
                <a:solidFill>
                  <a:srgbClr val="FF0000"/>
                </a:solidFill>
                <a:latin typeface="Courier New"/>
                <a:cs typeface="Courier New"/>
              </a:rPr>
              <a:t>5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,</a:t>
            </a:r>
            <a:r>
              <a:rPr sz="2000" b="1" spc="-5" dirty="0">
                <a:solidFill>
                  <a:srgbClr val="FF0000"/>
                </a:solidFill>
                <a:latin typeface="Courier New"/>
                <a:cs typeface="Courier New"/>
              </a:rPr>
              <a:t>6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,</a:t>
            </a:r>
            <a:r>
              <a:rPr sz="2000" b="1" spc="-5" dirty="0">
                <a:solidFill>
                  <a:srgbClr val="FF0000"/>
                </a:solidFill>
                <a:latin typeface="Courier New"/>
                <a:cs typeface="Courier New"/>
              </a:rPr>
              <a:t>7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],</a:t>
            </a:r>
            <a:r>
              <a:rPr sz="2000" b="1" spc="15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method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=</a:t>
            </a:r>
            <a:r>
              <a:rPr sz="2000" b="1" spc="-5" dirty="0">
                <a:solidFill>
                  <a:srgbClr val="808080"/>
                </a:solidFill>
                <a:latin typeface="Courier New"/>
                <a:cs typeface="Courier New"/>
              </a:rPr>
              <a:t>'ffill'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)</a:t>
            </a:r>
            <a:endParaRPr sz="2000">
              <a:latin typeface="Courier New"/>
              <a:cs typeface="Courier New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595280" y="2795606"/>
          <a:ext cx="7781289" cy="20865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06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81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172">
                <a:tc>
                  <a:txBody>
                    <a:bodyPr/>
                    <a:lstStyle/>
                    <a:p>
                      <a:pPr marL="31750">
                        <a:lnSpc>
                          <a:spcPts val="2070"/>
                        </a:lnSpc>
                      </a:pPr>
                      <a:r>
                        <a:rPr sz="2000" b="1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165">
                        <a:lnSpc>
                          <a:spcPts val="2070"/>
                        </a:lnSpc>
                      </a:pPr>
                      <a:r>
                        <a:rPr sz="2000" b="1" spc="-5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20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163">
                <a:tc>
                  <a:txBody>
                    <a:bodyPr/>
                    <a:lstStyle/>
                    <a:p>
                      <a:pPr marL="31750">
                        <a:lnSpc>
                          <a:spcPts val="2065"/>
                        </a:lnSpc>
                      </a:pPr>
                      <a:r>
                        <a:rPr sz="2000" b="1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165">
                        <a:lnSpc>
                          <a:spcPts val="2065"/>
                        </a:lnSpc>
                      </a:pPr>
                      <a:r>
                        <a:rPr sz="2000" b="1" spc="-5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20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163">
                <a:tc>
                  <a:txBody>
                    <a:bodyPr/>
                    <a:lstStyle/>
                    <a:p>
                      <a:pPr marL="31750">
                        <a:lnSpc>
                          <a:spcPts val="2070"/>
                        </a:lnSpc>
                      </a:pPr>
                      <a:r>
                        <a:rPr sz="2000" b="1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165">
                        <a:lnSpc>
                          <a:spcPts val="2070"/>
                        </a:lnSpc>
                      </a:pPr>
                      <a:r>
                        <a:rPr sz="2000" b="1" spc="-5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20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36">
                <a:tc>
                  <a:txBody>
                    <a:bodyPr/>
                    <a:lstStyle/>
                    <a:p>
                      <a:pPr marL="31750">
                        <a:lnSpc>
                          <a:spcPts val="2065"/>
                        </a:lnSpc>
                      </a:pPr>
                      <a:r>
                        <a:rPr sz="2000" b="1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5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165">
                        <a:lnSpc>
                          <a:spcPts val="2065"/>
                        </a:lnSpc>
                      </a:pPr>
                      <a:r>
                        <a:rPr sz="2000" b="1" spc="-5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20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7273">
                <a:tc>
                  <a:txBody>
                    <a:bodyPr/>
                    <a:lstStyle/>
                    <a:p>
                      <a:pPr marL="31750">
                        <a:lnSpc>
                          <a:spcPts val="2065"/>
                        </a:lnSpc>
                      </a:pPr>
                      <a:r>
                        <a:rPr sz="2000" b="1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6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165">
                        <a:lnSpc>
                          <a:spcPts val="2065"/>
                        </a:lnSpc>
                      </a:pPr>
                      <a:r>
                        <a:rPr sz="2000" b="1" spc="-5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60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7641">
                <a:tc>
                  <a:txBody>
                    <a:bodyPr/>
                    <a:lstStyle/>
                    <a:p>
                      <a:pPr marL="31750">
                        <a:lnSpc>
                          <a:spcPts val="2060"/>
                        </a:lnSpc>
                      </a:pPr>
                      <a:r>
                        <a:rPr sz="2000" b="1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7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165">
                        <a:lnSpc>
                          <a:spcPts val="2060"/>
                        </a:lnSpc>
                      </a:pPr>
                      <a:r>
                        <a:rPr sz="2000" b="1" spc="-5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60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912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010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dirty="0">
                          <a:latin typeface="Arial Black"/>
                          <a:cs typeface="Arial Black"/>
                        </a:rPr>
                        <a:t>Для</a:t>
                      </a:r>
                      <a:r>
                        <a:rPr sz="2000" spc="-5" dirty="0">
                          <a:latin typeface="Arial Black"/>
                          <a:cs typeface="Arial Black"/>
                        </a:rPr>
                        <a:t> вставки</a:t>
                      </a:r>
                      <a:r>
                        <a:rPr sz="2000" spc="5" dirty="0">
                          <a:latin typeface="Arial Black"/>
                          <a:cs typeface="Arial Black"/>
                        </a:rPr>
                        <a:t> </a:t>
                      </a:r>
                      <a:r>
                        <a:rPr sz="2000" spc="-5" dirty="0">
                          <a:latin typeface="Arial Black"/>
                          <a:cs typeface="Arial Black"/>
                        </a:rPr>
                        <a:t>колонок</a:t>
                      </a:r>
                      <a:r>
                        <a:rPr sz="2000" dirty="0">
                          <a:latin typeface="Arial Black"/>
                          <a:cs typeface="Arial Black"/>
                        </a:rPr>
                        <a:t> в</a:t>
                      </a:r>
                      <a:r>
                        <a:rPr sz="2000" spc="-5" dirty="0">
                          <a:latin typeface="Arial Black"/>
                          <a:cs typeface="Arial Black"/>
                        </a:rPr>
                        <a:t> </a:t>
                      </a:r>
                      <a:r>
                        <a:rPr sz="2000" dirty="0">
                          <a:latin typeface="Arial Black"/>
                          <a:cs typeface="Arial Black"/>
                        </a:rPr>
                        <a:t>любое </a:t>
                      </a:r>
                      <a:r>
                        <a:rPr sz="2000" spc="-5" dirty="0">
                          <a:latin typeface="Arial Black"/>
                          <a:cs typeface="Arial Black"/>
                        </a:rPr>
                        <a:t>место</a:t>
                      </a:r>
                      <a:endParaRPr sz="2000">
                        <a:latin typeface="Arial Black"/>
                        <a:cs typeface="Arial Black"/>
                      </a:endParaRPr>
                    </a:p>
                  </a:txBody>
                  <a:tcPr marL="0" marR="0" marT="26034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1614330" y="5113783"/>
            <a:ext cx="8408035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1">
              <a:spcBef>
                <a:spcPts val="100"/>
              </a:spcBef>
            </a:pPr>
            <a:r>
              <a:rPr sz="2000" b="1" spc="-5" dirty="0">
                <a:latin typeface="Courier New"/>
                <a:cs typeface="Courier New"/>
              </a:rPr>
              <a:t>.insert()</a:t>
            </a:r>
            <a:r>
              <a:rPr sz="2000" b="1" spc="-5" dirty="0">
                <a:solidFill>
                  <a:srgbClr val="008000"/>
                </a:solidFill>
                <a:latin typeface="Courier New"/>
                <a:cs typeface="Courier New"/>
              </a:rPr>
              <a:t>#</a:t>
            </a:r>
            <a:r>
              <a:rPr sz="2000" b="1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008000"/>
                </a:solidFill>
                <a:latin typeface="Courier New"/>
                <a:cs typeface="Courier New"/>
              </a:rPr>
              <a:t>если</a:t>
            </a:r>
            <a:r>
              <a:rPr sz="2000" b="1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008000"/>
                </a:solidFill>
                <a:latin typeface="Courier New"/>
                <a:cs typeface="Courier New"/>
              </a:rPr>
              <a:t>df['new']</a:t>
            </a:r>
            <a:r>
              <a:rPr sz="2000" b="1" dirty="0">
                <a:solidFill>
                  <a:srgbClr val="008000"/>
                </a:solidFill>
                <a:latin typeface="Courier New"/>
                <a:cs typeface="Courier New"/>
              </a:rPr>
              <a:t> = </a:t>
            </a:r>
            <a:r>
              <a:rPr sz="2000" b="1" spc="-5" dirty="0">
                <a:solidFill>
                  <a:srgbClr val="008000"/>
                </a:solidFill>
                <a:latin typeface="Courier New"/>
                <a:cs typeface="Courier New"/>
              </a:rPr>
              <a:t>...,</a:t>
            </a:r>
            <a:r>
              <a:rPr sz="2000" b="1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008000"/>
                </a:solidFill>
                <a:latin typeface="Courier New"/>
                <a:cs typeface="Courier New"/>
              </a:rPr>
              <a:t>то</a:t>
            </a:r>
            <a:r>
              <a:rPr sz="2000" b="1" spc="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008000"/>
                </a:solidFill>
                <a:latin typeface="Courier New"/>
                <a:cs typeface="Courier New"/>
              </a:rPr>
              <a:t>вставляется</a:t>
            </a:r>
            <a:r>
              <a:rPr sz="2000" b="1" dirty="0">
                <a:solidFill>
                  <a:srgbClr val="008000"/>
                </a:solidFill>
                <a:latin typeface="Courier New"/>
                <a:cs typeface="Courier New"/>
              </a:rPr>
              <a:t> в </a:t>
            </a:r>
            <a:r>
              <a:rPr sz="2000" b="1" spc="-5" dirty="0">
                <a:solidFill>
                  <a:srgbClr val="008000"/>
                </a:solidFill>
                <a:latin typeface="Courier New"/>
                <a:cs typeface="Courier New"/>
              </a:rPr>
              <a:t>конец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497797" y="532158"/>
            <a:ext cx="24384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1">
              <a:spcBef>
                <a:spcPts val="100"/>
              </a:spcBef>
            </a:pPr>
            <a:r>
              <a:rPr sz="3200" spc="-5" dirty="0">
                <a:solidFill>
                  <a:srgbClr val="FF0068"/>
                </a:solidFill>
              </a:rPr>
              <a:t>Итерации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9580023" y="6593792"/>
            <a:ext cx="2251710" cy="7027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6985" algn="r">
              <a:lnSpc>
                <a:spcPts val="2170"/>
              </a:lnSpc>
            </a:pPr>
            <a:r>
              <a:rPr sz="2000" b="1" dirty="0">
                <a:solidFill>
                  <a:srgbClr val="FF0000"/>
                </a:solidFill>
                <a:latin typeface="Courier New"/>
                <a:cs typeface="Courier New"/>
              </a:rPr>
              <a:t>n</a:t>
            </a:r>
            <a:endParaRPr sz="2000">
              <a:latin typeface="Courier New"/>
              <a:cs typeface="Courier New"/>
            </a:endParaRPr>
          </a:p>
          <a:p>
            <a:pPr marL="12701">
              <a:spcBef>
                <a:spcPts val="1605"/>
              </a:spcBef>
            </a:pPr>
            <a:r>
              <a:rPr sz="1400" b="1" dirty="0">
                <a:solidFill>
                  <a:srgbClr val="FFFFFF"/>
                </a:solidFill>
                <a:latin typeface="Verdana"/>
                <a:cs typeface="Verdana"/>
              </a:rPr>
              <a:t>29</a:t>
            </a:r>
            <a:r>
              <a:rPr sz="1400" b="1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Verdana"/>
                <a:cs typeface="Verdana"/>
              </a:rPr>
              <a:t>октября</a:t>
            </a:r>
            <a:r>
              <a:rPr sz="1400" b="1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Verdana"/>
                <a:cs typeface="Verdana"/>
              </a:rPr>
              <a:t>2015</a:t>
            </a:r>
            <a:r>
              <a:rPr sz="1400" b="1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Verdana"/>
                <a:cs typeface="Verdana"/>
              </a:rPr>
              <a:t>года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1675755" y="7059227"/>
            <a:ext cx="4907576" cy="22955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1">
              <a:spcBef>
                <a:spcPts val="110"/>
              </a:spcBef>
            </a:pPr>
            <a:r>
              <a:rPr dirty="0"/>
              <a:t>Курс</a:t>
            </a:r>
            <a:r>
              <a:rPr spc="-15" dirty="0"/>
              <a:t> </a:t>
            </a:r>
            <a:r>
              <a:rPr spc="-5" dirty="0"/>
              <a:t>«Алгоритмы,</a:t>
            </a:r>
            <a:r>
              <a:rPr spc="-10" dirty="0"/>
              <a:t> </a:t>
            </a:r>
            <a:r>
              <a:rPr spc="-5" dirty="0"/>
              <a:t>модели,</a:t>
            </a:r>
            <a:r>
              <a:rPr spc="-15" dirty="0"/>
              <a:t> </a:t>
            </a:r>
            <a:r>
              <a:rPr spc="-5" dirty="0"/>
              <a:t>алгебры»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614330" y="1231139"/>
            <a:ext cx="9780905" cy="60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1">
              <a:lnSpc>
                <a:spcPts val="2335"/>
              </a:lnSpc>
              <a:spcBef>
                <a:spcPts val="105"/>
              </a:spcBef>
            </a:pPr>
            <a:r>
              <a:rPr sz="2000" b="1" spc="-5" dirty="0">
                <a:latin typeface="Courier New"/>
                <a:cs typeface="Courier New"/>
              </a:rPr>
              <a:t>df</a:t>
            </a:r>
            <a:r>
              <a:rPr sz="2000" b="1" spc="10" dirty="0"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000080"/>
                </a:solidFill>
                <a:latin typeface="Courier New"/>
                <a:cs typeface="Courier New"/>
              </a:rPr>
              <a:t>=</a:t>
            </a:r>
            <a:r>
              <a:rPr sz="2000" b="1" spc="10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pd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.</a:t>
            </a:r>
            <a:r>
              <a:rPr sz="2000" b="1" spc="-5" dirty="0">
                <a:latin typeface="Courier New"/>
                <a:cs typeface="Courier New"/>
              </a:rPr>
              <a:t>DataFrame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({</a:t>
            </a:r>
            <a:r>
              <a:rPr sz="2000" b="1" spc="-5" dirty="0">
                <a:solidFill>
                  <a:srgbClr val="808080"/>
                </a:solidFill>
                <a:latin typeface="Courier New"/>
                <a:cs typeface="Courier New"/>
              </a:rPr>
              <a:t>'x'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:[</a:t>
            </a:r>
            <a:r>
              <a:rPr sz="2000" b="1" spc="-5" dirty="0">
                <a:solidFill>
                  <a:srgbClr val="FF0000"/>
                </a:solidFill>
                <a:latin typeface="Courier New"/>
                <a:cs typeface="Courier New"/>
              </a:rPr>
              <a:t>1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,</a:t>
            </a:r>
            <a:r>
              <a:rPr sz="2000" b="1" spc="-5" dirty="0">
                <a:solidFill>
                  <a:srgbClr val="FF0000"/>
                </a:solidFill>
                <a:latin typeface="Courier New"/>
                <a:cs typeface="Courier New"/>
              </a:rPr>
              <a:t>2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,</a:t>
            </a:r>
            <a:r>
              <a:rPr sz="2000" b="1" spc="-5" dirty="0">
                <a:solidFill>
                  <a:srgbClr val="FF0000"/>
                </a:solidFill>
                <a:latin typeface="Courier New"/>
                <a:cs typeface="Courier New"/>
              </a:rPr>
              <a:t>1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,</a:t>
            </a:r>
            <a:r>
              <a:rPr sz="2000" b="1" spc="-5" dirty="0">
                <a:solidFill>
                  <a:srgbClr val="FF0000"/>
                </a:solidFill>
                <a:latin typeface="Courier New"/>
                <a:cs typeface="Courier New"/>
              </a:rPr>
              <a:t>2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],</a:t>
            </a:r>
            <a:r>
              <a:rPr sz="2000" b="1" spc="10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808080"/>
                </a:solidFill>
                <a:latin typeface="Courier New"/>
                <a:cs typeface="Courier New"/>
              </a:rPr>
              <a:t>'y'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:[</a:t>
            </a:r>
            <a:r>
              <a:rPr sz="2000" b="1" spc="-5" dirty="0">
                <a:solidFill>
                  <a:srgbClr val="FF0000"/>
                </a:solidFill>
                <a:latin typeface="Courier New"/>
                <a:cs typeface="Courier New"/>
              </a:rPr>
              <a:t>1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,</a:t>
            </a:r>
            <a:r>
              <a:rPr sz="2000" b="1" spc="-5" dirty="0">
                <a:solidFill>
                  <a:srgbClr val="FF0000"/>
                </a:solidFill>
                <a:latin typeface="Courier New"/>
                <a:cs typeface="Courier New"/>
              </a:rPr>
              <a:t>2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,</a:t>
            </a:r>
            <a:r>
              <a:rPr sz="2000" b="1" spc="-5" dirty="0">
                <a:solidFill>
                  <a:srgbClr val="FF0000"/>
                </a:solidFill>
                <a:latin typeface="Courier New"/>
                <a:cs typeface="Courier New"/>
              </a:rPr>
              <a:t>3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,</a:t>
            </a:r>
            <a:r>
              <a:rPr sz="2000" b="1" spc="-5" dirty="0">
                <a:solidFill>
                  <a:srgbClr val="FF0000"/>
                </a:solidFill>
                <a:latin typeface="Courier New"/>
                <a:cs typeface="Courier New"/>
              </a:rPr>
              <a:t>3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],</a:t>
            </a:r>
            <a:r>
              <a:rPr sz="2000" b="1" spc="15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808080"/>
                </a:solidFill>
                <a:latin typeface="Courier New"/>
                <a:cs typeface="Courier New"/>
              </a:rPr>
              <a:t>'z'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:[</a:t>
            </a:r>
            <a:r>
              <a:rPr sz="2000" b="1" spc="-5" dirty="0">
                <a:solidFill>
                  <a:srgbClr val="FF0000"/>
                </a:solidFill>
                <a:latin typeface="Courier New"/>
                <a:cs typeface="Courier New"/>
              </a:rPr>
              <a:t>0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,</a:t>
            </a:r>
            <a:r>
              <a:rPr sz="2000" b="1" spc="-5" dirty="0">
                <a:solidFill>
                  <a:srgbClr val="FF0000"/>
                </a:solidFill>
                <a:latin typeface="Courier New"/>
                <a:cs typeface="Courier New"/>
              </a:rPr>
              <a:t>0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,</a:t>
            </a:r>
            <a:r>
              <a:rPr sz="2000" b="1" spc="-5" dirty="0">
                <a:solidFill>
                  <a:srgbClr val="FF0000"/>
                </a:solidFill>
                <a:latin typeface="Courier New"/>
                <a:cs typeface="Courier New"/>
              </a:rPr>
              <a:t>0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,</a:t>
            </a:r>
            <a:r>
              <a:rPr sz="2000" b="1" spc="-5" dirty="0">
                <a:solidFill>
                  <a:srgbClr val="FF0000"/>
                </a:solidFill>
                <a:latin typeface="Courier New"/>
                <a:cs typeface="Courier New"/>
              </a:rPr>
              <a:t>0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]},</a:t>
            </a:r>
            <a:endParaRPr sz="2000">
              <a:latin typeface="Courier New"/>
              <a:cs typeface="Courier New"/>
            </a:endParaRPr>
          </a:p>
          <a:p>
            <a:pPr marL="12701">
              <a:lnSpc>
                <a:spcPts val="2335"/>
              </a:lnSpc>
            </a:pPr>
            <a:r>
              <a:rPr sz="2000" b="1" spc="-5" dirty="0">
                <a:latin typeface="Courier New"/>
                <a:cs typeface="Courier New"/>
              </a:rPr>
              <a:t>index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=[</a:t>
            </a:r>
            <a:r>
              <a:rPr sz="2000" b="1" spc="-5" dirty="0">
                <a:solidFill>
                  <a:srgbClr val="808080"/>
                </a:solidFill>
                <a:latin typeface="Courier New"/>
                <a:cs typeface="Courier New"/>
              </a:rPr>
              <a:t>'a'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,</a:t>
            </a:r>
            <a:r>
              <a:rPr sz="2000" b="1" spc="-5" dirty="0">
                <a:solidFill>
                  <a:srgbClr val="808080"/>
                </a:solidFill>
                <a:latin typeface="Courier New"/>
                <a:cs typeface="Courier New"/>
              </a:rPr>
              <a:t>'b'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,</a:t>
            </a:r>
            <a:r>
              <a:rPr sz="2000" b="1" spc="-5" dirty="0">
                <a:solidFill>
                  <a:srgbClr val="808080"/>
                </a:solidFill>
                <a:latin typeface="Courier New"/>
                <a:cs typeface="Courier New"/>
              </a:rPr>
              <a:t>'c'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,</a:t>
            </a:r>
            <a:r>
              <a:rPr sz="2000" b="1" spc="-5" dirty="0">
                <a:solidFill>
                  <a:srgbClr val="808080"/>
                </a:solidFill>
                <a:latin typeface="Courier New"/>
                <a:cs typeface="Courier New"/>
              </a:rPr>
              <a:t>'d'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])</a:t>
            </a:r>
            <a:endParaRPr sz="2000">
              <a:latin typeface="Courier New"/>
              <a:cs typeface="Courier New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6253765" y="1881634"/>
          <a:ext cx="926464" cy="21083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9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0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30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05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176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FEFE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2000" dirty="0">
                          <a:latin typeface="Arial Black"/>
                          <a:cs typeface="Arial Black"/>
                        </a:rPr>
                        <a:t>x</a:t>
                      </a:r>
                      <a:endParaRPr sz="2000">
                        <a:latin typeface="Arial Black"/>
                        <a:cs typeface="Arial Black"/>
                      </a:endParaRPr>
                    </a:p>
                  </a:txBody>
                  <a:tcPr marL="0" marR="0" marT="56515" marB="0">
                    <a:lnL w="9525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2000" dirty="0">
                          <a:latin typeface="Arial Black"/>
                          <a:cs typeface="Arial Black"/>
                        </a:rPr>
                        <a:t>y</a:t>
                      </a:r>
                      <a:endParaRPr sz="2000">
                        <a:latin typeface="Arial Black"/>
                        <a:cs typeface="Arial Black"/>
                      </a:endParaRPr>
                    </a:p>
                  </a:txBody>
                  <a:tcPr marL="0" marR="0" marT="56515" marB="0">
                    <a:lnL w="9525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2000" dirty="0">
                          <a:latin typeface="Arial Black"/>
                          <a:cs typeface="Arial Black"/>
                        </a:rPr>
                        <a:t>z</a:t>
                      </a:r>
                      <a:endParaRPr sz="2000">
                        <a:latin typeface="Arial Black"/>
                        <a:cs typeface="Arial Black"/>
                      </a:endParaRPr>
                    </a:p>
                  </a:txBody>
                  <a:tcPr marL="0" marR="0" marT="56515" marB="0">
                    <a:lnL w="9525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214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2000" dirty="0">
                          <a:latin typeface="Arial Black"/>
                          <a:cs typeface="Arial Black"/>
                        </a:rPr>
                        <a:t>a</a:t>
                      </a:r>
                      <a:endParaRPr sz="2000">
                        <a:latin typeface="Arial Black"/>
                        <a:cs typeface="Arial Black"/>
                      </a:endParaRPr>
                    </a:p>
                  </a:txBody>
                  <a:tcPr marL="0" marR="0" marT="56515" marB="0">
                    <a:lnL w="9525">
                      <a:solidFill>
                        <a:srgbClr val="EFEFE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2000" dirty="0">
                          <a:latin typeface="Arial Black"/>
                          <a:cs typeface="Arial Black"/>
                        </a:rPr>
                        <a:t>1</a:t>
                      </a:r>
                      <a:endParaRPr sz="2000">
                        <a:latin typeface="Arial Black"/>
                        <a:cs typeface="Arial Black"/>
                      </a:endParaRPr>
                    </a:p>
                  </a:txBody>
                  <a:tcPr marL="0" marR="0" marT="56515" marB="0">
                    <a:lnL w="9525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2000" dirty="0">
                          <a:latin typeface="Arial Black"/>
                          <a:cs typeface="Arial Black"/>
                        </a:rPr>
                        <a:t>1</a:t>
                      </a:r>
                      <a:endParaRPr sz="2000">
                        <a:latin typeface="Arial Black"/>
                        <a:cs typeface="Arial Black"/>
                      </a:endParaRPr>
                    </a:p>
                  </a:txBody>
                  <a:tcPr marL="0" marR="0" marT="56515" marB="0">
                    <a:lnL w="9525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2000" dirty="0">
                          <a:latin typeface="Arial Black"/>
                          <a:cs typeface="Arial Black"/>
                        </a:rPr>
                        <a:t>0</a:t>
                      </a:r>
                      <a:endParaRPr sz="2000">
                        <a:latin typeface="Arial Black"/>
                        <a:cs typeface="Arial Black"/>
                      </a:endParaRPr>
                    </a:p>
                  </a:txBody>
                  <a:tcPr marL="0" marR="0" marT="56515" marB="0">
                    <a:lnL w="9525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62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2000" dirty="0">
                          <a:latin typeface="Arial Black"/>
                          <a:cs typeface="Arial Black"/>
                        </a:rPr>
                        <a:t>b</a:t>
                      </a:r>
                      <a:endParaRPr sz="2000">
                        <a:latin typeface="Arial Black"/>
                        <a:cs typeface="Arial Black"/>
                      </a:endParaRPr>
                    </a:p>
                  </a:txBody>
                  <a:tcPr marL="0" marR="0" marT="56515" marB="0">
                    <a:lnL w="9525">
                      <a:solidFill>
                        <a:srgbClr val="EFEFE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2000" dirty="0">
                          <a:latin typeface="Arial Black"/>
                          <a:cs typeface="Arial Black"/>
                        </a:rPr>
                        <a:t>2</a:t>
                      </a:r>
                      <a:endParaRPr sz="2000">
                        <a:latin typeface="Arial Black"/>
                        <a:cs typeface="Arial Black"/>
                      </a:endParaRPr>
                    </a:p>
                  </a:txBody>
                  <a:tcPr marL="0" marR="0" marT="56515" marB="0">
                    <a:lnL w="9525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2000" dirty="0">
                          <a:latin typeface="Arial Black"/>
                          <a:cs typeface="Arial Black"/>
                        </a:rPr>
                        <a:t>2</a:t>
                      </a:r>
                      <a:endParaRPr sz="2000">
                        <a:latin typeface="Arial Black"/>
                        <a:cs typeface="Arial Black"/>
                      </a:endParaRPr>
                    </a:p>
                  </a:txBody>
                  <a:tcPr marL="0" marR="0" marT="56515" marB="0">
                    <a:lnL w="9525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2000" dirty="0">
                          <a:latin typeface="Arial Black"/>
                          <a:cs typeface="Arial Black"/>
                        </a:rPr>
                        <a:t>0</a:t>
                      </a:r>
                      <a:endParaRPr sz="2000">
                        <a:latin typeface="Arial Black"/>
                        <a:cs typeface="Arial Black"/>
                      </a:endParaRPr>
                    </a:p>
                  </a:txBody>
                  <a:tcPr marL="0" marR="0" marT="56515" marB="0">
                    <a:lnL w="9525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240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2000" dirty="0">
                          <a:latin typeface="Arial Black"/>
                          <a:cs typeface="Arial Black"/>
                        </a:rPr>
                        <a:t>c</a:t>
                      </a:r>
                      <a:endParaRPr sz="2000">
                        <a:latin typeface="Arial Black"/>
                        <a:cs typeface="Arial Black"/>
                      </a:endParaRPr>
                    </a:p>
                  </a:txBody>
                  <a:tcPr marL="0" marR="0" marT="57150" marB="0">
                    <a:lnL w="9525">
                      <a:solidFill>
                        <a:srgbClr val="EFEFE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2000" dirty="0">
                          <a:latin typeface="Arial Black"/>
                          <a:cs typeface="Arial Black"/>
                        </a:rPr>
                        <a:t>1</a:t>
                      </a:r>
                      <a:endParaRPr sz="2000">
                        <a:latin typeface="Arial Black"/>
                        <a:cs typeface="Arial Black"/>
                      </a:endParaRPr>
                    </a:p>
                  </a:txBody>
                  <a:tcPr marL="0" marR="0" marT="57150" marB="0">
                    <a:lnL w="9525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2000" dirty="0">
                          <a:latin typeface="Arial Black"/>
                          <a:cs typeface="Arial Black"/>
                        </a:rPr>
                        <a:t>3</a:t>
                      </a:r>
                      <a:endParaRPr sz="2000">
                        <a:latin typeface="Arial Black"/>
                        <a:cs typeface="Arial Black"/>
                      </a:endParaRPr>
                    </a:p>
                  </a:txBody>
                  <a:tcPr marL="0" marR="0" marT="57150" marB="0">
                    <a:lnL w="9525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2000" dirty="0">
                          <a:latin typeface="Arial Black"/>
                          <a:cs typeface="Arial Black"/>
                        </a:rPr>
                        <a:t>0</a:t>
                      </a:r>
                      <a:endParaRPr sz="2000">
                        <a:latin typeface="Arial Black"/>
                        <a:cs typeface="Arial Black"/>
                      </a:endParaRPr>
                    </a:p>
                  </a:txBody>
                  <a:tcPr marL="0" marR="0" marT="57150" marB="0">
                    <a:lnL w="9525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138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2000" dirty="0">
                          <a:latin typeface="Arial Black"/>
                          <a:cs typeface="Arial Black"/>
                        </a:rPr>
                        <a:t>d</a:t>
                      </a:r>
                      <a:endParaRPr sz="2000">
                        <a:latin typeface="Arial Black"/>
                        <a:cs typeface="Arial Black"/>
                      </a:endParaRPr>
                    </a:p>
                  </a:txBody>
                  <a:tcPr marL="0" marR="0" marT="56515" marB="0">
                    <a:lnL w="9525">
                      <a:solidFill>
                        <a:srgbClr val="EFEFE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2000" dirty="0">
                          <a:latin typeface="Arial Black"/>
                          <a:cs typeface="Arial Black"/>
                        </a:rPr>
                        <a:t>2</a:t>
                      </a:r>
                      <a:endParaRPr sz="2000">
                        <a:latin typeface="Arial Black"/>
                        <a:cs typeface="Arial Black"/>
                      </a:endParaRPr>
                    </a:p>
                  </a:txBody>
                  <a:tcPr marL="0" marR="0" marT="56515" marB="0">
                    <a:lnL w="9525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2000" dirty="0">
                          <a:latin typeface="Arial Black"/>
                          <a:cs typeface="Arial Black"/>
                        </a:rPr>
                        <a:t>3</a:t>
                      </a:r>
                      <a:endParaRPr sz="2000">
                        <a:latin typeface="Arial Black"/>
                        <a:cs typeface="Arial Black"/>
                      </a:endParaRPr>
                    </a:p>
                  </a:txBody>
                  <a:tcPr marL="0" marR="0" marT="56515" marB="0">
                    <a:lnL w="9525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2000" dirty="0">
                          <a:latin typeface="Arial Black"/>
                          <a:cs typeface="Arial Black"/>
                        </a:rPr>
                        <a:t>0</a:t>
                      </a:r>
                      <a:endParaRPr sz="2000">
                        <a:latin typeface="Arial Black"/>
                        <a:cs typeface="Arial Black"/>
                      </a:endParaRPr>
                    </a:p>
                  </a:txBody>
                  <a:tcPr marL="0" marR="0" marT="56515" marB="0">
                    <a:lnL w="9525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1614329" y="4247771"/>
            <a:ext cx="7493000" cy="1514517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622335" marR="5080" indent="-609634">
              <a:lnSpc>
                <a:spcPts val="2270"/>
              </a:lnSpc>
              <a:spcBef>
                <a:spcPts val="285"/>
              </a:spcBef>
            </a:pP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for </a:t>
            </a:r>
            <a:r>
              <a:rPr sz="2000" b="1" spc="-5" dirty="0">
                <a:latin typeface="Courier New"/>
                <a:cs typeface="Courier New"/>
              </a:rPr>
              <a:t>col</a:t>
            </a:r>
            <a:r>
              <a:rPr sz="2000" b="1" dirty="0"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in</a:t>
            </a:r>
            <a:r>
              <a:rPr sz="2000" b="1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df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:</a:t>
            </a:r>
            <a:r>
              <a:rPr sz="2000" b="1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008000"/>
                </a:solidFill>
                <a:latin typeface="Courier New"/>
                <a:cs typeface="Courier New"/>
              </a:rPr>
              <a:t># </a:t>
            </a:r>
            <a:r>
              <a:rPr sz="2000" b="1" spc="-5" dirty="0">
                <a:solidFill>
                  <a:srgbClr val="008000"/>
                </a:solidFill>
                <a:latin typeface="Courier New"/>
                <a:cs typeface="Courier New"/>
              </a:rPr>
              <a:t>не обязательно</a:t>
            </a:r>
            <a:r>
              <a:rPr sz="2000" b="1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008000"/>
                </a:solidFill>
                <a:latin typeface="Courier New"/>
                <a:cs typeface="Courier New"/>
              </a:rPr>
              <a:t>писать</a:t>
            </a:r>
            <a:r>
              <a:rPr sz="2000" b="1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008000"/>
                </a:solidFill>
                <a:latin typeface="Courier New"/>
                <a:cs typeface="Courier New"/>
              </a:rPr>
              <a:t>df.colunms </a:t>
            </a:r>
            <a:r>
              <a:rPr sz="2000" b="1" spc="-118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print</a:t>
            </a:r>
            <a:r>
              <a:rPr sz="2000" b="1" spc="-1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col</a:t>
            </a:r>
            <a:endParaRPr sz="2000">
              <a:latin typeface="Courier New"/>
              <a:cs typeface="Courier New"/>
            </a:endParaRPr>
          </a:p>
          <a:p>
            <a:pPr marL="12701">
              <a:lnSpc>
                <a:spcPts val="2150"/>
              </a:lnSpc>
            </a:pPr>
            <a:r>
              <a:rPr sz="2000" b="1" dirty="0">
                <a:solidFill>
                  <a:srgbClr val="7E7E7E"/>
                </a:solidFill>
                <a:latin typeface="Courier New"/>
                <a:cs typeface="Courier New"/>
              </a:rPr>
              <a:t>x</a:t>
            </a:r>
            <a:endParaRPr sz="2000">
              <a:latin typeface="Courier New"/>
              <a:cs typeface="Courier New"/>
            </a:endParaRPr>
          </a:p>
          <a:p>
            <a:pPr marL="12701" marR="7320058">
              <a:lnSpc>
                <a:spcPts val="2260"/>
              </a:lnSpc>
              <a:spcBef>
                <a:spcPts val="125"/>
              </a:spcBef>
            </a:pPr>
            <a:r>
              <a:rPr sz="2000" b="1" dirty="0">
                <a:solidFill>
                  <a:srgbClr val="7E7E7E"/>
                </a:solidFill>
                <a:latin typeface="Courier New"/>
                <a:cs typeface="Courier New"/>
              </a:rPr>
              <a:t>y  z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655469" y="445790"/>
            <a:ext cx="25146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1">
              <a:spcBef>
                <a:spcPts val="100"/>
              </a:spcBef>
            </a:pPr>
            <a:r>
              <a:rPr sz="3200" spc="-5" dirty="0">
                <a:solidFill>
                  <a:srgbClr val="FF0068"/>
                </a:solidFill>
              </a:rPr>
              <a:t>Итерации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xfrm>
            <a:off x="1675755" y="7059227"/>
            <a:ext cx="4907576" cy="22955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1">
              <a:spcBef>
                <a:spcPts val="110"/>
              </a:spcBef>
            </a:pPr>
            <a:r>
              <a:rPr dirty="0"/>
              <a:t>Курс</a:t>
            </a:r>
            <a:r>
              <a:rPr spc="-15" dirty="0"/>
              <a:t> </a:t>
            </a:r>
            <a:r>
              <a:rPr spc="-5" dirty="0"/>
              <a:t>«Алгоритмы,</a:t>
            </a:r>
            <a:r>
              <a:rPr spc="-10" dirty="0"/>
              <a:t> </a:t>
            </a:r>
            <a:r>
              <a:rPr spc="-5" dirty="0"/>
              <a:t>модели,</a:t>
            </a:r>
            <a:r>
              <a:rPr spc="-15" dirty="0"/>
              <a:t> </a:t>
            </a:r>
            <a:r>
              <a:rPr spc="-5" dirty="0"/>
              <a:t>алгебры»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xfrm>
            <a:off x="11690820" y="7059227"/>
            <a:ext cx="2831016" cy="22955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1">
              <a:spcBef>
                <a:spcPts val="110"/>
              </a:spcBef>
            </a:pPr>
            <a:r>
              <a:rPr dirty="0"/>
              <a:t>29</a:t>
            </a:r>
            <a:r>
              <a:rPr spc="-25" dirty="0"/>
              <a:t> </a:t>
            </a:r>
            <a:r>
              <a:rPr spc="-5" dirty="0"/>
              <a:t>октября</a:t>
            </a:r>
            <a:r>
              <a:rPr spc="-25" dirty="0"/>
              <a:t> </a:t>
            </a:r>
            <a:r>
              <a:rPr spc="-5" dirty="0"/>
              <a:t>2015</a:t>
            </a:r>
            <a:r>
              <a:rPr spc="-20" dirty="0"/>
              <a:t> </a:t>
            </a:r>
            <a:r>
              <a:rPr spc="-5" dirty="0"/>
              <a:t>года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614330" y="1161034"/>
            <a:ext cx="4902835" cy="629660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622335" marR="5080" indent="-609634">
              <a:lnSpc>
                <a:spcPts val="2270"/>
              </a:lnSpc>
              <a:spcBef>
                <a:spcPts val="285"/>
              </a:spcBef>
            </a:pP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for </a:t>
            </a:r>
            <a:r>
              <a:rPr sz="2000" b="1" spc="-5" dirty="0">
                <a:latin typeface="Courier New"/>
                <a:cs typeface="Courier New"/>
              </a:rPr>
              <a:t>index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, </a:t>
            </a:r>
            <a:r>
              <a:rPr sz="2000" b="1" spc="-5" dirty="0">
                <a:latin typeface="Courier New"/>
                <a:cs typeface="Courier New"/>
              </a:rPr>
              <a:t>row </a:t>
            </a: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in </a:t>
            </a:r>
            <a:r>
              <a:rPr sz="2000" b="1" spc="-5" dirty="0">
                <a:latin typeface="Courier New"/>
                <a:cs typeface="Courier New"/>
              </a:rPr>
              <a:t>df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.</a:t>
            </a:r>
            <a:r>
              <a:rPr sz="2000" b="1" spc="-5" dirty="0">
                <a:latin typeface="Courier New"/>
                <a:cs typeface="Courier New"/>
              </a:rPr>
              <a:t>iterrows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(): </a:t>
            </a:r>
            <a:r>
              <a:rPr sz="2000" b="1" spc="-1190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print</a:t>
            </a:r>
            <a:r>
              <a:rPr sz="2000" b="1" spc="-1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index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,</a:t>
            </a:r>
            <a:r>
              <a:rPr sz="2000" b="1" spc="-10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row</a:t>
            </a:r>
            <a:endParaRPr sz="2000">
              <a:latin typeface="Courier New"/>
              <a:cs typeface="Courier New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2265077" y="1792432"/>
          <a:ext cx="8913494" cy="115257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751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19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800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76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152571">
                <a:tc>
                  <a:txBody>
                    <a:bodyPr/>
                    <a:lstStyle/>
                    <a:p>
                      <a:pPr marR="697865" algn="ctr">
                        <a:lnSpc>
                          <a:spcPts val="2000"/>
                        </a:lnSpc>
                      </a:pPr>
                      <a:r>
                        <a:rPr sz="2000" b="1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761365" marR="698500" indent="-761365">
                        <a:lnSpc>
                          <a:spcPts val="2265"/>
                        </a:lnSpc>
                        <a:buAutoNum type="alphaLcPeriod" startAt="24"/>
                        <a:tabLst>
                          <a:tab pos="761365" algn="l"/>
                          <a:tab pos="889000" algn="l"/>
                        </a:tabLst>
                      </a:pPr>
                      <a:r>
                        <a:rPr sz="2000" b="1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761365" marR="698500" indent="-761365">
                        <a:lnSpc>
                          <a:spcPts val="2270"/>
                        </a:lnSpc>
                        <a:buAutoNum type="alphaLcPeriod" startAt="24"/>
                        <a:tabLst>
                          <a:tab pos="761365" algn="l"/>
                          <a:tab pos="889000" algn="l"/>
                        </a:tabLst>
                      </a:pPr>
                      <a:r>
                        <a:rPr sz="2000" b="1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761365" marR="698500" indent="-761365">
                        <a:lnSpc>
                          <a:spcPts val="2335"/>
                        </a:lnSpc>
                        <a:buAutoNum type="alphaLcPeriod" startAt="24"/>
                        <a:tabLst>
                          <a:tab pos="761365" algn="l"/>
                          <a:tab pos="889000" algn="l"/>
                        </a:tabLst>
                      </a:pPr>
                      <a:r>
                        <a:rPr sz="2000" b="1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sz="2000" b="1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b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762000" indent="-762000">
                        <a:lnSpc>
                          <a:spcPts val="2265"/>
                        </a:lnSpc>
                        <a:buAutoNum type="alphaLcPeriod" startAt="24"/>
                        <a:tabLst>
                          <a:tab pos="762000" algn="l"/>
                          <a:tab pos="1596390" algn="l"/>
                        </a:tabLst>
                      </a:pPr>
                      <a:r>
                        <a:rPr sz="2000" b="1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762000" indent="-762000">
                        <a:lnSpc>
                          <a:spcPts val="2270"/>
                        </a:lnSpc>
                        <a:buAutoNum type="alphaLcPeriod" startAt="24"/>
                        <a:tabLst>
                          <a:tab pos="762000" algn="l"/>
                          <a:tab pos="1596390" algn="l"/>
                        </a:tabLst>
                      </a:pPr>
                      <a:r>
                        <a:rPr sz="2000" b="1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762000" indent="-762000">
                        <a:lnSpc>
                          <a:spcPts val="2335"/>
                        </a:lnSpc>
                        <a:buAutoNum type="alphaLcPeriod" startAt="24"/>
                        <a:tabLst>
                          <a:tab pos="762000" algn="l"/>
                          <a:tab pos="1596390" algn="l"/>
                        </a:tabLst>
                      </a:pPr>
                      <a:r>
                        <a:rPr sz="2000" b="1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000"/>
                        </a:lnSpc>
                      </a:pPr>
                      <a:r>
                        <a:rPr sz="2000" b="1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c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763270" indent="-763270">
                        <a:lnSpc>
                          <a:spcPts val="2265"/>
                        </a:lnSpc>
                        <a:buAutoNum type="alphaLcPeriod" startAt="24"/>
                        <a:tabLst>
                          <a:tab pos="763270" algn="l"/>
                          <a:tab pos="1595755" algn="l"/>
                        </a:tabLst>
                      </a:pPr>
                      <a:r>
                        <a:rPr sz="2000" b="1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763270" indent="-763270">
                        <a:lnSpc>
                          <a:spcPts val="2270"/>
                        </a:lnSpc>
                        <a:buAutoNum type="alphaLcPeriod" startAt="24"/>
                        <a:tabLst>
                          <a:tab pos="763270" algn="l"/>
                          <a:tab pos="1595755" algn="l"/>
                        </a:tabLst>
                      </a:pPr>
                      <a:r>
                        <a:rPr sz="2000" b="1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763270" indent="-763270">
                        <a:lnSpc>
                          <a:spcPts val="2335"/>
                        </a:lnSpc>
                        <a:buAutoNum type="alphaLcPeriod" startAt="24"/>
                        <a:tabLst>
                          <a:tab pos="763270" algn="l"/>
                          <a:tab pos="1595755" algn="l"/>
                        </a:tabLst>
                      </a:pPr>
                      <a:r>
                        <a:rPr sz="2000" b="1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08025" algn="ctr">
                        <a:lnSpc>
                          <a:spcPts val="2000"/>
                        </a:lnSpc>
                      </a:pPr>
                      <a:r>
                        <a:rPr sz="2000" b="1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d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1597025" indent="-889635">
                        <a:lnSpc>
                          <a:spcPts val="2265"/>
                        </a:lnSpc>
                        <a:buAutoNum type="alphaLcPeriod" startAt="24"/>
                        <a:tabLst>
                          <a:tab pos="1470025" algn="l"/>
                          <a:tab pos="1597660" algn="l"/>
                        </a:tabLst>
                      </a:pPr>
                      <a:r>
                        <a:rPr sz="2000" b="1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1597025" indent="-889635">
                        <a:lnSpc>
                          <a:spcPts val="2270"/>
                        </a:lnSpc>
                        <a:buAutoNum type="alphaLcPeriod" startAt="24"/>
                        <a:tabLst>
                          <a:tab pos="1470025" algn="l"/>
                          <a:tab pos="1597660" algn="l"/>
                        </a:tabLst>
                      </a:pPr>
                      <a:r>
                        <a:rPr sz="2000" b="1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1597025" indent="-889635">
                        <a:lnSpc>
                          <a:spcPts val="2335"/>
                        </a:lnSpc>
                        <a:buAutoNum type="alphaLcPeriod" startAt="24"/>
                        <a:tabLst>
                          <a:tab pos="1470025" algn="l"/>
                          <a:tab pos="1597660" algn="l"/>
                        </a:tabLst>
                      </a:pPr>
                      <a:r>
                        <a:rPr sz="2000" b="1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1614329" y="3462909"/>
            <a:ext cx="9173845" cy="2450030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622335" marR="2903384" indent="-609634">
              <a:lnSpc>
                <a:spcPts val="2270"/>
              </a:lnSpc>
              <a:spcBef>
                <a:spcPts val="285"/>
              </a:spcBef>
            </a:pP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for </a:t>
            </a:r>
            <a:r>
              <a:rPr sz="2000" b="1" dirty="0">
                <a:latin typeface="Courier New"/>
                <a:cs typeface="Courier New"/>
              </a:rPr>
              <a:t>t </a:t>
            </a: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in </a:t>
            </a:r>
            <a:r>
              <a:rPr sz="2000" b="1" spc="-5" dirty="0">
                <a:latin typeface="Courier New"/>
                <a:cs typeface="Courier New"/>
              </a:rPr>
              <a:t>df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.</a:t>
            </a:r>
            <a:r>
              <a:rPr sz="2000" b="1" spc="-5" dirty="0">
                <a:latin typeface="Courier New"/>
                <a:cs typeface="Courier New"/>
              </a:rPr>
              <a:t>itertuples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(): </a:t>
            </a:r>
            <a:r>
              <a:rPr sz="2000" b="1" dirty="0">
                <a:solidFill>
                  <a:srgbClr val="008000"/>
                </a:solidFill>
                <a:latin typeface="Courier New"/>
                <a:cs typeface="Courier New"/>
              </a:rPr>
              <a:t># </a:t>
            </a:r>
            <a:r>
              <a:rPr sz="2000" b="1" spc="-5" dirty="0">
                <a:solidFill>
                  <a:srgbClr val="008000"/>
                </a:solidFill>
                <a:latin typeface="Courier New"/>
                <a:cs typeface="Courier New"/>
              </a:rPr>
              <a:t>так быстрее;) </a:t>
            </a:r>
            <a:r>
              <a:rPr sz="2000" b="1" spc="-119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print</a:t>
            </a:r>
            <a:r>
              <a:rPr sz="2000" b="1" spc="-1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t</a:t>
            </a:r>
            <a:endParaRPr sz="2000">
              <a:latin typeface="Courier New"/>
              <a:cs typeface="Courier New"/>
            </a:endParaRPr>
          </a:p>
          <a:p>
            <a:pPr marL="12701">
              <a:lnSpc>
                <a:spcPts val="2145"/>
              </a:lnSpc>
            </a:pPr>
            <a:r>
              <a:rPr sz="2000" b="1" spc="-5" dirty="0">
                <a:solidFill>
                  <a:srgbClr val="7E7E7E"/>
                </a:solidFill>
                <a:latin typeface="Courier New"/>
                <a:cs typeface="Courier New"/>
              </a:rPr>
              <a:t>('a',</a:t>
            </a:r>
            <a:r>
              <a:rPr sz="2000" b="1" spc="-25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7E7E7E"/>
                </a:solidFill>
                <a:latin typeface="Courier New"/>
                <a:cs typeface="Courier New"/>
              </a:rPr>
              <a:t>1,</a:t>
            </a:r>
            <a:r>
              <a:rPr sz="2000" b="1" spc="-25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7E7E7E"/>
                </a:solidFill>
                <a:latin typeface="Courier New"/>
                <a:cs typeface="Courier New"/>
              </a:rPr>
              <a:t>1,</a:t>
            </a:r>
            <a:r>
              <a:rPr sz="2000" b="1" spc="-25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7E7E7E"/>
                </a:solidFill>
                <a:latin typeface="Courier New"/>
                <a:cs typeface="Courier New"/>
              </a:rPr>
              <a:t>0)</a:t>
            </a:r>
            <a:endParaRPr sz="2000">
              <a:latin typeface="Courier New"/>
              <a:cs typeface="Courier New"/>
            </a:endParaRPr>
          </a:p>
          <a:p>
            <a:pPr marL="12701">
              <a:lnSpc>
                <a:spcPts val="2270"/>
              </a:lnSpc>
            </a:pPr>
            <a:r>
              <a:rPr sz="2000" b="1" spc="-5" dirty="0">
                <a:solidFill>
                  <a:srgbClr val="7E7E7E"/>
                </a:solidFill>
                <a:latin typeface="Courier New"/>
                <a:cs typeface="Courier New"/>
              </a:rPr>
              <a:t>('b',</a:t>
            </a:r>
            <a:r>
              <a:rPr sz="2000" b="1" spc="-25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7E7E7E"/>
                </a:solidFill>
                <a:latin typeface="Courier New"/>
                <a:cs typeface="Courier New"/>
              </a:rPr>
              <a:t>2,</a:t>
            </a:r>
            <a:r>
              <a:rPr sz="2000" b="1" spc="-25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7E7E7E"/>
                </a:solidFill>
                <a:latin typeface="Courier New"/>
                <a:cs typeface="Courier New"/>
              </a:rPr>
              <a:t>2,</a:t>
            </a:r>
            <a:r>
              <a:rPr sz="2000" b="1" spc="-25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7E7E7E"/>
                </a:solidFill>
                <a:latin typeface="Courier New"/>
                <a:cs typeface="Courier New"/>
              </a:rPr>
              <a:t>0)</a:t>
            </a:r>
            <a:endParaRPr sz="2000">
              <a:latin typeface="Courier New"/>
              <a:cs typeface="Courier New"/>
            </a:endParaRPr>
          </a:p>
          <a:p>
            <a:pPr marL="12701">
              <a:lnSpc>
                <a:spcPts val="2265"/>
              </a:lnSpc>
            </a:pPr>
            <a:r>
              <a:rPr sz="2000" b="1" spc="-5" dirty="0">
                <a:solidFill>
                  <a:srgbClr val="7E7E7E"/>
                </a:solidFill>
                <a:latin typeface="Courier New"/>
                <a:cs typeface="Courier New"/>
              </a:rPr>
              <a:t>('c',</a:t>
            </a:r>
            <a:r>
              <a:rPr sz="2000" b="1" spc="-25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7E7E7E"/>
                </a:solidFill>
                <a:latin typeface="Courier New"/>
                <a:cs typeface="Courier New"/>
              </a:rPr>
              <a:t>1,</a:t>
            </a:r>
            <a:r>
              <a:rPr sz="2000" b="1" spc="-20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7E7E7E"/>
                </a:solidFill>
                <a:latin typeface="Courier New"/>
                <a:cs typeface="Courier New"/>
              </a:rPr>
              <a:t>3,</a:t>
            </a:r>
            <a:r>
              <a:rPr sz="2000" b="1" spc="-25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7E7E7E"/>
                </a:solidFill>
                <a:latin typeface="Courier New"/>
                <a:cs typeface="Courier New"/>
              </a:rPr>
              <a:t>0)</a:t>
            </a:r>
            <a:endParaRPr sz="2000">
              <a:latin typeface="Courier New"/>
              <a:cs typeface="Courier New"/>
            </a:endParaRPr>
          </a:p>
          <a:p>
            <a:pPr marL="12701">
              <a:lnSpc>
                <a:spcPts val="2331"/>
              </a:lnSpc>
            </a:pPr>
            <a:r>
              <a:rPr sz="2000" b="1" spc="-5" dirty="0">
                <a:solidFill>
                  <a:srgbClr val="7E7E7E"/>
                </a:solidFill>
                <a:latin typeface="Courier New"/>
                <a:cs typeface="Courier New"/>
              </a:rPr>
              <a:t>('d',</a:t>
            </a:r>
            <a:r>
              <a:rPr sz="2000" b="1" spc="-25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7E7E7E"/>
                </a:solidFill>
                <a:latin typeface="Courier New"/>
                <a:cs typeface="Courier New"/>
              </a:rPr>
              <a:t>2,</a:t>
            </a:r>
            <a:r>
              <a:rPr sz="2000" b="1" spc="-25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7E7E7E"/>
                </a:solidFill>
                <a:latin typeface="Courier New"/>
                <a:cs typeface="Courier New"/>
              </a:rPr>
              <a:t>3,</a:t>
            </a:r>
            <a:r>
              <a:rPr sz="2000" b="1" spc="-25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7E7E7E"/>
                </a:solidFill>
                <a:latin typeface="Courier New"/>
                <a:cs typeface="Courier New"/>
              </a:rPr>
              <a:t>0)</a:t>
            </a:r>
            <a:endParaRPr sz="2000">
              <a:latin typeface="Courier New"/>
              <a:cs typeface="Courier New"/>
            </a:endParaRPr>
          </a:p>
          <a:p>
            <a:pPr>
              <a:spcBef>
                <a:spcPts val="15"/>
              </a:spcBef>
            </a:pPr>
            <a:endParaRPr sz="2350">
              <a:latin typeface="Courier New"/>
              <a:cs typeface="Courier New"/>
            </a:endParaRPr>
          </a:p>
          <a:p>
            <a:pPr marL="12701"/>
            <a:r>
              <a:rPr sz="2000" dirty="0">
                <a:latin typeface="Arial Black"/>
                <a:cs typeface="Arial Black"/>
              </a:rPr>
              <a:t>Не</a:t>
            </a:r>
            <a:r>
              <a:rPr sz="2000" spc="5" dirty="0">
                <a:latin typeface="Arial Black"/>
                <a:cs typeface="Arial Black"/>
              </a:rPr>
              <a:t> </a:t>
            </a:r>
            <a:r>
              <a:rPr sz="2000" spc="-5" dirty="0">
                <a:latin typeface="Arial Black"/>
                <a:cs typeface="Arial Black"/>
              </a:rPr>
              <a:t>модифицировать</a:t>
            </a:r>
            <a:r>
              <a:rPr sz="2000" dirty="0">
                <a:latin typeface="Arial Black"/>
                <a:cs typeface="Arial Black"/>
              </a:rPr>
              <a:t> </a:t>
            </a:r>
            <a:r>
              <a:rPr sz="2000" spc="-5" dirty="0">
                <a:latin typeface="Arial Black"/>
                <a:cs typeface="Arial Black"/>
              </a:rPr>
              <a:t>внутри</a:t>
            </a:r>
            <a:r>
              <a:rPr sz="2000" spc="15" dirty="0">
                <a:latin typeface="Arial Black"/>
                <a:cs typeface="Arial Black"/>
              </a:rPr>
              <a:t> </a:t>
            </a:r>
            <a:r>
              <a:rPr sz="2000" spc="-5" dirty="0">
                <a:latin typeface="Arial Black"/>
                <a:cs typeface="Arial Black"/>
              </a:rPr>
              <a:t>итераций</a:t>
            </a:r>
            <a:r>
              <a:rPr sz="2000" spc="10" dirty="0">
                <a:latin typeface="Arial Black"/>
                <a:cs typeface="Arial Black"/>
              </a:rPr>
              <a:t> </a:t>
            </a:r>
            <a:r>
              <a:rPr sz="2000" dirty="0">
                <a:latin typeface="Arial Black"/>
                <a:cs typeface="Arial Black"/>
              </a:rPr>
              <a:t>то, по</a:t>
            </a:r>
            <a:r>
              <a:rPr sz="2000" spc="10" dirty="0">
                <a:latin typeface="Arial Black"/>
                <a:cs typeface="Arial Black"/>
              </a:rPr>
              <a:t> </a:t>
            </a:r>
            <a:r>
              <a:rPr sz="2000" dirty="0">
                <a:latin typeface="Arial Black"/>
                <a:cs typeface="Arial Black"/>
              </a:rPr>
              <a:t>чему </a:t>
            </a:r>
            <a:r>
              <a:rPr sz="2000" spc="-5" dirty="0">
                <a:latin typeface="Arial Black"/>
                <a:cs typeface="Arial Black"/>
              </a:rPr>
              <a:t>итерируетесь</a:t>
            </a:r>
            <a:endParaRPr sz="20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655469" y="480634"/>
            <a:ext cx="26670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1">
              <a:spcBef>
                <a:spcPts val="100"/>
              </a:spcBef>
            </a:pPr>
            <a:r>
              <a:rPr sz="3200" spc="-5" dirty="0">
                <a:solidFill>
                  <a:srgbClr val="FF0068"/>
                </a:solidFill>
              </a:rPr>
              <a:t>Сравнения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xfrm>
            <a:off x="1675755" y="7059227"/>
            <a:ext cx="4907576" cy="22955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1">
              <a:spcBef>
                <a:spcPts val="110"/>
              </a:spcBef>
            </a:pPr>
            <a:r>
              <a:rPr dirty="0"/>
              <a:t>Курс</a:t>
            </a:r>
            <a:r>
              <a:rPr spc="-15" dirty="0"/>
              <a:t> </a:t>
            </a:r>
            <a:r>
              <a:rPr spc="-5" dirty="0"/>
              <a:t>«Алгоритмы,</a:t>
            </a:r>
            <a:r>
              <a:rPr spc="-10" dirty="0"/>
              <a:t> </a:t>
            </a:r>
            <a:r>
              <a:rPr spc="-5" dirty="0"/>
              <a:t>модели,</a:t>
            </a:r>
            <a:r>
              <a:rPr spc="-15" dirty="0"/>
              <a:t> </a:t>
            </a:r>
            <a:r>
              <a:rPr spc="-5" dirty="0"/>
              <a:t>алгебры»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dt" sz="half" idx="6"/>
          </p:nvPr>
        </p:nvSpPr>
        <p:spPr>
          <a:xfrm>
            <a:off x="11690820" y="7059227"/>
            <a:ext cx="2831016" cy="22955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1">
              <a:spcBef>
                <a:spcPts val="110"/>
              </a:spcBef>
            </a:pPr>
            <a:r>
              <a:rPr dirty="0"/>
              <a:t>29</a:t>
            </a:r>
            <a:r>
              <a:rPr spc="-25" dirty="0"/>
              <a:t> </a:t>
            </a:r>
            <a:r>
              <a:rPr spc="-5" dirty="0"/>
              <a:t>октября</a:t>
            </a:r>
            <a:r>
              <a:rPr spc="-25" dirty="0"/>
              <a:t> </a:t>
            </a:r>
            <a:r>
              <a:rPr spc="-5" dirty="0"/>
              <a:t>2015</a:t>
            </a:r>
            <a:r>
              <a:rPr spc="-20" dirty="0"/>
              <a:t> </a:t>
            </a:r>
            <a:r>
              <a:rPr spc="-5" dirty="0"/>
              <a:t>года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614328" y="1231139"/>
            <a:ext cx="7037070" cy="11958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1">
              <a:lnSpc>
                <a:spcPts val="2335"/>
              </a:lnSpc>
              <a:spcBef>
                <a:spcPts val="105"/>
              </a:spcBef>
            </a:pPr>
            <a:r>
              <a:rPr sz="2000" b="1" spc="-5" dirty="0">
                <a:latin typeface="Courier New"/>
                <a:cs typeface="Courier New"/>
              </a:rPr>
              <a:t>df1</a:t>
            </a:r>
            <a:r>
              <a:rPr sz="2000" b="1" dirty="0"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000080"/>
                </a:solidFill>
                <a:latin typeface="Courier New"/>
                <a:cs typeface="Courier New"/>
              </a:rPr>
              <a:t>= </a:t>
            </a:r>
            <a:r>
              <a:rPr sz="2000" b="1" spc="-5" dirty="0">
                <a:latin typeface="Courier New"/>
                <a:cs typeface="Courier New"/>
              </a:rPr>
              <a:t>pd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.</a:t>
            </a:r>
            <a:r>
              <a:rPr sz="2000" b="1" spc="-5" dirty="0">
                <a:latin typeface="Courier New"/>
                <a:cs typeface="Courier New"/>
              </a:rPr>
              <a:t>DataFrame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({</a:t>
            </a:r>
            <a:r>
              <a:rPr sz="2000" b="1" spc="-5" dirty="0">
                <a:solidFill>
                  <a:srgbClr val="808080"/>
                </a:solidFill>
                <a:latin typeface="Courier New"/>
                <a:cs typeface="Courier New"/>
              </a:rPr>
              <a:t>'x'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:[</a:t>
            </a:r>
            <a:r>
              <a:rPr sz="2000" b="1" spc="-5" dirty="0">
                <a:solidFill>
                  <a:srgbClr val="FF0000"/>
                </a:solidFill>
                <a:latin typeface="Courier New"/>
                <a:cs typeface="Courier New"/>
              </a:rPr>
              <a:t>1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,</a:t>
            </a:r>
            <a:r>
              <a:rPr sz="2000" b="1" spc="-5" dirty="0">
                <a:solidFill>
                  <a:srgbClr val="FF0000"/>
                </a:solidFill>
                <a:latin typeface="Courier New"/>
                <a:cs typeface="Courier New"/>
              </a:rPr>
              <a:t>3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,</a:t>
            </a:r>
            <a:r>
              <a:rPr sz="2000" b="1" spc="-5" dirty="0">
                <a:solidFill>
                  <a:srgbClr val="FF0000"/>
                </a:solidFill>
                <a:latin typeface="Courier New"/>
                <a:cs typeface="Courier New"/>
              </a:rPr>
              <a:t>2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],</a:t>
            </a:r>
            <a:r>
              <a:rPr sz="2000" b="1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808080"/>
                </a:solidFill>
                <a:latin typeface="Courier New"/>
                <a:cs typeface="Courier New"/>
              </a:rPr>
              <a:t>'y'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:[</a:t>
            </a:r>
            <a:r>
              <a:rPr sz="2000" b="1" spc="-5" dirty="0">
                <a:solidFill>
                  <a:srgbClr val="FF0000"/>
                </a:solidFill>
                <a:latin typeface="Courier New"/>
                <a:cs typeface="Courier New"/>
              </a:rPr>
              <a:t>2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,</a:t>
            </a:r>
            <a:r>
              <a:rPr sz="2000" b="1" spc="-5" dirty="0">
                <a:solidFill>
                  <a:srgbClr val="FF0000"/>
                </a:solidFill>
                <a:latin typeface="Courier New"/>
                <a:cs typeface="Courier New"/>
              </a:rPr>
              <a:t>4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,</a:t>
            </a:r>
            <a:r>
              <a:rPr sz="2000" b="1" spc="-5" dirty="0">
                <a:solidFill>
                  <a:srgbClr val="FF0000"/>
                </a:solidFill>
                <a:latin typeface="Courier New"/>
                <a:cs typeface="Courier New"/>
              </a:rPr>
              <a:t>1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]})</a:t>
            </a:r>
            <a:endParaRPr sz="2000">
              <a:latin typeface="Courier New"/>
              <a:cs typeface="Courier New"/>
            </a:endParaRPr>
          </a:p>
          <a:p>
            <a:pPr marL="12701">
              <a:lnSpc>
                <a:spcPts val="2335"/>
              </a:lnSpc>
            </a:pPr>
            <a:r>
              <a:rPr sz="2000" b="1" spc="-5" dirty="0">
                <a:latin typeface="Courier New"/>
                <a:cs typeface="Courier New"/>
              </a:rPr>
              <a:t>df2</a:t>
            </a:r>
            <a:r>
              <a:rPr sz="2000" b="1" dirty="0"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000080"/>
                </a:solidFill>
                <a:latin typeface="Courier New"/>
                <a:cs typeface="Courier New"/>
              </a:rPr>
              <a:t>= </a:t>
            </a:r>
            <a:r>
              <a:rPr sz="2000" b="1" spc="-5" dirty="0">
                <a:latin typeface="Courier New"/>
                <a:cs typeface="Courier New"/>
              </a:rPr>
              <a:t>pd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.</a:t>
            </a:r>
            <a:r>
              <a:rPr sz="2000" b="1" spc="-5" dirty="0">
                <a:latin typeface="Courier New"/>
                <a:cs typeface="Courier New"/>
              </a:rPr>
              <a:t>DataFrame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({</a:t>
            </a:r>
            <a:r>
              <a:rPr sz="2000" b="1" spc="-5" dirty="0">
                <a:solidFill>
                  <a:srgbClr val="808080"/>
                </a:solidFill>
                <a:latin typeface="Courier New"/>
                <a:cs typeface="Courier New"/>
              </a:rPr>
              <a:t>'x'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:[</a:t>
            </a:r>
            <a:r>
              <a:rPr sz="2000" b="1" spc="-5" dirty="0">
                <a:solidFill>
                  <a:srgbClr val="FF0000"/>
                </a:solidFill>
                <a:latin typeface="Courier New"/>
                <a:cs typeface="Courier New"/>
              </a:rPr>
              <a:t>3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,</a:t>
            </a:r>
            <a:r>
              <a:rPr sz="2000" b="1" spc="-5" dirty="0">
                <a:solidFill>
                  <a:srgbClr val="FF0000"/>
                </a:solidFill>
                <a:latin typeface="Courier New"/>
                <a:cs typeface="Courier New"/>
              </a:rPr>
              <a:t>1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,</a:t>
            </a:r>
            <a:r>
              <a:rPr sz="2000" b="1" spc="-5" dirty="0">
                <a:solidFill>
                  <a:srgbClr val="FF0000"/>
                </a:solidFill>
                <a:latin typeface="Courier New"/>
                <a:cs typeface="Courier New"/>
              </a:rPr>
              <a:t>2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],</a:t>
            </a:r>
            <a:r>
              <a:rPr sz="2000" b="1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808080"/>
                </a:solidFill>
                <a:latin typeface="Courier New"/>
                <a:cs typeface="Courier New"/>
              </a:rPr>
              <a:t>'y'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:[</a:t>
            </a:r>
            <a:r>
              <a:rPr sz="2000" b="1" spc="-5" dirty="0">
                <a:solidFill>
                  <a:srgbClr val="FF0000"/>
                </a:solidFill>
                <a:latin typeface="Courier New"/>
                <a:cs typeface="Courier New"/>
              </a:rPr>
              <a:t>0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,</a:t>
            </a:r>
            <a:r>
              <a:rPr sz="2000" b="1" spc="-5" dirty="0">
                <a:solidFill>
                  <a:srgbClr val="FF0000"/>
                </a:solidFill>
                <a:latin typeface="Courier New"/>
                <a:cs typeface="Courier New"/>
              </a:rPr>
              <a:t>2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,</a:t>
            </a:r>
            <a:r>
              <a:rPr sz="2000" b="1" spc="-5" dirty="0">
                <a:solidFill>
                  <a:srgbClr val="FF0000"/>
                </a:solidFill>
                <a:latin typeface="Courier New"/>
                <a:cs typeface="Courier New"/>
              </a:rPr>
              <a:t>2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]})</a:t>
            </a:r>
            <a:endParaRPr sz="2000">
              <a:latin typeface="Courier New"/>
              <a:cs typeface="Courier New"/>
            </a:endParaRPr>
          </a:p>
          <a:p>
            <a:pPr>
              <a:spcBef>
                <a:spcPts val="40"/>
              </a:spcBef>
            </a:pPr>
            <a:endParaRPr sz="1850">
              <a:latin typeface="Courier New"/>
              <a:cs typeface="Courier New"/>
            </a:endParaRPr>
          </a:p>
          <a:p>
            <a:pPr marL="12701"/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print</a:t>
            </a:r>
            <a:r>
              <a:rPr sz="2000" b="1" spc="-5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df1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&gt;=</a:t>
            </a:r>
            <a:r>
              <a:rPr sz="2000" b="1" spc="-5" dirty="0">
                <a:latin typeface="Courier New"/>
                <a:cs typeface="Courier New"/>
              </a:rPr>
              <a:t>df2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48159" y="2382139"/>
            <a:ext cx="178435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1">
              <a:spcBef>
                <a:spcPts val="105"/>
              </a:spcBef>
            </a:pPr>
            <a:r>
              <a:rPr sz="2000" b="1" dirty="0">
                <a:solidFill>
                  <a:srgbClr val="7E7E7E"/>
                </a:solidFill>
                <a:latin typeface="Courier New"/>
                <a:cs typeface="Courier New"/>
              </a:rPr>
              <a:t>y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14328" y="2382140"/>
            <a:ext cx="2311400" cy="119648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79561">
              <a:lnSpc>
                <a:spcPts val="2335"/>
              </a:lnSpc>
              <a:spcBef>
                <a:spcPts val="105"/>
              </a:spcBef>
            </a:pPr>
            <a:r>
              <a:rPr sz="2000" b="1" dirty="0">
                <a:solidFill>
                  <a:srgbClr val="7E7E7E"/>
                </a:solidFill>
                <a:latin typeface="Courier New"/>
                <a:cs typeface="Courier New"/>
              </a:rPr>
              <a:t>x</a:t>
            </a:r>
            <a:endParaRPr sz="2000">
              <a:latin typeface="Courier New"/>
              <a:cs typeface="Courier New"/>
            </a:endParaRPr>
          </a:p>
          <a:p>
            <a:pPr marL="469292" indent="-457226">
              <a:lnSpc>
                <a:spcPts val="2270"/>
              </a:lnSpc>
              <a:buAutoNum type="arabicPlain"/>
              <a:tabLst>
                <a:tab pos="469292" algn="l"/>
                <a:tab pos="469926" algn="l"/>
                <a:tab pos="1688559" algn="l"/>
              </a:tabLst>
            </a:pPr>
            <a:r>
              <a:rPr sz="2000" b="1" spc="-5" dirty="0">
                <a:solidFill>
                  <a:srgbClr val="7E7E7E"/>
                </a:solidFill>
                <a:latin typeface="Courier New"/>
                <a:cs typeface="Courier New"/>
              </a:rPr>
              <a:t>Fals</a:t>
            </a:r>
            <a:r>
              <a:rPr sz="2000" b="1" dirty="0">
                <a:solidFill>
                  <a:srgbClr val="7E7E7E"/>
                </a:solidFill>
                <a:latin typeface="Courier New"/>
                <a:cs typeface="Courier New"/>
              </a:rPr>
              <a:t>e	</a:t>
            </a:r>
            <a:r>
              <a:rPr sz="2000" b="1" spc="-5" dirty="0">
                <a:solidFill>
                  <a:srgbClr val="7E7E7E"/>
                </a:solidFill>
                <a:latin typeface="Courier New"/>
                <a:cs typeface="Courier New"/>
              </a:rPr>
              <a:t>True</a:t>
            </a:r>
            <a:endParaRPr sz="2000">
              <a:latin typeface="Courier New"/>
              <a:cs typeface="Courier New"/>
            </a:endParaRPr>
          </a:p>
          <a:p>
            <a:pPr marL="621700" indent="-609634">
              <a:lnSpc>
                <a:spcPts val="2270"/>
              </a:lnSpc>
              <a:buAutoNum type="arabicPlain"/>
              <a:tabLst>
                <a:tab pos="621700" algn="l"/>
                <a:tab pos="622335" algn="l"/>
              </a:tabLst>
            </a:pPr>
            <a:r>
              <a:rPr sz="2000" b="1" spc="-5" dirty="0">
                <a:solidFill>
                  <a:srgbClr val="7E7E7E"/>
                </a:solidFill>
                <a:latin typeface="Courier New"/>
                <a:cs typeface="Courier New"/>
              </a:rPr>
              <a:t>True</a:t>
            </a:r>
            <a:endParaRPr sz="2000">
              <a:latin typeface="Courier New"/>
              <a:cs typeface="Courier New"/>
            </a:endParaRPr>
          </a:p>
          <a:p>
            <a:pPr marL="621700" indent="-609634">
              <a:lnSpc>
                <a:spcPts val="2335"/>
              </a:lnSpc>
              <a:buAutoNum type="arabicPlain"/>
              <a:tabLst>
                <a:tab pos="621700" algn="l"/>
                <a:tab pos="622335" algn="l"/>
              </a:tabLst>
            </a:pPr>
            <a:r>
              <a:rPr sz="2000" b="1" spc="-5" dirty="0">
                <a:solidFill>
                  <a:srgbClr val="7E7E7E"/>
                </a:solidFill>
                <a:latin typeface="Courier New"/>
                <a:cs typeface="Courier New"/>
              </a:rPr>
              <a:t>True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138254" y="2958211"/>
            <a:ext cx="787400" cy="629660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12701" marR="5080" indent="151773">
              <a:lnSpc>
                <a:spcPts val="2270"/>
              </a:lnSpc>
              <a:spcBef>
                <a:spcPts val="285"/>
              </a:spcBef>
            </a:pPr>
            <a:r>
              <a:rPr sz="2000" b="1" spc="-5" dirty="0">
                <a:solidFill>
                  <a:srgbClr val="7E7E7E"/>
                </a:solidFill>
                <a:latin typeface="Courier New"/>
                <a:cs typeface="Courier New"/>
              </a:rPr>
              <a:t>True  False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14329" y="3821049"/>
            <a:ext cx="4293870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1">
              <a:spcBef>
                <a:spcPts val="105"/>
              </a:spcBef>
            </a:pP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print</a:t>
            </a:r>
            <a:r>
              <a:rPr sz="2000" b="1" spc="-2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sz="2000" b="1" spc="-5" dirty="0">
                <a:latin typeface="Courier New"/>
                <a:cs typeface="Courier New"/>
              </a:rPr>
              <a:t>df1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&gt;=</a:t>
            </a:r>
            <a:r>
              <a:rPr sz="2000" b="1" spc="-5" dirty="0">
                <a:latin typeface="Courier New"/>
                <a:cs typeface="Courier New"/>
              </a:rPr>
              <a:t>df2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).</a:t>
            </a:r>
            <a:r>
              <a:rPr sz="2000" b="1" spc="-5" dirty="0">
                <a:latin typeface="Courier New"/>
                <a:cs typeface="Courier New"/>
              </a:rPr>
              <a:t>any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sz="2000" b="1" spc="-5" dirty="0">
                <a:latin typeface="Courier New"/>
                <a:cs typeface="Courier New"/>
              </a:rPr>
              <a:t>axis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=</a:t>
            </a:r>
            <a:r>
              <a:rPr sz="2000" b="1" spc="-5" dirty="0">
                <a:solidFill>
                  <a:srgbClr val="FF0000"/>
                </a:solidFill>
                <a:latin typeface="Courier New"/>
                <a:cs typeface="Courier New"/>
              </a:rPr>
              <a:t>1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)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14329" y="4397122"/>
            <a:ext cx="178435" cy="9008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1">
              <a:lnSpc>
                <a:spcPts val="2335"/>
              </a:lnSpc>
              <a:spcBef>
                <a:spcPts val="100"/>
              </a:spcBef>
            </a:pPr>
            <a:r>
              <a:rPr sz="2000" b="1" dirty="0">
                <a:solidFill>
                  <a:srgbClr val="7E7E7E"/>
                </a:solidFill>
                <a:latin typeface="Courier New"/>
                <a:cs typeface="Courier New"/>
              </a:rPr>
              <a:t>0</a:t>
            </a:r>
            <a:endParaRPr sz="2000">
              <a:latin typeface="Courier New"/>
              <a:cs typeface="Courier New"/>
            </a:endParaRPr>
          </a:p>
          <a:p>
            <a:pPr marL="12701">
              <a:lnSpc>
                <a:spcPts val="2270"/>
              </a:lnSpc>
            </a:pPr>
            <a:r>
              <a:rPr sz="2000" b="1" dirty="0">
                <a:solidFill>
                  <a:srgbClr val="7E7E7E"/>
                </a:solidFill>
                <a:latin typeface="Courier New"/>
                <a:cs typeface="Courier New"/>
              </a:rPr>
              <a:t>1</a:t>
            </a:r>
            <a:endParaRPr sz="2000">
              <a:latin typeface="Courier New"/>
              <a:cs typeface="Courier New"/>
            </a:endParaRPr>
          </a:p>
          <a:p>
            <a:pPr marL="12701">
              <a:lnSpc>
                <a:spcPts val="2335"/>
              </a:lnSpc>
            </a:pPr>
            <a:r>
              <a:rPr sz="2000" b="1" dirty="0">
                <a:solidFill>
                  <a:srgbClr val="7E7E7E"/>
                </a:solidFill>
                <a:latin typeface="Courier New"/>
                <a:cs typeface="Courier New"/>
              </a:rPr>
              <a:t>2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376305" y="4397123"/>
            <a:ext cx="635000" cy="910505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1" marR="5715" algn="just">
              <a:lnSpc>
                <a:spcPct val="94600"/>
              </a:lnSpc>
              <a:spcBef>
                <a:spcPts val="229"/>
              </a:spcBef>
            </a:pPr>
            <a:r>
              <a:rPr sz="2000" b="1" spc="-5" dirty="0">
                <a:solidFill>
                  <a:srgbClr val="7E7E7E"/>
                </a:solidFill>
                <a:latin typeface="Courier New"/>
                <a:cs typeface="Courier New"/>
              </a:rPr>
              <a:t>True  True  True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14330" y="5548124"/>
            <a:ext cx="3378835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1">
              <a:spcBef>
                <a:spcPts val="100"/>
              </a:spcBef>
            </a:pP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print</a:t>
            </a:r>
            <a:r>
              <a:rPr sz="2000" b="1" spc="-4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sz="2000" b="1" spc="-5" dirty="0">
                <a:latin typeface="Courier New"/>
                <a:cs typeface="Courier New"/>
              </a:rPr>
              <a:t>df1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&gt;=</a:t>
            </a:r>
            <a:r>
              <a:rPr sz="2000" b="1" spc="-5" dirty="0">
                <a:latin typeface="Courier New"/>
                <a:cs typeface="Courier New"/>
              </a:rPr>
              <a:t>df2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).</a:t>
            </a:r>
            <a:r>
              <a:rPr sz="2000" b="1" spc="-5" dirty="0">
                <a:latin typeface="Courier New"/>
                <a:cs typeface="Courier New"/>
              </a:rPr>
              <a:t>all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()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14329" y="6124448"/>
            <a:ext cx="178435" cy="629660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12701" marR="5715">
              <a:lnSpc>
                <a:spcPts val="2270"/>
              </a:lnSpc>
              <a:spcBef>
                <a:spcPts val="285"/>
              </a:spcBef>
            </a:pPr>
            <a:r>
              <a:rPr sz="2000" b="1" dirty="0">
                <a:solidFill>
                  <a:srgbClr val="7E7E7E"/>
                </a:solidFill>
                <a:latin typeface="Courier New"/>
                <a:cs typeface="Courier New"/>
              </a:rPr>
              <a:t>x  y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376304" y="6124449"/>
            <a:ext cx="787400" cy="629660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12701" marR="5080">
              <a:lnSpc>
                <a:spcPts val="2270"/>
              </a:lnSpc>
              <a:spcBef>
                <a:spcPts val="285"/>
              </a:spcBef>
            </a:pPr>
            <a:r>
              <a:rPr sz="2000" b="1" spc="-5" dirty="0">
                <a:solidFill>
                  <a:srgbClr val="7E7E7E"/>
                </a:solidFill>
                <a:latin typeface="Courier New"/>
                <a:cs typeface="Courier New"/>
              </a:rPr>
              <a:t>False  False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1651393" y="6698997"/>
            <a:ext cx="178435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1">
              <a:spcBef>
                <a:spcPts val="100"/>
              </a:spcBef>
            </a:pPr>
            <a:r>
              <a:rPr sz="2000" b="1" dirty="0">
                <a:solidFill>
                  <a:srgbClr val="FF0000"/>
                </a:solidFill>
                <a:latin typeface="Courier New"/>
                <a:cs typeface="Courier New"/>
              </a:rPr>
              <a:t>n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445669" y="426226"/>
            <a:ext cx="70104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1">
              <a:spcBef>
                <a:spcPts val="100"/>
              </a:spcBef>
            </a:pPr>
            <a:r>
              <a:rPr sz="3200" b="1" dirty="0">
                <a:solidFill>
                  <a:srgbClr val="FF0068"/>
                </a:solidFill>
                <a:latin typeface="Montserrat" panose="00000500000000000000" pitchFamily="2" charset="-52"/>
              </a:rPr>
              <a:t>Основные</a:t>
            </a:r>
            <a:r>
              <a:rPr sz="3200" b="1" spc="-35" dirty="0">
                <a:solidFill>
                  <a:srgbClr val="FF0068"/>
                </a:solidFill>
                <a:latin typeface="Montserrat" panose="00000500000000000000" pitchFamily="2" charset="-52"/>
              </a:rPr>
              <a:t> </a:t>
            </a:r>
            <a:r>
              <a:rPr sz="3200" b="1" dirty="0">
                <a:solidFill>
                  <a:srgbClr val="FF0068"/>
                </a:solidFill>
                <a:latin typeface="Montserrat" panose="00000500000000000000" pitchFamily="2" charset="-52"/>
              </a:rPr>
              <a:t>объекты</a:t>
            </a:r>
            <a:r>
              <a:rPr sz="3200" b="1" spc="-30" dirty="0">
                <a:solidFill>
                  <a:srgbClr val="FF0068"/>
                </a:solidFill>
                <a:latin typeface="Montserrat" panose="00000500000000000000" pitchFamily="2" charset="-52"/>
              </a:rPr>
              <a:t> </a:t>
            </a:r>
            <a:r>
              <a:rPr sz="3200" b="1" dirty="0">
                <a:solidFill>
                  <a:srgbClr val="FF0068"/>
                </a:solidFill>
                <a:latin typeface="Montserrat" panose="00000500000000000000" pitchFamily="2" charset="-52"/>
              </a:rPr>
              <a:t>в</a:t>
            </a:r>
            <a:r>
              <a:rPr sz="3200" b="1" spc="-25" dirty="0">
                <a:solidFill>
                  <a:srgbClr val="FF0068"/>
                </a:solidFill>
                <a:latin typeface="Montserrat" panose="00000500000000000000" pitchFamily="2" charset="-52"/>
              </a:rPr>
              <a:t> </a:t>
            </a:r>
            <a:r>
              <a:rPr sz="3200" b="1" spc="-5" dirty="0">
                <a:solidFill>
                  <a:srgbClr val="FF0068"/>
                </a:solidFill>
                <a:latin typeface="Montserrat" panose="00000500000000000000" pitchFamily="2" charset="-52"/>
              </a:rPr>
              <a:t>Pandas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614330" y="1086360"/>
            <a:ext cx="10085705" cy="3674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175361">
              <a:spcBef>
                <a:spcPts val="105"/>
              </a:spcBef>
            </a:pPr>
            <a:r>
              <a:rPr sz="2300" b="1" spc="-5" dirty="0">
                <a:solidFill>
                  <a:srgbClr val="1E5CEC"/>
                </a:solidFill>
                <a:latin typeface="Montserrat" panose="00000500000000000000" pitchFamily="2" charset="-52"/>
                <a:cs typeface="Arial Black"/>
              </a:rPr>
              <a:t>1.</a:t>
            </a:r>
            <a:r>
              <a:rPr sz="2300" b="1" spc="-25" dirty="0">
                <a:solidFill>
                  <a:srgbClr val="1E5CEC"/>
                </a:solidFill>
                <a:latin typeface="Montserrat" panose="00000500000000000000" pitchFamily="2" charset="-52"/>
                <a:cs typeface="Arial Black"/>
              </a:rPr>
              <a:t> </a:t>
            </a:r>
            <a:r>
              <a:rPr sz="2300" b="1" dirty="0">
                <a:solidFill>
                  <a:srgbClr val="1E5CEC"/>
                </a:solidFill>
                <a:latin typeface="Montserrat" panose="00000500000000000000" pitchFamily="2" charset="-52"/>
                <a:cs typeface="Arial Black"/>
              </a:rPr>
              <a:t>Серия</a:t>
            </a:r>
            <a:r>
              <a:rPr sz="2300" b="1" spc="-35" dirty="0">
                <a:solidFill>
                  <a:srgbClr val="1E5CEC"/>
                </a:solidFill>
                <a:latin typeface="Montserrat" panose="00000500000000000000" pitchFamily="2" charset="-52"/>
                <a:cs typeface="Arial Black"/>
              </a:rPr>
              <a:t> </a:t>
            </a:r>
            <a:r>
              <a:rPr sz="2300" b="1" spc="-5" dirty="0">
                <a:solidFill>
                  <a:srgbClr val="1E5CEC"/>
                </a:solidFill>
                <a:latin typeface="Montserrat" panose="00000500000000000000" pitchFamily="2" charset="-52"/>
                <a:cs typeface="Arial Black"/>
              </a:rPr>
              <a:t>(</a:t>
            </a:r>
            <a:r>
              <a:rPr sz="2300" b="1" spc="-5">
                <a:solidFill>
                  <a:srgbClr val="1E5CEC"/>
                </a:solidFill>
                <a:latin typeface="Montserrat" panose="00000500000000000000" pitchFamily="2" charset="-52"/>
                <a:cs typeface="Arial Black"/>
              </a:rPr>
              <a:t>1D)</a:t>
            </a:r>
            <a:endParaRPr sz="2300" b="1">
              <a:solidFill>
                <a:srgbClr val="1E5CEC"/>
              </a:solidFill>
              <a:latin typeface="Montserrat" panose="00000500000000000000" pitchFamily="2" charset="-52"/>
              <a:cs typeface="Arial Black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813347"/>
              </p:ext>
            </p:extLst>
          </p:nvPr>
        </p:nvGraphicFramePr>
        <p:xfrm>
          <a:off x="1500031" y="2364314"/>
          <a:ext cx="10084435" cy="49985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930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914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98511">
                <a:tc>
                  <a:txBody>
                    <a:bodyPr/>
                    <a:lstStyle/>
                    <a:p>
                      <a:pPr marL="127000">
                        <a:lnSpc>
                          <a:spcPts val="2000"/>
                        </a:lnSpc>
                      </a:pPr>
                      <a:r>
                        <a:rPr sz="2000" b="1" dirty="0">
                          <a:latin typeface="Courier New"/>
                          <a:cs typeface="Courier New"/>
                        </a:rPr>
                        <a:t>s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127000">
                        <a:lnSpc>
                          <a:spcPts val="2270"/>
                        </a:lnSpc>
                        <a:tabLst>
                          <a:tab pos="888365" algn="l"/>
                        </a:tabLst>
                      </a:pPr>
                      <a:r>
                        <a:rPr sz="2000" b="1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a	</a:t>
                      </a:r>
                      <a:r>
                        <a:rPr sz="2000" b="1" spc="-5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1.321250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127000">
                        <a:lnSpc>
                          <a:spcPts val="2270"/>
                        </a:lnSpc>
                        <a:tabLst>
                          <a:tab pos="888365" algn="l"/>
                        </a:tabLst>
                      </a:pPr>
                      <a:r>
                        <a:rPr sz="2000" b="1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b	</a:t>
                      </a:r>
                      <a:r>
                        <a:rPr sz="2000" b="1" spc="-5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0.365307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127000">
                        <a:lnSpc>
                          <a:spcPts val="2265"/>
                        </a:lnSpc>
                        <a:tabLst>
                          <a:tab pos="888365" algn="l"/>
                        </a:tabLst>
                      </a:pPr>
                      <a:r>
                        <a:rPr sz="2000" b="1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c	</a:t>
                      </a:r>
                      <a:r>
                        <a:rPr sz="2000" b="1" spc="-5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0.709577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127000">
                        <a:lnSpc>
                          <a:spcPts val="2260"/>
                        </a:lnSpc>
                        <a:tabLst>
                          <a:tab pos="888365" algn="l"/>
                        </a:tabLst>
                      </a:pPr>
                      <a:r>
                        <a:rPr sz="2000" b="1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d	</a:t>
                      </a:r>
                      <a:r>
                        <a:rPr sz="2000" b="1" spc="-5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0.542710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127000">
                        <a:lnSpc>
                          <a:spcPts val="2270"/>
                        </a:lnSpc>
                        <a:tabLst>
                          <a:tab pos="735965" algn="l"/>
                        </a:tabLst>
                      </a:pPr>
                      <a:r>
                        <a:rPr sz="2000" b="1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e	</a:t>
                      </a:r>
                      <a:r>
                        <a:rPr sz="2000" b="1" spc="-5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-0.212721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127000">
                        <a:lnSpc>
                          <a:spcPts val="2335"/>
                        </a:lnSpc>
                      </a:pPr>
                      <a:r>
                        <a:rPr sz="2000" b="1" spc="-5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dtype:</a:t>
                      </a:r>
                      <a:r>
                        <a:rPr sz="2000" b="1" spc="-70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float64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lang="ru-RU" sz="2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lang="ru-RU" sz="2400">
                        <a:latin typeface="Times New Roman"/>
                        <a:cs typeface="Times New Roman"/>
                      </a:endParaRPr>
                    </a:p>
                    <a:p>
                      <a:pPr marL="0" marR="1956435" indent="0">
                        <a:lnSpc>
                          <a:spcPct val="94500"/>
                        </a:lnSpc>
                      </a:pPr>
                      <a:r>
                        <a:rPr sz="2000" spc="-5">
                          <a:solidFill>
                            <a:srgbClr val="00396B"/>
                          </a:solidFill>
                          <a:latin typeface="Montserrat Medium" panose="00000600000000000000" pitchFamily="2" charset="-52"/>
                          <a:cs typeface="Arial Black"/>
                        </a:rPr>
                        <a:t>Похоже</a:t>
                      </a:r>
                      <a:r>
                        <a:rPr sz="2000" spc="-25">
                          <a:solidFill>
                            <a:srgbClr val="00396B"/>
                          </a:solidFill>
                          <a:latin typeface="Montserrat Medium" panose="00000600000000000000" pitchFamily="2" charset="-52"/>
                          <a:cs typeface="Arial Black"/>
                        </a:rPr>
                        <a:t> </a:t>
                      </a:r>
                      <a:r>
                        <a:rPr sz="2000">
                          <a:solidFill>
                            <a:srgbClr val="00396B"/>
                          </a:solidFill>
                          <a:latin typeface="Montserrat Medium" panose="00000600000000000000" pitchFamily="2" charset="-52"/>
                          <a:cs typeface="Arial Black"/>
                        </a:rPr>
                        <a:t>на</a:t>
                      </a:r>
                      <a:r>
                        <a:rPr sz="2000" spc="-20">
                          <a:solidFill>
                            <a:srgbClr val="00396B"/>
                          </a:solidFill>
                          <a:latin typeface="Montserrat Medium" panose="00000600000000000000" pitchFamily="2" charset="-52"/>
                          <a:cs typeface="Arial Black"/>
                        </a:rPr>
                        <a:t> </a:t>
                      </a:r>
                      <a:r>
                        <a:rPr sz="2000" spc="-5">
                          <a:solidFill>
                            <a:srgbClr val="00396B"/>
                          </a:solidFill>
                          <a:latin typeface="Montserrat Medium" panose="00000600000000000000" pitchFamily="2" charset="-52"/>
                          <a:cs typeface="Arial Black"/>
                        </a:rPr>
                        <a:t>словарь: </a:t>
                      </a:r>
                      <a:r>
                        <a:rPr sz="2000" spc="-650">
                          <a:solidFill>
                            <a:srgbClr val="00396B"/>
                          </a:solidFill>
                          <a:latin typeface="Montserrat Medium" panose="00000600000000000000" pitchFamily="2" charset="-52"/>
                          <a:cs typeface="Arial Black"/>
                        </a:rPr>
                        <a:t> </a:t>
                      </a:r>
                      <a:endParaRPr lang="en-US" sz="2000" spc="-650">
                        <a:solidFill>
                          <a:srgbClr val="00396B"/>
                        </a:solidFill>
                        <a:latin typeface="Montserrat Medium" panose="00000600000000000000" pitchFamily="2" charset="-52"/>
                        <a:cs typeface="Arial Black"/>
                      </a:endParaRPr>
                    </a:p>
                    <a:p>
                      <a:pPr marL="0" marR="1956435" indent="0">
                        <a:lnSpc>
                          <a:spcPct val="94500"/>
                        </a:lnSpc>
                      </a:pPr>
                      <a:endParaRPr lang="en-US" sz="2000" b="1" spc="-650">
                        <a:solidFill>
                          <a:srgbClr val="00396B"/>
                        </a:solidFill>
                        <a:latin typeface="Montserrat Medium" panose="00000600000000000000" pitchFamily="2" charset="-52"/>
                        <a:cs typeface="Courier New"/>
                      </a:endParaRPr>
                    </a:p>
                    <a:p>
                      <a:pPr marL="0" marR="1956435" indent="0">
                        <a:lnSpc>
                          <a:spcPct val="94500"/>
                        </a:lnSpc>
                      </a:pPr>
                      <a:endParaRPr lang="en-US" sz="2000" b="1" spc="-650">
                        <a:solidFill>
                          <a:srgbClr val="00396B"/>
                        </a:solidFill>
                        <a:latin typeface="Montserrat Medium" panose="00000600000000000000" pitchFamily="2" charset="-52"/>
                        <a:cs typeface="Courier New"/>
                      </a:endParaRPr>
                    </a:p>
                    <a:p>
                      <a:pPr marL="0" marR="1956435" indent="0">
                        <a:lnSpc>
                          <a:spcPct val="94500"/>
                        </a:lnSpc>
                      </a:pPr>
                      <a:r>
                        <a:rPr sz="2000" b="1" spc="-5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0.365307109524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0" indent="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0" marR="1047115" indent="0">
                        <a:lnSpc>
                          <a:spcPts val="2270"/>
                        </a:lnSpc>
                      </a:pPr>
                      <a:endParaRPr lang="en-US" sz="2000" b="1" spc="-5">
                        <a:solidFill>
                          <a:srgbClr val="7E7E7E"/>
                        </a:solidFill>
                        <a:latin typeface="Courier New"/>
                        <a:cs typeface="Courier New"/>
                      </a:endParaRPr>
                    </a:p>
                    <a:p>
                      <a:pPr marL="0" marR="1047115" indent="0">
                        <a:lnSpc>
                          <a:spcPts val="2270"/>
                        </a:lnSpc>
                      </a:pPr>
                      <a:r>
                        <a:rPr sz="2000" b="1" spc="-5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error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/>
                        <a:cs typeface="Times New Roman"/>
                      </a:endParaRPr>
                    </a:p>
                    <a:p>
                      <a:pPr marL="1054735" marR="234315">
                        <a:lnSpc>
                          <a:spcPct val="117500"/>
                        </a:lnSpc>
                        <a:spcBef>
                          <a:spcPts val="5"/>
                        </a:spcBef>
                      </a:pPr>
                      <a:r>
                        <a:rPr sz="2000" spc="-5">
                          <a:solidFill>
                            <a:srgbClr val="00396B"/>
                          </a:solidFill>
                          <a:latin typeface="Montserrat Medium" panose="00000600000000000000" pitchFamily="2" charset="-52"/>
                          <a:cs typeface="Arial Black"/>
                        </a:rPr>
                        <a:t>Автоматическое </a:t>
                      </a:r>
                      <a:r>
                        <a:rPr sz="2000">
                          <a:solidFill>
                            <a:srgbClr val="00396B"/>
                          </a:solidFill>
                          <a:latin typeface="Montserrat Medium" panose="00000600000000000000" pitchFamily="2" charset="-52"/>
                          <a:cs typeface="Arial Black"/>
                        </a:rPr>
                        <a:t> </a:t>
                      </a:r>
                      <a:r>
                        <a:rPr sz="2000" spc="-5" dirty="0">
                          <a:solidFill>
                            <a:srgbClr val="00396B"/>
                          </a:solidFill>
                          <a:latin typeface="Montserrat Medium" panose="00000600000000000000" pitchFamily="2" charset="-52"/>
                          <a:cs typeface="Arial Black"/>
                        </a:rPr>
                        <a:t>выравнивание</a:t>
                      </a:r>
                      <a:r>
                        <a:rPr sz="2000" spc="-15" dirty="0">
                          <a:solidFill>
                            <a:srgbClr val="00396B"/>
                          </a:solidFill>
                          <a:latin typeface="Montserrat Medium" panose="00000600000000000000" pitchFamily="2" charset="-52"/>
                          <a:cs typeface="Arial Black"/>
                        </a:rPr>
                        <a:t> </a:t>
                      </a:r>
                      <a:r>
                        <a:rPr sz="2000" dirty="0">
                          <a:solidFill>
                            <a:srgbClr val="00396B"/>
                          </a:solidFill>
                          <a:latin typeface="Montserrat Medium" panose="00000600000000000000" pitchFamily="2" charset="-52"/>
                          <a:cs typeface="Arial Black"/>
                        </a:rPr>
                        <a:t>по</a:t>
                      </a:r>
                      <a:r>
                        <a:rPr sz="2000" spc="-15" dirty="0">
                          <a:solidFill>
                            <a:srgbClr val="00396B"/>
                          </a:solidFill>
                          <a:latin typeface="Montserrat Medium" panose="00000600000000000000" pitchFamily="2" charset="-52"/>
                          <a:cs typeface="Arial Black"/>
                        </a:rPr>
                        <a:t> </a:t>
                      </a:r>
                      <a:r>
                        <a:rPr sz="2000" spc="-5" dirty="0">
                          <a:solidFill>
                            <a:srgbClr val="00396B"/>
                          </a:solidFill>
                          <a:latin typeface="Montserrat Medium" panose="00000600000000000000" pitchFamily="2" charset="-52"/>
                          <a:cs typeface="Arial Black"/>
                        </a:rPr>
                        <a:t>индексу</a:t>
                      </a:r>
                      <a:endParaRPr sz="2000">
                        <a:solidFill>
                          <a:srgbClr val="00396B"/>
                        </a:solidFill>
                        <a:latin typeface="Montserrat Medium" panose="00000600000000000000" pitchFamily="2" charset="-52"/>
                        <a:cs typeface="Arial Black"/>
                      </a:endParaRPr>
                    </a:p>
                    <a:p>
                      <a:pPr marL="1054735">
                        <a:lnSpc>
                          <a:spcPts val="2335"/>
                        </a:lnSpc>
                        <a:spcBef>
                          <a:spcPts val="994"/>
                        </a:spcBef>
                        <a:tabLst>
                          <a:tab pos="2578735" algn="l"/>
                        </a:tabLst>
                      </a:pPr>
                      <a:endParaRPr lang="ru-RU" sz="2000" b="1">
                        <a:solidFill>
                          <a:srgbClr val="7E7E7E"/>
                        </a:solidFill>
                        <a:latin typeface="Courier New"/>
                        <a:cs typeface="Courier New"/>
                      </a:endParaRPr>
                    </a:p>
                    <a:p>
                      <a:pPr marL="1054735">
                        <a:lnSpc>
                          <a:spcPts val="2335"/>
                        </a:lnSpc>
                        <a:spcBef>
                          <a:spcPts val="994"/>
                        </a:spcBef>
                        <a:tabLst>
                          <a:tab pos="2578735" algn="l"/>
                        </a:tabLst>
                      </a:pPr>
                      <a:r>
                        <a:rPr sz="2000" b="1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a	</a:t>
                      </a:r>
                      <a:r>
                        <a:rPr sz="2000" b="1" spc="-5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NaN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1054735">
                        <a:lnSpc>
                          <a:spcPts val="2270"/>
                        </a:lnSpc>
                        <a:tabLst>
                          <a:tab pos="1816735" algn="l"/>
                        </a:tabLst>
                      </a:pPr>
                      <a:r>
                        <a:rPr sz="2000" b="1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b</a:t>
                      </a:r>
                      <a:r>
                        <a:rPr sz="2000" b="1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	</a:t>
                      </a:r>
                      <a:r>
                        <a:rPr sz="2000" b="1" spc="-5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0.730614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1054735">
                        <a:lnSpc>
                          <a:spcPts val="2270"/>
                        </a:lnSpc>
                        <a:tabLst>
                          <a:tab pos="1816735" algn="l"/>
                        </a:tabLst>
                      </a:pPr>
                      <a:r>
                        <a:rPr sz="2000" b="1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c	</a:t>
                      </a:r>
                      <a:r>
                        <a:rPr sz="2000" b="1" spc="-5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1.419154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1054735">
                        <a:lnSpc>
                          <a:spcPts val="2265"/>
                        </a:lnSpc>
                        <a:tabLst>
                          <a:tab pos="1816735" algn="l"/>
                        </a:tabLst>
                      </a:pPr>
                      <a:r>
                        <a:rPr sz="2000" b="1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d	</a:t>
                      </a:r>
                      <a:r>
                        <a:rPr sz="2000" b="1" spc="-5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1.085419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1054735">
                        <a:lnSpc>
                          <a:spcPts val="2330"/>
                        </a:lnSpc>
                        <a:tabLst>
                          <a:tab pos="1664335" algn="l"/>
                        </a:tabLst>
                      </a:pPr>
                      <a:r>
                        <a:rPr sz="2000" b="1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e	</a:t>
                      </a:r>
                      <a:r>
                        <a:rPr sz="2000" b="1" spc="-5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-0.425441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24957" y="2384907"/>
            <a:ext cx="3504573" cy="770435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xfrm>
            <a:off x="11690820" y="7059227"/>
            <a:ext cx="2831016" cy="22955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1">
              <a:spcBef>
                <a:spcPts val="110"/>
              </a:spcBef>
            </a:pPr>
            <a:r>
              <a:rPr dirty="0"/>
              <a:t>29</a:t>
            </a:r>
            <a:r>
              <a:rPr spc="-25" dirty="0"/>
              <a:t> </a:t>
            </a:r>
            <a:r>
              <a:rPr spc="-5" dirty="0"/>
              <a:t>октября</a:t>
            </a:r>
            <a:r>
              <a:rPr spc="-25" dirty="0"/>
              <a:t> </a:t>
            </a:r>
            <a:r>
              <a:rPr spc="-5" dirty="0"/>
              <a:t>2015</a:t>
            </a:r>
            <a:r>
              <a:rPr spc="-20" dirty="0"/>
              <a:t> </a:t>
            </a:r>
            <a:r>
              <a:rPr spc="-5" dirty="0"/>
              <a:t>года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47DDB57-D090-4AA6-A648-6F07C97766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0031" y="1562469"/>
            <a:ext cx="8860118" cy="35394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 = pd.Series(np.random.randn(</a:t>
            </a:r>
            <a:r>
              <a:rPr kumimoji="0" lang="ru-RU" altLang="ru-RU" sz="17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5</a:t>
            </a:r>
            <a:r>
              <a:rPr kumimoji="0" lang="ru-RU" altLang="ru-RU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r>
              <a:rPr kumimoji="0" lang="ru-RU" altLang="ru-RU" sz="1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ru-RU" altLang="ru-RU" sz="17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index</a:t>
            </a:r>
            <a:r>
              <a:rPr kumimoji="0" lang="ru-RU" altLang="ru-RU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=[</a:t>
            </a:r>
            <a:r>
              <a:rPr kumimoji="0" lang="ru-RU" altLang="ru-RU" sz="17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'a'</a:t>
            </a:r>
            <a:r>
              <a:rPr kumimoji="0" lang="ru-RU" altLang="ru-RU" sz="1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ru-RU" altLang="ru-RU" sz="17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'b'</a:t>
            </a:r>
            <a:r>
              <a:rPr kumimoji="0" lang="ru-RU" altLang="ru-RU" sz="1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ru-RU" altLang="ru-RU" sz="17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'c'</a:t>
            </a:r>
            <a:r>
              <a:rPr kumimoji="0" lang="ru-RU" altLang="ru-RU" sz="1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ru-RU" altLang="ru-RU" sz="17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'd'</a:t>
            </a:r>
            <a:r>
              <a:rPr kumimoji="0" lang="ru-RU" altLang="ru-RU" sz="1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ru-RU" altLang="ru-RU" sz="17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'e'</a:t>
            </a:r>
            <a:r>
              <a:rPr kumimoji="0" lang="ru-RU" altLang="ru-RU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])</a:t>
            </a:r>
            <a:endParaRPr kumimoji="0" lang="ru-RU" altLang="ru-RU" sz="1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71FE61B-C027-4F42-8DFE-656C8DFAB8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3379" y="5484882"/>
            <a:ext cx="1893467" cy="35394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7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print</a:t>
            </a:r>
            <a:r>
              <a:rPr kumimoji="0" lang="ru-RU" altLang="ru-RU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(s[</a:t>
            </a:r>
            <a:r>
              <a:rPr kumimoji="0" lang="ru-RU" altLang="ru-RU" sz="17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'b'</a:t>
            </a:r>
            <a:r>
              <a:rPr kumimoji="0" lang="ru-RU" altLang="ru-RU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])</a:t>
            </a:r>
            <a:endParaRPr kumimoji="0" lang="ru-RU" altLang="ru-RU" sz="1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144F96-F8E9-489B-B5E2-2B6298534A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4269" y="4951482"/>
            <a:ext cx="2287806" cy="35394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7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print</a:t>
            </a:r>
            <a:r>
              <a:rPr kumimoji="0" lang="ru-RU" altLang="ru-RU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(s + s[</a:t>
            </a:r>
            <a:r>
              <a:rPr kumimoji="0" lang="ru-RU" altLang="ru-RU" sz="17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1</a:t>
            </a:r>
            <a:r>
              <a:rPr kumimoji="0" lang="ru-RU" altLang="ru-RU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:])</a:t>
            </a:r>
            <a:endParaRPr kumimoji="0" lang="ru-RU" altLang="ru-RU" sz="1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0EAD41-C56B-4C39-AE9F-FF596C39CC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4330" y="6364976"/>
            <a:ext cx="3602268" cy="35394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7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print</a:t>
            </a:r>
            <a:r>
              <a:rPr kumimoji="0" lang="ru-RU" altLang="ru-RU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(s.get(</a:t>
            </a:r>
            <a:r>
              <a:rPr kumimoji="0" lang="ru-RU" altLang="ru-RU" sz="17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'z'</a:t>
            </a:r>
            <a:r>
              <a:rPr kumimoji="0" lang="ru-RU" altLang="ru-RU" sz="1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ru-RU" altLang="ru-RU" sz="17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'error'</a:t>
            </a:r>
            <a:r>
              <a:rPr kumimoji="0" lang="ru-RU" altLang="ru-RU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</a:t>
            </a:r>
            <a:endParaRPr kumimoji="0" lang="ru-RU" altLang="ru-RU" sz="1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3333654" y="276225"/>
            <a:ext cx="7950200" cy="31367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080831" algn="ctr">
              <a:spcBef>
                <a:spcPts val="100"/>
              </a:spcBef>
            </a:pPr>
            <a:r>
              <a:rPr sz="3200" spc="-5" dirty="0">
                <a:solidFill>
                  <a:srgbClr val="FF0068"/>
                </a:solidFill>
                <a:latin typeface="Arial Black"/>
                <a:cs typeface="Arial Black"/>
              </a:rPr>
              <a:t>NaN</a:t>
            </a:r>
            <a:endParaRPr sz="3200">
              <a:solidFill>
                <a:srgbClr val="FF0068"/>
              </a:solidFill>
              <a:latin typeface="Arial Black"/>
              <a:cs typeface="Arial Black"/>
            </a:endParaRPr>
          </a:p>
          <a:p>
            <a:pPr marL="1079561" marR="2899573" indent="-1066860">
              <a:lnSpc>
                <a:spcPts val="2270"/>
              </a:lnSpc>
              <a:spcBef>
                <a:spcPts val="2335"/>
              </a:spcBef>
              <a:tabLst>
                <a:tab pos="2145786" algn="l"/>
              </a:tabLst>
            </a:pP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print </a:t>
            </a:r>
            <a:r>
              <a:rPr sz="2000" b="1" spc="-5" dirty="0">
                <a:latin typeface="Courier New"/>
                <a:cs typeface="Courier New"/>
              </a:rPr>
              <a:t>data2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.</a:t>
            </a:r>
            <a:r>
              <a:rPr sz="2000" b="1" spc="-5" dirty="0">
                <a:latin typeface="Courier New"/>
                <a:cs typeface="Courier New"/>
              </a:rPr>
              <a:t>isnull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()</a:t>
            </a:r>
            <a:r>
              <a:rPr sz="2000" b="1" spc="-5" dirty="0">
                <a:solidFill>
                  <a:srgbClr val="008000"/>
                </a:solidFill>
                <a:latin typeface="Courier New"/>
                <a:cs typeface="Courier New"/>
              </a:rPr>
              <a:t># маска Нанов </a:t>
            </a:r>
            <a:r>
              <a:rPr sz="2000" b="1" spc="-119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7E7E7E"/>
                </a:solidFill>
                <a:latin typeface="Courier New"/>
                <a:cs typeface="Courier New"/>
              </a:rPr>
              <a:t>A	B</a:t>
            </a:r>
            <a:endParaRPr sz="2000">
              <a:latin typeface="Courier New"/>
              <a:cs typeface="Courier New"/>
            </a:endParaRPr>
          </a:p>
          <a:p>
            <a:pPr marL="469292" indent="-457226">
              <a:lnSpc>
                <a:spcPts val="2140"/>
              </a:lnSpc>
              <a:buAutoNum type="arabicPlain"/>
              <a:tabLst>
                <a:tab pos="469292" algn="l"/>
                <a:tab pos="469926" algn="l"/>
                <a:tab pos="1536152" algn="l"/>
              </a:tabLst>
            </a:pPr>
            <a:r>
              <a:rPr sz="2000" b="1" spc="-5" dirty="0">
                <a:solidFill>
                  <a:srgbClr val="7E7E7E"/>
                </a:solidFill>
                <a:latin typeface="Courier New"/>
                <a:cs typeface="Courier New"/>
              </a:rPr>
              <a:t>False	False</a:t>
            </a:r>
            <a:endParaRPr sz="2000">
              <a:latin typeface="Courier New"/>
              <a:cs typeface="Courier New"/>
            </a:endParaRPr>
          </a:p>
          <a:p>
            <a:pPr marL="621700" indent="-609634">
              <a:lnSpc>
                <a:spcPts val="2265"/>
              </a:lnSpc>
              <a:buAutoNum type="arabicPlain"/>
              <a:tabLst>
                <a:tab pos="621700" algn="l"/>
                <a:tab pos="622335" algn="l"/>
                <a:tab pos="1688559" algn="l"/>
              </a:tabLst>
            </a:pPr>
            <a:r>
              <a:rPr sz="2000" b="1" spc="-5" dirty="0">
                <a:solidFill>
                  <a:srgbClr val="7E7E7E"/>
                </a:solidFill>
                <a:latin typeface="Courier New"/>
                <a:cs typeface="Courier New"/>
              </a:rPr>
              <a:t>True	True</a:t>
            </a:r>
            <a:endParaRPr sz="2000">
              <a:latin typeface="Courier New"/>
              <a:cs typeface="Courier New"/>
            </a:endParaRPr>
          </a:p>
          <a:p>
            <a:pPr marL="469926" indent="-457226">
              <a:lnSpc>
                <a:spcPts val="2270"/>
              </a:lnSpc>
              <a:buAutoNum type="arabicPlain"/>
              <a:tabLst>
                <a:tab pos="469292" algn="l"/>
                <a:tab pos="469926" algn="l"/>
                <a:tab pos="1688559" algn="l"/>
              </a:tabLst>
            </a:pPr>
            <a:r>
              <a:rPr sz="2000" b="1" spc="-5" dirty="0">
                <a:solidFill>
                  <a:srgbClr val="7E7E7E"/>
                </a:solidFill>
                <a:latin typeface="Courier New"/>
                <a:cs typeface="Courier New"/>
              </a:rPr>
              <a:t>False	True</a:t>
            </a:r>
            <a:endParaRPr sz="2000">
              <a:latin typeface="Courier New"/>
              <a:cs typeface="Courier New"/>
            </a:endParaRPr>
          </a:p>
          <a:p>
            <a:pPr marL="469292" indent="-457226">
              <a:lnSpc>
                <a:spcPts val="2335"/>
              </a:lnSpc>
              <a:buAutoNum type="arabicPlain"/>
              <a:tabLst>
                <a:tab pos="469292" algn="l"/>
                <a:tab pos="469926" algn="l"/>
                <a:tab pos="1536152" algn="l"/>
              </a:tabLst>
            </a:pPr>
            <a:r>
              <a:rPr sz="2000" b="1" spc="-5" dirty="0">
                <a:solidFill>
                  <a:srgbClr val="7E7E7E"/>
                </a:solidFill>
                <a:latin typeface="Courier New"/>
                <a:cs typeface="Courier New"/>
              </a:rPr>
              <a:t>False	False</a:t>
            </a:r>
            <a:endParaRPr sz="2000">
              <a:latin typeface="Courier New"/>
              <a:cs typeface="Courier New"/>
            </a:endParaRPr>
          </a:p>
          <a:p>
            <a:pPr>
              <a:spcBef>
                <a:spcPts val="40"/>
              </a:spcBef>
            </a:pPr>
            <a:endParaRPr sz="1850">
              <a:latin typeface="Courier New"/>
              <a:cs typeface="Courier New"/>
            </a:endParaRPr>
          </a:p>
          <a:p>
            <a:pPr marL="12701"/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print</a:t>
            </a:r>
            <a:r>
              <a:rPr sz="2000" b="1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data2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.</a:t>
            </a:r>
            <a:r>
              <a:rPr sz="2000" b="1" spc="-5" dirty="0">
                <a:latin typeface="Courier New"/>
                <a:cs typeface="Courier New"/>
              </a:rPr>
              <a:t>mean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()</a:t>
            </a:r>
            <a:r>
              <a:rPr sz="2000" b="1" spc="-5" dirty="0">
                <a:solidFill>
                  <a:srgbClr val="008000"/>
                </a:solidFill>
                <a:latin typeface="Courier New"/>
                <a:cs typeface="Courier New"/>
              </a:rPr>
              <a:t>#</a:t>
            </a:r>
            <a:r>
              <a:rPr sz="2000" b="1" spc="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008000"/>
                </a:solidFill>
                <a:latin typeface="Courier New"/>
                <a:cs typeface="Courier New"/>
              </a:rPr>
              <a:t>nan</a:t>
            </a:r>
            <a:r>
              <a:rPr sz="2000" b="1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008000"/>
                </a:solidFill>
                <a:latin typeface="Courier New"/>
                <a:cs typeface="Courier New"/>
              </a:rPr>
              <a:t>автоматически</a:t>
            </a:r>
            <a:r>
              <a:rPr sz="2000" b="1" spc="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008000"/>
                </a:solidFill>
                <a:latin typeface="Courier New"/>
                <a:cs typeface="Courier New"/>
              </a:rPr>
              <a:t>не</a:t>
            </a:r>
            <a:r>
              <a:rPr sz="2000" b="1" spc="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008000"/>
                </a:solidFill>
                <a:latin typeface="Courier New"/>
                <a:cs typeface="Courier New"/>
              </a:rPr>
              <a:t>учитываются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1675755" y="7059227"/>
            <a:ext cx="4907576" cy="22955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1">
              <a:spcBef>
                <a:spcPts val="110"/>
              </a:spcBef>
            </a:pPr>
            <a:r>
              <a:rPr dirty="0"/>
              <a:t>Курс</a:t>
            </a:r>
            <a:r>
              <a:rPr spc="-15" dirty="0"/>
              <a:t> </a:t>
            </a:r>
            <a:r>
              <a:rPr spc="-5" dirty="0"/>
              <a:t>«Алгоритмы,</a:t>
            </a:r>
            <a:r>
              <a:rPr spc="-10" dirty="0"/>
              <a:t> </a:t>
            </a:r>
            <a:r>
              <a:rPr spc="-5" dirty="0"/>
              <a:t>модели,</a:t>
            </a:r>
            <a:r>
              <a:rPr spc="-15" dirty="0"/>
              <a:t> </a:t>
            </a:r>
            <a:r>
              <a:rPr spc="-5" dirty="0"/>
              <a:t>алгебры»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xfrm>
            <a:off x="11690820" y="7059227"/>
            <a:ext cx="2831016" cy="22955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1">
              <a:spcBef>
                <a:spcPts val="110"/>
              </a:spcBef>
            </a:pPr>
            <a:r>
              <a:rPr dirty="0"/>
              <a:t>29</a:t>
            </a:r>
            <a:r>
              <a:rPr spc="-25" dirty="0"/>
              <a:t> </a:t>
            </a:r>
            <a:r>
              <a:rPr spc="-5" dirty="0"/>
              <a:t>октября</a:t>
            </a:r>
            <a:r>
              <a:rPr spc="-25" dirty="0"/>
              <a:t> </a:t>
            </a:r>
            <a:r>
              <a:rPr spc="-5" dirty="0"/>
              <a:t>2015</a:t>
            </a:r>
            <a:r>
              <a:rPr spc="-20" dirty="0"/>
              <a:t> </a:t>
            </a:r>
            <a:r>
              <a:rPr spc="-5" dirty="0"/>
              <a:t>года</a:t>
            </a: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643032" y="947420"/>
          <a:ext cx="1539875" cy="21095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9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6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34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138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FEFE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2000" dirty="0">
                          <a:latin typeface="Arial Black"/>
                          <a:cs typeface="Arial Black"/>
                        </a:rPr>
                        <a:t>A</a:t>
                      </a:r>
                      <a:endParaRPr sz="2000">
                        <a:latin typeface="Arial Black"/>
                        <a:cs typeface="Arial Black"/>
                      </a:endParaRPr>
                    </a:p>
                  </a:txBody>
                  <a:tcPr marL="0" marR="0" marT="57150" marB="0">
                    <a:lnL w="9525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2000" dirty="0">
                          <a:latin typeface="Arial Black"/>
                          <a:cs typeface="Arial Black"/>
                        </a:rPr>
                        <a:t>B</a:t>
                      </a:r>
                      <a:endParaRPr sz="2000">
                        <a:latin typeface="Arial Black"/>
                        <a:cs typeface="Arial Black"/>
                      </a:endParaRPr>
                    </a:p>
                  </a:txBody>
                  <a:tcPr marL="0" marR="0" marT="57150" marB="0">
                    <a:lnL w="9525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214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2000" dirty="0">
                          <a:latin typeface="Arial Black"/>
                          <a:cs typeface="Arial Black"/>
                        </a:rPr>
                        <a:t>0</a:t>
                      </a:r>
                      <a:endParaRPr sz="2000">
                        <a:latin typeface="Arial Black"/>
                        <a:cs typeface="Arial Black"/>
                      </a:endParaRPr>
                    </a:p>
                  </a:txBody>
                  <a:tcPr marL="0" marR="0" marT="56515" marB="0">
                    <a:lnL w="9525">
                      <a:solidFill>
                        <a:srgbClr val="EFEFE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2000" dirty="0">
                          <a:latin typeface="Arial Black"/>
                          <a:cs typeface="Arial Black"/>
                        </a:rPr>
                        <a:t>1</a:t>
                      </a:r>
                      <a:endParaRPr sz="2000">
                        <a:latin typeface="Arial Black"/>
                        <a:cs typeface="Arial Black"/>
                      </a:endParaRPr>
                    </a:p>
                  </a:txBody>
                  <a:tcPr marL="0" marR="0" marT="56515" marB="0">
                    <a:lnL w="9525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2000" dirty="0">
                          <a:latin typeface="Arial Black"/>
                          <a:cs typeface="Arial Black"/>
                        </a:rPr>
                        <a:t>2.2</a:t>
                      </a:r>
                      <a:endParaRPr sz="2000">
                        <a:latin typeface="Arial Black"/>
                        <a:cs typeface="Arial Black"/>
                      </a:endParaRPr>
                    </a:p>
                  </a:txBody>
                  <a:tcPr marL="0" marR="0" marT="56515" marB="0">
                    <a:lnL w="9525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25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2000" dirty="0">
                          <a:latin typeface="Arial Black"/>
                          <a:cs typeface="Arial Black"/>
                        </a:rPr>
                        <a:t>1</a:t>
                      </a:r>
                      <a:endParaRPr sz="2000">
                        <a:latin typeface="Arial Black"/>
                        <a:cs typeface="Arial Black"/>
                      </a:endParaRPr>
                    </a:p>
                  </a:txBody>
                  <a:tcPr marL="0" marR="0" marT="57150" marB="0">
                    <a:lnL w="9525">
                      <a:solidFill>
                        <a:srgbClr val="EFEFE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2000" spc="-5" dirty="0">
                          <a:latin typeface="Arial Black"/>
                          <a:cs typeface="Arial Black"/>
                        </a:rPr>
                        <a:t>NaN</a:t>
                      </a:r>
                      <a:endParaRPr sz="2000">
                        <a:latin typeface="Arial Black"/>
                        <a:cs typeface="Arial Black"/>
                      </a:endParaRPr>
                    </a:p>
                  </a:txBody>
                  <a:tcPr marL="0" marR="0" marT="57150" marB="0">
                    <a:lnL w="9525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2000" spc="-5" dirty="0">
                          <a:latin typeface="Arial Black"/>
                          <a:cs typeface="Arial Black"/>
                        </a:rPr>
                        <a:t>NaN</a:t>
                      </a:r>
                      <a:endParaRPr sz="2000">
                        <a:latin typeface="Arial Black"/>
                        <a:cs typeface="Arial Black"/>
                      </a:endParaRPr>
                    </a:p>
                  </a:txBody>
                  <a:tcPr marL="0" marR="0" marT="57150" marB="0">
                    <a:lnL w="9525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062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2000" dirty="0">
                          <a:latin typeface="Arial Black"/>
                          <a:cs typeface="Arial Black"/>
                        </a:rPr>
                        <a:t>2</a:t>
                      </a:r>
                      <a:endParaRPr sz="2000">
                        <a:latin typeface="Arial Black"/>
                        <a:cs typeface="Arial Black"/>
                      </a:endParaRPr>
                    </a:p>
                  </a:txBody>
                  <a:tcPr marL="0" marR="0" marT="56515" marB="0">
                    <a:lnL w="9525">
                      <a:solidFill>
                        <a:srgbClr val="EFEFE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2000" dirty="0">
                          <a:latin typeface="Arial Black"/>
                          <a:cs typeface="Arial Black"/>
                        </a:rPr>
                        <a:t>2</a:t>
                      </a:r>
                      <a:endParaRPr sz="2000">
                        <a:latin typeface="Arial Black"/>
                        <a:cs typeface="Arial Black"/>
                      </a:endParaRPr>
                    </a:p>
                  </a:txBody>
                  <a:tcPr marL="0" marR="0" marT="56515" marB="0">
                    <a:lnL w="9525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2000" spc="-5" dirty="0">
                          <a:latin typeface="Arial Black"/>
                          <a:cs typeface="Arial Black"/>
                        </a:rPr>
                        <a:t>NaN</a:t>
                      </a:r>
                      <a:endParaRPr sz="2000">
                        <a:latin typeface="Arial Black"/>
                        <a:cs typeface="Arial Black"/>
                      </a:endParaRPr>
                    </a:p>
                  </a:txBody>
                  <a:tcPr marL="0" marR="0" marT="56515" marB="0">
                    <a:lnL w="9525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29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2000" dirty="0">
                          <a:latin typeface="Arial Black"/>
                          <a:cs typeface="Arial Black"/>
                        </a:rPr>
                        <a:t>3</a:t>
                      </a:r>
                      <a:endParaRPr sz="2000">
                        <a:latin typeface="Arial Black"/>
                        <a:cs typeface="Arial Black"/>
                      </a:endParaRPr>
                    </a:p>
                  </a:txBody>
                  <a:tcPr marL="0" marR="0" marT="56515" marB="0">
                    <a:lnL w="9525">
                      <a:solidFill>
                        <a:srgbClr val="EFEFE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2000" dirty="0">
                          <a:latin typeface="Arial Black"/>
                          <a:cs typeface="Arial Black"/>
                        </a:rPr>
                        <a:t>1</a:t>
                      </a:r>
                      <a:endParaRPr sz="2000">
                        <a:latin typeface="Arial Black"/>
                        <a:cs typeface="Arial Black"/>
                      </a:endParaRPr>
                    </a:p>
                  </a:txBody>
                  <a:tcPr marL="0" marR="0" marT="56515" marB="0">
                    <a:lnL w="9525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2000" dirty="0">
                          <a:latin typeface="Arial Black"/>
                          <a:cs typeface="Arial Black"/>
                        </a:rPr>
                        <a:t>0.0</a:t>
                      </a:r>
                      <a:endParaRPr sz="2000">
                        <a:latin typeface="Arial Black"/>
                        <a:cs typeface="Arial Black"/>
                      </a:endParaRPr>
                    </a:p>
                  </a:txBody>
                  <a:tcPr marL="0" marR="0" marT="56515" marB="0">
                    <a:lnL w="9525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3333656" y="3462910"/>
            <a:ext cx="178435" cy="629660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12701" marR="5080">
              <a:lnSpc>
                <a:spcPts val="2270"/>
              </a:lnSpc>
              <a:spcBef>
                <a:spcPts val="285"/>
              </a:spcBef>
            </a:pPr>
            <a:r>
              <a:rPr sz="2000" b="1" dirty="0">
                <a:solidFill>
                  <a:srgbClr val="7E7E7E"/>
                </a:solidFill>
                <a:latin typeface="Courier New"/>
                <a:cs typeface="Courier New"/>
              </a:rPr>
              <a:t>A  B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95630" y="3462909"/>
            <a:ext cx="1244600" cy="60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1">
              <a:lnSpc>
                <a:spcPts val="2335"/>
              </a:lnSpc>
              <a:spcBef>
                <a:spcPts val="105"/>
              </a:spcBef>
            </a:pPr>
            <a:r>
              <a:rPr sz="2000" b="1" spc="-5" dirty="0">
                <a:solidFill>
                  <a:srgbClr val="7E7E7E"/>
                </a:solidFill>
                <a:latin typeface="Courier New"/>
                <a:cs typeface="Courier New"/>
              </a:rPr>
              <a:t>1.333333</a:t>
            </a:r>
            <a:endParaRPr sz="2000">
              <a:latin typeface="Courier New"/>
              <a:cs typeface="Courier New"/>
            </a:endParaRPr>
          </a:p>
          <a:p>
            <a:pPr marL="12701">
              <a:lnSpc>
                <a:spcPts val="2335"/>
              </a:lnSpc>
            </a:pPr>
            <a:r>
              <a:rPr sz="2000" b="1" spc="-5" dirty="0">
                <a:solidFill>
                  <a:srgbClr val="7E7E7E"/>
                </a:solidFill>
                <a:latin typeface="Courier New"/>
                <a:cs typeface="Courier New"/>
              </a:rPr>
              <a:t>1.100000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333654" y="4327016"/>
            <a:ext cx="7494270" cy="2526974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622335" marR="5080" indent="-609634">
              <a:lnSpc>
                <a:spcPts val="2270"/>
              </a:lnSpc>
              <a:spcBef>
                <a:spcPts val="285"/>
              </a:spcBef>
              <a:tabLst>
                <a:tab pos="1383743" algn="l"/>
              </a:tabLst>
            </a:pP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print</a:t>
            </a:r>
            <a:r>
              <a:rPr sz="2000" b="1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data2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.</a:t>
            </a:r>
            <a:r>
              <a:rPr sz="2000" b="1" spc="-5" dirty="0">
                <a:latin typeface="Courier New"/>
                <a:cs typeface="Courier New"/>
              </a:rPr>
              <a:t>apply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sz="2000" b="1" spc="-5" dirty="0">
                <a:latin typeface="Courier New"/>
                <a:cs typeface="Courier New"/>
              </a:rPr>
              <a:t>np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.</a:t>
            </a:r>
            <a:r>
              <a:rPr sz="2000" b="1" spc="-5" dirty="0">
                <a:latin typeface="Courier New"/>
                <a:cs typeface="Courier New"/>
              </a:rPr>
              <a:t>cumsum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)</a:t>
            </a:r>
            <a:r>
              <a:rPr sz="2000" b="1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008000"/>
                </a:solidFill>
                <a:latin typeface="Courier New"/>
                <a:cs typeface="Courier New"/>
              </a:rPr>
              <a:t># </a:t>
            </a:r>
            <a:r>
              <a:rPr sz="2000" b="1" spc="-5" dirty="0">
                <a:solidFill>
                  <a:srgbClr val="008000"/>
                </a:solidFill>
                <a:latin typeface="Courier New"/>
                <a:cs typeface="Courier New"/>
              </a:rPr>
              <a:t>тоже</a:t>
            </a:r>
            <a:r>
              <a:rPr sz="2000" b="1" spc="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008000"/>
                </a:solidFill>
                <a:latin typeface="Courier New"/>
                <a:cs typeface="Courier New"/>
              </a:rPr>
              <a:t>обходятся</a:t>
            </a:r>
            <a:r>
              <a:rPr sz="2000" b="1" spc="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008000"/>
                </a:solidFill>
                <a:latin typeface="Courier New"/>
                <a:cs typeface="Courier New"/>
              </a:rPr>
              <a:t>nan </a:t>
            </a:r>
            <a:r>
              <a:rPr sz="2000" b="1" spc="-119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7E7E7E"/>
                </a:solidFill>
                <a:latin typeface="Courier New"/>
                <a:cs typeface="Courier New"/>
              </a:rPr>
              <a:t>A	B</a:t>
            </a:r>
            <a:endParaRPr sz="2000">
              <a:latin typeface="Courier New"/>
              <a:cs typeface="Courier New"/>
            </a:endParaRPr>
          </a:p>
          <a:p>
            <a:pPr marL="12701">
              <a:lnSpc>
                <a:spcPts val="2135"/>
              </a:lnSpc>
              <a:tabLst>
                <a:tab pos="621700" algn="l"/>
                <a:tab pos="1078926" algn="l"/>
              </a:tabLst>
            </a:pPr>
            <a:r>
              <a:rPr sz="2000" b="1" dirty="0">
                <a:solidFill>
                  <a:srgbClr val="7E7E7E"/>
                </a:solidFill>
                <a:latin typeface="Courier New"/>
                <a:cs typeface="Courier New"/>
              </a:rPr>
              <a:t>0	1	</a:t>
            </a:r>
            <a:r>
              <a:rPr sz="2000" b="1" spc="-5" dirty="0">
                <a:solidFill>
                  <a:srgbClr val="7E7E7E"/>
                </a:solidFill>
                <a:latin typeface="Courier New"/>
                <a:cs typeface="Courier New"/>
              </a:rPr>
              <a:t>2.2</a:t>
            </a:r>
            <a:endParaRPr sz="2000">
              <a:latin typeface="Courier New"/>
              <a:cs typeface="Courier New"/>
            </a:endParaRPr>
          </a:p>
          <a:p>
            <a:pPr marL="316883" indent="-304817">
              <a:lnSpc>
                <a:spcPts val="2270"/>
              </a:lnSpc>
              <a:buAutoNum type="arabicPlain"/>
              <a:tabLst>
                <a:tab pos="317518" algn="l"/>
                <a:tab pos="1078926" algn="l"/>
              </a:tabLst>
            </a:pPr>
            <a:r>
              <a:rPr sz="2000" b="1" spc="-5" dirty="0">
                <a:solidFill>
                  <a:srgbClr val="7E7E7E"/>
                </a:solidFill>
                <a:latin typeface="Courier New"/>
                <a:cs typeface="Courier New"/>
              </a:rPr>
              <a:t>NaN	NaN</a:t>
            </a:r>
            <a:endParaRPr sz="2000">
              <a:latin typeface="Courier New"/>
              <a:cs typeface="Courier New"/>
            </a:endParaRPr>
          </a:p>
          <a:p>
            <a:pPr marL="621700" indent="-609634">
              <a:lnSpc>
                <a:spcPts val="2270"/>
              </a:lnSpc>
              <a:buAutoNum type="arabicPlain"/>
              <a:tabLst>
                <a:tab pos="621700" algn="l"/>
                <a:tab pos="622335" algn="l"/>
                <a:tab pos="1078926" algn="l"/>
              </a:tabLst>
            </a:pPr>
            <a:r>
              <a:rPr sz="2000" b="1" dirty="0">
                <a:solidFill>
                  <a:srgbClr val="7E7E7E"/>
                </a:solidFill>
                <a:latin typeface="Courier New"/>
                <a:cs typeface="Courier New"/>
              </a:rPr>
              <a:t>3	</a:t>
            </a:r>
            <a:r>
              <a:rPr sz="2000" b="1" spc="-5" dirty="0">
                <a:solidFill>
                  <a:srgbClr val="7E7E7E"/>
                </a:solidFill>
                <a:latin typeface="Courier New"/>
                <a:cs typeface="Courier New"/>
              </a:rPr>
              <a:t>NaN</a:t>
            </a:r>
            <a:endParaRPr sz="2000">
              <a:latin typeface="Courier New"/>
              <a:cs typeface="Courier New"/>
            </a:endParaRPr>
          </a:p>
          <a:p>
            <a:pPr marL="12701">
              <a:lnSpc>
                <a:spcPts val="2335"/>
              </a:lnSpc>
              <a:tabLst>
                <a:tab pos="621700" algn="l"/>
                <a:tab pos="1078926" algn="l"/>
              </a:tabLst>
            </a:pPr>
            <a:r>
              <a:rPr sz="2000" b="1" dirty="0">
                <a:solidFill>
                  <a:srgbClr val="7E7E7E"/>
                </a:solidFill>
                <a:latin typeface="Courier New"/>
                <a:cs typeface="Courier New"/>
              </a:rPr>
              <a:t>3	4	</a:t>
            </a:r>
            <a:r>
              <a:rPr sz="2000" b="1" spc="-5" dirty="0">
                <a:solidFill>
                  <a:srgbClr val="7E7E7E"/>
                </a:solidFill>
                <a:latin typeface="Courier New"/>
                <a:cs typeface="Courier New"/>
              </a:rPr>
              <a:t>2.2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850">
              <a:latin typeface="Courier New"/>
              <a:cs typeface="Courier New"/>
            </a:endParaRPr>
          </a:p>
          <a:p>
            <a:pPr marL="163204">
              <a:spcBef>
                <a:spcPts val="5"/>
              </a:spcBef>
            </a:pPr>
            <a:r>
              <a:rPr sz="2000" dirty="0">
                <a:latin typeface="Arial Black"/>
                <a:cs typeface="Arial Black"/>
              </a:rPr>
              <a:t>не</a:t>
            </a:r>
            <a:r>
              <a:rPr sz="2000" spc="-10" dirty="0">
                <a:latin typeface="Arial Black"/>
                <a:cs typeface="Arial Black"/>
              </a:rPr>
              <a:t> </a:t>
            </a:r>
            <a:r>
              <a:rPr sz="2000" dirty="0">
                <a:latin typeface="Arial Black"/>
                <a:cs typeface="Arial Black"/>
              </a:rPr>
              <a:t>забывать </a:t>
            </a:r>
            <a:r>
              <a:rPr sz="2000" b="1" spc="-5" dirty="0">
                <a:latin typeface="Courier New"/>
                <a:cs typeface="Courier New"/>
              </a:rPr>
              <a:t>data3</a:t>
            </a:r>
            <a:r>
              <a:rPr sz="2000" b="1" spc="-20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=</a:t>
            </a:r>
            <a:r>
              <a:rPr sz="2000" b="1" spc="-2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data2.apply(np.cumsum)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3333654" y="583439"/>
            <a:ext cx="7950200" cy="66255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165290" algn="ctr">
              <a:spcBef>
                <a:spcPts val="100"/>
              </a:spcBef>
            </a:pPr>
            <a:r>
              <a:rPr sz="3200" dirty="0">
                <a:solidFill>
                  <a:srgbClr val="FF0068"/>
                </a:solidFill>
                <a:latin typeface="Arial Black"/>
                <a:cs typeface="Arial Black"/>
              </a:rPr>
              <a:t>NaN</a:t>
            </a:r>
            <a:endParaRPr sz="3200">
              <a:solidFill>
                <a:srgbClr val="FF0068"/>
              </a:solidFill>
              <a:latin typeface="Arial Black"/>
              <a:cs typeface="Arial Black"/>
            </a:endParaRPr>
          </a:p>
          <a:p>
            <a:pPr marL="469926" marR="2442983" indent="-457226">
              <a:lnSpc>
                <a:spcPts val="2270"/>
              </a:lnSpc>
              <a:spcBef>
                <a:spcPts val="2335"/>
              </a:spcBef>
              <a:tabLst>
                <a:tab pos="1231334" algn="l"/>
              </a:tabLst>
            </a:pP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print </a:t>
            </a:r>
            <a:r>
              <a:rPr sz="2000" b="1" spc="-5" dirty="0">
                <a:latin typeface="Courier New"/>
                <a:cs typeface="Courier New"/>
              </a:rPr>
              <a:t>data2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.</a:t>
            </a:r>
            <a:r>
              <a:rPr sz="2000" b="1" spc="-5" dirty="0">
                <a:latin typeface="Courier New"/>
                <a:cs typeface="Courier New"/>
              </a:rPr>
              <a:t>dropna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()</a:t>
            </a:r>
            <a:r>
              <a:rPr sz="2000" b="1" spc="-5" dirty="0">
                <a:solidFill>
                  <a:srgbClr val="008000"/>
                </a:solidFill>
                <a:latin typeface="Courier New"/>
                <a:cs typeface="Courier New"/>
              </a:rPr>
              <a:t># удаление Нанов </a:t>
            </a:r>
            <a:r>
              <a:rPr sz="2000" b="1" spc="-119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7E7E7E"/>
                </a:solidFill>
                <a:latin typeface="Courier New"/>
                <a:cs typeface="Courier New"/>
              </a:rPr>
              <a:t>A	B</a:t>
            </a:r>
            <a:endParaRPr sz="2000">
              <a:latin typeface="Courier New"/>
              <a:cs typeface="Courier New"/>
            </a:endParaRPr>
          </a:p>
          <a:p>
            <a:pPr marL="12701">
              <a:lnSpc>
                <a:spcPts val="2140"/>
              </a:lnSpc>
              <a:tabLst>
                <a:tab pos="469292" algn="l"/>
                <a:tab pos="926517" algn="l"/>
              </a:tabLst>
            </a:pPr>
            <a:r>
              <a:rPr sz="2000" b="1" dirty="0">
                <a:solidFill>
                  <a:srgbClr val="7E7E7E"/>
                </a:solidFill>
                <a:latin typeface="Courier New"/>
                <a:cs typeface="Courier New"/>
              </a:rPr>
              <a:t>0	1	</a:t>
            </a:r>
            <a:r>
              <a:rPr sz="2000" b="1" spc="-5" dirty="0">
                <a:solidFill>
                  <a:srgbClr val="7E7E7E"/>
                </a:solidFill>
                <a:latin typeface="Courier New"/>
                <a:cs typeface="Courier New"/>
              </a:rPr>
              <a:t>2.2</a:t>
            </a:r>
            <a:endParaRPr sz="2000">
              <a:latin typeface="Courier New"/>
              <a:cs typeface="Courier New"/>
            </a:endParaRPr>
          </a:p>
          <a:p>
            <a:pPr marL="12701">
              <a:lnSpc>
                <a:spcPts val="2331"/>
              </a:lnSpc>
              <a:tabLst>
                <a:tab pos="469292" algn="l"/>
                <a:tab pos="926517" algn="l"/>
              </a:tabLst>
            </a:pPr>
            <a:r>
              <a:rPr sz="2000" b="1" dirty="0">
                <a:solidFill>
                  <a:srgbClr val="7E7E7E"/>
                </a:solidFill>
                <a:latin typeface="Courier New"/>
                <a:cs typeface="Courier New"/>
              </a:rPr>
              <a:t>3	1	</a:t>
            </a:r>
            <a:r>
              <a:rPr sz="2000" b="1" spc="-5" dirty="0">
                <a:solidFill>
                  <a:srgbClr val="7E7E7E"/>
                </a:solidFill>
                <a:latin typeface="Courier New"/>
                <a:cs typeface="Courier New"/>
              </a:rPr>
              <a:t>0.0</a:t>
            </a:r>
            <a:endParaRPr sz="2000">
              <a:latin typeface="Courier New"/>
              <a:cs typeface="Courier New"/>
            </a:endParaRPr>
          </a:p>
          <a:p>
            <a:pPr marL="774743" marR="613444" indent="-762043">
              <a:lnSpc>
                <a:spcPts val="4540"/>
              </a:lnSpc>
              <a:spcBef>
                <a:spcPts val="505"/>
              </a:spcBef>
              <a:tabLst>
                <a:tab pos="1536152" algn="l"/>
              </a:tabLst>
            </a:pP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print</a:t>
            </a:r>
            <a:r>
              <a:rPr sz="2000" b="1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data2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.</a:t>
            </a:r>
            <a:r>
              <a:rPr sz="2000" b="1" spc="-5" dirty="0">
                <a:latin typeface="Courier New"/>
                <a:cs typeface="Courier New"/>
              </a:rPr>
              <a:t>fillna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sz="2000" b="1" spc="-5" dirty="0">
                <a:latin typeface="Courier New"/>
                <a:cs typeface="Courier New"/>
              </a:rPr>
              <a:t>value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=</a:t>
            </a:r>
            <a:r>
              <a:rPr sz="2000" b="1" spc="-5" dirty="0">
                <a:solidFill>
                  <a:srgbClr val="FF0000"/>
                </a:solidFill>
                <a:latin typeface="Courier New"/>
                <a:cs typeface="Courier New"/>
              </a:rPr>
              <a:t>5.5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)</a:t>
            </a:r>
            <a:r>
              <a:rPr sz="2000" b="1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008000"/>
                </a:solidFill>
                <a:latin typeface="Courier New"/>
                <a:cs typeface="Courier New"/>
              </a:rPr>
              <a:t># </a:t>
            </a:r>
            <a:r>
              <a:rPr sz="2000" b="1" spc="-5" dirty="0">
                <a:solidFill>
                  <a:srgbClr val="008000"/>
                </a:solidFill>
                <a:latin typeface="Courier New"/>
                <a:cs typeface="Courier New"/>
              </a:rPr>
              <a:t>заполнение</a:t>
            </a:r>
            <a:r>
              <a:rPr sz="2000" b="1" spc="1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008000"/>
                </a:solidFill>
                <a:latin typeface="Courier New"/>
                <a:cs typeface="Courier New"/>
              </a:rPr>
              <a:t>Нанов </a:t>
            </a:r>
            <a:r>
              <a:rPr sz="2000" b="1" spc="-119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7E7E7E"/>
                </a:solidFill>
                <a:latin typeface="Courier New"/>
                <a:cs typeface="Courier New"/>
              </a:rPr>
              <a:t>A	B</a:t>
            </a:r>
            <a:endParaRPr sz="2000">
              <a:latin typeface="Courier New"/>
              <a:cs typeface="Courier New"/>
            </a:endParaRPr>
          </a:p>
          <a:p>
            <a:pPr marL="12701">
              <a:lnSpc>
                <a:spcPts val="1680"/>
              </a:lnSpc>
              <a:tabLst>
                <a:tab pos="469292" algn="l"/>
                <a:tab pos="1231334" algn="l"/>
              </a:tabLst>
            </a:pPr>
            <a:r>
              <a:rPr sz="2000" b="1" dirty="0">
                <a:solidFill>
                  <a:srgbClr val="7E7E7E"/>
                </a:solidFill>
                <a:latin typeface="Courier New"/>
                <a:cs typeface="Courier New"/>
              </a:rPr>
              <a:t>0	</a:t>
            </a:r>
            <a:r>
              <a:rPr sz="2000" b="1" spc="-5" dirty="0">
                <a:solidFill>
                  <a:srgbClr val="7E7E7E"/>
                </a:solidFill>
                <a:latin typeface="Courier New"/>
                <a:cs typeface="Courier New"/>
              </a:rPr>
              <a:t>1.0	2.2</a:t>
            </a:r>
            <a:endParaRPr sz="2000">
              <a:latin typeface="Courier New"/>
              <a:cs typeface="Courier New"/>
            </a:endParaRPr>
          </a:p>
          <a:p>
            <a:pPr marL="12701">
              <a:lnSpc>
                <a:spcPts val="2270"/>
              </a:lnSpc>
              <a:tabLst>
                <a:tab pos="469292" algn="l"/>
                <a:tab pos="1231334" algn="l"/>
              </a:tabLst>
            </a:pPr>
            <a:r>
              <a:rPr sz="2000" b="1" dirty="0">
                <a:solidFill>
                  <a:srgbClr val="7E7E7E"/>
                </a:solidFill>
                <a:latin typeface="Courier New"/>
                <a:cs typeface="Courier New"/>
              </a:rPr>
              <a:t>1	</a:t>
            </a:r>
            <a:r>
              <a:rPr sz="2000" b="1" spc="-5" dirty="0">
                <a:solidFill>
                  <a:srgbClr val="7E7E7E"/>
                </a:solidFill>
                <a:latin typeface="Courier New"/>
                <a:cs typeface="Courier New"/>
              </a:rPr>
              <a:t>5.5	5.5</a:t>
            </a:r>
            <a:endParaRPr sz="2000">
              <a:latin typeface="Courier New"/>
              <a:cs typeface="Courier New"/>
            </a:endParaRPr>
          </a:p>
          <a:p>
            <a:pPr marL="12701">
              <a:lnSpc>
                <a:spcPts val="2270"/>
              </a:lnSpc>
              <a:tabLst>
                <a:tab pos="469292" algn="l"/>
                <a:tab pos="1231334" algn="l"/>
              </a:tabLst>
            </a:pPr>
            <a:r>
              <a:rPr sz="2000" b="1" dirty="0">
                <a:solidFill>
                  <a:srgbClr val="7E7E7E"/>
                </a:solidFill>
                <a:latin typeface="Courier New"/>
                <a:cs typeface="Courier New"/>
              </a:rPr>
              <a:t>2	</a:t>
            </a:r>
            <a:r>
              <a:rPr sz="2000" b="1" spc="-5" dirty="0">
                <a:solidFill>
                  <a:srgbClr val="7E7E7E"/>
                </a:solidFill>
                <a:latin typeface="Courier New"/>
                <a:cs typeface="Courier New"/>
              </a:rPr>
              <a:t>2.0	5.5</a:t>
            </a:r>
            <a:endParaRPr sz="2000">
              <a:latin typeface="Courier New"/>
              <a:cs typeface="Courier New"/>
            </a:endParaRPr>
          </a:p>
          <a:p>
            <a:pPr marL="12701">
              <a:lnSpc>
                <a:spcPts val="2335"/>
              </a:lnSpc>
              <a:tabLst>
                <a:tab pos="469292" algn="l"/>
                <a:tab pos="1231334" algn="l"/>
              </a:tabLst>
            </a:pPr>
            <a:r>
              <a:rPr sz="2000" b="1" dirty="0">
                <a:solidFill>
                  <a:srgbClr val="7E7E7E"/>
                </a:solidFill>
                <a:latin typeface="Courier New"/>
                <a:cs typeface="Courier New"/>
              </a:rPr>
              <a:t>3	</a:t>
            </a:r>
            <a:r>
              <a:rPr sz="2000" b="1" spc="-5" dirty="0">
                <a:solidFill>
                  <a:srgbClr val="7E7E7E"/>
                </a:solidFill>
                <a:latin typeface="Courier New"/>
                <a:cs typeface="Courier New"/>
              </a:rPr>
              <a:t>1.0	0.0</a:t>
            </a:r>
            <a:endParaRPr sz="2000">
              <a:latin typeface="Courier New"/>
              <a:cs typeface="Courier New"/>
            </a:endParaRPr>
          </a:p>
          <a:p>
            <a:pPr>
              <a:spcBef>
                <a:spcPts val="45"/>
              </a:spcBef>
            </a:pPr>
            <a:endParaRPr sz="2000">
              <a:latin typeface="Courier New"/>
              <a:cs typeface="Courier New"/>
            </a:endParaRPr>
          </a:p>
          <a:p>
            <a:pPr marL="12701" marR="5080">
              <a:lnSpc>
                <a:spcPts val="2270"/>
              </a:lnSpc>
            </a:pP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print</a:t>
            </a:r>
            <a:r>
              <a:rPr sz="2000" b="1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data2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.</a:t>
            </a:r>
            <a:r>
              <a:rPr sz="2000" b="1" spc="-5" dirty="0">
                <a:latin typeface="Courier New"/>
                <a:cs typeface="Courier New"/>
              </a:rPr>
              <a:t>ffill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()</a:t>
            </a:r>
            <a:r>
              <a:rPr sz="2000" b="1" spc="-5" dirty="0">
                <a:solidFill>
                  <a:srgbClr val="008000"/>
                </a:solidFill>
                <a:latin typeface="Courier New"/>
                <a:cs typeface="Courier New"/>
              </a:rPr>
              <a:t>#</a:t>
            </a:r>
            <a:r>
              <a:rPr sz="2000" b="1" spc="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008000"/>
                </a:solidFill>
                <a:latin typeface="Courier New"/>
                <a:cs typeface="Courier New"/>
              </a:rPr>
              <a:t>заполнение</a:t>
            </a:r>
            <a:r>
              <a:rPr sz="2000" b="1" spc="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008000"/>
                </a:solidFill>
                <a:latin typeface="Courier New"/>
                <a:cs typeface="Courier New"/>
              </a:rPr>
              <a:t>соседними</a:t>
            </a:r>
            <a:r>
              <a:rPr sz="2000" b="1" spc="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008000"/>
                </a:solidFill>
                <a:latin typeface="Courier New"/>
                <a:cs typeface="Courier New"/>
              </a:rPr>
              <a:t>значениями </a:t>
            </a:r>
            <a:r>
              <a:rPr sz="2000" b="1" spc="-118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7E7E7E"/>
                </a:solidFill>
                <a:latin typeface="Courier New"/>
                <a:cs typeface="Courier New"/>
              </a:rPr>
              <a:t>dtype:</a:t>
            </a:r>
            <a:r>
              <a:rPr sz="2000" b="1" spc="-10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7E7E7E"/>
                </a:solidFill>
                <a:latin typeface="Courier New"/>
                <a:cs typeface="Courier New"/>
              </a:rPr>
              <a:t>float64</a:t>
            </a:r>
            <a:endParaRPr sz="2000">
              <a:latin typeface="Courier New"/>
              <a:cs typeface="Courier New"/>
            </a:endParaRPr>
          </a:p>
          <a:p>
            <a:pPr marL="469926">
              <a:lnSpc>
                <a:spcPts val="2145"/>
              </a:lnSpc>
              <a:tabLst>
                <a:tab pos="1231334" algn="l"/>
              </a:tabLst>
            </a:pPr>
            <a:r>
              <a:rPr sz="2000" b="1" dirty="0">
                <a:solidFill>
                  <a:srgbClr val="7E7E7E"/>
                </a:solidFill>
                <a:latin typeface="Courier New"/>
                <a:cs typeface="Courier New"/>
              </a:rPr>
              <a:t>A	B</a:t>
            </a:r>
            <a:endParaRPr sz="2000">
              <a:latin typeface="Courier New"/>
              <a:cs typeface="Courier New"/>
            </a:endParaRPr>
          </a:p>
          <a:p>
            <a:pPr marL="12701">
              <a:lnSpc>
                <a:spcPts val="2270"/>
              </a:lnSpc>
              <a:tabLst>
                <a:tab pos="469292" algn="l"/>
                <a:tab pos="926517" algn="l"/>
              </a:tabLst>
            </a:pPr>
            <a:r>
              <a:rPr sz="2000" b="1" dirty="0">
                <a:solidFill>
                  <a:srgbClr val="7E7E7E"/>
                </a:solidFill>
                <a:latin typeface="Courier New"/>
                <a:cs typeface="Courier New"/>
              </a:rPr>
              <a:t>0	1	</a:t>
            </a:r>
            <a:r>
              <a:rPr sz="2000" b="1" spc="-5" dirty="0">
                <a:solidFill>
                  <a:srgbClr val="7E7E7E"/>
                </a:solidFill>
                <a:latin typeface="Courier New"/>
                <a:cs typeface="Courier New"/>
              </a:rPr>
              <a:t>2.2</a:t>
            </a:r>
            <a:endParaRPr sz="2000">
              <a:latin typeface="Courier New"/>
              <a:cs typeface="Courier New"/>
            </a:endParaRPr>
          </a:p>
          <a:p>
            <a:pPr marL="12701">
              <a:lnSpc>
                <a:spcPts val="2265"/>
              </a:lnSpc>
              <a:tabLst>
                <a:tab pos="469292" algn="l"/>
                <a:tab pos="926517" algn="l"/>
              </a:tabLst>
            </a:pPr>
            <a:r>
              <a:rPr sz="2000" b="1" dirty="0">
                <a:solidFill>
                  <a:srgbClr val="7E7E7E"/>
                </a:solidFill>
                <a:latin typeface="Courier New"/>
                <a:cs typeface="Courier New"/>
              </a:rPr>
              <a:t>1	1	</a:t>
            </a:r>
            <a:r>
              <a:rPr sz="2000" b="1" spc="-5" dirty="0">
                <a:solidFill>
                  <a:srgbClr val="7E7E7E"/>
                </a:solidFill>
                <a:latin typeface="Courier New"/>
                <a:cs typeface="Courier New"/>
              </a:rPr>
              <a:t>2.2</a:t>
            </a:r>
            <a:endParaRPr sz="2000">
              <a:latin typeface="Courier New"/>
              <a:cs typeface="Courier New"/>
            </a:endParaRPr>
          </a:p>
          <a:p>
            <a:pPr marL="12701">
              <a:lnSpc>
                <a:spcPts val="2260"/>
              </a:lnSpc>
              <a:tabLst>
                <a:tab pos="469292" algn="l"/>
                <a:tab pos="926517" algn="l"/>
              </a:tabLst>
            </a:pPr>
            <a:r>
              <a:rPr sz="2000" b="1" dirty="0">
                <a:solidFill>
                  <a:srgbClr val="7E7E7E"/>
                </a:solidFill>
                <a:latin typeface="Courier New"/>
                <a:cs typeface="Courier New"/>
              </a:rPr>
              <a:t>2	2	</a:t>
            </a:r>
            <a:r>
              <a:rPr sz="2000" b="1" spc="-5" dirty="0">
                <a:solidFill>
                  <a:srgbClr val="7E7E7E"/>
                </a:solidFill>
                <a:latin typeface="Courier New"/>
                <a:cs typeface="Courier New"/>
              </a:rPr>
              <a:t>2.2</a:t>
            </a:r>
            <a:endParaRPr sz="2000">
              <a:latin typeface="Courier New"/>
              <a:cs typeface="Courier New"/>
            </a:endParaRPr>
          </a:p>
          <a:p>
            <a:pPr marL="12701">
              <a:lnSpc>
                <a:spcPts val="2335"/>
              </a:lnSpc>
              <a:tabLst>
                <a:tab pos="469292" algn="l"/>
                <a:tab pos="926517" algn="l"/>
              </a:tabLst>
            </a:pPr>
            <a:r>
              <a:rPr sz="2000" b="1" dirty="0">
                <a:solidFill>
                  <a:srgbClr val="7E7E7E"/>
                </a:solidFill>
                <a:latin typeface="Courier New"/>
                <a:cs typeface="Courier New"/>
              </a:rPr>
              <a:t>3	1	</a:t>
            </a:r>
            <a:r>
              <a:rPr sz="2000" b="1" spc="-5" dirty="0">
                <a:solidFill>
                  <a:srgbClr val="7E7E7E"/>
                </a:solidFill>
                <a:latin typeface="Courier New"/>
                <a:cs typeface="Courier New"/>
              </a:rPr>
              <a:t>0.0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1675755" y="7059227"/>
            <a:ext cx="4907576" cy="22955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1">
              <a:spcBef>
                <a:spcPts val="110"/>
              </a:spcBef>
            </a:pPr>
            <a:r>
              <a:rPr dirty="0"/>
              <a:t>Курс</a:t>
            </a:r>
            <a:r>
              <a:rPr spc="-15" dirty="0"/>
              <a:t> </a:t>
            </a:r>
            <a:r>
              <a:rPr spc="-5" dirty="0"/>
              <a:t>«Алгоритмы,</a:t>
            </a:r>
            <a:r>
              <a:rPr spc="-10" dirty="0"/>
              <a:t> </a:t>
            </a:r>
            <a:r>
              <a:rPr spc="-5" dirty="0"/>
              <a:t>модели,</a:t>
            </a:r>
            <a:r>
              <a:rPr spc="-15" dirty="0"/>
              <a:t> </a:t>
            </a:r>
            <a:r>
              <a:rPr spc="-5" dirty="0"/>
              <a:t>алгебры»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xfrm>
            <a:off x="11690820" y="7059227"/>
            <a:ext cx="2831016" cy="22955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1">
              <a:spcBef>
                <a:spcPts val="110"/>
              </a:spcBef>
            </a:pPr>
            <a:r>
              <a:rPr dirty="0"/>
              <a:t>29</a:t>
            </a:r>
            <a:r>
              <a:rPr spc="-25" dirty="0"/>
              <a:t> </a:t>
            </a:r>
            <a:r>
              <a:rPr spc="-5" dirty="0"/>
              <a:t>октября</a:t>
            </a:r>
            <a:r>
              <a:rPr spc="-25" dirty="0"/>
              <a:t> </a:t>
            </a:r>
            <a:r>
              <a:rPr spc="-5" dirty="0"/>
              <a:t>2015</a:t>
            </a:r>
            <a:r>
              <a:rPr spc="-20" dirty="0"/>
              <a:t> </a:t>
            </a:r>
            <a:r>
              <a:rPr spc="-5" dirty="0"/>
              <a:t>года</a:t>
            </a: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643032" y="947420"/>
          <a:ext cx="1539875" cy="21095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9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6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34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138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FEFE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2000" dirty="0">
                          <a:latin typeface="Arial Black"/>
                          <a:cs typeface="Arial Black"/>
                        </a:rPr>
                        <a:t>A</a:t>
                      </a:r>
                      <a:endParaRPr sz="2000">
                        <a:latin typeface="Arial Black"/>
                        <a:cs typeface="Arial Black"/>
                      </a:endParaRPr>
                    </a:p>
                  </a:txBody>
                  <a:tcPr marL="0" marR="0" marT="57150" marB="0">
                    <a:lnL w="9525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2000" dirty="0">
                          <a:latin typeface="Arial Black"/>
                          <a:cs typeface="Arial Black"/>
                        </a:rPr>
                        <a:t>B</a:t>
                      </a:r>
                      <a:endParaRPr sz="2000">
                        <a:latin typeface="Arial Black"/>
                        <a:cs typeface="Arial Black"/>
                      </a:endParaRPr>
                    </a:p>
                  </a:txBody>
                  <a:tcPr marL="0" marR="0" marT="57150" marB="0">
                    <a:lnL w="9525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214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2000" dirty="0">
                          <a:latin typeface="Arial Black"/>
                          <a:cs typeface="Arial Black"/>
                        </a:rPr>
                        <a:t>0</a:t>
                      </a:r>
                      <a:endParaRPr sz="2000">
                        <a:latin typeface="Arial Black"/>
                        <a:cs typeface="Arial Black"/>
                      </a:endParaRPr>
                    </a:p>
                  </a:txBody>
                  <a:tcPr marL="0" marR="0" marT="56515" marB="0">
                    <a:lnL w="9525">
                      <a:solidFill>
                        <a:srgbClr val="EFEFE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2000" dirty="0">
                          <a:latin typeface="Arial Black"/>
                          <a:cs typeface="Arial Black"/>
                        </a:rPr>
                        <a:t>1</a:t>
                      </a:r>
                      <a:endParaRPr sz="2000">
                        <a:latin typeface="Arial Black"/>
                        <a:cs typeface="Arial Black"/>
                      </a:endParaRPr>
                    </a:p>
                  </a:txBody>
                  <a:tcPr marL="0" marR="0" marT="56515" marB="0">
                    <a:lnL w="9525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2000" dirty="0">
                          <a:latin typeface="Arial Black"/>
                          <a:cs typeface="Arial Black"/>
                        </a:rPr>
                        <a:t>2.2</a:t>
                      </a:r>
                      <a:endParaRPr sz="2000">
                        <a:latin typeface="Arial Black"/>
                        <a:cs typeface="Arial Black"/>
                      </a:endParaRPr>
                    </a:p>
                  </a:txBody>
                  <a:tcPr marL="0" marR="0" marT="56515" marB="0">
                    <a:lnL w="9525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25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2000" dirty="0">
                          <a:latin typeface="Arial Black"/>
                          <a:cs typeface="Arial Black"/>
                        </a:rPr>
                        <a:t>1</a:t>
                      </a:r>
                      <a:endParaRPr sz="2000">
                        <a:latin typeface="Arial Black"/>
                        <a:cs typeface="Arial Black"/>
                      </a:endParaRPr>
                    </a:p>
                  </a:txBody>
                  <a:tcPr marL="0" marR="0" marT="57150" marB="0">
                    <a:lnL w="9525">
                      <a:solidFill>
                        <a:srgbClr val="EFEFE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2000" spc="-5" dirty="0">
                          <a:latin typeface="Arial Black"/>
                          <a:cs typeface="Arial Black"/>
                        </a:rPr>
                        <a:t>NaN</a:t>
                      </a:r>
                      <a:endParaRPr sz="2000">
                        <a:latin typeface="Arial Black"/>
                        <a:cs typeface="Arial Black"/>
                      </a:endParaRPr>
                    </a:p>
                  </a:txBody>
                  <a:tcPr marL="0" marR="0" marT="57150" marB="0">
                    <a:lnL w="9525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2000" spc="-5" dirty="0">
                          <a:latin typeface="Arial Black"/>
                          <a:cs typeface="Arial Black"/>
                        </a:rPr>
                        <a:t>NaN</a:t>
                      </a:r>
                      <a:endParaRPr sz="2000">
                        <a:latin typeface="Arial Black"/>
                        <a:cs typeface="Arial Black"/>
                      </a:endParaRPr>
                    </a:p>
                  </a:txBody>
                  <a:tcPr marL="0" marR="0" marT="57150" marB="0">
                    <a:lnL w="9525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062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2000" dirty="0">
                          <a:latin typeface="Arial Black"/>
                          <a:cs typeface="Arial Black"/>
                        </a:rPr>
                        <a:t>2</a:t>
                      </a:r>
                      <a:endParaRPr sz="2000">
                        <a:latin typeface="Arial Black"/>
                        <a:cs typeface="Arial Black"/>
                      </a:endParaRPr>
                    </a:p>
                  </a:txBody>
                  <a:tcPr marL="0" marR="0" marT="56515" marB="0">
                    <a:lnL w="9525">
                      <a:solidFill>
                        <a:srgbClr val="EFEFE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2000" dirty="0">
                          <a:latin typeface="Arial Black"/>
                          <a:cs typeface="Arial Black"/>
                        </a:rPr>
                        <a:t>2</a:t>
                      </a:r>
                      <a:endParaRPr sz="2000">
                        <a:latin typeface="Arial Black"/>
                        <a:cs typeface="Arial Black"/>
                      </a:endParaRPr>
                    </a:p>
                  </a:txBody>
                  <a:tcPr marL="0" marR="0" marT="56515" marB="0">
                    <a:lnL w="9525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2000" spc="-5" dirty="0">
                          <a:latin typeface="Arial Black"/>
                          <a:cs typeface="Arial Black"/>
                        </a:rPr>
                        <a:t>NaN</a:t>
                      </a:r>
                      <a:endParaRPr sz="2000">
                        <a:latin typeface="Arial Black"/>
                        <a:cs typeface="Arial Black"/>
                      </a:endParaRPr>
                    </a:p>
                  </a:txBody>
                  <a:tcPr marL="0" marR="0" marT="56515" marB="0">
                    <a:lnL w="9525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29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2000" dirty="0">
                          <a:latin typeface="Arial Black"/>
                          <a:cs typeface="Arial Black"/>
                        </a:rPr>
                        <a:t>3</a:t>
                      </a:r>
                      <a:endParaRPr sz="2000">
                        <a:latin typeface="Arial Black"/>
                        <a:cs typeface="Arial Black"/>
                      </a:endParaRPr>
                    </a:p>
                  </a:txBody>
                  <a:tcPr marL="0" marR="0" marT="56515" marB="0">
                    <a:lnL w="9525">
                      <a:solidFill>
                        <a:srgbClr val="EFEFE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2000" dirty="0">
                          <a:latin typeface="Arial Black"/>
                          <a:cs typeface="Arial Black"/>
                        </a:rPr>
                        <a:t>1</a:t>
                      </a:r>
                      <a:endParaRPr sz="2000">
                        <a:latin typeface="Arial Black"/>
                        <a:cs typeface="Arial Black"/>
                      </a:endParaRPr>
                    </a:p>
                  </a:txBody>
                  <a:tcPr marL="0" marR="0" marT="56515" marB="0">
                    <a:lnL w="9525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2000" dirty="0">
                          <a:latin typeface="Arial Black"/>
                          <a:cs typeface="Arial Black"/>
                        </a:rPr>
                        <a:t>0.0</a:t>
                      </a:r>
                      <a:endParaRPr sz="2000">
                        <a:latin typeface="Arial Black"/>
                        <a:cs typeface="Arial Black"/>
                      </a:endParaRPr>
                    </a:p>
                  </a:txBody>
                  <a:tcPr marL="0" marR="0" marT="56515" marB="0">
                    <a:lnL w="9525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1614328" y="583438"/>
            <a:ext cx="7341870" cy="23388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4172" algn="ctr">
              <a:spcBef>
                <a:spcPts val="100"/>
              </a:spcBef>
            </a:pPr>
            <a:r>
              <a:rPr lang="en-US" sz="3200">
                <a:solidFill>
                  <a:srgbClr val="FF0068"/>
                </a:solidFill>
                <a:latin typeface="Arial Black"/>
                <a:cs typeface="Arial Black"/>
              </a:rPr>
              <a:t>NaN</a:t>
            </a:r>
            <a:endParaRPr sz="3200">
              <a:solidFill>
                <a:srgbClr val="FF0068"/>
              </a:solidFill>
              <a:latin typeface="Arial Black"/>
              <a:cs typeface="Arial Black"/>
            </a:endParaRPr>
          </a:p>
          <a:p>
            <a:pPr>
              <a:lnSpc>
                <a:spcPct val="100000"/>
              </a:lnSpc>
            </a:pPr>
            <a:endParaRPr sz="2300">
              <a:latin typeface="Arial Black"/>
              <a:cs typeface="Arial Black"/>
            </a:endParaRPr>
          </a:p>
          <a:p>
            <a:pPr marL="2871632" algn="ctr"/>
            <a:r>
              <a:rPr sz="2000" dirty="0">
                <a:latin typeface="Arial Black"/>
                <a:cs typeface="Arial Black"/>
              </a:rPr>
              <a:t>Отличие</a:t>
            </a:r>
            <a:r>
              <a:rPr sz="2000" spc="-25" dirty="0">
                <a:latin typeface="Arial Black"/>
                <a:cs typeface="Arial Black"/>
              </a:rPr>
              <a:t> </a:t>
            </a:r>
            <a:r>
              <a:rPr sz="2000" spc="-10" dirty="0">
                <a:latin typeface="Arial Black"/>
                <a:cs typeface="Arial Black"/>
              </a:rPr>
              <a:t>от</a:t>
            </a:r>
            <a:r>
              <a:rPr sz="2000" spc="-15" dirty="0">
                <a:latin typeface="Arial Black"/>
                <a:cs typeface="Arial Black"/>
              </a:rPr>
              <a:t> </a:t>
            </a:r>
            <a:r>
              <a:rPr sz="2000" spc="-5" dirty="0">
                <a:latin typeface="Arial Black"/>
                <a:cs typeface="Arial Black"/>
              </a:rPr>
              <a:t>numpy</a:t>
            </a:r>
            <a:endParaRPr sz="2000">
              <a:latin typeface="Arial Black"/>
              <a:cs typeface="Arial Black"/>
            </a:endParaRPr>
          </a:p>
          <a:p>
            <a:pPr marL="12701" marR="5080">
              <a:lnSpc>
                <a:spcPct val="189000"/>
              </a:lnSpc>
              <a:spcBef>
                <a:spcPts val="565"/>
              </a:spcBef>
            </a:pPr>
            <a:r>
              <a:rPr sz="2000" b="1" spc="-5" dirty="0">
                <a:latin typeface="Courier New"/>
                <a:cs typeface="Courier New"/>
              </a:rPr>
              <a:t>df</a:t>
            </a:r>
            <a:r>
              <a:rPr sz="2000" b="1" dirty="0"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000080"/>
                </a:solidFill>
                <a:latin typeface="Courier New"/>
                <a:cs typeface="Courier New"/>
              </a:rPr>
              <a:t>= </a:t>
            </a:r>
            <a:r>
              <a:rPr sz="2000" b="1" spc="-5" dirty="0">
                <a:latin typeface="Courier New"/>
                <a:cs typeface="Courier New"/>
              </a:rPr>
              <a:t>pd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.</a:t>
            </a:r>
            <a:r>
              <a:rPr sz="2000" b="1" spc="-5" dirty="0">
                <a:latin typeface="Courier New"/>
                <a:cs typeface="Courier New"/>
              </a:rPr>
              <a:t>DataFrame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({</a:t>
            </a:r>
            <a:r>
              <a:rPr sz="2000" b="1" spc="-5" dirty="0">
                <a:solidFill>
                  <a:srgbClr val="808080"/>
                </a:solidFill>
                <a:latin typeface="Courier New"/>
                <a:cs typeface="Courier New"/>
              </a:rPr>
              <a:t>'x'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:[</a:t>
            </a:r>
            <a:r>
              <a:rPr sz="2000" b="1" spc="-5" dirty="0">
                <a:solidFill>
                  <a:srgbClr val="FF0000"/>
                </a:solidFill>
                <a:latin typeface="Courier New"/>
                <a:cs typeface="Courier New"/>
              </a:rPr>
              <a:t>1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,</a:t>
            </a:r>
            <a:r>
              <a:rPr sz="2000" b="1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np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.</a:t>
            </a:r>
            <a:r>
              <a:rPr sz="2000" b="1" spc="-5" dirty="0">
                <a:latin typeface="Courier New"/>
                <a:cs typeface="Courier New"/>
              </a:rPr>
              <a:t>nan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],</a:t>
            </a:r>
            <a:r>
              <a:rPr sz="2000" b="1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808080"/>
                </a:solidFill>
                <a:latin typeface="Courier New"/>
                <a:cs typeface="Courier New"/>
              </a:rPr>
              <a:t>'y'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:[</a:t>
            </a:r>
            <a:r>
              <a:rPr sz="2000" b="1" spc="-5" dirty="0">
                <a:solidFill>
                  <a:srgbClr val="FF0000"/>
                </a:solidFill>
                <a:latin typeface="Courier New"/>
                <a:cs typeface="Courier New"/>
              </a:rPr>
              <a:t>1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,</a:t>
            </a:r>
            <a:r>
              <a:rPr sz="2000" b="1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Courier New"/>
                <a:cs typeface="Courier New"/>
              </a:rPr>
              <a:t>2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]}) </a:t>
            </a:r>
            <a:r>
              <a:rPr sz="2000" b="1" spc="-1185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print</a:t>
            </a:r>
            <a:r>
              <a:rPr sz="2000" b="1" spc="-1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df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.</a:t>
            </a:r>
            <a:r>
              <a:rPr sz="2000" b="1" spc="-5" dirty="0">
                <a:latin typeface="Courier New"/>
                <a:cs typeface="Courier New"/>
              </a:rPr>
              <a:t>mean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()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580023" y="6726614"/>
            <a:ext cx="2251710" cy="5745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6985" algn="r">
              <a:lnSpc>
                <a:spcPts val="1960"/>
              </a:lnSpc>
            </a:pPr>
            <a:r>
              <a:rPr b="1" dirty="0">
                <a:solidFill>
                  <a:srgbClr val="FF0000"/>
                </a:solidFill>
                <a:latin typeface="Courier New"/>
                <a:cs typeface="Courier New"/>
              </a:rPr>
              <a:t>n</a:t>
            </a:r>
            <a:endParaRPr>
              <a:latin typeface="Courier New"/>
              <a:cs typeface="Courier New"/>
            </a:endParaRPr>
          </a:p>
          <a:p>
            <a:pPr marL="12701">
              <a:spcBef>
                <a:spcPts val="770"/>
              </a:spcBef>
            </a:pPr>
            <a:r>
              <a:rPr sz="1400" b="1" dirty="0">
                <a:solidFill>
                  <a:srgbClr val="FFFFFF"/>
                </a:solidFill>
                <a:latin typeface="Verdana"/>
                <a:cs typeface="Verdana"/>
              </a:rPr>
              <a:t>29</a:t>
            </a:r>
            <a:r>
              <a:rPr sz="1400" b="1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Verdana"/>
                <a:cs typeface="Verdana"/>
              </a:rPr>
              <a:t>октября</a:t>
            </a:r>
            <a:r>
              <a:rPr sz="1400" b="1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Verdana"/>
                <a:cs typeface="Verdana"/>
              </a:rPr>
              <a:t>2015</a:t>
            </a:r>
            <a:r>
              <a:rPr sz="1400" b="1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Verdana"/>
                <a:cs typeface="Verdana"/>
              </a:rPr>
              <a:t>года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xfrm>
            <a:off x="1675755" y="7059227"/>
            <a:ext cx="4907576" cy="22955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1">
              <a:spcBef>
                <a:spcPts val="110"/>
              </a:spcBef>
            </a:pPr>
            <a:r>
              <a:rPr dirty="0"/>
              <a:t>Курс</a:t>
            </a:r>
            <a:r>
              <a:rPr spc="-15" dirty="0"/>
              <a:t> </a:t>
            </a:r>
            <a:r>
              <a:rPr spc="-5" dirty="0"/>
              <a:t>«Алгоритмы,</a:t>
            </a:r>
            <a:r>
              <a:rPr spc="-10" dirty="0"/>
              <a:t> </a:t>
            </a:r>
            <a:r>
              <a:rPr spc="-5" dirty="0"/>
              <a:t>модели,</a:t>
            </a:r>
            <a:r>
              <a:rPr spc="-15" dirty="0"/>
              <a:t> </a:t>
            </a:r>
            <a:r>
              <a:rPr spc="-5" dirty="0"/>
              <a:t>алгебры»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614329" y="2811907"/>
            <a:ext cx="178435" cy="630942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1" marR="5715">
              <a:lnSpc>
                <a:spcPts val="2260"/>
              </a:lnSpc>
              <a:spcBef>
                <a:spcPts val="295"/>
              </a:spcBef>
            </a:pPr>
            <a:r>
              <a:rPr sz="2000" b="1" dirty="0">
                <a:solidFill>
                  <a:srgbClr val="7E7E7E"/>
                </a:solidFill>
                <a:latin typeface="Courier New"/>
                <a:cs typeface="Courier New"/>
              </a:rPr>
              <a:t>x  y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76304" y="2811908"/>
            <a:ext cx="482600" cy="60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1">
              <a:lnSpc>
                <a:spcPts val="2331"/>
              </a:lnSpc>
              <a:spcBef>
                <a:spcPts val="105"/>
              </a:spcBef>
            </a:pPr>
            <a:r>
              <a:rPr sz="2000" b="1" spc="-5" dirty="0">
                <a:solidFill>
                  <a:srgbClr val="7E7E7E"/>
                </a:solidFill>
                <a:latin typeface="Courier New"/>
                <a:cs typeface="Courier New"/>
              </a:rPr>
              <a:t>1.0</a:t>
            </a:r>
            <a:endParaRPr sz="2000">
              <a:latin typeface="Courier New"/>
              <a:cs typeface="Courier New"/>
            </a:endParaRPr>
          </a:p>
          <a:p>
            <a:pPr marL="12701">
              <a:lnSpc>
                <a:spcPts val="2331"/>
              </a:lnSpc>
            </a:pPr>
            <a:r>
              <a:rPr sz="2000" b="1" spc="-5" dirty="0">
                <a:solidFill>
                  <a:srgbClr val="7E7E7E"/>
                </a:solidFill>
                <a:latin typeface="Courier New"/>
                <a:cs typeface="Courier New"/>
              </a:rPr>
              <a:t>1.5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14329" y="3962781"/>
            <a:ext cx="2616835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1">
              <a:spcBef>
                <a:spcPts val="105"/>
              </a:spcBef>
            </a:pP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print</a:t>
            </a:r>
            <a:r>
              <a:rPr sz="2000" b="1" spc="-5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np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.</a:t>
            </a:r>
            <a:r>
              <a:rPr sz="2000" b="1" spc="-5" dirty="0">
                <a:latin typeface="Courier New"/>
                <a:cs typeface="Courier New"/>
              </a:rPr>
              <a:t>mean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sz="2000" b="1" spc="-5" dirty="0">
                <a:latin typeface="Courier New"/>
                <a:cs typeface="Courier New"/>
              </a:rPr>
              <a:t>df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)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14329" y="4250816"/>
            <a:ext cx="178435" cy="630942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1" marR="5715">
              <a:lnSpc>
                <a:spcPts val="2260"/>
              </a:lnSpc>
              <a:spcBef>
                <a:spcPts val="295"/>
              </a:spcBef>
            </a:pPr>
            <a:r>
              <a:rPr sz="2000" b="1" dirty="0">
                <a:solidFill>
                  <a:srgbClr val="7E7E7E"/>
                </a:solidFill>
                <a:latin typeface="Courier New"/>
                <a:cs typeface="Courier New"/>
              </a:rPr>
              <a:t>x  y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376304" y="4250816"/>
            <a:ext cx="482600" cy="60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1">
              <a:lnSpc>
                <a:spcPts val="2331"/>
              </a:lnSpc>
              <a:spcBef>
                <a:spcPts val="105"/>
              </a:spcBef>
            </a:pPr>
            <a:r>
              <a:rPr sz="2000" b="1" spc="-5" dirty="0">
                <a:solidFill>
                  <a:srgbClr val="7E7E7E"/>
                </a:solidFill>
                <a:latin typeface="Courier New"/>
                <a:cs typeface="Courier New"/>
              </a:rPr>
              <a:t>1.0</a:t>
            </a:r>
            <a:endParaRPr sz="2000">
              <a:latin typeface="Courier New"/>
              <a:cs typeface="Courier New"/>
            </a:endParaRPr>
          </a:p>
          <a:p>
            <a:pPr marL="12701">
              <a:lnSpc>
                <a:spcPts val="2331"/>
              </a:lnSpc>
            </a:pPr>
            <a:r>
              <a:rPr sz="2000" b="1" spc="-5" dirty="0">
                <a:solidFill>
                  <a:srgbClr val="7E7E7E"/>
                </a:solidFill>
                <a:latin typeface="Courier New"/>
                <a:cs typeface="Courier New"/>
              </a:rPr>
              <a:t>1.5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14328" y="5113782"/>
            <a:ext cx="3684270" cy="629660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12701" marR="5080">
              <a:lnSpc>
                <a:spcPts val="2270"/>
              </a:lnSpc>
              <a:spcBef>
                <a:spcPts val="285"/>
              </a:spcBef>
            </a:pP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print </a:t>
            </a:r>
            <a:r>
              <a:rPr sz="2000" b="1" spc="-5" dirty="0">
                <a:latin typeface="Courier New"/>
                <a:cs typeface="Courier New"/>
              </a:rPr>
              <a:t>np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.</a:t>
            </a:r>
            <a:r>
              <a:rPr sz="2000" b="1" spc="-5" dirty="0">
                <a:latin typeface="Courier New"/>
                <a:cs typeface="Courier New"/>
              </a:rPr>
              <a:t>mean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sz="2000" b="1" spc="-5" dirty="0">
                <a:latin typeface="Courier New"/>
                <a:cs typeface="Courier New"/>
              </a:rPr>
              <a:t>df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.</a:t>
            </a:r>
            <a:r>
              <a:rPr sz="2000" b="1" spc="-5" dirty="0">
                <a:latin typeface="Courier New"/>
                <a:cs typeface="Courier New"/>
              </a:rPr>
              <a:t>values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) </a:t>
            </a:r>
            <a:r>
              <a:rPr sz="2000" b="1" spc="-1190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7E7E7E"/>
                </a:solidFill>
                <a:latin typeface="Courier New"/>
                <a:cs typeface="Courier New"/>
              </a:rPr>
              <a:t>nan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893470" y="583438"/>
            <a:ext cx="4114799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1">
              <a:spcBef>
                <a:spcPts val="100"/>
              </a:spcBef>
            </a:pPr>
            <a:r>
              <a:rPr sz="3200" spc="-5" dirty="0">
                <a:solidFill>
                  <a:srgbClr val="FF0068"/>
                </a:solidFill>
              </a:rPr>
              <a:t>Комбинирование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9580023" y="6726614"/>
            <a:ext cx="2251710" cy="5745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6985" algn="r">
              <a:lnSpc>
                <a:spcPts val="1960"/>
              </a:lnSpc>
            </a:pPr>
            <a:r>
              <a:rPr b="1" dirty="0">
                <a:solidFill>
                  <a:srgbClr val="FF0000"/>
                </a:solidFill>
                <a:latin typeface="Courier New"/>
                <a:cs typeface="Courier New"/>
              </a:rPr>
              <a:t>n</a:t>
            </a:r>
            <a:endParaRPr>
              <a:latin typeface="Courier New"/>
              <a:cs typeface="Courier New"/>
            </a:endParaRPr>
          </a:p>
          <a:p>
            <a:pPr marL="12701">
              <a:spcBef>
                <a:spcPts val="770"/>
              </a:spcBef>
            </a:pPr>
            <a:r>
              <a:rPr sz="1400" b="1" dirty="0">
                <a:solidFill>
                  <a:srgbClr val="FFFFFF"/>
                </a:solidFill>
                <a:latin typeface="Verdana"/>
                <a:cs typeface="Verdana"/>
              </a:rPr>
              <a:t>29</a:t>
            </a:r>
            <a:r>
              <a:rPr sz="1400" b="1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Verdana"/>
                <a:cs typeface="Verdana"/>
              </a:rPr>
              <a:t>октября</a:t>
            </a:r>
            <a:r>
              <a:rPr sz="1400" b="1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Verdana"/>
                <a:cs typeface="Verdana"/>
              </a:rPr>
              <a:t>2015</a:t>
            </a:r>
            <a:r>
              <a:rPr sz="1400" b="1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Verdana"/>
                <a:cs typeface="Verdana"/>
              </a:rPr>
              <a:t>года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1675755" y="7059227"/>
            <a:ext cx="4907576" cy="22955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1">
              <a:spcBef>
                <a:spcPts val="110"/>
              </a:spcBef>
            </a:pPr>
            <a:r>
              <a:rPr dirty="0"/>
              <a:t>Курс</a:t>
            </a:r>
            <a:r>
              <a:rPr spc="-15" dirty="0"/>
              <a:t> </a:t>
            </a:r>
            <a:r>
              <a:rPr spc="-5" dirty="0"/>
              <a:t>«Алгоритмы,</a:t>
            </a:r>
            <a:r>
              <a:rPr spc="-10" dirty="0"/>
              <a:t> </a:t>
            </a:r>
            <a:r>
              <a:rPr spc="-5" dirty="0"/>
              <a:t>модели,</a:t>
            </a:r>
            <a:r>
              <a:rPr spc="-15" dirty="0"/>
              <a:t> </a:t>
            </a:r>
            <a:r>
              <a:rPr spc="-5" dirty="0"/>
              <a:t>алгебры»</a:t>
            </a: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595279" y="1187636"/>
          <a:ext cx="9527538" cy="518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18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6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82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9020">
                <a:tc>
                  <a:txBody>
                    <a:bodyPr/>
                    <a:lstStyle/>
                    <a:p>
                      <a:pPr marR="29209" algn="ctr">
                        <a:lnSpc>
                          <a:spcPts val="1860"/>
                        </a:lnSpc>
                      </a:pPr>
                      <a:r>
                        <a:rPr sz="1800" b="1" spc="-5" dirty="0">
                          <a:latin typeface="Courier New"/>
                          <a:cs typeface="Courier New"/>
                        </a:rPr>
                        <a:t>df1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60"/>
                        </a:lnSpc>
                      </a:pPr>
                      <a:r>
                        <a:rPr sz="1800" b="1" dirty="0">
                          <a:solidFill>
                            <a:srgbClr val="00008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860"/>
                        </a:lnSpc>
                      </a:pPr>
                      <a:r>
                        <a:rPr sz="1800" b="1" spc="-5" dirty="0">
                          <a:latin typeface="Courier New"/>
                          <a:cs typeface="Courier New"/>
                        </a:rPr>
                        <a:t>pd</a:t>
                      </a:r>
                      <a:r>
                        <a:rPr sz="1800" b="1" spc="-5" dirty="0">
                          <a:solidFill>
                            <a:srgbClr val="000080"/>
                          </a:solidFill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800" b="1" spc="-5" dirty="0">
                          <a:latin typeface="Courier New"/>
                          <a:cs typeface="Courier New"/>
                        </a:rPr>
                        <a:t>DataFrame</a:t>
                      </a:r>
                      <a:r>
                        <a:rPr sz="1800" b="1" spc="-5" dirty="0">
                          <a:solidFill>
                            <a:srgbClr val="000080"/>
                          </a:solidFill>
                          <a:latin typeface="Courier New"/>
                          <a:cs typeface="Courier New"/>
                        </a:rPr>
                        <a:t>({</a:t>
                      </a:r>
                      <a:r>
                        <a:rPr sz="1800" b="1" spc="-5" dirty="0">
                          <a:solidFill>
                            <a:srgbClr val="808080"/>
                          </a:solidFill>
                          <a:latin typeface="Courier New"/>
                          <a:cs typeface="Courier New"/>
                        </a:rPr>
                        <a:t>'x'</a:t>
                      </a:r>
                      <a:r>
                        <a:rPr sz="1800" b="1" spc="-5" dirty="0">
                          <a:solidFill>
                            <a:srgbClr val="000080"/>
                          </a:solidFill>
                          <a:latin typeface="Courier New"/>
                          <a:cs typeface="Courier New"/>
                        </a:rPr>
                        <a:t>:[</a:t>
                      </a: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800" b="1" spc="-5" dirty="0">
                          <a:solidFill>
                            <a:srgbClr val="00008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800" b="1" spc="-5" dirty="0">
                          <a:latin typeface="Courier New"/>
                          <a:cs typeface="Courier New"/>
                        </a:rPr>
                        <a:t>np</a:t>
                      </a:r>
                      <a:r>
                        <a:rPr sz="1800" b="1" spc="-5" dirty="0">
                          <a:solidFill>
                            <a:srgbClr val="000080"/>
                          </a:solidFill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800" b="1" spc="-5" dirty="0">
                          <a:latin typeface="Courier New"/>
                          <a:cs typeface="Courier New"/>
                        </a:rPr>
                        <a:t>nan</a:t>
                      </a:r>
                      <a:r>
                        <a:rPr sz="1800" b="1" spc="-5" dirty="0">
                          <a:solidFill>
                            <a:srgbClr val="00008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800" b="1" spc="-5" dirty="0">
                          <a:solidFill>
                            <a:srgbClr val="000080"/>
                          </a:solidFill>
                          <a:latin typeface="Courier New"/>
                          <a:cs typeface="Courier New"/>
                        </a:rPr>
                        <a:t>],</a:t>
                      </a:r>
                      <a:r>
                        <a:rPr sz="1800" b="1" spc="-55" dirty="0">
                          <a:solidFill>
                            <a:srgbClr val="00008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808080"/>
                          </a:solidFill>
                          <a:latin typeface="Courier New"/>
                          <a:cs typeface="Courier New"/>
                        </a:rPr>
                        <a:t>'y'</a:t>
                      </a:r>
                      <a:r>
                        <a:rPr sz="1800" b="1" spc="-5" dirty="0">
                          <a:solidFill>
                            <a:srgbClr val="000080"/>
                          </a:solidFill>
                          <a:latin typeface="Courier New"/>
                          <a:cs typeface="Courier New"/>
                        </a:rPr>
                        <a:t>:[</a:t>
                      </a: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800" b="1" spc="-5" dirty="0">
                          <a:solidFill>
                            <a:srgbClr val="00008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r>
                        <a:rPr sz="1800" b="1" spc="-5" dirty="0">
                          <a:solidFill>
                            <a:srgbClr val="00008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800" b="1" spc="-5" dirty="0">
                          <a:latin typeface="Courier New"/>
                          <a:cs typeface="Courier New"/>
                        </a:rPr>
                        <a:t>np</a:t>
                      </a:r>
                      <a:r>
                        <a:rPr sz="1800" b="1" spc="-5" dirty="0">
                          <a:solidFill>
                            <a:srgbClr val="000080"/>
                          </a:solidFill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800" b="1" spc="-5" dirty="0">
                          <a:latin typeface="Courier New"/>
                          <a:cs typeface="Courier New"/>
                        </a:rPr>
                        <a:t>nan</a:t>
                      </a:r>
                      <a:r>
                        <a:rPr sz="1800" b="1" spc="-5" dirty="0">
                          <a:solidFill>
                            <a:srgbClr val="000080"/>
                          </a:solidFill>
                          <a:latin typeface="Courier New"/>
                          <a:cs typeface="Courier New"/>
                        </a:rPr>
                        <a:t>],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860"/>
                        </a:lnSpc>
                      </a:pPr>
                      <a:r>
                        <a:rPr sz="1800" b="1" spc="-5" dirty="0">
                          <a:solidFill>
                            <a:srgbClr val="808080"/>
                          </a:solidFill>
                          <a:latin typeface="Courier New"/>
                          <a:cs typeface="Courier New"/>
                        </a:rPr>
                        <a:t>'z'</a:t>
                      </a:r>
                      <a:r>
                        <a:rPr sz="1800" b="1" spc="-5" dirty="0">
                          <a:solidFill>
                            <a:srgbClr val="000080"/>
                          </a:solidFill>
                          <a:latin typeface="Courier New"/>
                          <a:cs typeface="Courier New"/>
                        </a:rPr>
                        <a:t>:[</a:t>
                      </a: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800" b="1" spc="-5" dirty="0">
                          <a:solidFill>
                            <a:srgbClr val="00008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800" b="1" spc="-5" dirty="0">
                          <a:solidFill>
                            <a:srgbClr val="00008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1800" b="1" spc="-5" dirty="0">
                          <a:solidFill>
                            <a:srgbClr val="000080"/>
                          </a:solidFill>
                          <a:latin typeface="Courier New"/>
                          <a:cs typeface="Courier New"/>
                        </a:rPr>
                        <a:t>]})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020">
                <a:tc>
                  <a:txBody>
                    <a:bodyPr/>
                    <a:lstStyle/>
                    <a:p>
                      <a:pPr marR="29209" algn="ctr">
                        <a:lnSpc>
                          <a:spcPts val="1860"/>
                        </a:lnSpc>
                      </a:pPr>
                      <a:r>
                        <a:rPr sz="1800" b="1" spc="-5" dirty="0">
                          <a:latin typeface="Courier New"/>
                          <a:cs typeface="Courier New"/>
                        </a:rPr>
                        <a:t>df2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60"/>
                        </a:lnSpc>
                      </a:pPr>
                      <a:r>
                        <a:rPr sz="1800" b="1" dirty="0">
                          <a:solidFill>
                            <a:srgbClr val="00008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860"/>
                        </a:lnSpc>
                      </a:pPr>
                      <a:r>
                        <a:rPr sz="1800" b="1" spc="-5" dirty="0">
                          <a:latin typeface="Courier New"/>
                          <a:cs typeface="Courier New"/>
                        </a:rPr>
                        <a:t>pd</a:t>
                      </a:r>
                      <a:r>
                        <a:rPr sz="1800" b="1" spc="-5" dirty="0">
                          <a:solidFill>
                            <a:srgbClr val="000080"/>
                          </a:solidFill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800" b="1" spc="-5" dirty="0">
                          <a:latin typeface="Courier New"/>
                          <a:cs typeface="Courier New"/>
                        </a:rPr>
                        <a:t>DataFrame</a:t>
                      </a:r>
                      <a:r>
                        <a:rPr sz="1800" b="1" spc="-5" dirty="0">
                          <a:solidFill>
                            <a:srgbClr val="000080"/>
                          </a:solidFill>
                          <a:latin typeface="Courier New"/>
                          <a:cs typeface="Courier New"/>
                        </a:rPr>
                        <a:t>({</a:t>
                      </a:r>
                      <a:r>
                        <a:rPr sz="1800" b="1" spc="-5" dirty="0">
                          <a:solidFill>
                            <a:srgbClr val="808080"/>
                          </a:solidFill>
                          <a:latin typeface="Courier New"/>
                          <a:cs typeface="Courier New"/>
                        </a:rPr>
                        <a:t>'x'</a:t>
                      </a:r>
                      <a:r>
                        <a:rPr sz="1800" b="1" spc="-5" dirty="0">
                          <a:solidFill>
                            <a:srgbClr val="000080"/>
                          </a:solidFill>
                          <a:latin typeface="Courier New"/>
                          <a:cs typeface="Courier New"/>
                        </a:rPr>
                        <a:t>:[</a:t>
                      </a: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20</a:t>
                      </a:r>
                      <a:r>
                        <a:rPr sz="1800" b="1" spc="-5" dirty="0">
                          <a:solidFill>
                            <a:srgbClr val="00008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40</a:t>
                      </a:r>
                      <a:r>
                        <a:rPr sz="1800" b="1" spc="-5" dirty="0">
                          <a:solidFill>
                            <a:srgbClr val="00008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800" b="1" spc="-5" dirty="0">
                          <a:latin typeface="Courier New"/>
                          <a:cs typeface="Courier New"/>
                        </a:rPr>
                        <a:t>np</a:t>
                      </a:r>
                      <a:r>
                        <a:rPr sz="1800" b="1" spc="-5" dirty="0">
                          <a:solidFill>
                            <a:srgbClr val="000080"/>
                          </a:solidFill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800" b="1" spc="-5" dirty="0">
                          <a:latin typeface="Courier New"/>
                          <a:cs typeface="Courier New"/>
                        </a:rPr>
                        <a:t>nan</a:t>
                      </a:r>
                      <a:r>
                        <a:rPr sz="1800" b="1" spc="-5" dirty="0">
                          <a:solidFill>
                            <a:srgbClr val="000080"/>
                          </a:solidFill>
                          <a:latin typeface="Courier New"/>
                          <a:cs typeface="Courier New"/>
                        </a:rPr>
                        <a:t>],</a:t>
                      </a:r>
                      <a:r>
                        <a:rPr sz="1800" b="1" spc="-60" dirty="0">
                          <a:solidFill>
                            <a:srgbClr val="00008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808080"/>
                          </a:solidFill>
                          <a:latin typeface="Courier New"/>
                          <a:cs typeface="Courier New"/>
                        </a:rPr>
                        <a:t>'y'</a:t>
                      </a:r>
                      <a:r>
                        <a:rPr sz="1800" b="1" spc="-5" dirty="0">
                          <a:solidFill>
                            <a:srgbClr val="000080"/>
                          </a:solidFill>
                          <a:latin typeface="Courier New"/>
                          <a:cs typeface="Courier New"/>
                        </a:rPr>
                        <a:t>:[</a:t>
                      </a: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800" b="1" spc="-5" dirty="0">
                          <a:solidFill>
                            <a:srgbClr val="00008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r>
                        <a:rPr sz="1800" b="1" spc="-5" dirty="0">
                          <a:solidFill>
                            <a:srgbClr val="00008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20</a:t>
                      </a:r>
                      <a:r>
                        <a:rPr sz="1800" b="1" spc="-5" dirty="0">
                          <a:solidFill>
                            <a:srgbClr val="000080"/>
                          </a:solidFill>
                          <a:latin typeface="Courier New"/>
                          <a:cs typeface="Courier New"/>
                        </a:rPr>
                        <a:t>]})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500030" y="1993982"/>
          <a:ext cx="10055225" cy="34601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85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14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252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60115">
                <a:tc>
                  <a:txBody>
                    <a:bodyPr/>
                    <a:lstStyle/>
                    <a:p>
                      <a:pPr marL="127000">
                        <a:lnSpc>
                          <a:spcPts val="2000"/>
                        </a:lnSpc>
                      </a:pPr>
                      <a:r>
                        <a:rPr sz="20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print</a:t>
                      </a:r>
                      <a:r>
                        <a:rPr sz="2000" b="1" spc="-8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b="1" spc="-5" dirty="0">
                          <a:latin typeface="Courier New"/>
                          <a:cs typeface="Courier New"/>
                        </a:rPr>
                        <a:t>df1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127000">
                        <a:lnSpc>
                          <a:spcPts val="2335"/>
                        </a:lnSpc>
                      </a:pPr>
                      <a:r>
                        <a:rPr sz="20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print</a:t>
                      </a:r>
                      <a:r>
                        <a:rPr sz="2000" b="1" spc="-8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b="1" spc="-5" dirty="0">
                          <a:latin typeface="Courier New"/>
                          <a:cs typeface="Courier New"/>
                        </a:rPr>
                        <a:t>df2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R="324485" algn="r">
                        <a:lnSpc>
                          <a:spcPts val="2335"/>
                        </a:lnSpc>
                        <a:spcBef>
                          <a:spcPts val="5"/>
                        </a:spcBef>
                        <a:tabLst>
                          <a:tab pos="608965" algn="l"/>
                          <a:tab pos="1066165" algn="l"/>
                        </a:tabLst>
                      </a:pPr>
                      <a:r>
                        <a:rPr sz="2000" b="1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x	y	z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R="324485" algn="r">
                        <a:lnSpc>
                          <a:spcPts val="2270"/>
                        </a:lnSpc>
                        <a:tabLst>
                          <a:tab pos="608965" algn="l"/>
                          <a:tab pos="1218565" algn="l"/>
                          <a:tab pos="1675764" algn="l"/>
                        </a:tabLst>
                      </a:pPr>
                      <a:r>
                        <a:rPr sz="2000" b="1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0	1	2	1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431165" indent="-304800">
                        <a:lnSpc>
                          <a:spcPts val="2270"/>
                        </a:lnSpc>
                        <a:buAutoNum type="arabicPlain"/>
                        <a:tabLst>
                          <a:tab pos="431800" algn="l"/>
                          <a:tab pos="1345565" algn="l"/>
                          <a:tab pos="1802764" algn="l"/>
                        </a:tabLst>
                      </a:pPr>
                      <a:r>
                        <a:rPr sz="2000" b="1" spc="-5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NaN	</a:t>
                      </a:r>
                      <a:r>
                        <a:rPr sz="2000" b="1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4	2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735965" indent="-609600">
                        <a:lnSpc>
                          <a:spcPts val="2335"/>
                        </a:lnSpc>
                        <a:buAutoNum type="arabicPlain"/>
                        <a:tabLst>
                          <a:tab pos="735965" algn="l"/>
                          <a:tab pos="736600" algn="l"/>
                          <a:tab pos="1802764" algn="l"/>
                        </a:tabLst>
                      </a:pPr>
                      <a:r>
                        <a:rPr sz="2000" b="1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2000" b="1" spc="5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NaN	</a:t>
                      </a:r>
                      <a:r>
                        <a:rPr sz="2000" b="1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R="781685" algn="r">
                        <a:lnSpc>
                          <a:spcPts val="2335"/>
                        </a:lnSpc>
                        <a:tabLst>
                          <a:tab pos="608965" algn="l"/>
                        </a:tabLst>
                      </a:pPr>
                      <a:r>
                        <a:rPr sz="2000" b="1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x	y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R="781685" algn="r">
                        <a:lnSpc>
                          <a:spcPts val="2270"/>
                        </a:lnSpc>
                        <a:tabLst>
                          <a:tab pos="456565" algn="l"/>
                          <a:tab pos="1218565" algn="l"/>
                        </a:tabLst>
                      </a:pPr>
                      <a:r>
                        <a:rPr sz="2000" b="1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0	</a:t>
                      </a:r>
                      <a:r>
                        <a:rPr sz="2000" b="1" spc="-5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20	</a:t>
                      </a:r>
                      <a:r>
                        <a:rPr sz="2000" b="1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R="781685" algn="r">
                        <a:lnSpc>
                          <a:spcPts val="2270"/>
                        </a:lnSpc>
                        <a:tabLst>
                          <a:tab pos="456565" algn="l"/>
                          <a:tab pos="1218565" algn="l"/>
                        </a:tabLst>
                      </a:pPr>
                      <a:r>
                        <a:rPr sz="2000" b="1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1	</a:t>
                      </a:r>
                      <a:r>
                        <a:rPr sz="2000" b="1" spc="-5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40	</a:t>
                      </a:r>
                      <a:r>
                        <a:rPr sz="2000" b="1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127000">
                        <a:lnSpc>
                          <a:spcPts val="2335"/>
                        </a:lnSpc>
                        <a:tabLst>
                          <a:tab pos="1193165" algn="l"/>
                        </a:tabLst>
                      </a:pPr>
                      <a:r>
                        <a:rPr sz="2000" b="1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2 </a:t>
                      </a:r>
                      <a:r>
                        <a:rPr sz="2000" b="1" spc="-5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NaN	20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860"/>
                        </a:lnSpc>
                      </a:pPr>
                      <a:r>
                        <a:rPr sz="18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print</a:t>
                      </a:r>
                      <a:r>
                        <a:rPr sz="1800" b="1" spc="-5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5" dirty="0">
                          <a:latin typeface="Courier New"/>
                          <a:cs typeface="Courier New"/>
                        </a:rPr>
                        <a:t>df1</a:t>
                      </a:r>
                      <a:r>
                        <a:rPr sz="1800" b="1" spc="-5" dirty="0">
                          <a:solidFill>
                            <a:srgbClr val="000080"/>
                          </a:solidFill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800" b="1" spc="-5" dirty="0">
                          <a:latin typeface="Courier New"/>
                          <a:cs typeface="Courier New"/>
                        </a:rPr>
                        <a:t>combine_first</a:t>
                      </a:r>
                      <a:r>
                        <a:rPr sz="1800" b="1" spc="-5" dirty="0">
                          <a:solidFill>
                            <a:srgbClr val="00008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800" b="1" spc="-5" dirty="0">
                          <a:latin typeface="Courier New"/>
                          <a:cs typeface="Courier New"/>
                        </a:rPr>
                        <a:t>df2</a:t>
                      </a:r>
                      <a:r>
                        <a:rPr sz="1800" b="1" spc="-5" dirty="0">
                          <a:solidFill>
                            <a:srgbClr val="000080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R="2235835" algn="r">
                        <a:lnSpc>
                          <a:spcPts val="2335"/>
                        </a:lnSpc>
                        <a:tabLst>
                          <a:tab pos="608965" algn="l"/>
                          <a:tab pos="1066165" algn="l"/>
                        </a:tabLst>
                      </a:pPr>
                      <a:r>
                        <a:rPr sz="2000" b="1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x	y	z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R="2235835" algn="r">
                        <a:lnSpc>
                          <a:spcPts val="2270"/>
                        </a:lnSpc>
                        <a:tabLst>
                          <a:tab pos="608965" algn="l"/>
                          <a:tab pos="1218565" algn="l"/>
                          <a:tab pos="1675764" algn="l"/>
                        </a:tabLst>
                      </a:pPr>
                      <a:r>
                        <a:rPr sz="2000" b="1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0	1	2	1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R="2235835" algn="r">
                        <a:lnSpc>
                          <a:spcPts val="2270"/>
                        </a:lnSpc>
                        <a:tabLst>
                          <a:tab pos="456565" algn="l"/>
                          <a:tab pos="1218565" algn="l"/>
                          <a:tab pos="1675764" algn="l"/>
                        </a:tabLst>
                      </a:pPr>
                      <a:r>
                        <a:rPr sz="2000" b="1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1	</a:t>
                      </a:r>
                      <a:r>
                        <a:rPr sz="2000" b="1" spc="-5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40	</a:t>
                      </a:r>
                      <a:r>
                        <a:rPr sz="2000" b="1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4	2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R="2235835" algn="r">
                        <a:lnSpc>
                          <a:spcPts val="2335"/>
                        </a:lnSpc>
                        <a:tabLst>
                          <a:tab pos="608965" algn="l"/>
                          <a:tab pos="1066165" algn="l"/>
                          <a:tab pos="1675764" algn="l"/>
                        </a:tabLst>
                      </a:pPr>
                      <a:r>
                        <a:rPr sz="2000" b="1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2	2	</a:t>
                      </a:r>
                      <a:r>
                        <a:rPr sz="2000" b="1" spc="-5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20	</a:t>
                      </a:r>
                      <a:r>
                        <a:rPr sz="2000" b="1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860"/>
                        </a:lnSpc>
                      </a:pPr>
                      <a:r>
                        <a:rPr sz="18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print</a:t>
                      </a:r>
                      <a:r>
                        <a:rPr sz="1800" b="1" spc="-5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5" dirty="0">
                          <a:latin typeface="Courier New"/>
                          <a:cs typeface="Courier New"/>
                        </a:rPr>
                        <a:t>df1</a:t>
                      </a:r>
                      <a:r>
                        <a:rPr sz="1800" b="1" spc="-5" dirty="0">
                          <a:solidFill>
                            <a:srgbClr val="000080"/>
                          </a:solidFill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800" b="1" spc="-5" dirty="0">
                          <a:latin typeface="Courier New"/>
                          <a:cs typeface="Courier New"/>
                        </a:rPr>
                        <a:t>combineAdd</a:t>
                      </a:r>
                      <a:r>
                        <a:rPr sz="1800" b="1" spc="-5" dirty="0">
                          <a:solidFill>
                            <a:srgbClr val="00008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800" b="1" spc="-5" dirty="0">
                          <a:latin typeface="Courier New"/>
                          <a:cs typeface="Courier New"/>
                        </a:rPr>
                        <a:t>df2</a:t>
                      </a:r>
                      <a:r>
                        <a:rPr sz="1800" b="1" spc="-5" dirty="0">
                          <a:solidFill>
                            <a:srgbClr val="000080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R="1719580" algn="r">
                        <a:lnSpc>
                          <a:spcPts val="2335"/>
                        </a:lnSpc>
                        <a:tabLst>
                          <a:tab pos="608965" algn="l"/>
                          <a:tab pos="1066165" algn="l"/>
                        </a:tabLst>
                      </a:pPr>
                      <a:r>
                        <a:rPr sz="2000" b="1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x	y	z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R="1719580" algn="r">
                        <a:lnSpc>
                          <a:spcPts val="2270"/>
                        </a:lnSpc>
                        <a:tabLst>
                          <a:tab pos="456565" algn="l"/>
                          <a:tab pos="1218565" algn="l"/>
                          <a:tab pos="1675764" algn="l"/>
                        </a:tabLst>
                      </a:pPr>
                      <a:r>
                        <a:rPr sz="2000" b="1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0	</a:t>
                      </a:r>
                      <a:r>
                        <a:rPr sz="2000" b="1" spc="-5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21	</a:t>
                      </a:r>
                      <a:r>
                        <a:rPr sz="2000" b="1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4	1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R="1719580" algn="r">
                        <a:lnSpc>
                          <a:spcPts val="2270"/>
                        </a:lnSpc>
                        <a:tabLst>
                          <a:tab pos="456565" algn="l"/>
                          <a:tab pos="1218565" algn="l"/>
                          <a:tab pos="1675764" algn="l"/>
                        </a:tabLst>
                      </a:pPr>
                      <a:r>
                        <a:rPr sz="2000" b="1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1	</a:t>
                      </a:r>
                      <a:r>
                        <a:rPr sz="2000" b="1" spc="-5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40	</a:t>
                      </a:r>
                      <a:r>
                        <a:rPr sz="2000" b="1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8	2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R="1719580" algn="r">
                        <a:lnSpc>
                          <a:spcPts val="2335"/>
                        </a:lnSpc>
                        <a:tabLst>
                          <a:tab pos="608965" algn="l"/>
                          <a:tab pos="1066165" algn="l"/>
                          <a:tab pos="1675764" algn="l"/>
                        </a:tabLst>
                      </a:pPr>
                      <a:r>
                        <a:rPr sz="2000" b="1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2	2	</a:t>
                      </a:r>
                      <a:r>
                        <a:rPr sz="2000" b="1" spc="-5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20	</a:t>
                      </a:r>
                      <a:r>
                        <a:rPr sz="2000" b="1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1849026" y="5694781"/>
            <a:ext cx="9745345" cy="71532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53189" marR="5080" indent="-941122">
              <a:lnSpc>
                <a:spcPct val="117600"/>
              </a:lnSpc>
              <a:spcBef>
                <a:spcPts val="95"/>
              </a:spcBef>
            </a:pPr>
            <a:r>
              <a:rPr sz="2000" spc="-5" dirty="0">
                <a:latin typeface="Arial Black"/>
                <a:cs typeface="Arial Black"/>
              </a:rPr>
              <a:t>Пытаемся</a:t>
            </a:r>
            <a:r>
              <a:rPr sz="2000" spc="5" dirty="0">
                <a:latin typeface="Arial Black"/>
                <a:cs typeface="Arial Black"/>
              </a:rPr>
              <a:t> </a:t>
            </a:r>
            <a:r>
              <a:rPr sz="2000" dirty="0">
                <a:latin typeface="Arial Black"/>
                <a:cs typeface="Arial Black"/>
              </a:rPr>
              <a:t>грамотно</a:t>
            </a:r>
            <a:r>
              <a:rPr sz="2000" spc="5" dirty="0">
                <a:latin typeface="Arial Black"/>
                <a:cs typeface="Arial Black"/>
              </a:rPr>
              <a:t> </a:t>
            </a:r>
            <a:r>
              <a:rPr sz="2000" dirty="0">
                <a:latin typeface="Arial Black"/>
                <a:cs typeface="Arial Black"/>
              </a:rPr>
              <a:t>объединить:</a:t>
            </a:r>
            <a:r>
              <a:rPr sz="2000" spc="15" dirty="0">
                <a:latin typeface="Arial Black"/>
                <a:cs typeface="Arial Black"/>
              </a:rPr>
              <a:t> </a:t>
            </a:r>
            <a:r>
              <a:rPr sz="2000" spc="-5" dirty="0">
                <a:latin typeface="Arial Black"/>
                <a:cs typeface="Arial Black"/>
              </a:rPr>
              <a:t>учитывая,</a:t>
            </a:r>
            <a:r>
              <a:rPr sz="2000" spc="15" dirty="0">
                <a:latin typeface="Arial Black"/>
                <a:cs typeface="Arial Black"/>
              </a:rPr>
              <a:t> </a:t>
            </a:r>
            <a:r>
              <a:rPr sz="2000" dirty="0">
                <a:latin typeface="Arial Black"/>
                <a:cs typeface="Arial Black"/>
              </a:rPr>
              <a:t>что</a:t>
            </a:r>
            <a:r>
              <a:rPr sz="2000" spc="-5" dirty="0">
                <a:latin typeface="Arial Black"/>
                <a:cs typeface="Arial Black"/>
              </a:rPr>
              <a:t> одинаковые</a:t>
            </a:r>
            <a:r>
              <a:rPr sz="2000" spc="5" dirty="0">
                <a:latin typeface="Arial Black"/>
                <a:cs typeface="Arial Black"/>
              </a:rPr>
              <a:t> </a:t>
            </a:r>
            <a:r>
              <a:rPr sz="2000" spc="-5" dirty="0">
                <a:latin typeface="Arial Black"/>
                <a:cs typeface="Arial Black"/>
              </a:rPr>
              <a:t>строки </a:t>
            </a:r>
            <a:r>
              <a:rPr sz="2000" spc="-650" dirty="0">
                <a:latin typeface="Arial Black"/>
                <a:cs typeface="Arial Black"/>
              </a:rPr>
              <a:t> </a:t>
            </a:r>
            <a:r>
              <a:rPr sz="2000" spc="-5" dirty="0">
                <a:latin typeface="Arial Black"/>
                <a:cs typeface="Arial Black"/>
              </a:rPr>
              <a:t>могут</a:t>
            </a:r>
            <a:r>
              <a:rPr sz="2000" spc="5" dirty="0">
                <a:latin typeface="Arial Black"/>
                <a:cs typeface="Arial Black"/>
              </a:rPr>
              <a:t> </a:t>
            </a:r>
            <a:r>
              <a:rPr sz="2000" spc="-5" dirty="0">
                <a:latin typeface="Arial Black"/>
                <a:cs typeface="Arial Black"/>
              </a:rPr>
              <a:t>быть</a:t>
            </a:r>
            <a:r>
              <a:rPr sz="2000" spc="10" dirty="0">
                <a:latin typeface="Arial Black"/>
                <a:cs typeface="Arial Black"/>
              </a:rPr>
              <a:t> </a:t>
            </a:r>
            <a:r>
              <a:rPr sz="2000" spc="-5" dirty="0">
                <a:latin typeface="Arial Black"/>
                <a:cs typeface="Arial Black"/>
              </a:rPr>
              <a:t>частично</a:t>
            </a:r>
            <a:r>
              <a:rPr sz="2000" spc="5" dirty="0">
                <a:latin typeface="Arial Black"/>
                <a:cs typeface="Arial Black"/>
              </a:rPr>
              <a:t> </a:t>
            </a:r>
            <a:r>
              <a:rPr sz="2000" spc="-5" dirty="0">
                <a:latin typeface="Arial Black"/>
                <a:cs typeface="Arial Black"/>
              </a:rPr>
              <a:t>описаны</a:t>
            </a:r>
            <a:r>
              <a:rPr sz="2000" spc="10" dirty="0">
                <a:latin typeface="Arial Black"/>
                <a:cs typeface="Arial Black"/>
              </a:rPr>
              <a:t> </a:t>
            </a:r>
            <a:r>
              <a:rPr sz="2000" dirty="0">
                <a:latin typeface="Arial Black"/>
                <a:cs typeface="Arial Black"/>
              </a:rPr>
              <a:t>в</a:t>
            </a:r>
            <a:r>
              <a:rPr sz="2000" spc="10" dirty="0">
                <a:latin typeface="Arial Black"/>
                <a:cs typeface="Arial Black"/>
              </a:rPr>
              <a:t> </a:t>
            </a:r>
            <a:r>
              <a:rPr sz="2000" spc="-5" dirty="0">
                <a:latin typeface="Arial Black"/>
                <a:cs typeface="Arial Black"/>
              </a:rPr>
              <a:t>разных ДатаФреймах</a:t>
            </a:r>
            <a:endParaRPr sz="20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1614328" y="877571"/>
            <a:ext cx="10039350" cy="83356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1">
              <a:spcBef>
                <a:spcPts val="100"/>
              </a:spcBef>
            </a:pPr>
            <a:r>
              <a:rPr b="1" dirty="0">
                <a:solidFill>
                  <a:srgbClr val="008000"/>
                </a:solidFill>
                <a:latin typeface="Courier New"/>
                <a:cs typeface="Courier New"/>
              </a:rPr>
              <a:t>#</a:t>
            </a:r>
            <a:r>
              <a:rPr b="1" spc="-3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b="1" spc="-5" dirty="0">
                <a:solidFill>
                  <a:srgbClr val="008000"/>
                </a:solidFill>
                <a:latin typeface="Courier New"/>
                <a:cs typeface="Courier New"/>
              </a:rPr>
              <a:t>используем</a:t>
            </a:r>
            <a:r>
              <a:rPr b="1" spc="-3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b="1" spc="-5" dirty="0">
                <a:solidFill>
                  <a:srgbClr val="008000"/>
                </a:solidFill>
                <a:latin typeface="Courier New"/>
                <a:cs typeface="Courier New"/>
              </a:rPr>
              <a:t>свой</a:t>
            </a:r>
            <a:r>
              <a:rPr b="1" spc="-3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b="1" spc="-5" dirty="0">
                <a:solidFill>
                  <a:srgbClr val="008000"/>
                </a:solidFill>
                <a:latin typeface="Courier New"/>
                <a:cs typeface="Courier New"/>
              </a:rPr>
              <a:t>комбайнер</a:t>
            </a:r>
            <a:endParaRPr>
              <a:latin typeface="Courier New"/>
              <a:cs typeface="Courier New"/>
            </a:endParaRPr>
          </a:p>
          <a:p>
            <a:pPr>
              <a:spcBef>
                <a:spcPts val="50"/>
              </a:spcBef>
            </a:pPr>
            <a:endParaRPr sz="1650">
              <a:latin typeface="Courier New"/>
              <a:cs typeface="Courier New"/>
            </a:endParaRPr>
          </a:p>
          <a:p>
            <a:pPr marL="12701"/>
            <a:r>
              <a:rPr b="1" spc="-5" dirty="0">
                <a:latin typeface="Courier New"/>
                <a:cs typeface="Courier New"/>
              </a:rPr>
              <a:t>combiner </a:t>
            </a:r>
            <a:r>
              <a:rPr b="1" dirty="0">
                <a:solidFill>
                  <a:srgbClr val="000080"/>
                </a:solidFill>
                <a:latin typeface="Courier New"/>
                <a:cs typeface="Courier New"/>
              </a:rPr>
              <a:t>=</a:t>
            </a:r>
            <a:r>
              <a:rPr b="1" spc="-10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b="1" spc="-5" dirty="0">
                <a:solidFill>
                  <a:srgbClr val="0000FF"/>
                </a:solidFill>
                <a:latin typeface="Courier New"/>
                <a:cs typeface="Courier New"/>
              </a:rPr>
              <a:t>lambda</a:t>
            </a:r>
            <a:r>
              <a:rPr b="1" spc="-1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b="1" spc="-5" dirty="0">
                <a:latin typeface="Courier New"/>
                <a:cs typeface="Courier New"/>
              </a:rPr>
              <a:t>x</a:t>
            </a:r>
            <a:r>
              <a:rPr b="1" spc="-5" dirty="0">
                <a:solidFill>
                  <a:srgbClr val="000080"/>
                </a:solidFill>
                <a:latin typeface="Courier New"/>
                <a:cs typeface="Courier New"/>
              </a:rPr>
              <a:t>, </a:t>
            </a:r>
            <a:r>
              <a:rPr b="1" spc="-5" dirty="0">
                <a:latin typeface="Courier New"/>
                <a:cs typeface="Courier New"/>
              </a:rPr>
              <a:t>y</a:t>
            </a:r>
            <a:r>
              <a:rPr b="1" spc="-5" dirty="0">
                <a:solidFill>
                  <a:srgbClr val="000080"/>
                </a:solidFill>
                <a:latin typeface="Courier New"/>
                <a:cs typeface="Courier New"/>
              </a:rPr>
              <a:t>:</a:t>
            </a:r>
            <a:r>
              <a:rPr b="1" spc="-10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b="1" spc="-5" dirty="0">
                <a:latin typeface="Courier New"/>
                <a:cs typeface="Courier New"/>
              </a:rPr>
              <a:t>np</a:t>
            </a:r>
            <a:r>
              <a:rPr b="1" spc="-5" dirty="0">
                <a:solidFill>
                  <a:srgbClr val="000080"/>
                </a:solidFill>
                <a:latin typeface="Courier New"/>
                <a:cs typeface="Courier New"/>
              </a:rPr>
              <a:t>.</a:t>
            </a:r>
            <a:r>
              <a:rPr b="1" spc="-5" dirty="0">
                <a:latin typeface="Courier New"/>
                <a:cs typeface="Courier New"/>
              </a:rPr>
              <a:t>where</a:t>
            </a:r>
            <a:r>
              <a:rPr b="1" spc="-5" dirty="0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b="1" spc="-5" dirty="0">
                <a:latin typeface="Courier New"/>
                <a:cs typeface="Courier New"/>
              </a:rPr>
              <a:t>pd</a:t>
            </a:r>
            <a:r>
              <a:rPr b="1" spc="-5" dirty="0">
                <a:solidFill>
                  <a:srgbClr val="000080"/>
                </a:solidFill>
                <a:latin typeface="Courier New"/>
                <a:cs typeface="Courier New"/>
              </a:rPr>
              <a:t>.</a:t>
            </a:r>
            <a:r>
              <a:rPr b="1" spc="-5" dirty="0">
                <a:latin typeface="Courier New"/>
                <a:cs typeface="Courier New"/>
              </a:rPr>
              <a:t>isnull</a:t>
            </a:r>
            <a:r>
              <a:rPr b="1" spc="-5" dirty="0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b="1" spc="-5" dirty="0">
                <a:latin typeface="Courier New"/>
                <a:cs typeface="Courier New"/>
              </a:rPr>
              <a:t>x</a:t>
            </a:r>
            <a:r>
              <a:rPr b="1" spc="-5" dirty="0">
                <a:solidFill>
                  <a:srgbClr val="000080"/>
                </a:solidFill>
                <a:latin typeface="Courier New"/>
                <a:cs typeface="Courier New"/>
              </a:rPr>
              <a:t>),</a:t>
            </a:r>
            <a:r>
              <a:rPr b="1" spc="-10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b="1" spc="-5" dirty="0">
                <a:latin typeface="Courier New"/>
                <a:cs typeface="Courier New"/>
              </a:rPr>
              <a:t>y</a:t>
            </a:r>
            <a:r>
              <a:rPr b="1" spc="-5" dirty="0">
                <a:solidFill>
                  <a:srgbClr val="000080"/>
                </a:solidFill>
                <a:latin typeface="Courier New"/>
                <a:cs typeface="Courier New"/>
              </a:rPr>
              <a:t>,</a:t>
            </a:r>
            <a:r>
              <a:rPr b="1" spc="-10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b="1" spc="-5" dirty="0">
                <a:solidFill>
                  <a:srgbClr val="FF0000"/>
                </a:solidFill>
                <a:latin typeface="Courier New"/>
                <a:cs typeface="Courier New"/>
              </a:rPr>
              <a:t>100</a:t>
            </a:r>
            <a:r>
              <a:rPr b="1" spc="-5" dirty="0">
                <a:solidFill>
                  <a:srgbClr val="000080"/>
                </a:solidFill>
                <a:latin typeface="Courier New"/>
                <a:cs typeface="Courier New"/>
              </a:rPr>
              <a:t>*</a:t>
            </a:r>
            <a:r>
              <a:rPr b="1" spc="-5" dirty="0">
                <a:latin typeface="Courier New"/>
                <a:cs typeface="Courier New"/>
              </a:rPr>
              <a:t>x</a:t>
            </a:r>
            <a:r>
              <a:rPr b="1" spc="-5" dirty="0">
                <a:solidFill>
                  <a:srgbClr val="000080"/>
                </a:solidFill>
                <a:latin typeface="Courier New"/>
                <a:cs typeface="Courier New"/>
              </a:rPr>
              <a:t>)</a:t>
            </a:r>
            <a:r>
              <a:rPr b="1" spc="-10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b="1" dirty="0">
                <a:solidFill>
                  <a:srgbClr val="008000"/>
                </a:solidFill>
                <a:latin typeface="Courier New"/>
                <a:cs typeface="Courier New"/>
              </a:rPr>
              <a:t>#</a:t>
            </a:r>
            <a:r>
              <a:rPr b="1" spc="-1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b="1" spc="-5" dirty="0">
                <a:solidFill>
                  <a:srgbClr val="008000"/>
                </a:solidFill>
                <a:latin typeface="Courier New"/>
                <a:cs typeface="Courier New"/>
              </a:rPr>
              <a:t>свой</a:t>
            </a:r>
            <a:r>
              <a:rPr b="1" spc="-1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b="1" spc="-5" dirty="0">
                <a:solidFill>
                  <a:srgbClr val="008000"/>
                </a:solidFill>
                <a:latin typeface="Courier New"/>
                <a:cs typeface="Courier New"/>
              </a:rPr>
              <a:t>комбайнер</a:t>
            </a:r>
            <a:endParaRPr>
              <a:latin typeface="Courier New"/>
              <a:cs typeface="Courier New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500029" y="2138808"/>
          <a:ext cx="9394190" cy="37481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075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866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48151">
                <a:tc>
                  <a:txBody>
                    <a:bodyPr/>
                    <a:lstStyle/>
                    <a:p>
                      <a:pPr marL="127000">
                        <a:lnSpc>
                          <a:spcPts val="2039"/>
                        </a:lnSpc>
                      </a:pPr>
                      <a:r>
                        <a:rPr sz="20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print</a:t>
                      </a:r>
                      <a:r>
                        <a:rPr sz="2000" b="1" spc="-8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b="1" spc="-5" dirty="0">
                          <a:latin typeface="Courier New"/>
                          <a:cs typeface="Courier New"/>
                        </a:rPr>
                        <a:t>df1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127000">
                        <a:lnSpc>
                          <a:spcPts val="2335"/>
                        </a:lnSpc>
                      </a:pPr>
                      <a:r>
                        <a:rPr sz="20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print</a:t>
                      </a:r>
                      <a:r>
                        <a:rPr sz="2000" b="1" spc="-8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b="1" spc="-5" dirty="0">
                          <a:latin typeface="Courier New"/>
                          <a:cs typeface="Courier New"/>
                        </a:rPr>
                        <a:t>df2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R="2843530" algn="r">
                        <a:lnSpc>
                          <a:spcPts val="2330"/>
                        </a:lnSpc>
                        <a:tabLst>
                          <a:tab pos="608965" algn="l"/>
                          <a:tab pos="1066165" algn="l"/>
                        </a:tabLst>
                      </a:pPr>
                      <a:r>
                        <a:rPr sz="2000" b="1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x	y	z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R="2844800" algn="r">
                        <a:lnSpc>
                          <a:spcPts val="2265"/>
                        </a:lnSpc>
                        <a:tabLst>
                          <a:tab pos="608965" algn="l"/>
                          <a:tab pos="1218565" algn="l"/>
                          <a:tab pos="1675764" algn="l"/>
                        </a:tabLst>
                      </a:pPr>
                      <a:r>
                        <a:rPr sz="2000" b="1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0	1	2	1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431165" indent="-304800">
                        <a:lnSpc>
                          <a:spcPts val="2270"/>
                        </a:lnSpc>
                        <a:buAutoNum type="arabicPlain"/>
                        <a:tabLst>
                          <a:tab pos="431800" algn="l"/>
                          <a:tab pos="1345565" algn="l"/>
                          <a:tab pos="1802764" algn="l"/>
                        </a:tabLst>
                      </a:pPr>
                      <a:r>
                        <a:rPr sz="2000" b="1" spc="-5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NaN	</a:t>
                      </a:r>
                      <a:r>
                        <a:rPr sz="2000" b="1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4	2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735965" indent="-609600">
                        <a:lnSpc>
                          <a:spcPts val="2335"/>
                        </a:lnSpc>
                        <a:buAutoNum type="arabicPlain"/>
                        <a:tabLst>
                          <a:tab pos="735965" algn="l"/>
                          <a:tab pos="736600" algn="l"/>
                          <a:tab pos="1802764" algn="l"/>
                        </a:tabLst>
                      </a:pPr>
                      <a:r>
                        <a:rPr sz="2000" b="1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2000" b="1" spc="5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NaN	</a:t>
                      </a:r>
                      <a:r>
                        <a:rPr sz="2000" b="1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R="3300729" algn="r">
                        <a:lnSpc>
                          <a:spcPts val="2330"/>
                        </a:lnSpc>
                        <a:tabLst>
                          <a:tab pos="609600" algn="l"/>
                        </a:tabLst>
                      </a:pPr>
                      <a:r>
                        <a:rPr sz="2000" b="1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x	y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R="3302000" algn="r">
                        <a:lnSpc>
                          <a:spcPts val="2265"/>
                        </a:lnSpc>
                        <a:tabLst>
                          <a:tab pos="456565" algn="l"/>
                          <a:tab pos="1218565" algn="l"/>
                        </a:tabLst>
                      </a:pPr>
                      <a:r>
                        <a:rPr sz="2000" b="1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0	</a:t>
                      </a:r>
                      <a:r>
                        <a:rPr sz="2000" b="1" spc="-5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20	</a:t>
                      </a:r>
                      <a:r>
                        <a:rPr sz="2000" b="1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R="3302000" algn="r">
                        <a:lnSpc>
                          <a:spcPts val="2270"/>
                        </a:lnSpc>
                        <a:tabLst>
                          <a:tab pos="456565" algn="l"/>
                          <a:tab pos="1218565" algn="l"/>
                        </a:tabLst>
                      </a:pPr>
                      <a:r>
                        <a:rPr sz="2000" b="1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1	</a:t>
                      </a:r>
                      <a:r>
                        <a:rPr sz="2000" b="1" spc="-5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40	</a:t>
                      </a:r>
                      <a:r>
                        <a:rPr sz="2000" b="1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127000">
                        <a:lnSpc>
                          <a:spcPts val="2335"/>
                        </a:lnSpc>
                        <a:tabLst>
                          <a:tab pos="1193165" algn="l"/>
                        </a:tabLst>
                      </a:pPr>
                      <a:r>
                        <a:rPr sz="2000" b="1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2 </a:t>
                      </a:r>
                      <a:r>
                        <a:rPr sz="2000" b="1" spc="-5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NaN	20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895"/>
                        </a:lnSpc>
                      </a:pPr>
                      <a:r>
                        <a:rPr sz="18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print</a:t>
                      </a:r>
                      <a:r>
                        <a:rPr sz="1800" b="1" spc="-3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5" dirty="0">
                          <a:latin typeface="Courier New"/>
                          <a:cs typeface="Courier New"/>
                        </a:rPr>
                        <a:t>df1</a:t>
                      </a:r>
                      <a:r>
                        <a:rPr sz="1800" b="1" spc="-5" dirty="0">
                          <a:solidFill>
                            <a:srgbClr val="000080"/>
                          </a:solidFill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800" b="1" spc="-5" dirty="0">
                          <a:latin typeface="Courier New"/>
                          <a:cs typeface="Courier New"/>
                        </a:rPr>
                        <a:t>combine</a:t>
                      </a:r>
                      <a:r>
                        <a:rPr sz="1800" b="1" spc="-5" dirty="0">
                          <a:solidFill>
                            <a:srgbClr val="00008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800" b="1" spc="-5" dirty="0">
                          <a:latin typeface="Courier New"/>
                          <a:cs typeface="Courier New"/>
                        </a:rPr>
                        <a:t>df2</a:t>
                      </a:r>
                      <a:r>
                        <a:rPr sz="1800" b="1" spc="-5" dirty="0">
                          <a:solidFill>
                            <a:srgbClr val="00008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800" b="1" spc="-35" dirty="0">
                          <a:solidFill>
                            <a:srgbClr val="00008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5" dirty="0">
                          <a:latin typeface="Courier New"/>
                          <a:cs typeface="Courier New"/>
                        </a:rPr>
                        <a:t>combiner</a:t>
                      </a:r>
                      <a:r>
                        <a:rPr sz="1800" b="1" spc="-5" dirty="0">
                          <a:solidFill>
                            <a:srgbClr val="000080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69850" marR="2070100" indent="762000">
                        <a:lnSpc>
                          <a:spcPts val="2270"/>
                        </a:lnSpc>
                        <a:tabLst>
                          <a:tab pos="527050" algn="l"/>
                          <a:tab pos="1289050" algn="l"/>
                          <a:tab pos="1593850" algn="l"/>
                          <a:tab pos="2051050" algn="l"/>
                          <a:tab pos="2355850" algn="l"/>
                        </a:tabLst>
                      </a:pPr>
                      <a:r>
                        <a:rPr sz="2000" b="1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x		y		z  0	</a:t>
                      </a:r>
                      <a:r>
                        <a:rPr sz="2000" b="1" spc="-5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10</a:t>
                      </a:r>
                      <a:r>
                        <a:rPr sz="2000" b="1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0	</a:t>
                      </a:r>
                      <a:r>
                        <a:rPr sz="2000" b="1" spc="-5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20</a:t>
                      </a:r>
                      <a:r>
                        <a:rPr sz="2000" b="1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0	</a:t>
                      </a:r>
                      <a:r>
                        <a:rPr sz="2000" b="1" spc="-5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100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69850">
                        <a:lnSpc>
                          <a:spcPts val="2140"/>
                        </a:lnSpc>
                        <a:tabLst>
                          <a:tab pos="679450" algn="l"/>
                          <a:tab pos="1289050" algn="l"/>
                          <a:tab pos="2051050" algn="l"/>
                        </a:tabLst>
                      </a:pPr>
                      <a:r>
                        <a:rPr sz="2000" b="1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1	</a:t>
                      </a:r>
                      <a:r>
                        <a:rPr sz="2000" b="1" spc="-5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40	400	200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69850">
                        <a:lnSpc>
                          <a:spcPts val="2330"/>
                        </a:lnSpc>
                        <a:tabLst>
                          <a:tab pos="527050" algn="l"/>
                          <a:tab pos="1441450" algn="l"/>
                          <a:tab pos="2051050" algn="l"/>
                        </a:tabLst>
                      </a:pPr>
                      <a:r>
                        <a:rPr sz="2000" b="1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2	</a:t>
                      </a:r>
                      <a:r>
                        <a:rPr sz="2000" b="1" spc="-5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200	20	300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object 9"/>
          <p:cNvSpPr/>
          <p:nvPr/>
        </p:nvSpPr>
        <p:spPr>
          <a:xfrm>
            <a:off x="11885073" y="2138807"/>
            <a:ext cx="182880" cy="6350"/>
          </a:xfrm>
          <a:custGeom>
            <a:avLst/>
            <a:gdLst/>
            <a:ahLst/>
            <a:cxnLst/>
            <a:rect l="l" t="t" r="r" b="b"/>
            <a:pathLst>
              <a:path w="182879" h="6350">
                <a:moveTo>
                  <a:pt x="0" y="6096"/>
                </a:moveTo>
                <a:lnTo>
                  <a:pt x="182879" y="6096"/>
                </a:lnTo>
                <a:lnTo>
                  <a:pt x="182879" y="0"/>
                </a:lnTo>
                <a:lnTo>
                  <a:pt x="0" y="0"/>
                </a:lnTo>
                <a:lnTo>
                  <a:pt x="0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875930" y="5886958"/>
            <a:ext cx="192405" cy="6350"/>
          </a:xfrm>
          <a:custGeom>
            <a:avLst/>
            <a:gdLst/>
            <a:ahLst/>
            <a:cxnLst/>
            <a:rect l="l" t="t" r="r" b="b"/>
            <a:pathLst>
              <a:path w="192404" h="6350">
                <a:moveTo>
                  <a:pt x="0" y="6095"/>
                </a:moveTo>
                <a:lnTo>
                  <a:pt x="192023" y="6095"/>
                </a:lnTo>
                <a:lnTo>
                  <a:pt x="192023" y="0"/>
                </a:lnTo>
                <a:lnTo>
                  <a:pt x="0" y="0"/>
                </a:lnTo>
                <a:lnTo>
                  <a:pt x="0" y="60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1675755" y="7059227"/>
            <a:ext cx="4907576" cy="22955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1">
              <a:spcBef>
                <a:spcPts val="110"/>
              </a:spcBef>
            </a:pPr>
            <a:r>
              <a:rPr dirty="0"/>
              <a:t>Курс</a:t>
            </a:r>
            <a:r>
              <a:rPr spc="-15" dirty="0"/>
              <a:t> </a:t>
            </a:r>
            <a:r>
              <a:rPr spc="-5" dirty="0"/>
              <a:t>«Алгоритмы,</a:t>
            </a:r>
            <a:r>
              <a:rPr spc="-10" dirty="0"/>
              <a:t> </a:t>
            </a:r>
            <a:r>
              <a:rPr spc="-5" dirty="0"/>
              <a:t>модели,</a:t>
            </a:r>
            <a:r>
              <a:rPr spc="-15" dirty="0"/>
              <a:t> </a:t>
            </a:r>
            <a:r>
              <a:rPr spc="-5" dirty="0"/>
              <a:t>алгебры»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xfrm>
            <a:off x="11690820" y="7059227"/>
            <a:ext cx="2831016" cy="22955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1">
              <a:spcBef>
                <a:spcPts val="110"/>
              </a:spcBef>
            </a:pPr>
            <a:r>
              <a:rPr dirty="0"/>
              <a:t>29</a:t>
            </a:r>
            <a:r>
              <a:rPr spc="-25" dirty="0"/>
              <a:t> </a:t>
            </a:r>
            <a:r>
              <a:rPr spc="-5" dirty="0"/>
              <a:t>октября</a:t>
            </a:r>
            <a:r>
              <a:rPr spc="-25" dirty="0"/>
              <a:t> </a:t>
            </a:r>
            <a:r>
              <a:rPr spc="-5" dirty="0"/>
              <a:t>2015</a:t>
            </a:r>
            <a:r>
              <a:rPr spc="-20" dirty="0"/>
              <a:t> </a:t>
            </a:r>
            <a:r>
              <a:rPr spc="-5" dirty="0"/>
              <a:t>года</a:t>
            </a:r>
          </a:p>
        </p:txBody>
      </p:sp>
      <p:sp>
        <p:nvSpPr>
          <p:cNvPr id="16" name="object 6">
            <a:extLst>
              <a:ext uri="{FF2B5EF4-FFF2-40B4-BE49-F238E27FC236}">
                <a16:creationId xmlns:a16="http://schemas.microsoft.com/office/drawing/2014/main" id="{421E00F0-533E-4D2E-83F4-69EEF23B8945}"/>
              </a:ext>
            </a:extLst>
          </p:cNvPr>
          <p:cNvSpPr txBox="1">
            <a:spLocks/>
          </p:cNvSpPr>
          <p:nvPr/>
        </p:nvSpPr>
        <p:spPr>
          <a:xfrm>
            <a:off x="4969670" y="425484"/>
            <a:ext cx="4114799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Arial Black"/>
                <a:ea typeface="+mj-ea"/>
                <a:cs typeface="Arial Black"/>
              </a:defRPr>
            </a:lvl1pPr>
          </a:lstStyle>
          <a:p>
            <a:pPr marL="12701">
              <a:spcBef>
                <a:spcPts val="100"/>
              </a:spcBef>
            </a:pPr>
            <a:r>
              <a:rPr lang="ru-RU" sz="3200" kern="0" spc="-5">
                <a:solidFill>
                  <a:srgbClr val="FF0068"/>
                </a:solidFill>
              </a:rPr>
              <a:t>Комбинирование</a:t>
            </a:r>
            <a:endParaRPr lang="ru-RU" sz="3200" kern="0" spc="-5" dirty="0">
              <a:solidFill>
                <a:srgbClr val="FF0068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140869" y="583438"/>
            <a:ext cx="72390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1">
              <a:spcBef>
                <a:spcPts val="100"/>
              </a:spcBef>
            </a:pPr>
            <a:r>
              <a:rPr sz="3200" spc="-5" dirty="0">
                <a:solidFill>
                  <a:srgbClr val="FF0068"/>
                </a:solidFill>
              </a:rPr>
              <a:t>Объединение</a:t>
            </a:r>
            <a:r>
              <a:rPr sz="3200" spc="-20" dirty="0">
                <a:solidFill>
                  <a:srgbClr val="FF0068"/>
                </a:solidFill>
              </a:rPr>
              <a:t> </a:t>
            </a:r>
            <a:r>
              <a:rPr sz="3200" spc="-5" dirty="0">
                <a:solidFill>
                  <a:srgbClr val="FF0068"/>
                </a:solidFill>
              </a:rPr>
              <a:t>ДатаФреймов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1675755" y="7059227"/>
            <a:ext cx="4907576" cy="22955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1">
              <a:spcBef>
                <a:spcPts val="110"/>
              </a:spcBef>
            </a:pPr>
            <a:r>
              <a:rPr dirty="0"/>
              <a:t>Курс</a:t>
            </a:r>
            <a:r>
              <a:rPr spc="-15" dirty="0"/>
              <a:t> </a:t>
            </a:r>
            <a:r>
              <a:rPr spc="-5" dirty="0"/>
              <a:t>«Алгоритмы,</a:t>
            </a:r>
            <a:r>
              <a:rPr spc="-10" dirty="0"/>
              <a:t> </a:t>
            </a:r>
            <a:r>
              <a:rPr spc="-5" dirty="0"/>
              <a:t>модели,</a:t>
            </a:r>
            <a:r>
              <a:rPr spc="-15" dirty="0"/>
              <a:t> </a:t>
            </a:r>
            <a:r>
              <a:rPr spc="-5" dirty="0"/>
              <a:t>алгебры»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xfrm>
            <a:off x="11690820" y="7059227"/>
            <a:ext cx="2831016" cy="22955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1">
              <a:spcBef>
                <a:spcPts val="110"/>
              </a:spcBef>
            </a:pPr>
            <a:r>
              <a:rPr dirty="0"/>
              <a:t>29</a:t>
            </a:r>
            <a:r>
              <a:rPr spc="-25" dirty="0"/>
              <a:t> </a:t>
            </a:r>
            <a:r>
              <a:rPr spc="-5" dirty="0"/>
              <a:t>октября</a:t>
            </a:r>
            <a:r>
              <a:rPr spc="-25" dirty="0"/>
              <a:t> </a:t>
            </a:r>
            <a:r>
              <a:rPr spc="-5" dirty="0"/>
              <a:t>2015</a:t>
            </a:r>
            <a:r>
              <a:rPr spc="-20" dirty="0"/>
              <a:t> </a:t>
            </a:r>
            <a:r>
              <a:rPr spc="-5" dirty="0"/>
              <a:t>года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614328" y="1231138"/>
            <a:ext cx="8256270" cy="177356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1">
              <a:lnSpc>
                <a:spcPts val="2335"/>
              </a:lnSpc>
              <a:spcBef>
                <a:spcPts val="105"/>
              </a:spcBef>
            </a:pPr>
            <a:r>
              <a:rPr sz="2000" b="1" dirty="0">
                <a:solidFill>
                  <a:srgbClr val="008000"/>
                </a:solidFill>
                <a:latin typeface="Courier New"/>
                <a:cs typeface="Courier New"/>
              </a:rPr>
              <a:t>#</a:t>
            </a:r>
            <a:r>
              <a:rPr sz="2000" b="1" spc="-2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008000"/>
                </a:solidFill>
                <a:latin typeface="Courier New"/>
                <a:cs typeface="Courier New"/>
              </a:rPr>
              <a:t>объединение</a:t>
            </a:r>
            <a:r>
              <a:rPr sz="2000" b="1" spc="-1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008000"/>
                </a:solidFill>
                <a:latin typeface="Courier New"/>
                <a:cs typeface="Courier New"/>
              </a:rPr>
              <a:t>дата-фреймов</a:t>
            </a:r>
            <a:endParaRPr sz="2000">
              <a:latin typeface="Courier New"/>
              <a:cs typeface="Courier New"/>
            </a:endParaRPr>
          </a:p>
          <a:p>
            <a:pPr marL="12701">
              <a:lnSpc>
                <a:spcPts val="2270"/>
              </a:lnSpc>
            </a:pPr>
            <a:r>
              <a:rPr sz="2000" b="1" spc="-5" dirty="0">
                <a:latin typeface="Courier New"/>
                <a:cs typeface="Courier New"/>
              </a:rPr>
              <a:t>left</a:t>
            </a:r>
            <a:r>
              <a:rPr sz="2000" b="1" dirty="0"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000080"/>
                </a:solidFill>
                <a:latin typeface="Courier New"/>
                <a:cs typeface="Courier New"/>
              </a:rPr>
              <a:t>= </a:t>
            </a:r>
            <a:r>
              <a:rPr sz="2000" b="1" spc="-5" dirty="0">
                <a:latin typeface="Courier New"/>
                <a:cs typeface="Courier New"/>
              </a:rPr>
              <a:t>pd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.</a:t>
            </a:r>
            <a:r>
              <a:rPr sz="2000" b="1" spc="-5" dirty="0">
                <a:latin typeface="Courier New"/>
                <a:cs typeface="Courier New"/>
              </a:rPr>
              <a:t>DataFrame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({</a:t>
            </a:r>
            <a:r>
              <a:rPr sz="2000" b="1" spc="-5" dirty="0">
                <a:solidFill>
                  <a:srgbClr val="808080"/>
                </a:solidFill>
                <a:latin typeface="Courier New"/>
                <a:cs typeface="Courier New"/>
              </a:rPr>
              <a:t>'key'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:</a:t>
            </a:r>
            <a:r>
              <a:rPr sz="2000" b="1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[</a:t>
            </a:r>
            <a:r>
              <a:rPr sz="2000" b="1" spc="-5" dirty="0">
                <a:solidFill>
                  <a:srgbClr val="FF0000"/>
                </a:solidFill>
                <a:latin typeface="Courier New"/>
                <a:cs typeface="Courier New"/>
              </a:rPr>
              <a:t>1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,</a:t>
            </a:r>
            <a:r>
              <a:rPr sz="2000" b="1" spc="-5" dirty="0">
                <a:solidFill>
                  <a:srgbClr val="FF0000"/>
                </a:solidFill>
                <a:latin typeface="Courier New"/>
                <a:cs typeface="Courier New"/>
              </a:rPr>
              <a:t>2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,</a:t>
            </a:r>
            <a:r>
              <a:rPr sz="2000" b="1" spc="-5" dirty="0">
                <a:solidFill>
                  <a:srgbClr val="FF0000"/>
                </a:solidFill>
                <a:latin typeface="Courier New"/>
                <a:cs typeface="Courier New"/>
              </a:rPr>
              <a:t>1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],</a:t>
            </a:r>
            <a:r>
              <a:rPr sz="2000" b="1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808080"/>
                </a:solidFill>
                <a:latin typeface="Courier New"/>
                <a:cs typeface="Courier New"/>
              </a:rPr>
              <a:t>'l'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:</a:t>
            </a:r>
            <a:r>
              <a:rPr sz="2000" b="1" spc="5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[</a:t>
            </a:r>
            <a:r>
              <a:rPr sz="2000" b="1" spc="-5" dirty="0">
                <a:solidFill>
                  <a:srgbClr val="FF0000"/>
                </a:solidFill>
                <a:latin typeface="Courier New"/>
                <a:cs typeface="Courier New"/>
              </a:rPr>
              <a:t>1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,</a:t>
            </a:r>
            <a:r>
              <a:rPr sz="2000" b="1" spc="5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Courier New"/>
                <a:cs typeface="Courier New"/>
              </a:rPr>
              <a:t>2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,</a:t>
            </a:r>
            <a:r>
              <a:rPr sz="2000" b="1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Courier New"/>
                <a:cs typeface="Courier New"/>
              </a:rPr>
              <a:t>3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]})</a:t>
            </a:r>
            <a:endParaRPr sz="2000">
              <a:latin typeface="Courier New"/>
              <a:cs typeface="Courier New"/>
            </a:endParaRPr>
          </a:p>
          <a:p>
            <a:pPr marL="12701" marR="5080">
              <a:lnSpc>
                <a:spcPts val="2270"/>
              </a:lnSpc>
              <a:spcBef>
                <a:spcPts val="114"/>
              </a:spcBef>
            </a:pPr>
            <a:r>
              <a:rPr sz="2000" b="1" spc="-5" dirty="0">
                <a:latin typeface="Courier New"/>
                <a:cs typeface="Courier New"/>
              </a:rPr>
              <a:t>right</a:t>
            </a:r>
            <a:r>
              <a:rPr sz="2000" b="1" dirty="0"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000080"/>
                </a:solidFill>
                <a:latin typeface="Courier New"/>
                <a:cs typeface="Courier New"/>
              </a:rPr>
              <a:t>= </a:t>
            </a:r>
            <a:r>
              <a:rPr sz="2000" b="1" spc="-5" dirty="0">
                <a:latin typeface="Courier New"/>
                <a:cs typeface="Courier New"/>
              </a:rPr>
              <a:t>pd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.</a:t>
            </a:r>
            <a:r>
              <a:rPr sz="2000" b="1" spc="-5" dirty="0">
                <a:latin typeface="Courier New"/>
                <a:cs typeface="Courier New"/>
              </a:rPr>
              <a:t>DataFrame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({</a:t>
            </a:r>
            <a:r>
              <a:rPr sz="2000" b="1" spc="-5" dirty="0">
                <a:solidFill>
                  <a:srgbClr val="808080"/>
                </a:solidFill>
                <a:latin typeface="Courier New"/>
                <a:cs typeface="Courier New"/>
              </a:rPr>
              <a:t>'key'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:</a:t>
            </a:r>
            <a:r>
              <a:rPr sz="2000" b="1" spc="5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[</a:t>
            </a:r>
            <a:r>
              <a:rPr sz="2000" b="1" spc="-5" dirty="0">
                <a:solidFill>
                  <a:srgbClr val="FF0000"/>
                </a:solidFill>
                <a:latin typeface="Courier New"/>
                <a:cs typeface="Courier New"/>
              </a:rPr>
              <a:t>1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,</a:t>
            </a:r>
            <a:r>
              <a:rPr sz="2000" b="1" spc="-5" dirty="0">
                <a:solidFill>
                  <a:srgbClr val="FF0000"/>
                </a:solidFill>
                <a:latin typeface="Courier New"/>
                <a:cs typeface="Courier New"/>
              </a:rPr>
              <a:t>2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,</a:t>
            </a:r>
            <a:r>
              <a:rPr sz="2000" b="1" spc="-5" dirty="0">
                <a:solidFill>
                  <a:srgbClr val="FF0000"/>
                </a:solidFill>
                <a:latin typeface="Courier New"/>
                <a:cs typeface="Courier New"/>
              </a:rPr>
              <a:t>3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],</a:t>
            </a:r>
            <a:r>
              <a:rPr sz="2000" b="1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808080"/>
                </a:solidFill>
                <a:latin typeface="Courier New"/>
                <a:cs typeface="Courier New"/>
              </a:rPr>
              <a:t>'r'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:</a:t>
            </a:r>
            <a:r>
              <a:rPr sz="2000" b="1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[</a:t>
            </a:r>
            <a:r>
              <a:rPr sz="2000" b="1" spc="-5" dirty="0">
                <a:solidFill>
                  <a:srgbClr val="FF0000"/>
                </a:solidFill>
                <a:latin typeface="Courier New"/>
                <a:cs typeface="Courier New"/>
              </a:rPr>
              <a:t>4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,</a:t>
            </a:r>
            <a:r>
              <a:rPr sz="2000" b="1" spc="10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Courier New"/>
                <a:cs typeface="Courier New"/>
              </a:rPr>
              <a:t>5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,</a:t>
            </a:r>
            <a:r>
              <a:rPr sz="2000" b="1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Courier New"/>
                <a:cs typeface="Courier New"/>
              </a:rPr>
              <a:t>6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]}) </a:t>
            </a:r>
            <a:r>
              <a:rPr sz="2000" b="1" spc="-1185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print</a:t>
            </a:r>
            <a:r>
              <a:rPr sz="2000" b="1" spc="-1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left</a:t>
            </a:r>
            <a:endParaRPr sz="2000">
              <a:latin typeface="Courier New"/>
              <a:cs typeface="Courier New"/>
            </a:endParaRPr>
          </a:p>
          <a:p>
            <a:pPr marL="12701">
              <a:lnSpc>
                <a:spcPts val="2135"/>
              </a:lnSpc>
            </a:pP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print</a:t>
            </a:r>
            <a:r>
              <a:rPr sz="2000" b="1" spc="-5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right</a:t>
            </a:r>
            <a:endParaRPr sz="2000">
              <a:latin typeface="Courier New"/>
              <a:cs typeface="Courier New"/>
            </a:endParaRPr>
          </a:p>
          <a:p>
            <a:pPr marL="12701">
              <a:lnSpc>
                <a:spcPts val="2335"/>
              </a:lnSpc>
            </a:pPr>
            <a:r>
              <a:rPr sz="2000" b="1" spc="-5" dirty="0">
                <a:latin typeface="Courier New"/>
                <a:cs typeface="Courier New"/>
              </a:rPr>
              <a:t>pd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.</a:t>
            </a:r>
            <a:r>
              <a:rPr sz="2000" b="1" spc="-5" dirty="0">
                <a:latin typeface="Courier New"/>
                <a:cs typeface="Courier New"/>
              </a:rPr>
              <a:t>merge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sz="2000" b="1" spc="-5" dirty="0">
                <a:latin typeface="Courier New"/>
                <a:cs typeface="Courier New"/>
              </a:rPr>
              <a:t>left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,</a:t>
            </a:r>
            <a:r>
              <a:rPr sz="2000" b="1" spc="-10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right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,</a:t>
            </a:r>
            <a:r>
              <a:rPr sz="2000" b="1" spc="-10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on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=</a:t>
            </a:r>
            <a:r>
              <a:rPr sz="2000" b="1" spc="-5" dirty="0">
                <a:solidFill>
                  <a:srgbClr val="808080"/>
                </a:solidFill>
                <a:latin typeface="Courier New"/>
                <a:cs typeface="Courier New"/>
              </a:rPr>
              <a:t>'key'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)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768379" y="539850"/>
            <a:ext cx="99060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1">
              <a:spcBef>
                <a:spcPts val="100"/>
              </a:spcBef>
            </a:pPr>
            <a:r>
              <a:rPr sz="3200" dirty="0">
                <a:solidFill>
                  <a:srgbClr val="FF0068"/>
                </a:solidFill>
              </a:rPr>
              <a:t>Вертикальная</a:t>
            </a:r>
            <a:r>
              <a:rPr sz="3200" spc="-15" dirty="0">
                <a:solidFill>
                  <a:srgbClr val="FF0068"/>
                </a:solidFill>
              </a:rPr>
              <a:t> </a:t>
            </a:r>
            <a:r>
              <a:rPr sz="3200" spc="-5" dirty="0">
                <a:solidFill>
                  <a:srgbClr val="FF0068"/>
                </a:solidFill>
              </a:rPr>
              <a:t>конкатенация ДатаФреймов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614328" y="1138176"/>
            <a:ext cx="9201150" cy="42639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1">
              <a:lnSpc>
                <a:spcPts val="1630"/>
              </a:lnSpc>
              <a:spcBef>
                <a:spcPts val="105"/>
              </a:spcBef>
            </a:pPr>
            <a:r>
              <a:rPr sz="1400" b="1" dirty="0">
                <a:latin typeface="Courier New"/>
                <a:cs typeface="Courier New"/>
              </a:rPr>
              <a:t>a</a:t>
            </a:r>
            <a:r>
              <a:rPr sz="1400" b="1" spc="5" dirty="0"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000080"/>
                </a:solidFill>
                <a:latin typeface="Courier New"/>
                <a:cs typeface="Courier New"/>
              </a:rPr>
              <a:t>=</a:t>
            </a:r>
            <a:r>
              <a:rPr sz="1400" b="1" spc="5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pd</a:t>
            </a:r>
            <a:r>
              <a:rPr sz="1400" b="1" spc="-5" dirty="0">
                <a:solidFill>
                  <a:srgbClr val="000080"/>
                </a:solidFill>
                <a:latin typeface="Courier New"/>
                <a:cs typeface="Courier New"/>
              </a:rPr>
              <a:t>.</a:t>
            </a:r>
            <a:r>
              <a:rPr sz="1400" b="1" spc="-5" dirty="0">
                <a:latin typeface="Courier New"/>
                <a:cs typeface="Courier New"/>
              </a:rPr>
              <a:t>DataFrame</a:t>
            </a:r>
            <a:r>
              <a:rPr sz="1400" b="1" spc="-5" dirty="0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sz="1400" b="1" spc="-5" dirty="0">
                <a:latin typeface="Courier New"/>
                <a:cs typeface="Courier New"/>
              </a:rPr>
              <a:t>dict</a:t>
            </a:r>
            <a:r>
              <a:rPr sz="1400" b="1" spc="-5" dirty="0">
                <a:solidFill>
                  <a:srgbClr val="000080"/>
                </a:solidFill>
                <a:latin typeface="Courier New"/>
                <a:cs typeface="Courier New"/>
              </a:rPr>
              <a:t>([(</a:t>
            </a:r>
            <a:r>
              <a:rPr sz="1400" b="1" spc="-5" dirty="0">
                <a:solidFill>
                  <a:srgbClr val="808080"/>
                </a:solidFill>
                <a:latin typeface="Courier New"/>
                <a:cs typeface="Courier New"/>
              </a:rPr>
              <a:t>'A'</a:t>
            </a:r>
            <a:r>
              <a:rPr sz="1400" b="1" spc="-5" dirty="0">
                <a:solidFill>
                  <a:srgbClr val="000080"/>
                </a:solidFill>
                <a:latin typeface="Courier New"/>
                <a:cs typeface="Courier New"/>
              </a:rPr>
              <a:t>,[</a:t>
            </a:r>
            <a:r>
              <a:rPr sz="1400" b="1" spc="-5" dirty="0">
                <a:solidFill>
                  <a:srgbClr val="FF0000"/>
                </a:solidFill>
                <a:latin typeface="Courier New"/>
                <a:cs typeface="Courier New"/>
              </a:rPr>
              <a:t>1.</a:t>
            </a:r>
            <a:r>
              <a:rPr sz="1400" b="1" spc="-5" dirty="0">
                <a:solidFill>
                  <a:srgbClr val="000080"/>
                </a:solidFill>
                <a:latin typeface="Courier New"/>
                <a:cs typeface="Courier New"/>
              </a:rPr>
              <a:t>,</a:t>
            </a:r>
            <a:r>
              <a:rPr sz="1400" b="1" spc="10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FF0000"/>
                </a:solidFill>
                <a:latin typeface="Courier New"/>
                <a:cs typeface="Courier New"/>
              </a:rPr>
              <a:t>3.</a:t>
            </a:r>
            <a:r>
              <a:rPr sz="1400" b="1" spc="-5" dirty="0">
                <a:solidFill>
                  <a:srgbClr val="000080"/>
                </a:solidFill>
                <a:latin typeface="Courier New"/>
                <a:cs typeface="Courier New"/>
              </a:rPr>
              <a:t>,</a:t>
            </a:r>
            <a:r>
              <a:rPr sz="1400" b="1" spc="5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FF0000"/>
                </a:solidFill>
                <a:latin typeface="Courier New"/>
                <a:cs typeface="Courier New"/>
              </a:rPr>
              <a:t>2.</a:t>
            </a:r>
            <a:r>
              <a:rPr sz="1400" b="1" spc="-5" dirty="0">
                <a:solidFill>
                  <a:srgbClr val="000080"/>
                </a:solidFill>
                <a:latin typeface="Courier New"/>
                <a:cs typeface="Courier New"/>
              </a:rPr>
              <a:t>,</a:t>
            </a:r>
            <a:r>
              <a:rPr sz="1400" b="1" spc="5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FF0000"/>
                </a:solidFill>
                <a:latin typeface="Courier New"/>
                <a:cs typeface="Courier New"/>
              </a:rPr>
              <a:t>1.</a:t>
            </a:r>
            <a:r>
              <a:rPr sz="1400" b="1" spc="-5" dirty="0">
                <a:solidFill>
                  <a:srgbClr val="000080"/>
                </a:solidFill>
                <a:latin typeface="Courier New"/>
                <a:cs typeface="Courier New"/>
              </a:rPr>
              <a:t>]),</a:t>
            </a:r>
            <a:r>
              <a:rPr sz="1400" b="1" spc="10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sz="1400" b="1" spc="-5" dirty="0">
                <a:solidFill>
                  <a:srgbClr val="808080"/>
                </a:solidFill>
                <a:latin typeface="Courier New"/>
                <a:cs typeface="Courier New"/>
              </a:rPr>
              <a:t>'B'</a:t>
            </a:r>
            <a:r>
              <a:rPr sz="1400" b="1" spc="-5" dirty="0">
                <a:solidFill>
                  <a:srgbClr val="000080"/>
                </a:solidFill>
                <a:latin typeface="Courier New"/>
                <a:cs typeface="Courier New"/>
              </a:rPr>
              <a:t>,[</a:t>
            </a:r>
            <a:r>
              <a:rPr sz="1400" b="1" spc="-5" dirty="0">
                <a:solidFill>
                  <a:srgbClr val="FF0000"/>
                </a:solidFill>
                <a:latin typeface="Courier New"/>
                <a:cs typeface="Courier New"/>
              </a:rPr>
              <a:t>2.2</a:t>
            </a:r>
            <a:r>
              <a:rPr sz="1400" b="1" spc="-5" dirty="0">
                <a:solidFill>
                  <a:srgbClr val="000080"/>
                </a:solidFill>
                <a:latin typeface="Courier New"/>
                <a:cs typeface="Courier New"/>
              </a:rPr>
              <a:t>,</a:t>
            </a:r>
            <a:r>
              <a:rPr sz="1400" b="1" spc="5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FF0000"/>
                </a:solidFill>
                <a:latin typeface="Courier New"/>
                <a:cs typeface="Courier New"/>
              </a:rPr>
              <a:t>1.1</a:t>
            </a:r>
            <a:r>
              <a:rPr sz="1400" b="1" spc="-5" dirty="0">
                <a:solidFill>
                  <a:srgbClr val="000080"/>
                </a:solidFill>
                <a:latin typeface="Courier New"/>
                <a:cs typeface="Courier New"/>
              </a:rPr>
              <a:t>,</a:t>
            </a:r>
            <a:r>
              <a:rPr sz="1400" b="1" spc="10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FF0000"/>
                </a:solidFill>
                <a:latin typeface="Courier New"/>
                <a:cs typeface="Courier New"/>
              </a:rPr>
              <a:t>3.3</a:t>
            </a:r>
            <a:r>
              <a:rPr sz="1400" b="1" spc="-5" dirty="0">
                <a:solidFill>
                  <a:srgbClr val="000080"/>
                </a:solidFill>
                <a:latin typeface="Courier New"/>
                <a:cs typeface="Courier New"/>
              </a:rPr>
              <a:t>,</a:t>
            </a:r>
            <a:r>
              <a:rPr sz="1400" b="1" spc="5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FF0000"/>
                </a:solidFill>
                <a:latin typeface="Courier New"/>
                <a:cs typeface="Courier New"/>
              </a:rPr>
              <a:t>0.0</a:t>
            </a:r>
            <a:r>
              <a:rPr sz="1400" b="1" spc="-5" dirty="0">
                <a:solidFill>
                  <a:srgbClr val="000080"/>
                </a:solidFill>
                <a:latin typeface="Courier New"/>
                <a:cs typeface="Courier New"/>
              </a:rPr>
              <a:t>]),</a:t>
            </a:r>
            <a:r>
              <a:rPr sz="1400" b="1" spc="5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sz="1400" b="1" spc="-5" dirty="0">
                <a:solidFill>
                  <a:srgbClr val="808080"/>
                </a:solidFill>
                <a:latin typeface="Courier New"/>
                <a:cs typeface="Courier New"/>
              </a:rPr>
              <a:t>'C'</a:t>
            </a:r>
            <a:r>
              <a:rPr sz="1400" b="1" spc="-5" dirty="0">
                <a:solidFill>
                  <a:srgbClr val="000080"/>
                </a:solidFill>
                <a:latin typeface="Courier New"/>
                <a:cs typeface="Courier New"/>
              </a:rPr>
              <a:t>,</a:t>
            </a:r>
            <a:r>
              <a:rPr sz="1400" b="1" spc="10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FF0000"/>
                </a:solidFill>
                <a:latin typeface="Courier New"/>
                <a:cs typeface="Courier New"/>
              </a:rPr>
              <a:t>1</a:t>
            </a:r>
            <a:r>
              <a:rPr sz="1400" b="1" spc="-5" dirty="0">
                <a:solidFill>
                  <a:srgbClr val="000080"/>
                </a:solidFill>
                <a:latin typeface="Courier New"/>
                <a:cs typeface="Courier New"/>
              </a:rPr>
              <a:t>)]))</a:t>
            </a:r>
            <a:endParaRPr sz="1400">
              <a:latin typeface="Courier New"/>
              <a:cs typeface="Courier New"/>
            </a:endParaRPr>
          </a:p>
          <a:p>
            <a:pPr marL="12701">
              <a:lnSpc>
                <a:spcPts val="1630"/>
              </a:lnSpc>
            </a:pPr>
            <a:r>
              <a:rPr sz="1400" b="1" dirty="0">
                <a:latin typeface="Courier New"/>
                <a:cs typeface="Courier New"/>
              </a:rPr>
              <a:t>b </a:t>
            </a:r>
            <a:r>
              <a:rPr sz="1400" b="1" dirty="0">
                <a:solidFill>
                  <a:srgbClr val="000080"/>
                </a:solidFill>
                <a:latin typeface="Courier New"/>
                <a:cs typeface="Courier New"/>
              </a:rPr>
              <a:t>= </a:t>
            </a:r>
            <a:r>
              <a:rPr sz="1400" b="1" spc="-5" dirty="0">
                <a:latin typeface="Courier New"/>
                <a:cs typeface="Courier New"/>
              </a:rPr>
              <a:t>pd</a:t>
            </a:r>
            <a:r>
              <a:rPr sz="1400" b="1" spc="-5" dirty="0">
                <a:solidFill>
                  <a:srgbClr val="000080"/>
                </a:solidFill>
                <a:latin typeface="Courier New"/>
                <a:cs typeface="Courier New"/>
              </a:rPr>
              <a:t>.</a:t>
            </a:r>
            <a:r>
              <a:rPr sz="1400" b="1" spc="-5" dirty="0">
                <a:latin typeface="Courier New"/>
                <a:cs typeface="Courier New"/>
              </a:rPr>
              <a:t>DataFrame</a:t>
            </a:r>
            <a:r>
              <a:rPr sz="1400" b="1" spc="-5" dirty="0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sz="1400" b="1" spc="-5" dirty="0">
                <a:latin typeface="Courier New"/>
                <a:cs typeface="Courier New"/>
              </a:rPr>
              <a:t>dict</a:t>
            </a:r>
            <a:r>
              <a:rPr sz="1400" b="1" spc="-5" dirty="0">
                <a:solidFill>
                  <a:srgbClr val="000080"/>
                </a:solidFill>
                <a:latin typeface="Courier New"/>
                <a:cs typeface="Courier New"/>
              </a:rPr>
              <a:t>([(</a:t>
            </a:r>
            <a:r>
              <a:rPr sz="1400" b="1" spc="-5" dirty="0">
                <a:solidFill>
                  <a:srgbClr val="808080"/>
                </a:solidFill>
                <a:latin typeface="Courier New"/>
                <a:cs typeface="Courier New"/>
              </a:rPr>
              <a:t>'A'</a:t>
            </a:r>
            <a:r>
              <a:rPr sz="1400" b="1" spc="-5" dirty="0">
                <a:solidFill>
                  <a:srgbClr val="000080"/>
                </a:solidFill>
                <a:latin typeface="Courier New"/>
                <a:cs typeface="Courier New"/>
              </a:rPr>
              <a:t>,[</a:t>
            </a:r>
            <a:r>
              <a:rPr sz="1400" b="1" spc="-5" dirty="0">
                <a:solidFill>
                  <a:srgbClr val="FF0000"/>
                </a:solidFill>
                <a:latin typeface="Courier New"/>
                <a:cs typeface="Courier New"/>
              </a:rPr>
              <a:t>0.</a:t>
            </a:r>
            <a:r>
              <a:rPr sz="1400" b="1" spc="-5" dirty="0">
                <a:solidFill>
                  <a:srgbClr val="000080"/>
                </a:solidFill>
                <a:latin typeface="Courier New"/>
                <a:cs typeface="Courier New"/>
              </a:rPr>
              <a:t>,</a:t>
            </a:r>
            <a:r>
              <a:rPr sz="1400" b="1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FF0000"/>
                </a:solidFill>
                <a:latin typeface="Courier New"/>
                <a:cs typeface="Courier New"/>
              </a:rPr>
              <a:t>2.</a:t>
            </a:r>
            <a:r>
              <a:rPr sz="1400" b="1" spc="-5" dirty="0">
                <a:solidFill>
                  <a:srgbClr val="000080"/>
                </a:solidFill>
                <a:latin typeface="Courier New"/>
                <a:cs typeface="Courier New"/>
              </a:rPr>
              <a:t>]),</a:t>
            </a:r>
            <a:r>
              <a:rPr sz="1400" b="1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sz="1400" b="1" spc="-5" dirty="0">
                <a:solidFill>
                  <a:srgbClr val="808080"/>
                </a:solidFill>
                <a:latin typeface="Courier New"/>
                <a:cs typeface="Courier New"/>
              </a:rPr>
              <a:t>'B'</a:t>
            </a:r>
            <a:r>
              <a:rPr sz="1400" b="1" spc="-5" dirty="0">
                <a:solidFill>
                  <a:srgbClr val="000080"/>
                </a:solidFill>
                <a:latin typeface="Courier New"/>
                <a:cs typeface="Courier New"/>
              </a:rPr>
              <a:t>,</a:t>
            </a:r>
            <a:r>
              <a:rPr sz="1400" b="1" spc="-5" dirty="0">
                <a:solidFill>
                  <a:srgbClr val="FF0000"/>
                </a:solidFill>
                <a:latin typeface="Courier New"/>
                <a:cs typeface="Courier New"/>
              </a:rPr>
              <a:t>4</a:t>
            </a:r>
            <a:r>
              <a:rPr sz="1400" b="1" spc="-5" dirty="0">
                <a:solidFill>
                  <a:srgbClr val="000080"/>
                </a:solidFill>
                <a:latin typeface="Courier New"/>
                <a:cs typeface="Courier New"/>
              </a:rPr>
              <a:t>)]))</a:t>
            </a:r>
            <a:endParaRPr sz="1400">
              <a:latin typeface="Courier New"/>
              <a:cs typeface="Courier New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627030" y="2300351"/>
          <a:ext cx="1926589" cy="29876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5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92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08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1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89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FEFEF"/>
                      </a:solidFill>
                      <a:prstDash val="solid"/>
                    </a:lnL>
                    <a:lnT w="9525">
                      <a:solidFill>
                        <a:srgbClr val="EFEFE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000" dirty="0">
                          <a:latin typeface="Arial Black"/>
                          <a:cs typeface="Arial Black"/>
                        </a:rPr>
                        <a:t>A</a:t>
                      </a:r>
                      <a:endParaRPr sz="2000">
                        <a:latin typeface="Arial Black"/>
                        <a:cs typeface="Arial Black"/>
                      </a:endParaRPr>
                    </a:p>
                  </a:txBody>
                  <a:tcPr marL="0" marR="0" marT="73660" marB="0">
                    <a:lnT w="9525">
                      <a:solidFill>
                        <a:srgbClr val="EFEFE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17780"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000" dirty="0">
                          <a:latin typeface="Arial Black"/>
                          <a:cs typeface="Arial Black"/>
                        </a:rPr>
                        <a:t>B</a:t>
                      </a:r>
                      <a:endParaRPr sz="2000">
                        <a:latin typeface="Arial Black"/>
                        <a:cs typeface="Arial Black"/>
                      </a:endParaRPr>
                    </a:p>
                  </a:txBody>
                  <a:tcPr marL="0" marR="0" marT="73660" marB="0"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EFEFE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7620"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000" dirty="0">
                          <a:latin typeface="Arial Black"/>
                          <a:cs typeface="Arial Black"/>
                        </a:rPr>
                        <a:t>C</a:t>
                      </a:r>
                      <a:endParaRPr sz="2000">
                        <a:latin typeface="Arial Black"/>
                        <a:cs typeface="Arial Black"/>
                      </a:endParaRPr>
                    </a:p>
                  </a:txBody>
                  <a:tcPr marL="0" marR="0" marT="73660" marB="0">
                    <a:lnL w="9525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2148"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2000" dirty="0">
                          <a:latin typeface="Arial Black"/>
                          <a:cs typeface="Arial Black"/>
                        </a:rPr>
                        <a:t>0</a:t>
                      </a:r>
                      <a:endParaRPr sz="2000">
                        <a:latin typeface="Arial Black"/>
                        <a:cs typeface="Arial Black"/>
                      </a:endParaRPr>
                    </a:p>
                  </a:txBody>
                  <a:tcPr marL="0" marR="0" marT="56515" marB="0">
                    <a:lnL w="9525">
                      <a:solidFill>
                        <a:srgbClr val="EFEFEF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02235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2000" dirty="0">
                          <a:latin typeface="Arial Black"/>
                          <a:cs typeface="Arial Black"/>
                        </a:rPr>
                        <a:t>1</a:t>
                      </a:r>
                      <a:endParaRPr sz="2000">
                        <a:latin typeface="Arial Black"/>
                        <a:cs typeface="Arial Black"/>
                      </a:endParaRPr>
                    </a:p>
                  </a:txBody>
                  <a:tcPr marL="0" marR="0" marT="56515" marB="0"/>
                </a:tc>
                <a:tc>
                  <a:txBody>
                    <a:bodyPr/>
                    <a:lstStyle/>
                    <a:p>
                      <a:pPr marR="17145" algn="ct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2000" dirty="0">
                          <a:latin typeface="Arial Black"/>
                          <a:cs typeface="Arial Black"/>
                        </a:rPr>
                        <a:t>2.2</a:t>
                      </a:r>
                      <a:endParaRPr sz="2000">
                        <a:latin typeface="Arial Black"/>
                        <a:cs typeface="Arial Black"/>
                      </a:endParaRPr>
                    </a:p>
                  </a:txBody>
                  <a:tcPr marL="0" marR="0" marT="56515" marB="0">
                    <a:lnR w="9525">
                      <a:solidFill>
                        <a:srgbClr val="9F9F9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5080" algn="ct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2000" dirty="0">
                          <a:latin typeface="Arial Black"/>
                          <a:cs typeface="Arial Black"/>
                        </a:rPr>
                        <a:t>1</a:t>
                      </a:r>
                      <a:endParaRPr sz="2000">
                        <a:latin typeface="Arial Black"/>
                        <a:cs typeface="Arial Black"/>
                      </a:endParaRPr>
                    </a:p>
                  </a:txBody>
                  <a:tcPr marL="0" marR="0" marT="56515" marB="0">
                    <a:lnL w="9525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2401"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2000" dirty="0">
                          <a:latin typeface="Arial Black"/>
                          <a:cs typeface="Arial Black"/>
                        </a:rPr>
                        <a:t>1</a:t>
                      </a:r>
                      <a:endParaRPr sz="2000">
                        <a:latin typeface="Arial Black"/>
                        <a:cs typeface="Arial Black"/>
                      </a:endParaRPr>
                    </a:p>
                  </a:txBody>
                  <a:tcPr marL="0" marR="0" marT="57150" marB="0">
                    <a:lnL w="9525">
                      <a:solidFill>
                        <a:srgbClr val="EFEFEF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02235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2000" dirty="0">
                          <a:latin typeface="Arial Black"/>
                          <a:cs typeface="Arial Black"/>
                        </a:rPr>
                        <a:t>3</a:t>
                      </a:r>
                      <a:endParaRPr sz="2000">
                        <a:latin typeface="Arial Black"/>
                        <a:cs typeface="Arial Black"/>
                      </a:endParaRPr>
                    </a:p>
                  </a:txBody>
                  <a:tcPr marL="0" marR="0" marT="57150" marB="0"/>
                </a:tc>
                <a:tc>
                  <a:txBody>
                    <a:bodyPr/>
                    <a:lstStyle/>
                    <a:p>
                      <a:pPr marR="17145"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2000" dirty="0">
                          <a:latin typeface="Arial Black"/>
                          <a:cs typeface="Arial Black"/>
                        </a:rPr>
                        <a:t>1.1</a:t>
                      </a:r>
                      <a:endParaRPr sz="2000">
                        <a:latin typeface="Arial Black"/>
                        <a:cs typeface="Arial Black"/>
                      </a:endParaRPr>
                    </a:p>
                  </a:txBody>
                  <a:tcPr marL="0" marR="0" marT="57150" marB="0">
                    <a:lnR w="9525">
                      <a:solidFill>
                        <a:srgbClr val="9F9F9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5080"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2000" dirty="0">
                          <a:latin typeface="Arial Black"/>
                          <a:cs typeface="Arial Black"/>
                        </a:rPr>
                        <a:t>1</a:t>
                      </a:r>
                      <a:endParaRPr sz="2000">
                        <a:latin typeface="Arial Black"/>
                        <a:cs typeface="Arial Black"/>
                      </a:endParaRPr>
                    </a:p>
                  </a:txBody>
                  <a:tcPr marL="0" marR="0" marT="57150" marB="0">
                    <a:lnL w="9525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0624"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2000" dirty="0">
                          <a:latin typeface="Arial Black"/>
                          <a:cs typeface="Arial Black"/>
                        </a:rPr>
                        <a:t>2</a:t>
                      </a:r>
                      <a:endParaRPr sz="2000">
                        <a:latin typeface="Arial Black"/>
                        <a:cs typeface="Arial Black"/>
                      </a:endParaRPr>
                    </a:p>
                  </a:txBody>
                  <a:tcPr marL="0" marR="0" marT="56515" marB="0">
                    <a:lnL w="9525">
                      <a:solidFill>
                        <a:srgbClr val="EFEFEF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02235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2000" dirty="0">
                          <a:latin typeface="Arial Black"/>
                          <a:cs typeface="Arial Black"/>
                        </a:rPr>
                        <a:t>2</a:t>
                      </a:r>
                      <a:endParaRPr sz="2000">
                        <a:latin typeface="Arial Black"/>
                        <a:cs typeface="Arial Black"/>
                      </a:endParaRPr>
                    </a:p>
                  </a:txBody>
                  <a:tcPr marL="0" marR="0" marT="56515" marB="0"/>
                </a:tc>
                <a:tc>
                  <a:txBody>
                    <a:bodyPr/>
                    <a:lstStyle/>
                    <a:p>
                      <a:pPr marR="17145" algn="ct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2000" dirty="0">
                          <a:latin typeface="Arial Black"/>
                          <a:cs typeface="Arial Black"/>
                        </a:rPr>
                        <a:t>3.3</a:t>
                      </a:r>
                      <a:endParaRPr sz="2000">
                        <a:latin typeface="Arial Black"/>
                        <a:cs typeface="Arial Black"/>
                      </a:endParaRPr>
                    </a:p>
                  </a:txBody>
                  <a:tcPr marL="0" marR="0" marT="56515" marB="0">
                    <a:lnR w="9525">
                      <a:solidFill>
                        <a:srgbClr val="9F9F9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5080" algn="ct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2000" dirty="0">
                          <a:latin typeface="Arial Black"/>
                          <a:cs typeface="Arial Black"/>
                        </a:rPr>
                        <a:t>1</a:t>
                      </a:r>
                      <a:endParaRPr sz="2000">
                        <a:latin typeface="Arial Black"/>
                        <a:cs typeface="Arial Black"/>
                      </a:endParaRPr>
                    </a:p>
                  </a:txBody>
                  <a:tcPr marL="0" marR="0" marT="56515" marB="0">
                    <a:lnL w="9525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2148"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2000" dirty="0">
                          <a:latin typeface="Arial Black"/>
                          <a:cs typeface="Arial Black"/>
                        </a:rPr>
                        <a:t>3</a:t>
                      </a:r>
                      <a:endParaRPr sz="2000">
                        <a:latin typeface="Arial Black"/>
                        <a:cs typeface="Arial Black"/>
                      </a:endParaRPr>
                    </a:p>
                  </a:txBody>
                  <a:tcPr marL="0" marR="0" marT="56515" marB="0">
                    <a:lnL w="9525">
                      <a:solidFill>
                        <a:srgbClr val="EFEFEF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02235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2000" dirty="0">
                          <a:latin typeface="Arial Black"/>
                          <a:cs typeface="Arial Black"/>
                        </a:rPr>
                        <a:t>1</a:t>
                      </a:r>
                      <a:endParaRPr sz="2000">
                        <a:latin typeface="Arial Black"/>
                        <a:cs typeface="Arial Black"/>
                      </a:endParaRPr>
                    </a:p>
                  </a:txBody>
                  <a:tcPr marL="0" marR="0" marT="56515" marB="0"/>
                </a:tc>
                <a:tc>
                  <a:txBody>
                    <a:bodyPr/>
                    <a:lstStyle/>
                    <a:p>
                      <a:pPr marR="17145" algn="ct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2000" dirty="0">
                          <a:latin typeface="Arial Black"/>
                          <a:cs typeface="Arial Black"/>
                        </a:rPr>
                        <a:t>0.0</a:t>
                      </a:r>
                      <a:endParaRPr sz="2000">
                        <a:latin typeface="Arial Black"/>
                        <a:cs typeface="Arial Black"/>
                      </a:endParaRPr>
                    </a:p>
                  </a:txBody>
                  <a:tcPr marL="0" marR="0" marT="56515" marB="0">
                    <a:lnR w="9525">
                      <a:solidFill>
                        <a:srgbClr val="9F9F9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5080" algn="ct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2000" dirty="0">
                          <a:latin typeface="Arial Black"/>
                          <a:cs typeface="Arial Black"/>
                        </a:rPr>
                        <a:t>1</a:t>
                      </a:r>
                      <a:endParaRPr sz="2000">
                        <a:latin typeface="Arial Black"/>
                        <a:cs typeface="Arial Black"/>
                      </a:endParaRPr>
                    </a:p>
                  </a:txBody>
                  <a:tcPr marL="0" marR="0" marT="56515" marB="0">
                    <a:lnL w="9525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2529"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2000" dirty="0">
                          <a:latin typeface="Arial Black"/>
                          <a:cs typeface="Arial Black"/>
                        </a:rPr>
                        <a:t>0</a:t>
                      </a:r>
                      <a:endParaRPr sz="2000">
                        <a:latin typeface="Arial Black"/>
                        <a:cs typeface="Arial Black"/>
                      </a:endParaRPr>
                    </a:p>
                  </a:txBody>
                  <a:tcPr marL="0" marR="0" marT="56515" marB="0">
                    <a:lnL w="9525">
                      <a:solidFill>
                        <a:srgbClr val="EFEFEF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02235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2000" dirty="0">
                          <a:latin typeface="Arial Black"/>
                          <a:cs typeface="Arial Black"/>
                        </a:rPr>
                        <a:t>0</a:t>
                      </a:r>
                      <a:endParaRPr sz="2000">
                        <a:latin typeface="Arial Black"/>
                        <a:cs typeface="Arial Black"/>
                      </a:endParaRPr>
                    </a:p>
                  </a:txBody>
                  <a:tcPr marL="0" marR="0" marT="56515" marB="0"/>
                </a:tc>
                <a:tc>
                  <a:txBody>
                    <a:bodyPr/>
                    <a:lstStyle/>
                    <a:p>
                      <a:pPr marR="17145" algn="ct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2000" dirty="0">
                          <a:latin typeface="Arial Black"/>
                          <a:cs typeface="Arial Black"/>
                        </a:rPr>
                        <a:t>4.0</a:t>
                      </a:r>
                      <a:endParaRPr sz="2000">
                        <a:latin typeface="Arial Black"/>
                        <a:cs typeface="Arial Black"/>
                      </a:endParaRPr>
                    </a:p>
                  </a:txBody>
                  <a:tcPr marL="0" marR="0" marT="56515" marB="0">
                    <a:lnR w="9525">
                      <a:solidFill>
                        <a:srgbClr val="9F9F9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5715" algn="ct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2000" spc="-5" dirty="0">
                          <a:latin typeface="Arial Black"/>
                          <a:cs typeface="Arial Black"/>
                        </a:rPr>
                        <a:t>NaN</a:t>
                      </a:r>
                      <a:endParaRPr sz="2000">
                        <a:latin typeface="Arial Black"/>
                        <a:cs typeface="Arial Black"/>
                      </a:endParaRPr>
                    </a:p>
                  </a:txBody>
                  <a:tcPr marL="0" marR="0" marT="56515" marB="0">
                    <a:lnL w="9525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2000" dirty="0">
                          <a:latin typeface="Arial Black"/>
                          <a:cs typeface="Arial Black"/>
                        </a:rPr>
                        <a:t>1</a:t>
                      </a:r>
                      <a:endParaRPr sz="2000">
                        <a:latin typeface="Arial Black"/>
                        <a:cs typeface="Arial Black"/>
                      </a:endParaRPr>
                    </a:p>
                  </a:txBody>
                  <a:tcPr marL="0" marR="0" marT="56515" marB="0">
                    <a:lnL w="9525">
                      <a:solidFill>
                        <a:srgbClr val="EFEFEF"/>
                      </a:solidFill>
                      <a:prstDash val="solid"/>
                    </a:lnL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2235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2000" dirty="0">
                          <a:latin typeface="Arial Black"/>
                          <a:cs typeface="Arial Black"/>
                        </a:rPr>
                        <a:t>2</a:t>
                      </a:r>
                      <a:endParaRPr sz="2000">
                        <a:latin typeface="Arial Black"/>
                        <a:cs typeface="Arial Black"/>
                      </a:endParaRPr>
                    </a:p>
                  </a:txBody>
                  <a:tcPr marL="0" marR="0" marT="56515" marB="0"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145" algn="ct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2000" dirty="0">
                          <a:latin typeface="Arial Black"/>
                          <a:cs typeface="Arial Black"/>
                        </a:rPr>
                        <a:t>4.0</a:t>
                      </a:r>
                      <a:endParaRPr sz="2000">
                        <a:latin typeface="Arial Black"/>
                        <a:cs typeface="Arial Black"/>
                      </a:endParaRPr>
                    </a:p>
                  </a:txBody>
                  <a:tcPr marL="0" marR="0" marT="56515" marB="0">
                    <a:lnR w="9525">
                      <a:solidFill>
                        <a:srgbClr val="9F9F9F"/>
                      </a:solidFill>
                      <a:prstDash val="solid"/>
                    </a:lnR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15" algn="ct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2000" spc="-5" dirty="0">
                          <a:latin typeface="Arial Black"/>
                          <a:cs typeface="Arial Black"/>
                        </a:rPr>
                        <a:t>NaN</a:t>
                      </a:r>
                      <a:endParaRPr sz="2000">
                        <a:latin typeface="Arial Black"/>
                        <a:cs typeface="Arial Black"/>
                      </a:endParaRPr>
                    </a:p>
                  </a:txBody>
                  <a:tcPr marL="0" marR="0" marT="56515" marB="0">
                    <a:lnL w="9525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9" name="object 9"/>
          <p:cNvGrpSpPr/>
          <p:nvPr/>
        </p:nvGrpSpPr>
        <p:grpSpPr>
          <a:xfrm>
            <a:off x="1659032" y="2335405"/>
            <a:ext cx="1231900" cy="2505075"/>
            <a:chOff x="283463" y="2335403"/>
            <a:chExt cx="1231900" cy="2505075"/>
          </a:xfrm>
        </p:grpSpPr>
        <p:sp>
          <p:nvSpPr>
            <p:cNvPr id="10" name="object 10"/>
            <p:cNvSpPr/>
            <p:nvPr/>
          </p:nvSpPr>
          <p:spPr>
            <a:xfrm>
              <a:off x="283464" y="2335402"/>
              <a:ext cx="349250" cy="9525"/>
            </a:xfrm>
            <a:custGeom>
              <a:avLst/>
              <a:gdLst/>
              <a:ahLst/>
              <a:cxnLst/>
              <a:rect l="l" t="t" r="r" b="b"/>
              <a:pathLst>
                <a:path w="349250" h="9525">
                  <a:moveTo>
                    <a:pt x="348996" y="0"/>
                  </a:moveTo>
                  <a:lnTo>
                    <a:pt x="9144" y="0"/>
                  </a:lnTo>
                  <a:lnTo>
                    <a:pt x="0" y="0"/>
                  </a:lnTo>
                  <a:lnTo>
                    <a:pt x="0" y="9144"/>
                  </a:lnTo>
                  <a:lnTo>
                    <a:pt x="9144" y="9144"/>
                  </a:lnTo>
                  <a:lnTo>
                    <a:pt x="348996" y="9144"/>
                  </a:lnTo>
                  <a:lnTo>
                    <a:pt x="348996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32459" y="2335403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>
                  <a:moveTo>
                    <a:pt x="9143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9143" y="9144"/>
                  </a:lnTo>
                  <a:lnTo>
                    <a:pt x="9143" y="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83464" y="2335402"/>
              <a:ext cx="358140" cy="394970"/>
            </a:xfrm>
            <a:custGeom>
              <a:avLst/>
              <a:gdLst/>
              <a:ahLst/>
              <a:cxnLst/>
              <a:rect l="l" t="t" r="r" b="b"/>
              <a:pathLst>
                <a:path w="358140" h="394969">
                  <a:moveTo>
                    <a:pt x="9144" y="385572"/>
                  </a:moveTo>
                  <a:lnTo>
                    <a:pt x="0" y="385572"/>
                  </a:lnTo>
                  <a:lnTo>
                    <a:pt x="0" y="394716"/>
                  </a:lnTo>
                  <a:lnTo>
                    <a:pt x="9144" y="394716"/>
                  </a:lnTo>
                  <a:lnTo>
                    <a:pt x="9144" y="385572"/>
                  </a:lnTo>
                  <a:close/>
                </a:path>
                <a:path w="358140" h="394969">
                  <a:moveTo>
                    <a:pt x="358127" y="0"/>
                  </a:moveTo>
                  <a:lnTo>
                    <a:pt x="348996" y="0"/>
                  </a:lnTo>
                  <a:lnTo>
                    <a:pt x="348996" y="9144"/>
                  </a:lnTo>
                  <a:lnTo>
                    <a:pt x="358127" y="9144"/>
                  </a:lnTo>
                  <a:lnTo>
                    <a:pt x="358127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83464" y="2720974"/>
              <a:ext cx="358140" cy="9525"/>
            </a:xfrm>
            <a:custGeom>
              <a:avLst/>
              <a:gdLst/>
              <a:ahLst/>
              <a:cxnLst/>
              <a:rect l="l" t="t" r="r" b="b"/>
              <a:pathLst>
                <a:path w="358140" h="9525">
                  <a:moveTo>
                    <a:pt x="358127" y="0"/>
                  </a:moveTo>
                  <a:lnTo>
                    <a:pt x="348996" y="0"/>
                  </a:lnTo>
                  <a:lnTo>
                    <a:pt x="9144" y="0"/>
                  </a:lnTo>
                  <a:lnTo>
                    <a:pt x="0" y="0"/>
                  </a:lnTo>
                  <a:lnTo>
                    <a:pt x="0" y="9144"/>
                  </a:lnTo>
                  <a:lnTo>
                    <a:pt x="9144" y="9144"/>
                  </a:lnTo>
                  <a:lnTo>
                    <a:pt x="348996" y="9144"/>
                  </a:lnTo>
                  <a:lnTo>
                    <a:pt x="358127" y="9144"/>
                  </a:lnTo>
                  <a:lnTo>
                    <a:pt x="358127" y="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83463" y="2344547"/>
              <a:ext cx="9525" cy="376555"/>
            </a:xfrm>
            <a:custGeom>
              <a:avLst/>
              <a:gdLst/>
              <a:ahLst/>
              <a:cxnLst/>
              <a:rect l="l" t="t" r="r" b="b"/>
              <a:pathLst>
                <a:path w="9525" h="376555">
                  <a:moveTo>
                    <a:pt x="9143" y="0"/>
                  </a:moveTo>
                  <a:lnTo>
                    <a:pt x="0" y="0"/>
                  </a:lnTo>
                  <a:lnTo>
                    <a:pt x="0" y="376427"/>
                  </a:lnTo>
                  <a:lnTo>
                    <a:pt x="9143" y="376427"/>
                  </a:lnTo>
                  <a:lnTo>
                    <a:pt x="9143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32459" y="2344547"/>
              <a:ext cx="9525" cy="376555"/>
            </a:xfrm>
            <a:custGeom>
              <a:avLst/>
              <a:gdLst/>
              <a:ahLst/>
              <a:cxnLst/>
              <a:rect l="l" t="t" r="r" b="b"/>
              <a:pathLst>
                <a:path w="9525" h="376555">
                  <a:moveTo>
                    <a:pt x="9143" y="0"/>
                  </a:moveTo>
                  <a:lnTo>
                    <a:pt x="0" y="0"/>
                  </a:lnTo>
                  <a:lnTo>
                    <a:pt x="0" y="376427"/>
                  </a:lnTo>
                  <a:lnTo>
                    <a:pt x="9143" y="376427"/>
                  </a:lnTo>
                  <a:lnTo>
                    <a:pt x="9143" y="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67512" y="2335402"/>
              <a:ext cx="350520" cy="9525"/>
            </a:xfrm>
            <a:custGeom>
              <a:avLst/>
              <a:gdLst/>
              <a:ahLst/>
              <a:cxnLst/>
              <a:rect l="l" t="t" r="r" b="b"/>
              <a:pathLst>
                <a:path w="350519" h="9525">
                  <a:moveTo>
                    <a:pt x="350520" y="0"/>
                  </a:moveTo>
                  <a:lnTo>
                    <a:pt x="9144" y="0"/>
                  </a:lnTo>
                  <a:lnTo>
                    <a:pt x="0" y="0"/>
                  </a:lnTo>
                  <a:lnTo>
                    <a:pt x="0" y="9144"/>
                  </a:lnTo>
                  <a:lnTo>
                    <a:pt x="9144" y="9144"/>
                  </a:lnTo>
                  <a:lnTo>
                    <a:pt x="350520" y="9144"/>
                  </a:lnTo>
                  <a:lnTo>
                    <a:pt x="350520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18031" y="2335403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>
                  <a:moveTo>
                    <a:pt x="9143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9143" y="9144"/>
                  </a:lnTo>
                  <a:lnTo>
                    <a:pt x="9143" y="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67512" y="2335402"/>
              <a:ext cx="360045" cy="394970"/>
            </a:xfrm>
            <a:custGeom>
              <a:avLst/>
              <a:gdLst/>
              <a:ahLst/>
              <a:cxnLst/>
              <a:rect l="l" t="t" r="r" b="b"/>
              <a:pathLst>
                <a:path w="360044" h="394969">
                  <a:moveTo>
                    <a:pt x="9144" y="385572"/>
                  </a:moveTo>
                  <a:lnTo>
                    <a:pt x="0" y="385572"/>
                  </a:lnTo>
                  <a:lnTo>
                    <a:pt x="0" y="394716"/>
                  </a:lnTo>
                  <a:lnTo>
                    <a:pt x="9144" y="394716"/>
                  </a:lnTo>
                  <a:lnTo>
                    <a:pt x="9144" y="385572"/>
                  </a:lnTo>
                  <a:close/>
                </a:path>
                <a:path w="360044" h="394969">
                  <a:moveTo>
                    <a:pt x="359651" y="0"/>
                  </a:moveTo>
                  <a:lnTo>
                    <a:pt x="350520" y="0"/>
                  </a:lnTo>
                  <a:lnTo>
                    <a:pt x="350520" y="9144"/>
                  </a:lnTo>
                  <a:lnTo>
                    <a:pt x="359651" y="9144"/>
                  </a:lnTo>
                  <a:lnTo>
                    <a:pt x="359651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67512" y="2720974"/>
              <a:ext cx="360045" cy="9525"/>
            </a:xfrm>
            <a:custGeom>
              <a:avLst/>
              <a:gdLst/>
              <a:ahLst/>
              <a:cxnLst/>
              <a:rect l="l" t="t" r="r" b="b"/>
              <a:pathLst>
                <a:path w="360044" h="9525">
                  <a:moveTo>
                    <a:pt x="359651" y="0"/>
                  </a:moveTo>
                  <a:lnTo>
                    <a:pt x="350520" y="0"/>
                  </a:lnTo>
                  <a:lnTo>
                    <a:pt x="9144" y="0"/>
                  </a:lnTo>
                  <a:lnTo>
                    <a:pt x="0" y="0"/>
                  </a:lnTo>
                  <a:lnTo>
                    <a:pt x="0" y="9144"/>
                  </a:lnTo>
                  <a:lnTo>
                    <a:pt x="9144" y="9144"/>
                  </a:lnTo>
                  <a:lnTo>
                    <a:pt x="350520" y="9144"/>
                  </a:lnTo>
                  <a:lnTo>
                    <a:pt x="359651" y="9144"/>
                  </a:lnTo>
                  <a:lnTo>
                    <a:pt x="359651" y="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67511" y="2344547"/>
              <a:ext cx="9525" cy="376555"/>
            </a:xfrm>
            <a:custGeom>
              <a:avLst/>
              <a:gdLst/>
              <a:ahLst/>
              <a:cxnLst/>
              <a:rect l="l" t="t" r="r" b="b"/>
              <a:pathLst>
                <a:path w="9525" h="376555">
                  <a:moveTo>
                    <a:pt x="9143" y="0"/>
                  </a:moveTo>
                  <a:lnTo>
                    <a:pt x="0" y="0"/>
                  </a:lnTo>
                  <a:lnTo>
                    <a:pt x="0" y="376427"/>
                  </a:lnTo>
                  <a:lnTo>
                    <a:pt x="9143" y="376427"/>
                  </a:lnTo>
                  <a:lnTo>
                    <a:pt x="9143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018031" y="2344547"/>
              <a:ext cx="9525" cy="376555"/>
            </a:xfrm>
            <a:custGeom>
              <a:avLst/>
              <a:gdLst/>
              <a:ahLst/>
              <a:cxnLst/>
              <a:rect l="l" t="t" r="r" b="b"/>
              <a:pathLst>
                <a:path w="9525" h="376555">
                  <a:moveTo>
                    <a:pt x="9143" y="0"/>
                  </a:moveTo>
                  <a:lnTo>
                    <a:pt x="0" y="0"/>
                  </a:lnTo>
                  <a:lnTo>
                    <a:pt x="0" y="376427"/>
                  </a:lnTo>
                  <a:lnTo>
                    <a:pt x="9143" y="376427"/>
                  </a:lnTo>
                  <a:lnTo>
                    <a:pt x="9143" y="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053388" y="2335402"/>
              <a:ext cx="452755" cy="9525"/>
            </a:xfrm>
            <a:custGeom>
              <a:avLst/>
              <a:gdLst/>
              <a:ahLst/>
              <a:cxnLst/>
              <a:rect l="l" t="t" r="r" b="b"/>
              <a:pathLst>
                <a:path w="452755" h="9525">
                  <a:moveTo>
                    <a:pt x="452628" y="0"/>
                  </a:moveTo>
                  <a:lnTo>
                    <a:pt x="9144" y="0"/>
                  </a:lnTo>
                  <a:lnTo>
                    <a:pt x="0" y="0"/>
                  </a:lnTo>
                  <a:lnTo>
                    <a:pt x="0" y="9144"/>
                  </a:lnTo>
                  <a:lnTo>
                    <a:pt x="9144" y="9144"/>
                  </a:lnTo>
                  <a:lnTo>
                    <a:pt x="452628" y="9144"/>
                  </a:lnTo>
                  <a:lnTo>
                    <a:pt x="452628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505966" y="2335403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>
                  <a:moveTo>
                    <a:pt x="9143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9143" y="9144"/>
                  </a:lnTo>
                  <a:lnTo>
                    <a:pt x="9143" y="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053388" y="2335402"/>
              <a:ext cx="462280" cy="394970"/>
            </a:xfrm>
            <a:custGeom>
              <a:avLst/>
              <a:gdLst/>
              <a:ahLst/>
              <a:cxnLst/>
              <a:rect l="l" t="t" r="r" b="b"/>
              <a:pathLst>
                <a:path w="462280" h="394969">
                  <a:moveTo>
                    <a:pt x="9144" y="385572"/>
                  </a:moveTo>
                  <a:lnTo>
                    <a:pt x="0" y="385572"/>
                  </a:lnTo>
                  <a:lnTo>
                    <a:pt x="0" y="394716"/>
                  </a:lnTo>
                  <a:lnTo>
                    <a:pt x="9144" y="394716"/>
                  </a:lnTo>
                  <a:lnTo>
                    <a:pt x="9144" y="385572"/>
                  </a:lnTo>
                  <a:close/>
                </a:path>
                <a:path w="462280" h="394969">
                  <a:moveTo>
                    <a:pt x="461721" y="0"/>
                  </a:moveTo>
                  <a:lnTo>
                    <a:pt x="452577" y="0"/>
                  </a:lnTo>
                  <a:lnTo>
                    <a:pt x="452577" y="9144"/>
                  </a:lnTo>
                  <a:lnTo>
                    <a:pt x="461721" y="9144"/>
                  </a:lnTo>
                  <a:lnTo>
                    <a:pt x="461721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053388" y="2720974"/>
              <a:ext cx="462280" cy="9525"/>
            </a:xfrm>
            <a:custGeom>
              <a:avLst/>
              <a:gdLst/>
              <a:ahLst/>
              <a:cxnLst/>
              <a:rect l="l" t="t" r="r" b="b"/>
              <a:pathLst>
                <a:path w="462280" h="9525">
                  <a:moveTo>
                    <a:pt x="461721" y="0"/>
                  </a:moveTo>
                  <a:lnTo>
                    <a:pt x="452628" y="0"/>
                  </a:lnTo>
                  <a:lnTo>
                    <a:pt x="9144" y="0"/>
                  </a:lnTo>
                  <a:lnTo>
                    <a:pt x="0" y="0"/>
                  </a:lnTo>
                  <a:lnTo>
                    <a:pt x="0" y="9144"/>
                  </a:lnTo>
                  <a:lnTo>
                    <a:pt x="9144" y="9144"/>
                  </a:lnTo>
                  <a:lnTo>
                    <a:pt x="452577" y="9144"/>
                  </a:lnTo>
                  <a:lnTo>
                    <a:pt x="461721" y="9144"/>
                  </a:lnTo>
                  <a:lnTo>
                    <a:pt x="461721" y="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053388" y="2344547"/>
              <a:ext cx="9525" cy="376555"/>
            </a:xfrm>
            <a:custGeom>
              <a:avLst/>
              <a:gdLst/>
              <a:ahLst/>
              <a:cxnLst/>
              <a:rect l="l" t="t" r="r" b="b"/>
              <a:pathLst>
                <a:path w="9525" h="376555">
                  <a:moveTo>
                    <a:pt x="9143" y="0"/>
                  </a:moveTo>
                  <a:lnTo>
                    <a:pt x="0" y="0"/>
                  </a:lnTo>
                  <a:lnTo>
                    <a:pt x="0" y="376427"/>
                  </a:lnTo>
                  <a:lnTo>
                    <a:pt x="9143" y="376427"/>
                  </a:lnTo>
                  <a:lnTo>
                    <a:pt x="9143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505966" y="2344547"/>
              <a:ext cx="9525" cy="376555"/>
            </a:xfrm>
            <a:custGeom>
              <a:avLst/>
              <a:gdLst/>
              <a:ahLst/>
              <a:cxnLst/>
              <a:rect l="l" t="t" r="r" b="b"/>
              <a:pathLst>
                <a:path w="9525" h="376555">
                  <a:moveTo>
                    <a:pt x="9143" y="0"/>
                  </a:moveTo>
                  <a:lnTo>
                    <a:pt x="0" y="0"/>
                  </a:lnTo>
                  <a:lnTo>
                    <a:pt x="0" y="376427"/>
                  </a:lnTo>
                  <a:lnTo>
                    <a:pt x="9143" y="376427"/>
                  </a:lnTo>
                  <a:lnTo>
                    <a:pt x="9143" y="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83464" y="2757550"/>
              <a:ext cx="349250" cy="9525"/>
            </a:xfrm>
            <a:custGeom>
              <a:avLst/>
              <a:gdLst/>
              <a:ahLst/>
              <a:cxnLst/>
              <a:rect l="l" t="t" r="r" b="b"/>
              <a:pathLst>
                <a:path w="349250" h="9525">
                  <a:moveTo>
                    <a:pt x="348996" y="0"/>
                  </a:moveTo>
                  <a:lnTo>
                    <a:pt x="9144" y="0"/>
                  </a:lnTo>
                  <a:lnTo>
                    <a:pt x="0" y="0"/>
                  </a:lnTo>
                  <a:lnTo>
                    <a:pt x="0" y="9144"/>
                  </a:lnTo>
                  <a:lnTo>
                    <a:pt x="9144" y="9144"/>
                  </a:lnTo>
                  <a:lnTo>
                    <a:pt x="348996" y="9144"/>
                  </a:lnTo>
                  <a:lnTo>
                    <a:pt x="348996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32459" y="2757551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>
                  <a:moveTo>
                    <a:pt x="9143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9143" y="9144"/>
                  </a:lnTo>
                  <a:lnTo>
                    <a:pt x="9143" y="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83464" y="2757550"/>
              <a:ext cx="358140" cy="394970"/>
            </a:xfrm>
            <a:custGeom>
              <a:avLst/>
              <a:gdLst/>
              <a:ahLst/>
              <a:cxnLst/>
              <a:rect l="l" t="t" r="r" b="b"/>
              <a:pathLst>
                <a:path w="358140" h="394969">
                  <a:moveTo>
                    <a:pt x="9144" y="385572"/>
                  </a:moveTo>
                  <a:lnTo>
                    <a:pt x="0" y="385572"/>
                  </a:lnTo>
                  <a:lnTo>
                    <a:pt x="0" y="394716"/>
                  </a:lnTo>
                  <a:lnTo>
                    <a:pt x="9144" y="394716"/>
                  </a:lnTo>
                  <a:lnTo>
                    <a:pt x="9144" y="385572"/>
                  </a:lnTo>
                  <a:close/>
                </a:path>
                <a:path w="358140" h="394969">
                  <a:moveTo>
                    <a:pt x="358127" y="0"/>
                  </a:moveTo>
                  <a:lnTo>
                    <a:pt x="348996" y="0"/>
                  </a:lnTo>
                  <a:lnTo>
                    <a:pt x="348996" y="9144"/>
                  </a:lnTo>
                  <a:lnTo>
                    <a:pt x="358127" y="9144"/>
                  </a:lnTo>
                  <a:lnTo>
                    <a:pt x="358127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83464" y="3143122"/>
              <a:ext cx="358140" cy="9525"/>
            </a:xfrm>
            <a:custGeom>
              <a:avLst/>
              <a:gdLst/>
              <a:ahLst/>
              <a:cxnLst/>
              <a:rect l="l" t="t" r="r" b="b"/>
              <a:pathLst>
                <a:path w="358140" h="9525">
                  <a:moveTo>
                    <a:pt x="358127" y="0"/>
                  </a:moveTo>
                  <a:lnTo>
                    <a:pt x="348996" y="0"/>
                  </a:lnTo>
                  <a:lnTo>
                    <a:pt x="9144" y="0"/>
                  </a:lnTo>
                  <a:lnTo>
                    <a:pt x="0" y="0"/>
                  </a:lnTo>
                  <a:lnTo>
                    <a:pt x="0" y="9144"/>
                  </a:lnTo>
                  <a:lnTo>
                    <a:pt x="9144" y="9144"/>
                  </a:lnTo>
                  <a:lnTo>
                    <a:pt x="348996" y="9144"/>
                  </a:lnTo>
                  <a:lnTo>
                    <a:pt x="358127" y="9144"/>
                  </a:lnTo>
                  <a:lnTo>
                    <a:pt x="358127" y="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83463" y="2766695"/>
              <a:ext cx="9525" cy="376555"/>
            </a:xfrm>
            <a:custGeom>
              <a:avLst/>
              <a:gdLst/>
              <a:ahLst/>
              <a:cxnLst/>
              <a:rect l="l" t="t" r="r" b="b"/>
              <a:pathLst>
                <a:path w="9525" h="376555">
                  <a:moveTo>
                    <a:pt x="9143" y="0"/>
                  </a:moveTo>
                  <a:lnTo>
                    <a:pt x="0" y="0"/>
                  </a:lnTo>
                  <a:lnTo>
                    <a:pt x="0" y="376427"/>
                  </a:lnTo>
                  <a:lnTo>
                    <a:pt x="9143" y="376427"/>
                  </a:lnTo>
                  <a:lnTo>
                    <a:pt x="9143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32459" y="2766695"/>
              <a:ext cx="9525" cy="376555"/>
            </a:xfrm>
            <a:custGeom>
              <a:avLst/>
              <a:gdLst/>
              <a:ahLst/>
              <a:cxnLst/>
              <a:rect l="l" t="t" r="r" b="b"/>
              <a:pathLst>
                <a:path w="9525" h="376555">
                  <a:moveTo>
                    <a:pt x="9143" y="0"/>
                  </a:moveTo>
                  <a:lnTo>
                    <a:pt x="0" y="0"/>
                  </a:lnTo>
                  <a:lnTo>
                    <a:pt x="0" y="376427"/>
                  </a:lnTo>
                  <a:lnTo>
                    <a:pt x="9143" y="376427"/>
                  </a:lnTo>
                  <a:lnTo>
                    <a:pt x="9143" y="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67512" y="2757550"/>
              <a:ext cx="350520" cy="9525"/>
            </a:xfrm>
            <a:custGeom>
              <a:avLst/>
              <a:gdLst/>
              <a:ahLst/>
              <a:cxnLst/>
              <a:rect l="l" t="t" r="r" b="b"/>
              <a:pathLst>
                <a:path w="350519" h="9525">
                  <a:moveTo>
                    <a:pt x="350520" y="0"/>
                  </a:moveTo>
                  <a:lnTo>
                    <a:pt x="9144" y="0"/>
                  </a:lnTo>
                  <a:lnTo>
                    <a:pt x="0" y="0"/>
                  </a:lnTo>
                  <a:lnTo>
                    <a:pt x="0" y="9144"/>
                  </a:lnTo>
                  <a:lnTo>
                    <a:pt x="9144" y="9144"/>
                  </a:lnTo>
                  <a:lnTo>
                    <a:pt x="350520" y="9144"/>
                  </a:lnTo>
                  <a:lnTo>
                    <a:pt x="350520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018031" y="2757551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>
                  <a:moveTo>
                    <a:pt x="9143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9143" y="9144"/>
                  </a:lnTo>
                  <a:lnTo>
                    <a:pt x="9143" y="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67512" y="2757550"/>
              <a:ext cx="360045" cy="394970"/>
            </a:xfrm>
            <a:custGeom>
              <a:avLst/>
              <a:gdLst/>
              <a:ahLst/>
              <a:cxnLst/>
              <a:rect l="l" t="t" r="r" b="b"/>
              <a:pathLst>
                <a:path w="360044" h="394969">
                  <a:moveTo>
                    <a:pt x="9144" y="385572"/>
                  </a:moveTo>
                  <a:lnTo>
                    <a:pt x="0" y="385572"/>
                  </a:lnTo>
                  <a:lnTo>
                    <a:pt x="0" y="394716"/>
                  </a:lnTo>
                  <a:lnTo>
                    <a:pt x="9144" y="394716"/>
                  </a:lnTo>
                  <a:lnTo>
                    <a:pt x="9144" y="385572"/>
                  </a:lnTo>
                  <a:close/>
                </a:path>
                <a:path w="360044" h="394969">
                  <a:moveTo>
                    <a:pt x="359651" y="0"/>
                  </a:moveTo>
                  <a:lnTo>
                    <a:pt x="350520" y="0"/>
                  </a:lnTo>
                  <a:lnTo>
                    <a:pt x="350520" y="9144"/>
                  </a:lnTo>
                  <a:lnTo>
                    <a:pt x="359651" y="9144"/>
                  </a:lnTo>
                  <a:lnTo>
                    <a:pt x="359651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67512" y="3143122"/>
              <a:ext cx="360045" cy="9525"/>
            </a:xfrm>
            <a:custGeom>
              <a:avLst/>
              <a:gdLst/>
              <a:ahLst/>
              <a:cxnLst/>
              <a:rect l="l" t="t" r="r" b="b"/>
              <a:pathLst>
                <a:path w="360044" h="9525">
                  <a:moveTo>
                    <a:pt x="359651" y="0"/>
                  </a:moveTo>
                  <a:lnTo>
                    <a:pt x="350520" y="0"/>
                  </a:lnTo>
                  <a:lnTo>
                    <a:pt x="9144" y="0"/>
                  </a:lnTo>
                  <a:lnTo>
                    <a:pt x="0" y="0"/>
                  </a:lnTo>
                  <a:lnTo>
                    <a:pt x="0" y="9144"/>
                  </a:lnTo>
                  <a:lnTo>
                    <a:pt x="9144" y="9144"/>
                  </a:lnTo>
                  <a:lnTo>
                    <a:pt x="350520" y="9144"/>
                  </a:lnTo>
                  <a:lnTo>
                    <a:pt x="359651" y="9144"/>
                  </a:lnTo>
                  <a:lnTo>
                    <a:pt x="359651" y="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67511" y="2766695"/>
              <a:ext cx="9525" cy="376555"/>
            </a:xfrm>
            <a:custGeom>
              <a:avLst/>
              <a:gdLst/>
              <a:ahLst/>
              <a:cxnLst/>
              <a:rect l="l" t="t" r="r" b="b"/>
              <a:pathLst>
                <a:path w="9525" h="376555">
                  <a:moveTo>
                    <a:pt x="9143" y="0"/>
                  </a:moveTo>
                  <a:lnTo>
                    <a:pt x="0" y="0"/>
                  </a:lnTo>
                  <a:lnTo>
                    <a:pt x="0" y="376427"/>
                  </a:lnTo>
                  <a:lnTo>
                    <a:pt x="9143" y="376427"/>
                  </a:lnTo>
                  <a:lnTo>
                    <a:pt x="9143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018031" y="2766695"/>
              <a:ext cx="9525" cy="376555"/>
            </a:xfrm>
            <a:custGeom>
              <a:avLst/>
              <a:gdLst/>
              <a:ahLst/>
              <a:cxnLst/>
              <a:rect l="l" t="t" r="r" b="b"/>
              <a:pathLst>
                <a:path w="9525" h="376555">
                  <a:moveTo>
                    <a:pt x="9143" y="0"/>
                  </a:moveTo>
                  <a:lnTo>
                    <a:pt x="0" y="0"/>
                  </a:lnTo>
                  <a:lnTo>
                    <a:pt x="0" y="376427"/>
                  </a:lnTo>
                  <a:lnTo>
                    <a:pt x="9143" y="376427"/>
                  </a:lnTo>
                  <a:lnTo>
                    <a:pt x="9143" y="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053388" y="2757550"/>
              <a:ext cx="452755" cy="9525"/>
            </a:xfrm>
            <a:custGeom>
              <a:avLst/>
              <a:gdLst/>
              <a:ahLst/>
              <a:cxnLst/>
              <a:rect l="l" t="t" r="r" b="b"/>
              <a:pathLst>
                <a:path w="452755" h="9525">
                  <a:moveTo>
                    <a:pt x="452628" y="0"/>
                  </a:moveTo>
                  <a:lnTo>
                    <a:pt x="9144" y="0"/>
                  </a:lnTo>
                  <a:lnTo>
                    <a:pt x="0" y="0"/>
                  </a:lnTo>
                  <a:lnTo>
                    <a:pt x="0" y="9144"/>
                  </a:lnTo>
                  <a:lnTo>
                    <a:pt x="9144" y="9144"/>
                  </a:lnTo>
                  <a:lnTo>
                    <a:pt x="452628" y="9144"/>
                  </a:lnTo>
                  <a:lnTo>
                    <a:pt x="452628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505966" y="2757551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>
                  <a:moveTo>
                    <a:pt x="9143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9143" y="9144"/>
                  </a:lnTo>
                  <a:lnTo>
                    <a:pt x="9143" y="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053388" y="2757550"/>
              <a:ext cx="462280" cy="394970"/>
            </a:xfrm>
            <a:custGeom>
              <a:avLst/>
              <a:gdLst/>
              <a:ahLst/>
              <a:cxnLst/>
              <a:rect l="l" t="t" r="r" b="b"/>
              <a:pathLst>
                <a:path w="462280" h="394969">
                  <a:moveTo>
                    <a:pt x="9144" y="385572"/>
                  </a:moveTo>
                  <a:lnTo>
                    <a:pt x="0" y="385572"/>
                  </a:lnTo>
                  <a:lnTo>
                    <a:pt x="0" y="394716"/>
                  </a:lnTo>
                  <a:lnTo>
                    <a:pt x="9144" y="394716"/>
                  </a:lnTo>
                  <a:lnTo>
                    <a:pt x="9144" y="385572"/>
                  </a:lnTo>
                  <a:close/>
                </a:path>
                <a:path w="462280" h="394969">
                  <a:moveTo>
                    <a:pt x="461721" y="0"/>
                  </a:moveTo>
                  <a:lnTo>
                    <a:pt x="452577" y="0"/>
                  </a:lnTo>
                  <a:lnTo>
                    <a:pt x="452577" y="9144"/>
                  </a:lnTo>
                  <a:lnTo>
                    <a:pt x="461721" y="9144"/>
                  </a:lnTo>
                  <a:lnTo>
                    <a:pt x="461721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053388" y="3143122"/>
              <a:ext cx="462280" cy="9525"/>
            </a:xfrm>
            <a:custGeom>
              <a:avLst/>
              <a:gdLst/>
              <a:ahLst/>
              <a:cxnLst/>
              <a:rect l="l" t="t" r="r" b="b"/>
              <a:pathLst>
                <a:path w="462280" h="9525">
                  <a:moveTo>
                    <a:pt x="461721" y="0"/>
                  </a:moveTo>
                  <a:lnTo>
                    <a:pt x="452628" y="0"/>
                  </a:lnTo>
                  <a:lnTo>
                    <a:pt x="9144" y="0"/>
                  </a:lnTo>
                  <a:lnTo>
                    <a:pt x="0" y="0"/>
                  </a:lnTo>
                  <a:lnTo>
                    <a:pt x="0" y="9144"/>
                  </a:lnTo>
                  <a:lnTo>
                    <a:pt x="9144" y="9144"/>
                  </a:lnTo>
                  <a:lnTo>
                    <a:pt x="452577" y="9144"/>
                  </a:lnTo>
                  <a:lnTo>
                    <a:pt x="461721" y="9144"/>
                  </a:lnTo>
                  <a:lnTo>
                    <a:pt x="461721" y="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053388" y="2766695"/>
              <a:ext cx="9525" cy="376555"/>
            </a:xfrm>
            <a:custGeom>
              <a:avLst/>
              <a:gdLst/>
              <a:ahLst/>
              <a:cxnLst/>
              <a:rect l="l" t="t" r="r" b="b"/>
              <a:pathLst>
                <a:path w="9525" h="376555">
                  <a:moveTo>
                    <a:pt x="9143" y="0"/>
                  </a:moveTo>
                  <a:lnTo>
                    <a:pt x="0" y="0"/>
                  </a:lnTo>
                  <a:lnTo>
                    <a:pt x="0" y="376427"/>
                  </a:lnTo>
                  <a:lnTo>
                    <a:pt x="9143" y="376427"/>
                  </a:lnTo>
                  <a:lnTo>
                    <a:pt x="9143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505966" y="2766695"/>
              <a:ext cx="9525" cy="376555"/>
            </a:xfrm>
            <a:custGeom>
              <a:avLst/>
              <a:gdLst/>
              <a:ahLst/>
              <a:cxnLst/>
              <a:rect l="l" t="t" r="r" b="b"/>
              <a:pathLst>
                <a:path w="9525" h="376555">
                  <a:moveTo>
                    <a:pt x="9143" y="0"/>
                  </a:moveTo>
                  <a:lnTo>
                    <a:pt x="0" y="0"/>
                  </a:lnTo>
                  <a:lnTo>
                    <a:pt x="0" y="376427"/>
                  </a:lnTo>
                  <a:lnTo>
                    <a:pt x="9143" y="376427"/>
                  </a:lnTo>
                  <a:lnTo>
                    <a:pt x="9143" y="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83464" y="3179698"/>
              <a:ext cx="349250" cy="9525"/>
            </a:xfrm>
            <a:custGeom>
              <a:avLst/>
              <a:gdLst/>
              <a:ahLst/>
              <a:cxnLst/>
              <a:rect l="l" t="t" r="r" b="b"/>
              <a:pathLst>
                <a:path w="349250" h="9525">
                  <a:moveTo>
                    <a:pt x="348996" y="0"/>
                  </a:moveTo>
                  <a:lnTo>
                    <a:pt x="9144" y="0"/>
                  </a:lnTo>
                  <a:lnTo>
                    <a:pt x="0" y="0"/>
                  </a:lnTo>
                  <a:lnTo>
                    <a:pt x="0" y="9144"/>
                  </a:lnTo>
                  <a:lnTo>
                    <a:pt x="9144" y="9144"/>
                  </a:lnTo>
                  <a:lnTo>
                    <a:pt x="348996" y="9144"/>
                  </a:lnTo>
                  <a:lnTo>
                    <a:pt x="348996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32459" y="3179699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>
                  <a:moveTo>
                    <a:pt x="9143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9143" y="9144"/>
                  </a:lnTo>
                  <a:lnTo>
                    <a:pt x="9143" y="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283464" y="3179698"/>
              <a:ext cx="358140" cy="394970"/>
            </a:xfrm>
            <a:custGeom>
              <a:avLst/>
              <a:gdLst/>
              <a:ahLst/>
              <a:cxnLst/>
              <a:rect l="l" t="t" r="r" b="b"/>
              <a:pathLst>
                <a:path w="358140" h="394970">
                  <a:moveTo>
                    <a:pt x="9144" y="385826"/>
                  </a:moveTo>
                  <a:lnTo>
                    <a:pt x="0" y="385826"/>
                  </a:lnTo>
                  <a:lnTo>
                    <a:pt x="0" y="394970"/>
                  </a:lnTo>
                  <a:lnTo>
                    <a:pt x="9144" y="394970"/>
                  </a:lnTo>
                  <a:lnTo>
                    <a:pt x="9144" y="385826"/>
                  </a:lnTo>
                  <a:close/>
                </a:path>
                <a:path w="358140" h="394970">
                  <a:moveTo>
                    <a:pt x="358127" y="0"/>
                  </a:moveTo>
                  <a:lnTo>
                    <a:pt x="348996" y="0"/>
                  </a:lnTo>
                  <a:lnTo>
                    <a:pt x="348996" y="9144"/>
                  </a:lnTo>
                  <a:lnTo>
                    <a:pt x="358127" y="9144"/>
                  </a:lnTo>
                  <a:lnTo>
                    <a:pt x="358127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83464" y="3565525"/>
              <a:ext cx="358140" cy="9525"/>
            </a:xfrm>
            <a:custGeom>
              <a:avLst/>
              <a:gdLst/>
              <a:ahLst/>
              <a:cxnLst/>
              <a:rect l="l" t="t" r="r" b="b"/>
              <a:pathLst>
                <a:path w="358140" h="9525">
                  <a:moveTo>
                    <a:pt x="358127" y="0"/>
                  </a:moveTo>
                  <a:lnTo>
                    <a:pt x="348996" y="0"/>
                  </a:lnTo>
                  <a:lnTo>
                    <a:pt x="9144" y="0"/>
                  </a:lnTo>
                  <a:lnTo>
                    <a:pt x="0" y="0"/>
                  </a:lnTo>
                  <a:lnTo>
                    <a:pt x="0" y="9144"/>
                  </a:lnTo>
                  <a:lnTo>
                    <a:pt x="9144" y="9144"/>
                  </a:lnTo>
                  <a:lnTo>
                    <a:pt x="348996" y="9144"/>
                  </a:lnTo>
                  <a:lnTo>
                    <a:pt x="358127" y="9144"/>
                  </a:lnTo>
                  <a:lnTo>
                    <a:pt x="358127" y="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283463" y="3188792"/>
              <a:ext cx="9525" cy="377190"/>
            </a:xfrm>
            <a:custGeom>
              <a:avLst/>
              <a:gdLst/>
              <a:ahLst/>
              <a:cxnLst/>
              <a:rect l="l" t="t" r="r" b="b"/>
              <a:pathLst>
                <a:path w="9525" h="377189">
                  <a:moveTo>
                    <a:pt x="9143" y="0"/>
                  </a:moveTo>
                  <a:lnTo>
                    <a:pt x="0" y="0"/>
                  </a:lnTo>
                  <a:lnTo>
                    <a:pt x="0" y="376732"/>
                  </a:lnTo>
                  <a:lnTo>
                    <a:pt x="9143" y="376732"/>
                  </a:lnTo>
                  <a:lnTo>
                    <a:pt x="9143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632459" y="3188792"/>
              <a:ext cx="9525" cy="377190"/>
            </a:xfrm>
            <a:custGeom>
              <a:avLst/>
              <a:gdLst/>
              <a:ahLst/>
              <a:cxnLst/>
              <a:rect l="l" t="t" r="r" b="b"/>
              <a:pathLst>
                <a:path w="9525" h="377189">
                  <a:moveTo>
                    <a:pt x="9143" y="0"/>
                  </a:moveTo>
                  <a:lnTo>
                    <a:pt x="0" y="0"/>
                  </a:lnTo>
                  <a:lnTo>
                    <a:pt x="0" y="376732"/>
                  </a:lnTo>
                  <a:lnTo>
                    <a:pt x="9143" y="376732"/>
                  </a:lnTo>
                  <a:lnTo>
                    <a:pt x="9143" y="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667512" y="3179698"/>
              <a:ext cx="350520" cy="9525"/>
            </a:xfrm>
            <a:custGeom>
              <a:avLst/>
              <a:gdLst/>
              <a:ahLst/>
              <a:cxnLst/>
              <a:rect l="l" t="t" r="r" b="b"/>
              <a:pathLst>
                <a:path w="350519" h="9525">
                  <a:moveTo>
                    <a:pt x="350520" y="0"/>
                  </a:moveTo>
                  <a:lnTo>
                    <a:pt x="9144" y="0"/>
                  </a:lnTo>
                  <a:lnTo>
                    <a:pt x="0" y="0"/>
                  </a:lnTo>
                  <a:lnTo>
                    <a:pt x="0" y="9144"/>
                  </a:lnTo>
                  <a:lnTo>
                    <a:pt x="9144" y="9144"/>
                  </a:lnTo>
                  <a:lnTo>
                    <a:pt x="350520" y="9144"/>
                  </a:lnTo>
                  <a:lnTo>
                    <a:pt x="350520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1018031" y="3179699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>
                  <a:moveTo>
                    <a:pt x="9143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9143" y="9144"/>
                  </a:lnTo>
                  <a:lnTo>
                    <a:pt x="9143" y="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667512" y="3179698"/>
              <a:ext cx="360045" cy="394970"/>
            </a:xfrm>
            <a:custGeom>
              <a:avLst/>
              <a:gdLst/>
              <a:ahLst/>
              <a:cxnLst/>
              <a:rect l="l" t="t" r="r" b="b"/>
              <a:pathLst>
                <a:path w="360044" h="394970">
                  <a:moveTo>
                    <a:pt x="9144" y="385826"/>
                  </a:moveTo>
                  <a:lnTo>
                    <a:pt x="0" y="385826"/>
                  </a:lnTo>
                  <a:lnTo>
                    <a:pt x="0" y="394970"/>
                  </a:lnTo>
                  <a:lnTo>
                    <a:pt x="9144" y="394970"/>
                  </a:lnTo>
                  <a:lnTo>
                    <a:pt x="9144" y="385826"/>
                  </a:lnTo>
                  <a:close/>
                </a:path>
                <a:path w="360044" h="394970">
                  <a:moveTo>
                    <a:pt x="359651" y="0"/>
                  </a:moveTo>
                  <a:lnTo>
                    <a:pt x="350520" y="0"/>
                  </a:lnTo>
                  <a:lnTo>
                    <a:pt x="350520" y="9144"/>
                  </a:lnTo>
                  <a:lnTo>
                    <a:pt x="359651" y="9144"/>
                  </a:lnTo>
                  <a:lnTo>
                    <a:pt x="359651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667512" y="3565525"/>
              <a:ext cx="360045" cy="9525"/>
            </a:xfrm>
            <a:custGeom>
              <a:avLst/>
              <a:gdLst/>
              <a:ahLst/>
              <a:cxnLst/>
              <a:rect l="l" t="t" r="r" b="b"/>
              <a:pathLst>
                <a:path w="360044" h="9525">
                  <a:moveTo>
                    <a:pt x="359651" y="0"/>
                  </a:moveTo>
                  <a:lnTo>
                    <a:pt x="350520" y="0"/>
                  </a:lnTo>
                  <a:lnTo>
                    <a:pt x="9144" y="0"/>
                  </a:lnTo>
                  <a:lnTo>
                    <a:pt x="0" y="0"/>
                  </a:lnTo>
                  <a:lnTo>
                    <a:pt x="0" y="9144"/>
                  </a:lnTo>
                  <a:lnTo>
                    <a:pt x="9144" y="9144"/>
                  </a:lnTo>
                  <a:lnTo>
                    <a:pt x="350520" y="9144"/>
                  </a:lnTo>
                  <a:lnTo>
                    <a:pt x="359651" y="9144"/>
                  </a:lnTo>
                  <a:lnTo>
                    <a:pt x="359651" y="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667511" y="3188792"/>
              <a:ext cx="9525" cy="377190"/>
            </a:xfrm>
            <a:custGeom>
              <a:avLst/>
              <a:gdLst/>
              <a:ahLst/>
              <a:cxnLst/>
              <a:rect l="l" t="t" r="r" b="b"/>
              <a:pathLst>
                <a:path w="9525" h="377189">
                  <a:moveTo>
                    <a:pt x="9143" y="0"/>
                  </a:moveTo>
                  <a:lnTo>
                    <a:pt x="0" y="0"/>
                  </a:lnTo>
                  <a:lnTo>
                    <a:pt x="0" y="376732"/>
                  </a:lnTo>
                  <a:lnTo>
                    <a:pt x="9143" y="376732"/>
                  </a:lnTo>
                  <a:lnTo>
                    <a:pt x="9143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1018031" y="3188792"/>
              <a:ext cx="9525" cy="377190"/>
            </a:xfrm>
            <a:custGeom>
              <a:avLst/>
              <a:gdLst/>
              <a:ahLst/>
              <a:cxnLst/>
              <a:rect l="l" t="t" r="r" b="b"/>
              <a:pathLst>
                <a:path w="9525" h="377189">
                  <a:moveTo>
                    <a:pt x="9143" y="0"/>
                  </a:moveTo>
                  <a:lnTo>
                    <a:pt x="0" y="0"/>
                  </a:lnTo>
                  <a:lnTo>
                    <a:pt x="0" y="376732"/>
                  </a:lnTo>
                  <a:lnTo>
                    <a:pt x="9143" y="376732"/>
                  </a:lnTo>
                  <a:lnTo>
                    <a:pt x="9143" y="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1053388" y="3179698"/>
              <a:ext cx="452755" cy="9525"/>
            </a:xfrm>
            <a:custGeom>
              <a:avLst/>
              <a:gdLst/>
              <a:ahLst/>
              <a:cxnLst/>
              <a:rect l="l" t="t" r="r" b="b"/>
              <a:pathLst>
                <a:path w="452755" h="9525">
                  <a:moveTo>
                    <a:pt x="452628" y="0"/>
                  </a:moveTo>
                  <a:lnTo>
                    <a:pt x="9144" y="0"/>
                  </a:lnTo>
                  <a:lnTo>
                    <a:pt x="0" y="0"/>
                  </a:lnTo>
                  <a:lnTo>
                    <a:pt x="0" y="9144"/>
                  </a:lnTo>
                  <a:lnTo>
                    <a:pt x="9144" y="9144"/>
                  </a:lnTo>
                  <a:lnTo>
                    <a:pt x="452628" y="9144"/>
                  </a:lnTo>
                  <a:lnTo>
                    <a:pt x="452628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1505966" y="3179699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>
                  <a:moveTo>
                    <a:pt x="9143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9143" y="9144"/>
                  </a:lnTo>
                  <a:lnTo>
                    <a:pt x="9143" y="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1053388" y="3179698"/>
              <a:ext cx="462280" cy="394970"/>
            </a:xfrm>
            <a:custGeom>
              <a:avLst/>
              <a:gdLst/>
              <a:ahLst/>
              <a:cxnLst/>
              <a:rect l="l" t="t" r="r" b="b"/>
              <a:pathLst>
                <a:path w="462280" h="394970">
                  <a:moveTo>
                    <a:pt x="9144" y="385826"/>
                  </a:moveTo>
                  <a:lnTo>
                    <a:pt x="0" y="385826"/>
                  </a:lnTo>
                  <a:lnTo>
                    <a:pt x="0" y="394970"/>
                  </a:lnTo>
                  <a:lnTo>
                    <a:pt x="9144" y="394970"/>
                  </a:lnTo>
                  <a:lnTo>
                    <a:pt x="9144" y="385826"/>
                  </a:lnTo>
                  <a:close/>
                </a:path>
                <a:path w="462280" h="394970">
                  <a:moveTo>
                    <a:pt x="461721" y="0"/>
                  </a:moveTo>
                  <a:lnTo>
                    <a:pt x="452577" y="0"/>
                  </a:lnTo>
                  <a:lnTo>
                    <a:pt x="452577" y="9144"/>
                  </a:lnTo>
                  <a:lnTo>
                    <a:pt x="461721" y="9144"/>
                  </a:lnTo>
                  <a:lnTo>
                    <a:pt x="461721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1053388" y="3565525"/>
              <a:ext cx="462280" cy="9525"/>
            </a:xfrm>
            <a:custGeom>
              <a:avLst/>
              <a:gdLst/>
              <a:ahLst/>
              <a:cxnLst/>
              <a:rect l="l" t="t" r="r" b="b"/>
              <a:pathLst>
                <a:path w="462280" h="9525">
                  <a:moveTo>
                    <a:pt x="461721" y="0"/>
                  </a:moveTo>
                  <a:lnTo>
                    <a:pt x="452628" y="0"/>
                  </a:lnTo>
                  <a:lnTo>
                    <a:pt x="9144" y="0"/>
                  </a:lnTo>
                  <a:lnTo>
                    <a:pt x="0" y="0"/>
                  </a:lnTo>
                  <a:lnTo>
                    <a:pt x="0" y="9144"/>
                  </a:lnTo>
                  <a:lnTo>
                    <a:pt x="9144" y="9144"/>
                  </a:lnTo>
                  <a:lnTo>
                    <a:pt x="452577" y="9144"/>
                  </a:lnTo>
                  <a:lnTo>
                    <a:pt x="461721" y="9144"/>
                  </a:lnTo>
                  <a:lnTo>
                    <a:pt x="461721" y="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1053388" y="3188792"/>
              <a:ext cx="9525" cy="377190"/>
            </a:xfrm>
            <a:custGeom>
              <a:avLst/>
              <a:gdLst/>
              <a:ahLst/>
              <a:cxnLst/>
              <a:rect l="l" t="t" r="r" b="b"/>
              <a:pathLst>
                <a:path w="9525" h="377189">
                  <a:moveTo>
                    <a:pt x="9143" y="0"/>
                  </a:moveTo>
                  <a:lnTo>
                    <a:pt x="0" y="0"/>
                  </a:lnTo>
                  <a:lnTo>
                    <a:pt x="0" y="376732"/>
                  </a:lnTo>
                  <a:lnTo>
                    <a:pt x="9143" y="376732"/>
                  </a:lnTo>
                  <a:lnTo>
                    <a:pt x="9143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1505966" y="3188792"/>
              <a:ext cx="9525" cy="377190"/>
            </a:xfrm>
            <a:custGeom>
              <a:avLst/>
              <a:gdLst/>
              <a:ahLst/>
              <a:cxnLst/>
              <a:rect l="l" t="t" r="r" b="b"/>
              <a:pathLst>
                <a:path w="9525" h="377189">
                  <a:moveTo>
                    <a:pt x="9143" y="0"/>
                  </a:moveTo>
                  <a:lnTo>
                    <a:pt x="0" y="0"/>
                  </a:lnTo>
                  <a:lnTo>
                    <a:pt x="0" y="376732"/>
                  </a:lnTo>
                  <a:lnTo>
                    <a:pt x="9143" y="376732"/>
                  </a:lnTo>
                  <a:lnTo>
                    <a:pt x="9143" y="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283464" y="3602100"/>
              <a:ext cx="349250" cy="9525"/>
            </a:xfrm>
            <a:custGeom>
              <a:avLst/>
              <a:gdLst/>
              <a:ahLst/>
              <a:cxnLst/>
              <a:rect l="l" t="t" r="r" b="b"/>
              <a:pathLst>
                <a:path w="349250" h="9525">
                  <a:moveTo>
                    <a:pt x="348996" y="0"/>
                  </a:moveTo>
                  <a:lnTo>
                    <a:pt x="9144" y="0"/>
                  </a:lnTo>
                  <a:lnTo>
                    <a:pt x="0" y="0"/>
                  </a:lnTo>
                  <a:lnTo>
                    <a:pt x="0" y="9144"/>
                  </a:lnTo>
                  <a:lnTo>
                    <a:pt x="9144" y="9144"/>
                  </a:lnTo>
                  <a:lnTo>
                    <a:pt x="348996" y="9144"/>
                  </a:lnTo>
                  <a:lnTo>
                    <a:pt x="348996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632459" y="3602101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>
                  <a:moveTo>
                    <a:pt x="9143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9143" y="9144"/>
                  </a:lnTo>
                  <a:lnTo>
                    <a:pt x="9143" y="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283464" y="3602100"/>
              <a:ext cx="358140" cy="393700"/>
            </a:xfrm>
            <a:custGeom>
              <a:avLst/>
              <a:gdLst/>
              <a:ahLst/>
              <a:cxnLst/>
              <a:rect l="l" t="t" r="r" b="b"/>
              <a:pathLst>
                <a:path w="358140" h="393700">
                  <a:moveTo>
                    <a:pt x="9144" y="384048"/>
                  </a:moveTo>
                  <a:lnTo>
                    <a:pt x="0" y="384048"/>
                  </a:lnTo>
                  <a:lnTo>
                    <a:pt x="0" y="393192"/>
                  </a:lnTo>
                  <a:lnTo>
                    <a:pt x="9144" y="393192"/>
                  </a:lnTo>
                  <a:lnTo>
                    <a:pt x="9144" y="384048"/>
                  </a:lnTo>
                  <a:close/>
                </a:path>
                <a:path w="358140" h="393700">
                  <a:moveTo>
                    <a:pt x="358127" y="0"/>
                  </a:moveTo>
                  <a:lnTo>
                    <a:pt x="348996" y="0"/>
                  </a:lnTo>
                  <a:lnTo>
                    <a:pt x="348996" y="9144"/>
                  </a:lnTo>
                  <a:lnTo>
                    <a:pt x="358127" y="9144"/>
                  </a:lnTo>
                  <a:lnTo>
                    <a:pt x="358127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283464" y="3986148"/>
              <a:ext cx="358140" cy="9525"/>
            </a:xfrm>
            <a:custGeom>
              <a:avLst/>
              <a:gdLst/>
              <a:ahLst/>
              <a:cxnLst/>
              <a:rect l="l" t="t" r="r" b="b"/>
              <a:pathLst>
                <a:path w="358140" h="9525">
                  <a:moveTo>
                    <a:pt x="358127" y="0"/>
                  </a:moveTo>
                  <a:lnTo>
                    <a:pt x="348996" y="0"/>
                  </a:lnTo>
                  <a:lnTo>
                    <a:pt x="9144" y="0"/>
                  </a:lnTo>
                  <a:lnTo>
                    <a:pt x="0" y="0"/>
                  </a:lnTo>
                  <a:lnTo>
                    <a:pt x="0" y="9144"/>
                  </a:lnTo>
                  <a:lnTo>
                    <a:pt x="9144" y="9144"/>
                  </a:lnTo>
                  <a:lnTo>
                    <a:pt x="348996" y="9144"/>
                  </a:lnTo>
                  <a:lnTo>
                    <a:pt x="358127" y="9144"/>
                  </a:lnTo>
                  <a:lnTo>
                    <a:pt x="358127" y="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283463" y="3611245"/>
              <a:ext cx="9525" cy="375285"/>
            </a:xfrm>
            <a:custGeom>
              <a:avLst/>
              <a:gdLst/>
              <a:ahLst/>
              <a:cxnLst/>
              <a:rect l="l" t="t" r="r" b="b"/>
              <a:pathLst>
                <a:path w="9525" h="375285">
                  <a:moveTo>
                    <a:pt x="9143" y="0"/>
                  </a:moveTo>
                  <a:lnTo>
                    <a:pt x="0" y="0"/>
                  </a:lnTo>
                  <a:lnTo>
                    <a:pt x="0" y="374903"/>
                  </a:lnTo>
                  <a:lnTo>
                    <a:pt x="9143" y="374903"/>
                  </a:lnTo>
                  <a:lnTo>
                    <a:pt x="9143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632459" y="3611245"/>
              <a:ext cx="9525" cy="375285"/>
            </a:xfrm>
            <a:custGeom>
              <a:avLst/>
              <a:gdLst/>
              <a:ahLst/>
              <a:cxnLst/>
              <a:rect l="l" t="t" r="r" b="b"/>
              <a:pathLst>
                <a:path w="9525" h="375285">
                  <a:moveTo>
                    <a:pt x="9143" y="0"/>
                  </a:moveTo>
                  <a:lnTo>
                    <a:pt x="0" y="0"/>
                  </a:lnTo>
                  <a:lnTo>
                    <a:pt x="0" y="374903"/>
                  </a:lnTo>
                  <a:lnTo>
                    <a:pt x="9143" y="374903"/>
                  </a:lnTo>
                  <a:lnTo>
                    <a:pt x="9143" y="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667512" y="3602100"/>
              <a:ext cx="350520" cy="9525"/>
            </a:xfrm>
            <a:custGeom>
              <a:avLst/>
              <a:gdLst/>
              <a:ahLst/>
              <a:cxnLst/>
              <a:rect l="l" t="t" r="r" b="b"/>
              <a:pathLst>
                <a:path w="350519" h="9525">
                  <a:moveTo>
                    <a:pt x="350520" y="0"/>
                  </a:moveTo>
                  <a:lnTo>
                    <a:pt x="9144" y="0"/>
                  </a:lnTo>
                  <a:lnTo>
                    <a:pt x="0" y="0"/>
                  </a:lnTo>
                  <a:lnTo>
                    <a:pt x="0" y="9144"/>
                  </a:lnTo>
                  <a:lnTo>
                    <a:pt x="9144" y="9144"/>
                  </a:lnTo>
                  <a:lnTo>
                    <a:pt x="350520" y="9144"/>
                  </a:lnTo>
                  <a:lnTo>
                    <a:pt x="350520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1018031" y="3602101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>
                  <a:moveTo>
                    <a:pt x="9143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9143" y="9144"/>
                  </a:lnTo>
                  <a:lnTo>
                    <a:pt x="9143" y="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667512" y="3602100"/>
              <a:ext cx="360045" cy="393700"/>
            </a:xfrm>
            <a:custGeom>
              <a:avLst/>
              <a:gdLst/>
              <a:ahLst/>
              <a:cxnLst/>
              <a:rect l="l" t="t" r="r" b="b"/>
              <a:pathLst>
                <a:path w="360044" h="393700">
                  <a:moveTo>
                    <a:pt x="9144" y="384048"/>
                  </a:moveTo>
                  <a:lnTo>
                    <a:pt x="0" y="384048"/>
                  </a:lnTo>
                  <a:lnTo>
                    <a:pt x="0" y="393192"/>
                  </a:lnTo>
                  <a:lnTo>
                    <a:pt x="9144" y="393192"/>
                  </a:lnTo>
                  <a:lnTo>
                    <a:pt x="9144" y="384048"/>
                  </a:lnTo>
                  <a:close/>
                </a:path>
                <a:path w="360044" h="393700">
                  <a:moveTo>
                    <a:pt x="359651" y="0"/>
                  </a:moveTo>
                  <a:lnTo>
                    <a:pt x="350520" y="0"/>
                  </a:lnTo>
                  <a:lnTo>
                    <a:pt x="350520" y="9144"/>
                  </a:lnTo>
                  <a:lnTo>
                    <a:pt x="359651" y="9144"/>
                  </a:lnTo>
                  <a:lnTo>
                    <a:pt x="359651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667512" y="3986148"/>
              <a:ext cx="360045" cy="9525"/>
            </a:xfrm>
            <a:custGeom>
              <a:avLst/>
              <a:gdLst/>
              <a:ahLst/>
              <a:cxnLst/>
              <a:rect l="l" t="t" r="r" b="b"/>
              <a:pathLst>
                <a:path w="360044" h="9525">
                  <a:moveTo>
                    <a:pt x="359651" y="0"/>
                  </a:moveTo>
                  <a:lnTo>
                    <a:pt x="350520" y="0"/>
                  </a:lnTo>
                  <a:lnTo>
                    <a:pt x="9144" y="0"/>
                  </a:lnTo>
                  <a:lnTo>
                    <a:pt x="0" y="0"/>
                  </a:lnTo>
                  <a:lnTo>
                    <a:pt x="0" y="9144"/>
                  </a:lnTo>
                  <a:lnTo>
                    <a:pt x="9144" y="9144"/>
                  </a:lnTo>
                  <a:lnTo>
                    <a:pt x="350520" y="9144"/>
                  </a:lnTo>
                  <a:lnTo>
                    <a:pt x="359651" y="9144"/>
                  </a:lnTo>
                  <a:lnTo>
                    <a:pt x="359651" y="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667511" y="3611245"/>
              <a:ext cx="9525" cy="375285"/>
            </a:xfrm>
            <a:custGeom>
              <a:avLst/>
              <a:gdLst/>
              <a:ahLst/>
              <a:cxnLst/>
              <a:rect l="l" t="t" r="r" b="b"/>
              <a:pathLst>
                <a:path w="9525" h="375285">
                  <a:moveTo>
                    <a:pt x="9143" y="0"/>
                  </a:moveTo>
                  <a:lnTo>
                    <a:pt x="0" y="0"/>
                  </a:lnTo>
                  <a:lnTo>
                    <a:pt x="0" y="374903"/>
                  </a:lnTo>
                  <a:lnTo>
                    <a:pt x="9143" y="374903"/>
                  </a:lnTo>
                  <a:lnTo>
                    <a:pt x="9143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1018031" y="3611245"/>
              <a:ext cx="9525" cy="375285"/>
            </a:xfrm>
            <a:custGeom>
              <a:avLst/>
              <a:gdLst/>
              <a:ahLst/>
              <a:cxnLst/>
              <a:rect l="l" t="t" r="r" b="b"/>
              <a:pathLst>
                <a:path w="9525" h="375285">
                  <a:moveTo>
                    <a:pt x="9143" y="0"/>
                  </a:moveTo>
                  <a:lnTo>
                    <a:pt x="0" y="0"/>
                  </a:lnTo>
                  <a:lnTo>
                    <a:pt x="0" y="374903"/>
                  </a:lnTo>
                  <a:lnTo>
                    <a:pt x="9143" y="374903"/>
                  </a:lnTo>
                  <a:lnTo>
                    <a:pt x="9143" y="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1053388" y="3602100"/>
              <a:ext cx="452755" cy="9525"/>
            </a:xfrm>
            <a:custGeom>
              <a:avLst/>
              <a:gdLst/>
              <a:ahLst/>
              <a:cxnLst/>
              <a:rect l="l" t="t" r="r" b="b"/>
              <a:pathLst>
                <a:path w="452755" h="9525">
                  <a:moveTo>
                    <a:pt x="452628" y="0"/>
                  </a:moveTo>
                  <a:lnTo>
                    <a:pt x="9144" y="0"/>
                  </a:lnTo>
                  <a:lnTo>
                    <a:pt x="0" y="0"/>
                  </a:lnTo>
                  <a:lnTo>
                    <a:pt x="0" y="9144"/>
                  </a:lnTo>
                  <a:lnTo>
                    <a:pt x="9144" y="9144"/>
                  </a:lnTo>
                  <a:lnTo>
                    <a:pt x="452628" y="9144"/>
                  </a:lnTo>
                  <a:lnTo>
                    <a:pt x="452628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1505966" y="3602101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>
                  <a:moveTo>
                    <a:pt x="9143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9143" y="9144"/>
                  </a:lnTo>
                  <a:lnTo>
                    <a:pt x="9143" y="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1053388" y="3602100"/>
              <a:ext cx="462280" cy="393700"/>
            </a:xfrm>
            <a:custGeom>
              <a:avLst/>
              <a:gdLst/>
              <a:ahLst/>
              <a:cxnLst/>
              <a:rect l="l" t="t" r="r" b="b"/>
              <a:pathLst>
                <a:path w="462280" h="393700">
                  <a:moveTo>
                    <a:pt x="9144" y="384048"/>
                  </a:moveTo>
                  <a:lnTo>
                    <a:pt x="0" y="384048"/>
                  </a:lnTo>
                  <a:lnTo>
                    <a:pt x="0" y="393192"/>
                  </a:lnTo>
                  <a:lnTo>
                    <a:pt x="9144" y="393192"/>
                  </a:lnTo>
                  <a:lnTo>
                    <a:pt x="9144" y="384048"/>
                  </a:lnTo>
                  <a:close/>
                </a:path>
                <a:path w="462280" h="393700">
                  <a:moveTo>
                    <a:pt x="461721" y="0"/>
                  </a:moveTo>
                  <a:lnTo>
                    <a:pt x="452577" y="0"/>
                  </a:lnTo>
                  <a:lnTo>
                    <a:pt x="452577" y="9144"/>
                  </a:lnTo>
                  <a:lnTo>
                    <a:pt x="461721" y="9144"/>
                  </a:lnTo>
                  <a:lnTo>
                    <a:pt x="461721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1053388" y="3986148"/>
              <a:ext cx="462280" cy="9525"/>
            </a:xfrm>
            <a:custGeom>
              <a:avLst/>
              <a:gdLst/>
              <a:ahLst/>
              <a:cxnLst/>
              <a:rect l="l" t="t" r="r" b="b"/>
              <a:pathLst>
                <a:path w="462280" h="9525">
                  <a:moveTo>
                    <a:pt x="461721" y="0"/>
                  </a:moveTo>
                  <a:lnTo>
                    <a:pt x="452628" y="0"/>
                  </a:lnTo>
                  <a:lnTo>
                    <a:pt x="9144" y="0"/>
                  </a:lnTo>
                  <a:lnTo>
                    <a:pt x="0" y="0"/>
                  </a:lnTo>
                  <a:lnTo>
                    <a:pt x="0" y="9144"/>
                  </a:lnTo>
                  <a:lnTo>
                    <a:pt x="9144" y="9144"/>
                  </a:lnTo>
                  <a:lnTo>
                    <a:pt x="452577" y="9144"/>
                  </a:lnTo>
                  <a:lnTo>
                    <a:pt x="461721" y="9144"/>
                  </a:lnTo>
                  <a:lnTo>
                    <a:pt x="461721" y="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1053388" y="3611245"/>
              <a:ext cx="9525" cy="375285"/>
            </a:xfrm>
            <a:custGeom>
              <a:avLst/>
              <a:gdLst/>
              <a:ahLst/>
              <a:cxnLst/>
              <a:rect l="l" t="t" r="r" b="b"/>
              <a:pathLst>
                <a:path w="9525" h="375285">
                  <a:moveTo>
                    <a:pt x="9143" y="0"/>
                  </a:moveTo>
                  <a:lnTo>
                    <a:pt x="0" y="0"/>
                  </a:lnTo>
                  <a:lnTo>
                    <a:pt x="0" y="374903"/>
                  </a:lnTo>
                  <a:lnTo>
                    <a:pt x="9143" y="374903"/>
                  </a:lnTo>
                  <a:lnTo>
                    <a:pt x="9143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1505966" y="3611245"/>
              <a:ext cx="9525" cy="375285"/>
            </a:xfrm>
            <a:custGeom>
              <a:avLst/>
              <a:gdLst/>
              <a:ahLst/>
              <a:cxnLst/>
              <a:rect l="l" t="t" r="r" b="b"/>
              <a:pathLst>
                <a:path w="9525" h="375285">
                  <a:moveTo>
                    <a:pt x="9143" y="0"/>
                  </a:moveTo>
                  <a:lnTo>
                    <a:pt x="0" y="0"/>
                  </a:lnTo>
                  <a:lnTo>
                    <a:pt x="0" y="374903"/>
                  </a:lnTo>
                  <a:lnTo>
                    <a:pt x="9143" y="374903"/>
                  </a:lnTo>
                  <a:lnTo>
                    <a:pt x="9143" y="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283464" y="4022725"/>
              <a:ext cx="349250" cy="9525"/>
            </a:xfrm>
            <a:custGeom>
              <a:avLst/>
              <a:gdLst/>
              <a:ahLst/>
              <a:cxnLst/>
              <a:rect l="l" t="t" r="r" b="b"/>
              <a:pathLst>
                <a:path w="349250" h="9525">
                  <a:moveTo>
                    <a:pt x="348996" y="0"/>
                  </a:moveTo>
                  <a:lnTo>
                    <a:pt x="9144" y="0"/>
                  </a:lnTo>
                  <a:lnTo>
                    <a:pt x="0" y="0"/>
                  </a:lnTo>
                  <a:lnTo>
                    <a:pt x="0" y="9144"/>
                  </a:lnTo>
                  <a:lnTo>
                    <a:pt x="9144" y="9144"/>
                  </a:lnTo>
                  <a:lnTo>
                    <a:pt x="348996" y="9144"/>
                  </a:lnTo>
                  <a:lnTo>
                    <a:pt x="348996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632459" y="4022725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>
                  <a:moveTo>
                    <a:pt x="9143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9143" y="9144"/>
                  </a:lnTo>
                  <a:lnTo>
                    <a:pt x="9143" y="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283464" y="4022725"/>
              <a:ext cx="358140" cy="394970"/>
            </a:xfrm>
            <a:custGeom>
              <a:avLst/>
              <a:gdLst/>
              <a:ahLst/>
              <a:cxnLst/>
              <a:rect l="l" t="t" r="r" b="b"/>
              <a:pathLst>
                <a:path w="358140" h="394970">
                  <a:moveTo>
                    <a:pt x="9144" y="385572"/>
                  </a:moveTo>
                  <a:lnTo>
                    <a:pt x="0" y="385572"/>
                  </a:lnTo>
                  <a:lnTo>
                    <a:pt x="0" y="394716"/>
                  </a:lnTo>
                  <a:lnTo>
                    <a:pt x="9144" y="394716"/>
                  </a:lnTo>
                  <a:lnTo>
                    <a:pt x="9144" y="385572"/>
                  </a:lnTo>
                  <a:close/>
                </a:path>
                <a:path w="358140" h="394970">
                  <a:moveTo>
                    <a:pt x="358127" y="0"/>
                  </a:moveTo>
                  <a:lnTo>
                    <a:pt x="348996" y="0"/>
                  </a:lnTo>
                  <a:lnTo>
                    <a:pt x="348996" y="9144"/>
                  </a:lnTo>
                  <a:lnTo>
                    <a:pt x="358127" y="9144"/>
                  </a:lnTo>
                  <a:lnTo>
                    <a:pt x="358127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283464" y="4408297"/>
              <a:ext cx="358140" cy="9525"/>
            </a:xfrm>
            <a:custGeom>
              <a:avLst/>
              <a:gdLst/>
              <a:ahLst/>
              <a:cxnLst/>
              <a:rect l="l" t="t" r="r" b="b"/>
              <a:pathLst>
                <a:path w="358140" h="9525">
                  <a:moveTo>
                    <a:pt x="358127" y="0"/>
                  </a:moveTo>
                  <a:lnTo>
                    <a:pt x="348996" y="0"/>
                  </a:lnTo>
                  <a:lnTo>
                    <a:pt x="9144" y="0"/>
                  </a:lnTo>
                  <a:lnTo>
                    <a:pt x="0" y="0"/>
                  </a:lnTo>
                  <a:lnTo>
                    <a:pt x="0" y="9144"/>
                  </a:lnTo>
                  <a:lnTo>
                    <a:pt x="9144" y="9144"/>
                  </a:lnTo>
                  <a:lnTo>
                    <a:pt x="348996" y="9144"/>
                  </a:lnTo>
                  <a:lnTo>
                    <a:pt x="358127" y="9144"/>
                  </a:lnTo>
                  <a:lnTo>
                    <a:pt x="358127" y="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283463" y="4031869"/>
              <a:ext cx="9525" cy="376555"/>
            </a:xfrm>
            <a:custGeom>
              <a:avLst/>
              <a:gdLst/>
              <a:ahLst/>
              <a:cxnLst/>
              <a:rect l="l" t="t" r="r" b="b"/>
              <a:pathLst>
                <a:path w="9525" h="376554">
                  <a:moveTo>
                    <a:pt x="9143" y="0"/>
                  </a:moveTo>
                  <a:lnTo>
                    <a:pt x="0" y="0"/>
                  </a:lnTo>
                  <a:lnTo>
                    <a:pt x="0" y="376428"/>
                  </a:lnTo>
                  <a:lnTo>
                    <a:pt x="9143" y="376428"/>
                  </a:lnTo>
                  <a:lnTo>
                    <a:pt x="9143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632459" y="4031869"/>
              <a:ext cx="9525" cy="376555"/>
            </a:xfrm>
            <a:custGeom>
              <a:avLst/>
              <a:gdLst/>
              <a:ahLst/>
              <a:cxnLst/>
              <a:rect l="l" t="t" r="r" b="b"/>
              <a:pathLst>
                <a:path w="9525" h="376554">
                  <a:moveTo>
                    <a:pt x="9143" y="0"/>
                  </a:moveTo>
                  <a:lnTo>
                    <a:pt x="0" y="0"/>
                  </a:lnTo>
                  <a:lnTo>
                    <a:pt x="0" y="376428"/>
                  </a:lnTo>
                  <a:lnTo>
                    <a:pt x="9143" y="376428"/>
                  </a:lnTo>
                  <a:lnTo>
                    <a:pt x="9143" y="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667512" y="4022725"/>
              <a:ext cx="350520" cy="9525"/>
            </a:xfrm>
            <a:custGeom>
              <a:avLst/>
              <a:gdLst/>
              <a:ahLst/>
              <a:cxnLst/>
              <a:rect l="l" t="t" r="r" b="b"/>
              <a:pathLst>
                <a:path w="350519" h="9525">
                  <a:moveTo>
                    <a:pt x="350520" y="0"/>
                  </a:moveTo>
                  <a:lnTo>
                    <a:pt x="9144" y="0"/>
                  </a:lnTo>
                  <a:lnTo>
                    <a:pt x="0" y="0"/>
                  </a:lnTo>
                  <a:lnTo>
                    <a:pt x="0" y="9144"/>
                  </a:lnTo>
                  <a:lnTo>
                    <a:pt x="9144" y="9144"/>
                  </a:lnTo>
                  <a:lnTo>
                    <a:pt x="350520" y="9144"/>
                  </a:lnTo>
                  <a:lnTo>
                    <a:pt x="350520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1018031" y="4022725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>
                  <a:moveTo>
                    <a:pt x="9143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9143" y="9144"/>
                  </a:lnTo>
                  <a:lnTo>
                    <a:pt x="9143" y="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667512" y="4022725"/>
              <a:ext cx="360045" cy="394970"/>
            </a:xfrm>
            <a:custGeom>
              <a:avLst/>
              <a:gdLst/>
              <a:ahLst/>
              <a:cxnLst/>
              <a:rect l="l" t="t" r="r" b="b"/>
              <a:pathLst>
                <a:path w="360044" h="394970">
                  <a:moveTo>
                    <a:pt x="9144" y="385572"/>
                  </a:moveTo>
                  <a:lnTo>
                    <a:pt x="0" y="385572"/>
                  </a:lnTo>
                  <a:lnTo>
                    <a:pt x="0" y="394716"/>
                  </a:lnTo>
                  <a:lnTo>
                    <a:pt x="9144" y="394716"/>
                  </a:lnTo>
                  <a:lnTo>
                    <a:pt x="9144" y="385572"/>
                  </a:lnTo>
                  <a:close/>
                </a:path>
                <a:path w="360044" h="394970">
                  <a:moveTo>
                    <a:pt x="359651" y="0"/>
                  </a:moveTo>
                  <a:lnTo>
                    <a:pt x="350520" y="0"/>
                  </a:lnTo>
                  <a:lnTo>
                    <a:pt x="350520" y="9144"/>
                  </a:lnTo>
                  <a:lnTo>
                    <a:pt x="359651" y="9144"/>
                  </a:lnTo>
                  <a:lnTo>
                    <a:pt x="359651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667512" y="4408297"/>
              <a:ext cx="360045" cy="9525"/>
            </a:xfrm>
            <a:custGeom>
              <a:avLst/>
              <a:gdLst/>
              <a:ahLst/>
              <a:cxnLst/>
              <a:rect l="l" t="t" r="r" b="b"/>
              <a:pathLst>
                <a:path w="360044" h="9525">
                  <a:moveTo>
                    <a:pt x="359651" y="0"/>
                  </a:moveTo>
                  <a:lnTo>
                    <a:pt x="350520" y="0"/>
                  </a:lnTo>
                  <a:lnTo>
                    <a:pt x="9144" y="0"/>
                  </a:lnTo>
                  <a:lnTo>
                    <a:pt x="0" y="0"/>
                  </a:lnTo>
                  <a:lnTo>
                    <a:pt x="0" y="9144"/>
                  </a:lnTo>
                  <a:lnTo>
                    <a:pt x="9144" y="9144"/>
                  </a:lnTo>
                  <a:lnTo>
                    <a:pt x="350520" y="9144"/>
                  </a:lnTo>
                  <a:lnTo>
                    <a:pt x="359651" y="9144"/>
                  </a:lnTo>
                  <a:lnTo>
                    <a:pt x="359651" y="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667511" y="4031869"/>
              <a:ext cx="9525" cy="376555"/>
            </a:xfrm>
            <a:custGeom>
              <a:avLst/>
              <a:gdLst/>
              <a:ahLst/>
              <a:cxnLst/>
              <a:rect l="l" t="t" r="r" b="b"/>
              <a:pathLst>
                <a:path w="9525" h="376554">
                  <a:moveTo>
                    <a:pt x="9143" y="0"/>
                  </a:moveTo>
                  <a:lnTo>
                    <a:pt x="0" y="0"/>
                  </a:lnTo>
                  <a:lnTo>
                    <a:pt x="0" y="376428"/>
                  </a:lnTo>
                  <a:lnTo>
                    <a:pt x="9143" y="376428"/>
                  </a:lnTo>
                  <a:lnTo>
                    <a:pt x="9143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1018031" y="4031869"/>
              <a:ext cx="9525" cy="376555"/>
            </a:xfrm>
            <a:custGeom>
              <a:avLst/>
              <a:gdLst/>
              <a:ahLst/>
              <a:cxnLst/>
              <a:rect l="l" t="t" r="r" b="b"/>
              <a:pathLst>
                <a:path w="9525" h="376554">
                  <a:moveTo>
                    <a:pt x="9143" y="0"/>
                  </a:moveTo>
                  <a:lnTo>
                    <a:pt x="0" y="0"/>
                  </a:lnTo>
                  <a:lnTo>
                    <a:pt x="0" y="376428"/>
                  </a:lnTo>
                  <a:lnTo>
                    <a:pt x="9143" y="376428"/>
                  </a:lnTo>
                  <a:lnTo>
                    <a:pt x="9143" y="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1053388" y="4022725"/>
              <a:ext cx="452755" cy="9525"/>
            </a:xfrm>
            <a:custGeom>
              <a:avLst/>
              <a:gdLst/>
              <a:ahLst/>
              <a:cxnLst/>
              <a:rect l="l" t="t" r="r" b="b"/>
              <a:pathLst>
                <a:path w="452755" h="9525">
                  <a:moveTo>
                    <a:pt x="452628" y="0"/>
                  </a:moveTo>
                  <a:lnTo>
                    <a:pt x="9144" y="0"/>
                  </a:lnTo>
                  <a:lnTo>
                    <a:pt x="0" y="0"/>
                  </a:lnTo>
                  <a:lnTo>
                    <a:pt x="0" y="9144"/>
                  </a:lnTo>
                  <a:lnTo>
                    <a:pt x="9144" y="9144"/>
                  </a:lnTo>
                  <a:lnTo>
                    <a:pt x="452628" y="9144"/>
                  </a:lnTo>
                  <a:lnTo>
                    <a:pt x="452628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1505966" y="4022725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>
                  <a:moveTo>
                    <a:pt x="9143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9143" y="9144"/>
                  </a:lnTo>
                  <a:lnTo>
                    <a:pt x="9143" y="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1053388" y="4022725"/>
              <a:ext cx="462280" cy="394970"/>
            </a:xfrm>
            <a:custGeom>
              <a:avLst/>
              <a:gdLst/>
              <a:ahLst/>
              <a:cxnLst/>
              <a:rect l="l" t="t" r="r" b="b"/>
              <a:pathLst>
                <a:path w="462280" h="394970">
                  <a:moveTo>
                    <a:pt x="9144" y="385572"/>
                  </a:moveTo>
                  <a:lnTo>
                    <a:pt x="0" y="385572"/>
                  </a:lnTo>
                  <a:lnTo>
                    <a:pt x="0" y="394716"/>
                  </a:lnTo>
                  <a:lnTo>
                    <a:pt x="9144" y="394716"/>
                  </a:lnTo>
                  <a:lnTo>
                    <a:pt x="9144" y="385572"/>
                  </a:lnTo>
                  <a:close/>
                </a:path>
                <a:path w="462280" h="394970">
                  <a:moveTo>
                    <a:pt x="461721" y="0"/>
                  </a:moveTo>
                  <a:lnTo>
                    <a:pt x="452577" y="0"/>
                  </a:lnTo>
                  <a:lnTo>
                    <a:pt x="452577" y="9144"/>
                  </a:lnTo>
                  <a:lnTo>
                    <a:pt x="461721" y="9144"/>
                  </a:lnTo>
                  <a:lnTo>
                    <a:pt x="461721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1053388" y="4408297"/>
              <a:ext cx="462280" cy="9525"/>
            </a:xfrm>
            <a:custGeom>
              <a:avLst/>
              <a:gdLst/>
              <a:ahLst/>
              <a:cxnLst/>
              <a:rect l="l" t="t" r="r" b="b"/>
              <a:pathLst>
                <a:path w="462280" h="9525">
                  <a:moveTo>
                    <a:pt x="461721" y="0"/>
                  </a:moveTo>
                  <a:lnTo>
                    <a:pt x="452628" y="0"/>
                  </a:lnTo>
                  <a:lnTo>
                    <a:pt x="9144" y="0"/>
                  </a:lnTo>
                  <a:lnTo>
                    <a:pt x="0" y="0"/>
                  </a:lnTo>
                  <a:lnTo>
                    <a:pt x="0" y="9144"/>
                  </a:lnTo>
                  <a:lnTo>
                    <a:pt x="9144" y="9144"/>
                  </a:lnTo>
                  <a:lnTo>
                    <a:pt x="452577" y="9144"/>
                  </a:lnTo>
                  <a:lnTo>
                    <a:pt x="461721" y="9144"/>
                  </a:lnTo>
                  <a:lnTo>
                    <a:pt x="461721" y="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1053388" y="4031869"/>
              <a:ext cx="9525" cy="376555"/>
            </a:xfrm>
            <a:custGeom>
              <a:avLst/>
              <a:gdLst/>
              <a:ahLst/>
              <a:cxnLst/>
              <a:rect l="l" t="t" r="r" b="b"/>
              <a:pathLst>
                <a:path w="9525" h="376554">
                  <a:moveTo>
                    <a:pt x="9143" y="0"/>
                  </a:moveTo>
                  <a:lnTo>
                    <a:pt x="0" y="0"/>
                  </a:lnTo>
                  <a:lnTo>
                    <a:pt x="0" y="376428"/>
                  </a:lnTo>
                  <a:lnTo>
                    <a:pt x="9143" y="376428"/>
                  </a:lnTo>
                  <a:lnTo>
                    <a:pt x="9143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1505966" y="4031869"/>
              <a:ext cx="9525" cy="376555"/>
            </a:xfrm>
            <a:custGeom>
              <a:avLst/>
              <a:gdLst/>
              <a:ahLst/>
              <a:cxnLst/>
              <a:rect l="l" t="t" r="r" b="b"/>
              <a:pathLst>
                <a:path w="9525" h="376554">
                  <a:moveTo>
                    <a:pt x="9143" y="0"/>
                  </a:moveTo>
                  <a:lnTo>
                    <a:pt x="0" y="0"/>
                  </a:lnTo>
                  <a:lnTo>
                    <a:pt x="0" y="376428"/>
                  </a:lnTo>
                  <a:lnTo>
                    <a:pt x="9143" y="376428"/>
                  </a:lnTo>
                  <a:lnTo>
                    <a:pt x="9143" y="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283464" y="4444873"/>
              <a:ext cx="349250" cy="9525"/>
            </a:xfrm>
            <a:custGeom>
              <a:avLst/>
              <a:gdLst/>
              <a:ahLst/>
              <a:cxnLst/>
              <a:rect l="l" t="t" r="r" b="b"/>
              <a:pathLst>
                <a:path w="349250" h="9525">
                  <a:moveTo>
                    <a:pt x="348996" y="0"/>
                  </a:moveTo>
                  <a:lnTo>
                    <a:pt x="9144" y="0"/>
                  </a:lnTo>
                  <a:lnTo>
                    <a:pt x="0" y="0"/>
                  </a:lnTo>
                  <a:lnTo>
                    <a:pt x="0" y="9144"/>
                  </a:lnTo>
                  <a:lnTo>
                    <a:pt x="9144" y="9144"/>
                  </a:lnTo>
                  <a:lnTo>
                    <a:pt x="348996" y="9144"/>
                  </a:lnTo>
                  <a:lnTo>
                    <a:pt x="348996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632459" y="4444873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>
                  <a:moveTo>
                    <a:pt x="9143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9143" y="9144"/>
                  </a:lnTo>
                  <a:lnTo>
                    <a:pt x="9143" y="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283464" y="4444873"/>
              <a:ext cx="358140" cy="395605"/>
            </a:xfrm>
            <a:custGeom>
              <a:avLst/>
              <a:gdLst/>
              <a:ahLst/>
              <a:cxnLst/>
              <a:rect l="l" t="t" r="r" b="b"/>
              <a:pathLst>
                <a:path w="358140" h="395604">
                  <a:moveTo>
                    <a:pt x="9144" y="385953"/>
                  </a:moveTo>
                  <a:lnTo>
                    <a:pt x="0" y="385953"/>
                  </a:lnTo>
                  <a:lnTo>
                    <a:pt x="0" y="395097"/>
                  </a:lnTo>
                  <a:lnTo>
                    <a:pt x="9144" y="395097"/>
                  </a:lnTo>
                  <a:lnTo>
                    <a:pt x="9144" y="385953"/>
                  </a:lnTo>
                  <a:close/>
                </a:path>
                <a:path w="358140" h="395604">
                  <a:moveTo>
                    <a:pt x="358127" y="0"/>
                  </a:moveTo>
                  <a:lnTo>
                    <a:pt x="348996" y="0"/>
                  </a:lnTo>
                  <a:lnTo>
                    <a:pt x="348996" y="9144"/>
                  </a:lnTo>
                  <a:lnTo>
                    <a:pt x="358127" y="9144"/>
                  </a:lnTo>
                  <a:lnTo>
                    <a:pt x="358127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283464" y="4830826"/>
              <a:ext cx="358140" cy="9525"/>
            </a:xfrm>
            <a:custGeom>
              <a:avLst/>
              <a:gdLst/>
              <a:ahLst/>
              <a:cxnLst/>
              <a:rect l="l" t="t" r="r" b="b"/>
              <a:pathLst>
                <a:path w="358140" h="9525">
                  <a:moveTo>
                    <a:pt x="358127" y="0"/>
                  </a:moveTo>
                  <a:lnTo>
                    <a:pt x="348996" y="0"/>
                  </a:lnTo>
                  <a:lnTo>
                    <a:pt x="9144" y="0"/>
                  </a:lnTo>
                  <a:lnTo>
                    <a:pt x="0" y="0"/>
                  </a:lnTo>
                  <a:lnTo>
                    <a:pt x="0" y="9144"/>
                  </a:lnTo>
                  <a:lnTo>
                    <a:pt x="9144" y="9144"/>
                  </a:lnTo>
                  <a:lnTo>
                    <a:pt x="348996" y="9144"/>
                  </a:lnTo>
                  <a:lnTo>
                    <a:pt x="358127" y="9144"/>
                  </a:lnTo>
                  <a:lnTo>
                    <a:pt x="358127" y="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283463" y="4454093"/>
              <a:ext cx="9525" cy="377190"/>
            </a:xfrm>
            <a:custGeom>
              <a:avLst/>
              <a:gdLst/>
              <a:ahLst/>
              <a:cxnLst/>
              <a:rect l="l" t="t" r="r" b="b"/>
              <a:pathLst>
                <a:path w="9525" h="377189">
                  <a:moveTo>
                    <a:pt x="9143" y="0"/>
                  </a:moveTo>
                  <a:lnTo>
                    <a:pt x="0" y="0"/>
                  </a:lnTo>
                  <a:lnTo>
                    <a:pt x="0" y="376732"/>
                  </a:lnTo>
                  <a:lnTo>
                    <a:pt x="9143" y="376732"/>
                  </a:lnTo>
                  <a:lnTo>
                    <a:pt x="9143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632459" y="4454093"/>
              <a:ext cx="9525" cy="377190"/>
            </a:xfrm>
            <a:custGeom>
              <a:avLst/>
              <a:gdLst/>
              <a:ahLst/>
              <a:cxnLst/>
              <a:rect l="l" t="t" r="r" b="b"/>
              <a:pathLst>
                <a:path w="9525" h="377189">
                  <a:moveTo>
                    <a:pt x="9143" y="0"/>
                  </a:moveTo>
                  <a:lnTo>
                    <a:pt x="0" y="0"/>
                  </a:lnTo>
                  <a:lnTo>
                    <a:pt x="0" y="376732"/>
                  </a:lnTo>
                  <a:lnTo>
                    <a:pt x="9143" y="376732"/>
                  </a:lnTo>
                  <a:lnTo>
                    <a:pt x="9143" y="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667512" y="4444873"/>
              <a:ext cx="350520" cy="9525"/>
            </a:xfrm>
            <a:custGeom>
              <a:avLst/>
              <a:gdLst/>
              <a:ahLst/>
              <a:cxnLst/>
              <a:rect l="l" t="t" r="r" b="b"/>
              <a:pathLst>
                <a:path w="350519" h="9525">
                  <a:moveTo>
                    <a:pt x="350520" y="0"/>
                  </a:moveTo>
                  <a:lnTo>
                    <a:pt x="9144" y="0"/>
                  </a:lnTo>
                  <a:lnTo>
                    <a:pt x="0" y="0"/>
                  </a:lnTo>
                  <a:lnTo>
                    <a:pt x="0" y="9144"/>
                  </a:lnTo>
                  <a:lnTo>
                    <a:pt x="9144" y="9144"/>
                  </a:lnTo>
                  <a:lnTo>
                    <a:pt x="350520" y="9144"/>
                  </a:lnTo>
                  <a:lnTo>
                    <a:pt x="350520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1018031" y="4444873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>
                  <a:moveTo>
                    <a:pt x="9143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9143" y="9144"/>
                  </a:lnTo>
                  <a:lnTo>
                    <a:pt x="9143" y="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667512" y="4444873"/>
              <a:ext cx="360045" cy="395605"/>
            </a:xfrm>
            <a:custGeom>
              <a:avLst/>
              <a:gdLst/>
              <a:ahLst/>
              <a:cxnLst/>
              <a:rect l="l" t="t" r="r" b="b"/>
              <a:pathLst>
                <a:path w="360044" h="395604">
                  <a:moveTo>
                    <a:pt x="9144" y="385953"/>
                  </a:moveTo>
                  <a:lnTo>
                    <a:pt x="0" y="385953"/>
                  </a:lnTo>
                  <a:lnTo>
                    <a:pt x="0" y="395097"/>
                  </a:lnTo>
                  <a:lnTo>
                    <a:pt x="9144" y="395097"/>
                  </a:lnTo>
                  <a:lnTo>
                    <a:pt x="9144" y="385953"/>
                  </a:lnTo>
                  <a:close/>
                </a:path>
                <a:path w="360044" h="395604">
                  <a:moveTo>
                    <a:pt x="359651" y="0"/>
                  </a:moveTo>
                  <a:lnTo>
                    <a:pt x="350520" y="0"/>
                  </a:lnTo>
                  <a:lnTo>
                    <a:pt x="350520" y="9144"/>
                  </a:lnTo>
                  <a:lnTo>
                    <a:pt x="359651" y="9144"/>
                  </a:lnTo>
                  <a:lnTo>
                    <a:pt x="359651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667512" y="4830826"/>
              <a:ext cx="360045" cy="9525"/>
            </a:xfrm>
            <a:custGeom>
              <a:avLst/>
              <a:gdLst/>
              <a:ahLst/>
              <a:cxnLst/>
              <a:rect l="l" t="t" r="r" b="b"/>
              <a:pathLst>
                <a:path w="360044" h="9525">
                  <a:moveTo>
                    <a:pt x="359651" y="0"/>
                  </a:moveTo>
                  <a:lnTo>
                    <a:pt x="350520" y="0"/>
                  </a:lnTo>
                  <a:lnTo>
                    <a:pt x="9144" y="0"/>
                  </a:lnTo>
                  <a:lnTo>
                    <a:pt x="0" y="0"/>
                  </a:lnTo>
                  <a:lnTo>
                    <a:pt x="0" y="9144"/>
                  </a:lnTo>
                  <a:lnTo>
                    <a:pt x="9144" y="9144"/>
                  </a:lnTo>
                  <a:lnTo>
                    <a:pt x="350520" y="9144"/>
                  </a:lnTo>
                  <a:lnTo>
                    <a:pt x="359651" y="9144"/>
                  </a:lnTo>
                  <a:lnTo>
                    <a:pt x="359651" y="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667511" y="4454093"/>
              <a:ext cx="9525" cy="377190"/>
            </a:xfrm>
            <a:custGeom>
              <a:avLst/>
              <a:gdLst/>
              <a:ahLst/>
              <a:cxnLst/>
              <a:rect l="l" t="t" r="r" b="b"/>
              <a:pathLst>
                <a:path w="9525" h="377189">
                  <a:moveTo>
                    <a:pt x="9143" y="0"/>
                  </a:moveTo>
                  <a:lnTo>
                    <a:pt x="0" y="0"/>
                  </a:lnTo>
                  <a:lnTo>
                    <a:pt x="0" y="376732"/>
                  </a:lnTo>
                  <a:lnTo>
                    <a:pt x="9143" y="376732"/>
                  </a:lnTo>
                  <a:lnTo>
                    <a:pt x="9143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1018031" y="4454093"/>
              <a:ext cx="9525" cy="377190"/>
            </a:xfrm>
            <a:custGeom>
              <a:avLst/>
              <a:gdLst/>
              <a:ahLst/>
              <a:cxnLst/>
              <a:rect l="l" t="t" r="r" b="b"/>
              <a:pathLst>
                <a:path w="9525" h="377189">
                  <a:moveTo>
                    <a:pt x="9143" y="0"/>
                  </a:moveTo>
                  <a:lnTo>
                    <a:pt x="0" y="0"/>
                  </a:lnTo>
                  <a:lnTo>
                    <a:pt x="0" y="376732"/>
                  </a:lnTo>
                  <a:lnTo>
                    <a:pt x="9143" y="376732"/>
                  </a:lnTo>
                  <a:lnTo>
                    <a:pt x="9143" y="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1053388" y="4444873"/>
              <a:ext cx="452755" cy="9525"/>
            </a:xfrm>
            <a:custGeom>
              <a:avLst/>
              <a:gdLst/>
              <a:ahLst/>
              <a:cxnLst/>
              <a:rect l="l" t="t" r="r" b="b"/>
              <a:pathLst>
                <a:path w="452755" h="9525">
                  <a:moveTo>
                    <a:pt x="452628" y="0"/>
                  </a:moveTo>
                  <a:lnTo>
                    <a:pt x="9144" y="0"/>
                  </a:lnTo>
                  <a:lnTo>
                    <a:pt x="0" y="0"/>
                  </a:lnTo>
                  <a:lnTo>
                    <a:pt x="0" y="9144"/>
                  </a:lnTo>
                  <a:lnTo>
                    <a:pt x="9144" y="9144"/>
                  </a:lnTo>
                  <a:lnTo>
                    <a:pt x="452628" y="9144"/>
                  </a:lnTo>
                  <a:lnTo>
                    <a:pt x="452628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1505966" y="4444873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>
                  <a:moveTo>
                    <a:pt x="9143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9143" y="9144"/>
                  </a:lnTo>
                  <a:lnTo>
                    <a:pt x="9143" y="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1053388" y="4444873"/>
              <a:ext cx="462280" cy="395605"/>
            </a:xfrm>
            <a:custGeom>
              <a:avLst/>
              <a:gdLst/>
              <a:ahLst/>
              <a:cxnLst/>
              <a:rect l="l" t="t" r="r" b="b"/>
              <a:pathLst>
                <a:path w="462280" h="395604">
                  <a:moveTo>
                    <a:pt x="9144" y="385953"/>
                  </a:moveTo>
                  <a:lnTo>
                    <a:pt x="0" y="385953"/>
                  </a:lnTo>
                  <a:lnTo>
                    <a:pt x="0" y="395097"/>
                  </a:lnTo>
                  <a:lnTo>
                    <a:pt x="9144" y="395097"/>
                  </a:lnTo>
                  <a:lnTo>
                    <a:pt x="9144" y="385953"/>
                  </a:lnTo>
                  <a:close/>
                </a:path>
                <a:path w="462280" h="395604">
                  <a:moveTo>
                    <a:pt x="461721" y="0"/>
                  </a:moveTo>
                  <a:lnTo>
                    <a:pt x="452577" y="0"/>
                  </a:lnTo>
                  <a:lnTo>
                    <a:pt x="452577" y="9144"/>
                  </a:lnTo>
                  <a:lnTo>
                    <a:pt x="461721" y="9144"/>
                  </a:lnTo>
                  <a:lnTo>
                    <a:pt x="461721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1053388" y="4830826"/>
              <a:ext cx="462280" cy="9525"/>
            </a:xfrm>
            <a:custGeom>
              <a:avLst/>
              <a:gdLst/>
              <a:ahLst/>
              <a:cxnLst/>
              <a:rect l="l" t="t" r="r" b="b"/>
              <a:pathLst>
                <a:path w="462280" h="9525">
                  <a:moveTo>
                    <a:pt x="461721" y="0"/>
                  </a:moveTo>
                  <a:lnTo>
                    <a:pt x="452628" y="0"/>
                  </a:lnTo>
                  <a:lnTo>
                    <a:pt x="9144" y="0"/>
                  </a:lnTo>
                  <a:lnTo>
                    <a:pt x="0" y="0"/>
                  </a:lnTo>
                  <a:lnTo>
                    <a:pt x="0" y="9144"/>
                  </a:lnTo>
                  <a:lnTo>
                    <a:pt x="9144" y="9144"/>
                  </a:lnTo>
                  <a:lnTo>
                    <a:pt x="452577" y="9144"/>
                  </a:lnTo>
                  <a:lnTo>
                    <a:pt x="461721" y="9144"/>
                  </a:lnTo>
                  <a:lnTo>
                    <a:pt x="461721" y="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1053388" y="4454093"/>
              <a:ext cx="9525" cy="377190"/>
            </a:xfrm>
            <a:custGeom>
              <a:avLst/>
              <a:gdLst/>
              <a:ahLst/>
              <a:cxnLst/>
              <a:rect l="l" t="t" r="r" b="b"/>
              <a:pathLst>
                <a:path w="9525" h="377189">
                  <a:moveTo>
                    <a:pt x="9143" y="0"/>
                  </a:moveTo>
                  <a:lnTo>
                    <a:pt x="0" y="0"/>
                  </a:lnTo>
                  <a:lnTo>
                    <a:pt x="0" y="376732"/>
                  </a:lnTo>
                  <a:lnTo>
                    <a:pt x="9143" y="376732"/>
                  </a:lnTo>
                  <a:lnTo>
                    <a:pt x="9143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1505966" y="4454093"/>
              <a:ext cx="9525" cy="377190"/>
            </a:xfrm>
            <a:custGeom>
              <a:avLst/>
              <a:gdLst/>
              <a:ahLst/>
              <a:cxnLst/>
              <a:rect l="l" t="t" r="r" b="b"/>
              <a:pathLst>
                <a:path w="9525" h="377189">
                  <a:moveTo>
                    <a:pt x="9143" y="0"/>
                  </a:moveTo>
                  <a:lnTo>
                    <a:pt x="0" y="0"/>
                  </a:lnTo>
                  <a:lnTo>
                    <a:pt x="0" y="376732"/>
                  </a:lnTo>
                  <a:lnTo>
                    <a:pt x="9143" y="376732"/>
                  </a:lnTo>
                  <a:lnTo>
                    <a:pt x="9143" y="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8" name="object 118"/>
          <p:cNvGrpSpPr/>
          <p:nvPr/>
        </p:nvGrpSpPr>
        <p:grpSpPr>
          <a:xfrm>
            <a:off x="1659032" y="4867402"/>
            <a:ext cx="1231900" cy="394970"/>
            <a:chOff x="283463" y="4867402"/>
            <a:chExt cx="1231900" cy="394970"/>
          </a:xfrm>
        </p:grpSpPr>
        <p:sp>
          <p:nvSpPr>
            <p:cNvPr id="119" name="object 119"/>
            <p:cNvSpPr/>
            <p:nvPr/>
          </p:nvSpPr>
          <p:spPr>
            <a:xfrm>
              <a:off x="283464" y="4867401"/>
              <a:ext cx="349250" cy="9525"/>
            </a:xfrm>
            <a:custGeom>
              <a:avLst/>
              <a:gdLst/>
              <a:ahLst/>
              <a:cxnLst/>
              <a:rect l="l" t="t" r="r" b="b"/>
              <a:pathLst>
                <a:path w="349250" h="9525">
                  <a:moveTo>
                    <a:pt x="348996" y="0"/>
                  </a:moveTo>
                  <a:lnTo>
                    <a:pt x="9144" y="0"/>
                  </a:lnTo>
                  <a:lnTo>
                    <a:pt x="0" y="0"/>
                  </a:lnTo>
                  <a:lnTo>
                    <a:pt x="0" y="9144"/>
                  </a:lnTo>
                  <a:lnTo>
                    <a:pt x="9144" y="9144"/>
                  </a:lnTo>
                  <a:lnTo>
                    <a:pt x="348996" y="9144"/>
                  </a:lnTo>
                  <a:lnTo>
                    <a:pt x="348996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632459" y="4867402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>
                  <a:moveTo>
                    <a:pt x="9143" y="0"/>
                  </a:moveTo>
                  <a:lnTo>
                    <a:pt x="0" y="0"/>
                  </a:lnTo>
                  <a:lnTo>
                    <a:pt x="0" y="9143"/>
                  </a:lnTo>
                  <a:lnTo>
                    <a:pt x="9143" y="9143"/>
                  </a:lnTo>
                  <a:lnTo>
                    <a:pt x="9143" y="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283464" y="4867401"/>
              <a:ext cx="358140" cy="394970"/>
            </a:xfrm>
            <a:custGeom>
              <a:avLst/>
              <a:gdLst/>
              <a:ahLst/>
              <a:cxnLst/>
              <a:rect l="l" t="t" r="r" b="b"/>
              <a:pathLst>
                <a:path w="358140" h="394970">
                  <a:moveTo>
                    <a:pt x="9144" y="385572"/>
                  </a:moveTo>
                  <a:lnTo>
                    <a:pt x="0" y="385572"/>
                  </a:lnTo>
                  <a:lnTo>
                    <a:pt x="0" y="394716"/>
                  </a:lnTo>
                  <a:lnTo>
                    <a:pt x="9144" y="394716"/>
                  </a:lnTo>
                  <a:lnTo>
                    <a:pt x="9144" y="385572"/>
                  </a:lnTo>
                  <a:close/>
                </a:path>
                <a:path w="358140" h="394970">
                  <a:moveTo>
                    <a:pt x="358127" y="0"/>
                  </a:moveTo>
                  <a:lnTo>
                    <a:pt x="348996" y="0"/>
                  </a:lnTo>
                  <a:lnTo>
                    <a:pt x="348996" y="9144"/>
                  </a:lnTo>
                  <a:lnTo>
                    <a:pt x="358127" y="9144"/>
                  </a:lnTo>
                  <a:lnTo>
                    <a:pt x="358127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283464" y="5252974"/>
              <a:ext cx="358140" cy="9525"/>
            </a:xfrm>
            <a:custGeom>
              <a:avLst/>
              <a:gdLst/>
              <a:ahLst/>
              <a:cxnLst/>
              <a:rect l="l" t="t" r="r" b="b"/>
              <a:pathLst>
                <a:path w="358140" h="9525">
                  <a:moveTo>
                    <a:pt x="358127" y="0"/>
                  </a:moveTo>
                  <a:lnTo>
                    <a:pt x="348996" y="0"/>
                  </a:lnTo>
                  <a:lnTo>
                    <a:pt x="9144" y="0"/>
                  </a:lnTo>
                  <a:lnTo>
                    <a:pt x="0" y="0"/>
                  </a:lnTo>
                  <a:lnTo>
                    <a:pt x="0" y="9144"/>
                  </a:lnTo>
                  <a:lnTo>
                    <a:pt x="9144" y="9144"/>
                  </a:lnTo>
                  <a:lnTo>
                    <a:pt x="348996" y="9144"/>
                  </a:lnTo>
                  <a:lnTo>
                    <a:pt x="358127" y="9144"/>
                  </a:lnTo>
                  <a:lnTo>
                    <a:pt x="358127" y="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283463" y="4876546"/>
              <a:ext cx="9525" cy="376555"/>
            </a:xfrm>
            <a:custGeom>
              <a:avLst/>
              <a:gdLst/>
              <a:ahLst/>
              <a:cxnLst/>
              <a:rect l="l" t="t" r="r" b="b"/>
              <a:pathLst>
                <a:path w="9525" h="376554">
                  <a:moveTo>
                    <a:pt x="9143" y="0"/>
                  </a:moveTo>
                  <a:lnTo>
                    <a:pt x="0" y="0"/>
                  </a:lnTo>
                  <a:lnTo>
                    <a:pt x="0" y="376427"/>
                  </a:lnTo>
                  <a:lnTo>
                    <a:pt x="9143" y="376427"/>
                  </a:lnTo>
                  <a:lnTo>
                    <a:pt x="9143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632459" y="4876546"/>
              <a:ext cx="9525" cy="376555"/>
            </a:xfrm>
            <a:custGeom>
              <a:avLst/>
              <a:gdLst/>
              <a:ahLst/>
              <a:cxnLst/>
              <a:rect l="l" t="t" r="r" b="b"/>
              <a:pathLst>
                <a:path w="9525" h="376554">
                  <a:moveTo>
                    <a:pt x="9143" y="0"/>
                  </a:moveTo>
                  <a:lnTo>
                    <a:pt x="0" y="0"/>
                  </a:lnTo>
                  <a:lnTo>
                    <a:pt x="0" y="376427"/>
                  </a:lnTo>
                  <a:lnTo>
                    <a:pt x="9143" y="376427"/>
                  </a:lnTo>
                  <a:lnTo>
                    <a:pt x="9143" y="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667512" y="4867401"/>
              <a:ext cx="350520" cy="9525"/>
            </a:xfrm>
            <a:custGeom>
              <a:avLst/>
              <a:gdLst/>
              <a:ahLst/>
              <a:cxnLst/>
              <a:rect l="l" t="t" r="r" b="b"/>
              <a:pathLst>
                <a:path w="350519" h="9525">
                  <a:moveTo>
                    <a:pt x="350520" y="0"/>
                  </a:moveTo>
                  <a:lnTo>
                    <a:pt x="9144" y="0"/>
                  </a:lnTo>
                  <a:lnTo>
                    <a:pt x="0" y="0"/>
                  </a:lnTo>
                  <a:lnTo>
                    <a:pt x="0" y="9144"/>
                  </a:lnTo>
                  <a:lnTo>
                    <a:pt x="9144" y="9144"/>
                  </a:lnTo>
                  <a:lnTo>
                    <a:pt x="350520" y="9144"/>
                  </a:lnTo>
                  <a:lnTo>
                    <a:pt x="350520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1018031" y="4867402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>
                  <a:moveTo>
                    <a:pt x="9143" y="0"/>
                  </a:moveTo>
                  <a:lnTo>
                    <a:pt x="0" y="0"/>
                  </a:lnTo>
                  <a:lnTo>
                    <a:pt x="0" y="9143"/>
                  </a:lnTo>
                  <a:lnTo>
                    <a:pt x="9143" y="9143"/>
                  </a:lnTo>
                  <a:lnTo>
                    <a:pt x="9143" y="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667512" y="4867401"/>
              <a:ext cx="360045" cy="394970"/>
            </a:xfrm>
            <a:custGeom>
              <a:avLst/>
              <a:gdLst/>
              <a:ahLst/>
              <a:cxnLst/>
              <a:rect l="l" t="t" r="r" b="b"/>
              <a:pathLst>
                <a:path w="360044" h="394970">
                  <a:moveTo>
                    <a:pt x="9144" y="385572"/>
                  </a:moveTo>
                  <a:lnTo>
                    <a:pt x="0" y="385572"/>
                  </a:lnTo>
                  <a:lnTo>
                    <a:pt x="0" y="394716"/>
                  </a:lnTo>
                  <a:lnTo>
                    <a:pt x="9144" y="394716"/>
                  </a:lnTo>
                  <a:lnTo>
                    <a:pt x="9144" y="385572"/>
                  </a:lnTo>
                  <a:close/>
                </a:path>
                <a:path w="360044" h="394970">
                  <a:moveTo>
                    <a:pt x="359651" y="0"/>
                  </a:moveTo>
                  <a:lnTo>
                    <a:pt x="350520" y="0"/>
                  </a:lnTo>
                  <a:lnTo>
                    <a:pt x="350520" y="9144"/>
                  </a:lnTo>
                  <a:lnTo>
                    <a:pt x="359651" y="9144"/>
                  </a:lnTo>
                  <a:lnTo>
                    <a:pt x="359651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667512" y="5252974"/>
              <a:ext cx="360045" cy="9525"/>
            </a:xfrm>
            <a:custGeom>
              <a:avLst/>
              <a:gdLst/>
              <a:ahLst/>
              <a:cxnLst/>
              <a:rect l="l" t="t" r="r" b="b"/>
              <a:pathLst>
                <a:path w="360044" h="9525">
                  <a:moveTo>
                    <a:pt x="359651" y="0"/>
                  </a:moveTo>
                  <a:lnTo>
                    <a:pt x="350520" y="0"/>
                  </a:lnTo>
                  <a:lnTo>
                    <a:pt x="9144" y="0"/>
                  </a:lnTo>
                  <a:lnTo>
                    <a:pt x="0" y="0"/>
                  </a:lnTo>
                  <a:lnTo>
                    <a:pt x="0" y="9144"/>
                  </a:lnTo>
                  <a:lnTo>
                    <a:pt x="9144" y="9144"/>
                  </a:lnTo>
                  <a:lnTo>
                    <a:pt x="350520" y="9144"/>
                  </a:lnTo>
                  <a:lnTo>
                    <a:pt x="359651" y="9144"/>
                  </a:lnTo>
                  <a:lnTo>
                    <a:pt x="359651" y="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667511" y="4876546"/>
              <a:ext cx="9525" cy="376555"/>
            </a:xfrm>
            <a:custGeom>
              <a:avLst/>
              <a:gdLst/>
              <a:ahLst/>
              <a:cxnLst/>
              <a:rect l="l" t="t" r="r" b="b"/>
              <a:pathLst>
                <a:path w="9525" h="376554">
                  <a:moveTo>
                    <a:pt x="9143" y="0"/>
                  </a:moveTo>
                  <a:lnTo>
                    <a:pt x="0" y="0"/>
                  </a:lnTo>
                  <a:lnTo>
                    <a:pt x="0" y="376427"/>
                  </a:lnTo>
                  <a:lnTo>
                    <a:pt x="9143" y="376427"/>
                  </a:lnTo>
                  <a:lnTo>
                    <a:pt x="9143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1018031" y="4876546"/>
              <a:ext cx="9525" cy="376555"/>
            </a:xfrm>
            <a:custGeom>
              <a:avLst/>
              <a:gdLst/>
              <a:ahLst/>
              <a:cxnLst/>
              <a:rect l="l" t="t" r="r" b="b"/>
              <a:pathLst>
                <a:path w="9525" h="376554">
                  <a:moveTo>
                    <a:pt x="9143" y="0"/>
                  </a:moveTo>
                  <a:lnTo>
                    <a:pt x="0" y="0"/>
                  </a:lnTo>
                  <a:lnTo>
                    <a:pt x="0" y="376427"/>
                  </a:lnTo>
                  <a:lnTo>
                    <a:pt x="9143" y="376427"/>
                  </a:lnTo>
                  <a:lnTo>
                    <a:pt x="9143" y="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1053388" y="4867401"/>
              <a:ext cx="452755" cy="9525"/>
            </a:xfrm>
            <a:custGeom>
              <a:avLst/>
              <a:gdLst/>
              <a:ahLst/>
              <a:cxnLst/>
              <a:rect l="l" t="t" r="r" b="b"/>
              <a:pathLst>
                <a:path w="452755" h="9525">
                  <a:moveTo>
                    <a:pt x="452628" y="0"/>
                  </a:moveTo>
                  <a:lnTo>
                    <a:pt x="9144" y="0"/>
                  </a:lnTo>
                  <a:lnTo>
                    <a:pt x="0" y="0"/>
                  </a:lnTo>
                  <a:lnTo>
                    <a:pt x="0" y="9144"/>
                  </a:lnTo>
                  <a:lnTo>
                    <a:pt x="9144" y="9144"/>
                  </a:lnTo>
                  <a:lnTo>
                    <a:pt x="452628" y="9144"/>
                  </a:lnTo>
                  <a:lnTo>
                    <a:pt x="452628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1505966" y="4867402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>
                  <a:moveTo>
                    <a:pt x="9143" y="0"/>
                  </a:moveTo>
                  <a:lnTo>
                    <a:pt x="0" y="0"/>
                  </a:lnTo>
                  <a:lnTo>
                    <a:pt x="0" y="9143"/>
                  </a:lnTo>
                  <a:lnTo>
                    <a:pt x="9143" y="9143"/>
                  </a:lnTo>
                  <a:lnTo>
                    <a:pt x="9143" y="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1053388" y="4867401"/>
              <a:ext cx="462280" cy="394970"/>
            </a:xfrm>
            <a:custGeom>
              <a:avLst/>
              <a:gdLst/>
              <a:ahLst/>
              <a:cxnLst/>
              <a:rect l="l" t="t" r="r" b="b"/>
              <a:pathLst>
                <a:path w="462280" h="394970">
                  <a:moveTo>
                    <a:pt x="9144" y="385572"/>
                  </a:moveTo>
                  <a:lnTo>
                    <a:pt x="0" y="385572"/>
                  </a:lnTo>
                  <a:lnTo>
                    <a:pt x="0" y="394716"/>
                  </a:lnTo>
                  <a:lnTo>
                    <a:pt x="9144" y="394716"/>
                  </a:lnTo>
                  <a:lnTo>
                    <a:pt x="9144" y="385572"/>
                  </a:lnTo>
                  <a:close/>
                </a:path>
                <a:path w="462280" h="394970">
                  <a:moveTo>
                    <a:pt x="461721" y="0"/>
                  </a:moveTo>
                  <a:lnTo>
                    <a:pt x="452577" y="0"/>
                  </a:lnTo>
                  <a:lnTo>
                    <a:pt x="452577" y="9144"/>
                  </a:lnTo>
                  <a:lnTo>
                    <a:pt x="461721" y="9144"/>
                  </a:lnTo>
                  <a:lnTo>
                    <a:pt x="461721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1053388" y="5252974"/>
              <a:ext cx="462280" cy="9525"/>
            </a:xfrm>
            <a:custGeom>
              <a:avLst/>
              <a:gdLst/>
              <a:ahLst/>
              <a:cxnLst/>
              <a:rect l="l" t="t" r="r" b="b"/>
              <a:pathLst>
                <a:path w="462280" h="9525">
                  <a:moveTo>
                    <a:pt x="461721" y="0"/>
                  </a:moveTo>
                  <a:lnTo>
                    <a:pt x="452628" y="0"/>
                  </a:lnTo>
                  <a:lnTo>
                    <a:pt x="9144" y="0"/>
                  </a:lnTo>
                  <a:lnTo>
                    <a:pt x="0" y="0"/>
                  </a:lnTo>
                  <a:lnTo>
                    <a:pt x="0" y="9144"/>
                  </a:lnTo>
                  <a:lnTo>
                    <a:pt x="9144" y="9144"/>
                  </a:lnTo>
                  <a:lnTo>
                    <a:pt x="452577" y="9144"/>
                  </a:lnTo>
                  <a:lnTo>
                    <a:pt x="461721" y="9144"/>
                  </a:lnTo>
                  <a:lnTo>
                    <a:pt x="461721" y="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1053388" y="4876546"/>
              <a:ext cx="9525" cy="376555"/>
            </a:xfrm>
            <a:custGeom>
              <a:avLst/>
              <a:gdLst/>
              <a:ahLst/>
              <a:cxnLst/>
              <a:rect l="l" t="t" r="r" b="b"/>
              <a:pathLst>
                <a:path w="9525" h="376554">
                  <a:moveTo>
                    <a:pt x="9143" y="0"/>
                  </a:moveTo>
                  <a:lnTo>
                    <a:pt x="0" y="0"/>
                  </a:lnTo>
                  <a:lnTo>
                    <a:pt x="0" y="376427"/>
                  </a:lnTo>
                  <a:lnTo>
                    <a:pt x="9143" y="376427"/>
                  </a:lnTo>
                  <a:lnTo>
                    <a:pt x="9143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1505966" y="4876546"/>
              <a:ext cx="9525" cy="376555"/>
            </a:xfrm>
            <a:custGeom>
              <a:avLst/>
              <a:gdLst/>
              <a:ahLst/>
              <a:cxnLst/>
              <a:rect l="l" t="t" r="r" b="b"/>
              <a:pathLst>
                <a:path w="9525" h="376554">
                  <a:moveTo>
                    <a:pt x="9143" y="0"/>
                  </a:moveTo>
                  <a:lnTo>
                    <a:pt x="0" y="0"/>
                  </a:lnTo>
                  <a:lnTo>
                    <a:pt x="0" y="376427"/>
                  </a:lnTo>
                  <a:lnTo>
                    <a:pt x="9143" y="376427"/>
                  </a:lnTo>
                  <a:lnTo>
                    <a:pt x="9143" y="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7" name="object 137"/>
          <p:cNvSpPr txBox="1"/>
          <p:nvPr/>
        </p:nvSpPr>
        <p:spPr>
          <a:xfrm>
            <a:off x="3844195" y="1953896"/>
            <a:ext cx="2245360" cy="60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1">
              <a:lnSpc>
                <a:spcPts val="2340"/>
              </a:lnSpc>
              <a:spcBef>
                <a:spcPts val="105"/>
              </a:spcBef>
            </a:pPr>
            <a:r>
              <a:rPr sz="2000" dirty="0">
                <a:latin typeface="Arial Black"/>
                <a:cs typeface="Arial Black"/>
              </a:rPr>
              <a:t>Первый</a:t>
            </a:r>
            <a:r>
              <a:rPr sz="2000" spc="-60" dirty="0">
                <a:latin typeface="Arial Black"/>
                <a:cs typeface="Arial Black"/>
              </a:rPr>
              <a:t> </a:t>
            </a:r>
            <a:r>
              <a:rPr sz="2000" spc="-5" dirty="0">
                <a:latin typeface="Arial Black"/>
                <a:cs typeface="Arial Black"/>
              </a:rPr>
              <a:t>способ</a:t>
            </a:r>
            <a:endParaRPr sz="2000">
              <a:latin typeface="Arial Black"/>
              <a:cs typeface="Arial Black"/>
            </a:endParaRPr>
          </a:p>
          <a:p>
            <a:pPr marL="12701">
              <a:lnSpc>
                <a:spcPts val="2340"/>
              </a:lnSpc>
            </a:pP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a.</a:t>
            </a:r>
            <a:r>
              <a:rPr sz="2000" b="1" spc="-5" dirty="0">
                <a:latin typeface="Courier New"/>
                <a:cs typeface="Courier New"/>
              </a:rPr>
              <a:t>append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sz="2000" b="1" spc="-5" dirty="0">
                <a:latin typeface="Courier New"/>
                <a:cs typeface="Courier New"/>
              </a:rPr>
              <a:t>b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)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38" name="object 138"/>
          <p:cNvSpPr txBox="1"/>
          <p:nvPr/>
        </p:nvSpPr>
        <p:spPr>
          <a:xfrm>
            <a:off x="3844195" y="2891155"/>
            <a:ext cx="2616200" cy="60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1">
              <a:lnSpc>
                <a:spcPts val="2345"/>
              </a:lnSpc>
              <a:spcBef>
                <a:spcPts val="105"/>
              </a:spcBef>
            </a:pPr>
            <a:r>
              <a:rPr sz="2000" dirty="0">
                <a:latin typeface="Arial Black"/>
                <a:cs typeface="Arial Black"/>
              </a:rPr>
              <a:t>Второй</a:t>
            </a:r>
            <a:r>
              <a:rPr sz="2000" spc="-35" dirty="0">
                <a:latin typeface="Arial Black"/>
                <a:cs typeface="Arial Black"/>
              </a:rPr>
              <a:t> </a:t>
            </a:r>
            <a:r>
              <a:rPr sz="2000" spc="-5" dirty="0">
                <a:latin typeface="Arial Black"/>
                <a:cs typeface="Arial Black"/>
              </a:rPr>
              <a:t>способ</a:t>
            </a:r>
            <a:endParaRPr sz="2000">
              <a:latin typeface="Arial Black"/>
              <a:cs typeface="Arial Black"/>
            </a:endParaRPr>
          </a:p>
          <a:p>
            <a:pPr marL="12701">
              <a:lnSpc>
                <a:spcPts val="2345"/>
              </a:lnSpc>
            </a:pP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pd</a:t>
            </a:r>
            <a:r>
              <a:rPr sz="2000" b="1" spc="-5" dirty="0">
                <a:latin typeface="Courier New"/>
                <a:cs typeface="Courier New"/>
              </a:rPr>
              <a:t>.concat([a,</a:t>
            </a:r>
            <a:r>
              <a:rPr sz="2000" b="1" spc="-6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b])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39" name="object 139"/>
          <p:cNvSpPr txBox="1"/>
          <p:nvPr/>
        </p:nvSpPr>
        <p:spPr>
          <a:xfrm>
            <a:off x="7479570" y="2243456"/>
            <a:ext cx="3684270" cy="1209947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241313" marR="234328" algn="ctr">
              <a:lnSpc>
                <a:spcPts val="2270"/>
              </a:lnSpc>
              <a:spcBef>
                <a:spcPts val="285"/>
              </a:spcBef>
            </a:pPr>
            <a:r>
              <a:rPr sz="2000" b="1" dirty="0">
                <a:solidFill>
                  <a:srgbClr val="008000"/>
                </a:solidFill>
                <a:latin typeface="Courier New"/>
                <a:cs typeface="Courier New"/>
              </a:rPr>
              <a:t>#</a:t>
            </a:r>
            <a:r>
              <a:rPr sz="2000" b="1" spc="-2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008000"/>
                </a:solidFill>
                <a:latin typeface="Courier New"/>
                <a:cs typeface="Courier New"/>
              </a:rPr>
              <a:t>можно</a:t>
            </a:r>
            <a:r>
              <a:rPr sz="2000" b="1" spc="-2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008000"/>
                </a:solidFill>
                <a:latin typeface="Courier New"/>
                <a:cs typeface="Courier New"/>
              </a:rPr>
              <a:t>и</a:t>
            </a:r>
            <a:r>
              <a:rPr sz="2000" b="1" spc="-2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008000"/>
                </a:solidFill>
                <a:latin typeface="Courier New"/>
                <a:cs typeface="Courier New"/>
              </a:rPr>
              <a:t>вертикально </a:t>
            </a:r>
            <a:r>
              <a:rPr sz="2000" b="1" spc="-118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008000"/>
                </a:solidFill>
                <a:latin typeface="Courier New"/>
                <a:cs typeface="Courier New"/>
              </a:rPr>
              <a:t> # и с </a:t>
            </a:r>
            <a:r>
              <a:rPr sz="2000" b="1" spc="-5" dirty="0">
                <a:solidFill>
                  <a:srgbClr val="008000"/>
                </a:solidFill>
                <a:latin typeface="Courier New"/>
                <a:cs typeface="Courier New"/>
              </a:rPr>
              <a:t>ключами </a:t>
            </a:r>
            <a:r>
              <a:rPr sz="2000" b="1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pd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.</a:t>
            </a:r>
            <a:r>
              <a:rPr sz="2000" b="1" spc="-5" dirty="0">
                <a:latin typeface="Courier New"/>
                <a:cs typeface="Courier New"/>
              </a:rPr>
              <a:t>concat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([</a:t>
            </a:r>
            <a:r>
              <a:rPr sz="2000" b="1" spc="-5" dirty="0">
                <a:latin typeface="Courier New"/>
                <a:cs typeface="Courier New"/>
              </a:rPr>
              <a:t>a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,</a:t>
            </a:r>
            <a:r>
              <a:rPr sz="2000" b="1" spc="-20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b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],</a:t>
            </a:r>
            <a:endParaRPr sz="2000">
              <a:latin typeface="Courier New"/>
              <a:cs typeface="Courier New"/>
            </a:endParaRPr>
          </a:p>
          <a:p>
            <a:pPr algn="ctr">
              <a:lnSpc>
                <a:spcPts val="2200"/>
              </a:lnSpc>
            </a:pPr>
            <a:r>
              <a:rPr sz="2000" b="1" spc="-5" dirty="0">
                <a:latin typeface="Courier New"/>
                <a:cs typeface="Courier New"/>
              </a:rPr>
              <a:t>keys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=[</a:t>
            </a:r>
            <a:r>
              <a:rPr sz="2000" b="1" spc="-5" dirty="0">
                <a:solidFill>
                  <a:srgbClr val="808080"/>
                </a:solidFill>
                <a:latin typeface="Courier New"/>
                <a:cs typeface="Courier New"/>
              </a:rPr>
              <a:t>'a'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,</a:t>
            </a:r>
            <a:r>
              <a:rPr sz="2000" b="1" spc="-20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808080"/>
                </a:solidFill>
                <a:latin typeface="Courier New"/>
                <a:cs typeface="Courier New"/>
              </a:rPr>
              <a:t>'b'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],</a:t>
            </a:r>
            <a:r>
              <a:rPr sz="2000" b="1" spc="-15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axis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=</a:t>
            </a:r>
            <a:r>
              <a:rPr sz="2000" b="1" spc="-5" dirty="0">
                <a:solidFill>
                  <a:srgbClr val="FF0000"/>
                </a:solidFill>
                <a:latin typeface="Courier New"/>
                <a:cs typeface="Courier New"/>
              </a:rPr>
              <a:t>1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)</a:t>
            </a:r>
            <a:endParaRPr sz="2000">
              <a:latin typeface="Courier New"/>
              <a:cs typeface="Courier New"/>
            </a:endParaRPr>
          </a:p>
        </p:txBody>
      </p:sp>
      <p:graphicFrame>
        <p:nvGraphicFramePr>
          <p:cNvPr id="140" name="object 140"/>
          <p:cNvGraphicFramePr>
            <a:graphicFrameLocks noGrp="1"/>
          </p:cNvGraphicFramePr>
          <p:nvPr/>
        </p:nvGraphicFramePr>
        <p:xfrm>
          <a:off x="8040910" y="3468751"/>
          <a:ext cx="2553966" cy="25492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62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82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59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46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229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FEFE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2000" dirty="0">
                          <a:latin typeface="Arial Black"/>
                          <a:cs typeface="Arial Black"/>
                        </a:rPr>
                        <a:t>a</a:t>
                      </a:r>
                      <a:endParaRPr sz="2000">
                        <a:latin typeface="Arial Black"/>
                        <a:cs typeface="Arial Black"/>
                      </a:endParaRPr>
                    </a:p>
                  </a:txBody>
                  <a:tcPr marL="0" marR="0" marT="57150" marB="0">
                    <a:lnL w="9525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2000" dirty="0">
                          <a:latin typeface="Arial Black"/>
                          <a:cs typeface="Arial Black"/>
                        </a:rPr>
                        <a:t>b</a:t>
                      </a:r>
                      <a:endParaRPr sz="2000">
                        <a:latin typeface="Arial Black"/>
                        <a:cs typeface="Arial Black"/>
                      </a:endParaRPr>
                    </a:p>
                  </a:txBody>
                  <a:tcPr marL="0" marR="0" marT="57150" marB="0">
                    <a:lnL w="9525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6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FEFE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115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2000" dirty="0">
                          <a:latin typeface="Arial Black"/>
                          <a:cs typeface="Arial Black"/>
                        </a:rPr>
                        <a:t>A</a:t>
                      </a:r>
                      <a:endParaRPr sz="2000">
                        <a:latin typeface="Arial Black"/>
                        <a:cs typeface="Arial Black"/>
                      </a:endParaRPr>
                    </a:p>
                  </a:txBody>
                  <a:tcPr marL="0" marR="0" marT="55244" marB="0">
                    <a:lnL w="9525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EFEFE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2000" dirty="0">
                          <a:latin typeface="Arial Black"/>
                          <a:cs typeface="Arial Black"/>
                        </a:rPr>
                        <a:t>B</a:t>
                      </a:r>
                      <a:endParaRPr sz="2000">
                        <a:latin typeface="Arial Black"/>
                        <a:cs typeface="Arial Black"/>
                      </a:endParaRPr>
                    </a:p>
                  </a:txBody>
                  <a:tcPr marL="0" marR="0" marT="55244" marB="0">
                    <a:lnL w="9525">
                      <a:solidFill>
                        <a:srgbClr val="EFEFE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EFEFE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3335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2000" dirty="0">
                          <a:latin typeface="Arial Black"/>
                          <a:cs typeface="Arial Black"/>
                        </a:rPr>
                        <a:t>C</a:t>
                      </a:r>
                      <a:endParaRPr sz="2000">
                        <a:latin typeface="Arial Black"/>
                        <a:cs typeface="Arial Black"/>
                      </a:endParaRPr>
                    </a:p>
                  </a:txBody>
                  <a:tcPr marL="0" marR="0" marT="55244" marB="0">
                    <a:lnL w="9525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2000" dirty="0">
                          <a:latin typeface="Arial Black"/>
                          <a:cs typeface="Arial Black"/>
                        </a:rPr>
                        <a:t>A</a:t>
                      </a:r>
                      <a:endParaRPr sz="2000">
                        <a:latin typeface="Arial Black"/>
                        <a:cs typeface="Arial Black"/>
                      </a:endParaRPr>
                    </a:p>
                  </a:txBody>
                  <a:tcPr marL="0" marR="0" marT="55244" marB="0">
                    <a:lnL w="9525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2000" dirty="0">
                          <a:latin typeface="Arial Black"/>
                          <a:cs typeface="Arial Black"/>
                        </a:rPr>
                        <a:t>B</a:t>
                      </a:r>
                      <a:endParaRPr sz="2000">
                        <a:latin typeface="Arial Black"/>
                        <a:cs typeface="Arial Black"/>
                      </a:endParaRPr>
                    </a:p>
                  </a:txBody>
                  <a:tcPr marL="0" marR="0" marT="55244" marB="0">
                    <a:lnL w="9525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214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2000" dirty="0">
                          <a:latin typeface="Arial Black"/>
                          <a:cs typeface="Arial Black"/>
                        </a:rPr>
                        <a:t>0</a:t>
                      </a:r>
                      <a:endParaRPr sz="2000">
                        <a:latin typeface="Arial Black"/>
                        <a:cs typeface="Arial Black"/>
                      </a:endParaRPr>
                    </a:p>
                  </a:txBody>
                  <a:tcPr marL="0" marR="0" marT="56515" marB="0">
                    <a:lnL w="9525">
                      <a:solidFill>
                        <a:srgbClr val="EFEFE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115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2000" dirty="0">
                          <a:latin typeface="Arial Black"/>
                          <a:cs typeface="Arial Black"/>
                        </a:rPr>
                        <a:t>1</a:t>
                      </a:r>
                      <a:endParaRPr sz="2000">
                        <a:latin typeface="Arial Black"/>
                        <a:cs typeface="Arial Black"/>
                      </a:endParaRPr>
                    </a:p>
                  </a:txBody>
                  <a:tcPr marL="0" marR="0" marT="56515" marB="0">
                    <a:lnL w="9525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EFEFE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2000" dirty="0">
                          <a:latin typeface="Arial Black"/>
                          <a:cs typeface="Arial Black"/>
                        </a:rPr>
                        <a:t>2.2</a:t>
                      </a:r>
                      <a:endParaRPr sz="2000">
                        <a:latin typeface="Arial Black"/>
                        <a:cs typeface="Arial Black"/>
                      </a:endParaRPr>
                    </a:p>
                  </a:txBody>
                  <a:tcPr marL="0" marR="0" marT="56515" marB="0">
                    <a:lnL w="9525">
                      <a:solidFill>
                        <a:srgbClr val="EFEFE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3335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2000" dirty="0">
                          <a:latin typeface="Arial Black"/>
                          <a:cs typeface="Arial Black"/>
                        </a:rPr>
                        <a:t>1</a:t>
                      </a:r>
                      <a:endParaRPr sz="2000">
                        <a:latin typeface="Arial Black"/>
                        <a:cs typeface="Arial Black"/>
                      </a:endParaRPr>
                    </a:p>
                  </a:txBody>
                  <a:tcPr marL="0" marR="0" marT="56515" marB="0">
                    <a:lnL w="9525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2000" dirty="0">
                          <a:latin typeface="Arial Black"/>
                          <a:cs typeface="Arial Black"/>
                        </a:rPr>
                        <a:t>0</a:t>
                      </a:r>
                      <a:endParaRPr sz="2000">
                        <a:latin typeface="Arial Black"/>
                        <a:cs typeface="Arial Black"/>
                      </a:endParaRPr>
                    </a:p>
                  </a:txBody>
                  <a:tcPr marL="0" marR="0" marT="56515" marB="0">
                    <a:lnL w="9525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384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2000" dirty="0">
                          <a:latin typeface="Arial Black"/>
                          <a:cs typeface="Arial Black"/>
                        </a:rPr>
                        <a:t>4</a:t>
                      </a:r>
                      <a:endParaRPr sz="2000">
                        <a:latin typeface="Arial Black"/>
                        <a:cs typeface="Arial Black"/>
                      </a:endParaRPr>
                    </a:p>
                  </a:txBody>
                  <a:tcPr marL="0" marR="0" marT="56515" marB="0">
                    <a:lnL w="9525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252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2000" dirty="0">
                          <a:latin typeface="Arial Black"/>
                          <a:cs typeface="Arial Black"/>
                        </a:rPr>
                        <a:t>1</a:t>
                      </a:r>
                      <a:endParaRPr sz="2000">
                        <a:latin typeface="Arial Black"/>
                        <a:cs typeface="Arial Black"/>
                      </a:endParaRPr>
                    </a:p>
                  </a:txBody>
                  <a:tcPr marL="0" marR="0" marT="57150" marB="0">
                    <a:lnL w="9525">
                      <a:solidFill>
                        <a:srgbClr val="EFEFE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115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2000" dirty="0">
                          <a:latin typeface="Arial Black"/>
                          <a:cs typeface="Arial Black"/>
                        </a:rPr>
                        <a:t>3</a:t>
                      </a:r>
                      <a:endParaRPr sz="2000">
                        <a:latin typeface="Arial Black"/>
                        <a:cs typeface="Arial Black"/>
                      </a:endParaRPr>
                    </a:p>
                  </a:txBody>
                  <a:tcPr marL="0" marR="0" marT="57150" marB="0">
                    <a:lnL w="9525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EFEFE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2000" dirty="0">
                          <a:latin typeface="Arial Black"/>
                          <a:cs typeface="Arial Black"/>
                        </a:rPr>
                        <a:t>1.1</a:t>
                      </a:r>
                      <a:endParaRPr sz="2000">
                        <a:latin typeface="Arial Black"/>
                        <a:cs typeface="Arial Black"/>
                      </a:endParaRPr>
                    </a:p>
                  </a:txBody>
                  <a:tcPr marL="0" marR="0" marT="57150" marB="0">
                    <a:lnL w="9525">
                      <a:solidFill>
                        <a:srgbClr val="EFEFE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3335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2000" dirty="0">
                          <a:latin typeface="Arial Black"/>
                          <a:cs typeface="Arial Black"/>
                        </a:rPr>
                        <a:t>1</a:t>
                      </a:r>
                      <a:endParaRPr sz="2000">
                        <a:latin typeface="Arial Black"/>
                        <a:cs typeface="Arial Black"/>
                      </a:endParaRPr>
                    </a:p>
                  </a:txBody>
                  <a:tcPr marL="0" marR="0" marT="57150" marB="0">
                    <a:lnL w="9525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2000" dirty="0">
                          <a:latin typeface="Arial Black"/>
                          <a:cs typeface="Arial Black"/>
                        </a:rPr>
                        <a:t>2</a:t>
                      </a:r>
                      <a:endParaRPr sz="2000">
                        <a:latin typeface="Arial Black"/>
                        <a:cs typeface="Arial Black"/>
                      </a:endParaRPr>
                    </a:p>
                  </a:txBody>
                  <a:tcPr marL="0" marR="0" marT="57150" marB="0">
                    <a:lnL w="9525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384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2000" dirty="0">
                          <a:latin typeface="Arial Black"/>
                          <a:cs typeface="Arial Black"/>
                        </a:rPr>
                        <a:t>4</a:t>
                      </a:r>
                      <a:endParaRPr sz="2000">
                        <a:latin typeface="Arial Black"/>
                        <a:cs typeface="Arial Black"/>
                      </a:endParaRPr>
                    </a:p>
                  </a:txBody>
                  <a:tcPr marL="0" marR="0" marT="57150" marB="0">
                    <a:lnL w="9525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062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2000" dirty="0">
                          <a:latin typeface="Arial Black"/>
                          <a:cs typeface="Arial Black"/>
                        </a:rPr>
                        <a:t>2</a:t>
                      </a:r>
                      <a:endParaRPr sz="2000">
                        <a:latin typeface="Arial Black"/>
                        <a:cs typeface="Arial Black"/>
                      </a:endParaRPr>
                    </a:p>
                  </a:txBody>
                  <a:tcPr marL="0" marR="0" marT="55244" marB="0">
                    <a:lnL w="9525">
                      <a:solidFill>
                        <a:srgbClr val="EFEFE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115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2000" dirty="0">
                          <a:latin typeface="Arial Black"/>
                          <a:cs typeface="Arial Black"/>
                        </a:rPr>
                        <a:t>2</a:t>
                      </a:r>
                      <a:endParaRPr sz="2000">
                        <a:latin typeface="Arial Black"/>
                        <a:cs typeface="Arial Black"/>
                      </a:endParaRPr>
                    </a:p>
                  </a:txBody>
                  <a:tcPr marL="0" marR="0" marT="55244" marB="0">
                    <a:lnL w="9525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EFEFE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2000" dirty="0">
                          <a:latin typeface="Arial Black"/>
                          <a:cs typeface="Arial Black"/>
                        </a:rPr>
                        <a:t>3.3</a:t>
                      </a:r>
                      <a:endParaRPr sz="2000">
                        <a:latin typeface="Arial Black"/>
                        <a:cs typeface="Arial Black"/>
                      </a:endParaRPr>
                    </a:p>
                  </a:txBody>
                  <a:tcPr marL="0" marR="0" marT="55244" marB="0">
                    <a:lnL w="9525">
                      <a:solidFill>
                        <a:srgbClr val="EFEFE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3335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2000" dirty="0">
                          <a:latin typeface="Arial Black"/>
                          <a:cs typeface="Arial Black"/>
                        </a:rPr>
                        <a:t>1</a:t>
                      </a:r>
                      <a:endParaRPr sz="2000">
                        <a:latin typeface="Arial Black"/>
                        <a:cs typeface="Arial Black"/>
                      </a:endParaRPr>
                    </a:p>
                  </a:txBody>
                  <a:tcPr marL="0" marR="0" marT="55244" marB="0">
                    <a:lnL w="9525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2000" spc="-5" dirty="0">
                          <a:latin typeface="Arial Black"/>
                          <a:cs typeface="Arial Black"/>
                        </a:rPr>
                        <a:t>NaN</a:t>
                      </a:r>
                      <a:endParaRPr sz="2000">
                        <a:latin typeface="Arial Black"/>
                        <a:cs typeface="Arial Black"/>
                      </a:endParaRPr>
                    </a:p>
                  </a:txBody>
                  <a:tcPr marL="0" marR="0" marT="55244" marB="0">
                    <a:lnL w="9525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384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2000" spc="-5" dirty="0">
                          <a:latin typeface="Arial Black"/>
                          <a:cs typeface="Arial Black"/>
                        </a:rPr>
                        <a:t>NaN</a:t>
                      </a:r>
                      <a:endParaRPr sz="2000">
                        <a:latin typeface="Arial Black"/>
                        <a:cs typeface="Arial Black"/>
                      </a:endParaRPr>
                    </a:p>
                  </a:txBody>
                  <a:tcPr marL="0" marR="0" marT="55244" marB="0">
                    <a:lnL w="9525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043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2000" dirty="0">
                          <a:latin typeface="Arial Black"/>
                          <a:cs typeface="Arial Black"/>
                        </a:rPr>
                        <a:t>3</a:t>
                      </a:r>
                      <a:endParaRPr sz="2000">
                        <a:latin typeface="Arial Black"/>
                        <a:cs typeface="Arial Black"/>
                      </a:endParaRPr>
                    </a:p>
                  </a:txBody>
                  <a:tcPr marL="0" marR="0" marT="56515" marB="0">
                    <a:lnL w="9525">
                      <a:solidFill>
                        <a:srgbClr val="EFEFE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115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2000" dirty="0">
                          <a:latin typeface="Arial Black"/>
                          <a:cs typeface="Arial Black"/>
                        </a:rPr>
                        <a:t>1</a:t>
                      </a:r>
                      <a:endParaRPr sz="2000">
                        <a:latin typeface="Arial Black"/>
                        <a:cs typeface="Arial Black"/>
                      </a:endParaRPr>
                    </a:p>
                  </a:txBody>
                  <a:tcPr marL="0" marR="0" marT="56515" marB="0">
                    <a:lnL w="9525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EFEFE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2000" dirty="0">
                          <a:latin typeface="Arial Black"/>
                          <a:cs typeface="Arial Black"/>
                        </a:rPr>
                        <a:t>0.0</a:t>
                      </a:r>
                      <a:endParaRPr sz="2000">
                        <a:latin typeface="Arial Black"/>
                        <a:cs typeface="Arial Black"/>
                      </a:endParaRPr>
                    </a:p>
                  </a:txBody>
                  <a:tcPr marL="0" marR="0" marT="56515" marB="0">
                    <a:lnL w="9525">
                      <a:solidFill>
                        <a:srgbClr val="EFEFE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2000" dirty="0">
                          <a:latin typeface="Arial Black"/>
                          <a:cs typeface="Arial Black"/>
                        </a:rPr>
                        <a:t>1</a:t>
                      </a:r>
                      <a:endParaRPr sz="2000">
                        <a:latin typeface="Arial Black"/>
                        <a:cs typeface="Arial Black"/>
                      </a:endParaRPr>
                    </a:p>
                  </a:txBody>
                  <a:tcPr marL="0" marR="0" marT="56515" marB="0">
                    <a:lnL w="9525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2000" spc="-5" dirty="0">
                          <a:latin typeface="Arial Black"/>
                          <a:cs typeface="Arial Black"/>
                        </a:rPr>
                        <a:t>NaN</a:t>
                      </a:r>
                      <a:endParaRPr sz="2000">
                        <a:latin typeface="Arial Black"/>
                        <a:cs typeface="Arial Black"/>
                      </a:endParaRPr>
                    </a:p>
                  </a:txBody>
                  <a:tcPr marL="0" marR="0" marT="56515" marB="0">
                    <a:lnL w="9525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384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2000" spc="-5" dirty="0">
                          <a:latin typeface="Arial Black"/>
                          <a:cs typeface="Arial Black"/>
                        </a:rPr>
                        <a:t>NaN</a:t>
                      </a:r>
                      <a:endParaRPr sz="2000">
                        <a:latin typeface="Arial Black"/>
                        <a:cs typeface="Arial Black"/>
                      </a:endParaRPr>
                    </a:p>
                  </a:txBody>
                  <a:tcPr marL="0" marR="0" marT="56515" marB="0">
                    <a:lnL w="9525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141" name="object 141"/>
          <p:cNvGrpSpPr/>
          <p:nvPr/>
        </p:nvGrpSpPr>
        <p:grpSpPr>
          <a:xfrm>
            <a:off x="8551452" y="3909948"/>
            <a:ext cx="461009" cy="1658620"/>
            <a:chOff x="7175881" y="3909948"/>
            <a:chExt cx="461009" cy="1658620"/>
          </a:xfrm>
        </p:grpSpPr>
        <p:sp>
          <p:nvSpPr>
            <p:cNvPr id="142" name="object 142"/>
            <p:cNvSpPr/>
            <p:nvPr/>
          </p:nvSpPr>
          <p:spPr>
            <a:xfrm>
              <a:off x="7627366" y="3909948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>
                  <a:moveTo>
                    <a:pt x="9144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9144" y="9144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7175881" y="4293996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>
                  <a:moveTo>
                    <a:pt x="9144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9144" y="9144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7175881" y="4293996"/>
              <a:ext cx="461009" cy="9525"/>
            </a:xfrm>
            <a:custGeom>
              <a:avLst/>
              <a:gdLst/>
              <a:ahLst/>
              <a:cxnLst/>
              <a:rect l="l" t="t" r="r" b="b"/>
              <a:pathLst>
                <a:path w="461009" h="9525">
                  <a:moveTo>
                    <a:pt x="451408" y="0"/>
                  </a:moveTo>
                  <a:lnTo>
                    <a:pt x="9144" y="0"/>
                  </a:lnTo>
                  <a:lnTo>
                    <a:pt x="0" y="0"/>
                  </a:lnTo>
                  <a:lnTo>
                    <a:pt x="0" y="9144"/>
                  </a:lnTo>
                  <a:lnTo>
                    <a:pt x="9144" y="9144"/>
                  </a:lnTo>
                  <a:lnTo>
                    <a:pt x="451408" y="9144"/>
                  </a:lnTo>
                  <a:lnTo>
                    <a:pt x="451408" y="0"/>
                  </a:lnTo>
                  <a:close/>
                </a:path>
                <a:path w="461009" h="9525">
                  <a:moveTo>
                    <a:pt x="460629" y="0"/>
                  </a:moveTo>
                  <a:lnTo>
                    <a:pt x="451485" y="0"/>
                  </a:lnTo>
                  <a:lnTo>
                    <a:pt x="451485" y="9144"/>
                  </a:lnTo>
                  <a:lnTo>
                    <a:pt x="460629" y="9144"/>
                  </a:lnTo>
                  <a:lnTo>
                    <a:pt x="460629" y="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7175881" y="3919092"/>
              <a:ext cx="9525" cy="375285"/>
            </a:xfrm>
            <a:custGeom>
              <a:avLst/>
              <a:gdLst/>
              <a:ahLst/>
              <a:cxnLst/>
              <a:rect l="l" t="t" r="r" b="b"/>
              <a:pathLst>
                <a:path w="9525" h="375285">
                  <a:moveTo>
                    <a:pt x="9144" y="0"/>
                  </a:moveTo>
                  <a:lnTo>
                    <a:pt x="0" y="0"/>
                  </a:lnTo>
                  <a:lnTo>
                    <a:pt x="0" y="374903"/>
                  </a:lnTo>
                  <a:lnTo>
                    <a:pt x="9144" y="374903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7627366" y="3919092"/>
              <a:ext cx="9525" cy="375285"/>
            </a:xfrm>
            <a:custGeom>
              <a:avLst/>
              <a:gdLst/>
              <a:ahLst/>
              <a:cxnLst/>
              <a:rect l="l" t="t" r="r" b="b"/>
              <a:pathLst>
                <a:path w="9525" h="375285">
                  <a:moveTo>
                    <a:pt x="9144" y="0"/>
                  </a:moveTo>
                  <a:lnTo>
                    <a:pt x="0" y="0"/>
                  </a:lnTo>
                  <a:lnTo>
                    <a:pt x="0" y="374903"/>
                  </a:lnTo>
                  <a:lnTo>
                    <a:pt x="9144" y="374903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7175881" y="4330572"/>
              <a:ext cx="451484" cy="9525"/>
            </a:xfrm>
            <a:custGeom>
              <a:avLst/>
              <a:gdLst/>
              <a:ahLst/>
              <a:cxnLst/>
              <a:rect l="l" t="t" r="r" b="b"/>
              <a:pathLst>
                <a:path w="451484" h="9525">
                  <a:moveTo>
                    <a:pt x="451408" y="0"/>
                  </a:moveTo>
                  <a:lnTo>
                    <a:pt x="9144" y="0"/>
                  </a:lnTo>
                  <a:lnTo>
                    <a:pt x="0" y="0"/>
                  </a:lnTo>
                  <a:lnTo>
                    <a:pt x="0" y="9144"/>
                  </a:lnTo>
                  <a:lnTo>
                    <a:pt x="9144" y="9144"/>
                  </a:lnTo>
                  <a:lnTo>
                    <a:pt x="451408" y="9144"/>
                  </a:lnTo>
                  <a:lnTo>
                    <a:pt x="451408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7627366" y="4330572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>
                  <a:moveTo>
                    <a:pt x="9144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9144" y="9144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7175881" y="4330572"/>
              <a:ext cx="461009" cy="394970"/>
            </a:xfrm>
            <a:custGeom>
              <a:avLst/>
              <a:gdLst/>
              <a:ahLst/>
              <a:cxnLst/>
              <a:rect l="l" t="t" r="r" b="b"/>
              <a:pathLst>
                <a:path w="461009" h="394970">
                  <a:moveTo>
                    <a:pt x="9144" y="385572"/>
                  </a:moveTo>
                  <a:lnTo>
                    <a:pt x="0" y="385572"/>
                  </a:lnTo>
                  <a:lnTo>
                    <a:pt x="0" y="394716"/>
                  </a:lnTo>
                  <a:lnTo>
                    <a:pt x="9144" y="394716"/>
                  </a:lnTo>
                  <a:lnTo>
                    <a:pt x="9144" y="385572"/>
                  </a:lnTo>
                  <a:close/>
                </a:path>
                <a:path w="461009" h="394970">
                  <a:moveTo>
                    <a:pt x="460629" y="0"/>
                  </a:moveTo>
                  <a:lnTo>
                    <a:pt x="451485" y="0"/>
                  </a:lnTo>
                  <a:lnTo>
                    <a:pt x="451485" y="9144"/>
                  </a:lnTo>
                  <a:lnTo>
                    <a:pt x="460629" y="9144"/>
                  </a:lnTo>
                  <a:lnTo>
                    <a:pt x="460629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7175881" y="4716144"/>
              <a:ext cx="461009" cy="9525"/>
            </a:xfrm>
            <a:custGeom>
              <a:avLst/>
              <a:gdLst/>
              <a:ahLst/>
              <a:cxnLst/>
              <a:rect l="l" t="t" r="r" b="b"/>
              <a:pathLst>
                <a:path w="461009" h="9525">
                  <a:moveTo>
                    <a:pt x="451408" y="0"/>
                  </a:moveTo>
                  <a:lnTo>
                    <a:pt x="9144" y="0"/>
                  </a:lnTo>
                  <a:lnTo>
                    <a:pt x="0" y="0"/>
                  </a:lnTo>
                  <a:lnTo>
                    <a:pt x="0" y="9144"/>
                  </a:lnTo>
                  <a:lnTo>
                    <a:pt x="9144" y="9144"/>
                  </a:lnTo>
                  <a:lnTo>
                    <a:pt x="451408" y="9144"/>
                  </a:lnTo>
                  <a:lnTo>
                    <a:pt x="451408" y="0"/>
                  </a:lnTo>
                  <a:close/>
                </a:path>
                <a:path w="461009" h="9525">
                  <a:moveTo>
                    <a:pt x="460629" y="0"/>
                  </a:moveTo>
                  <a:lnTo>
                    <a:pt x="451485" y="0"/>
                  </a:lnTo>
                  <a:lnTo>
                    <a:pt x="451485" y="9144"/>
                  </a:lnTo>
                  <a:lnTo>
                    <a:pt x="460629" y="9144"/>
                  </a:lnTo>
                  <a:lnTo>
                    <a:pt x="460629" y="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7175881" y="4339716"/>
              <a:ext cx="9525" cy="376555"/>
            </a:xfrm>
            <a:custGeom>
              <a:avLst/>
              <a:gdLst/>
              <a:ahLst/>
              <a:cxnLst/>
              <a:rect l="l" t="t" r="r" b="b"/>
              <a:pathLst>
                <a:path w="9525" h="376554">
                  <a:moveTo>
                    <a:pt x="9144" y="0"/>
                  </a:moveTo>
                  <a:lnTo>
                    <a:pt x="0" y="0"/>
                  </a:lnTo>
                  <a:lnTo>
                    <a:pt x="0" y="376428"/>
                  </a:lnTo>
                  <a:lnTo>
                    <a:pt x="9144" y="376428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7627366" y="4339716"/>
              <a:ext cx="9525" cy="376555"/>
            </a:xfrm>
            <a:custGeom>
              <a:avLst/>
              <a:gdLst/>
              <a:ahLst/>
              <a:cxnLst/>
              <a:rect l="l" t="t" r="r" b="b"/>
              <a:pathLst>
                <a:path w="9525" h="376554">
                  <a:moveTo>
                    <a:pt x="9144" y="0"/>
                  </a:moveTo>
                  <a:lnTo>
                    <a:pt x="0" y="0"/>
                  </a:lnTo>
                  <a:lnTo>
                    <a:pt x="0" y="376428"/>
                  </a:lnTo>
                  <a:lnTo>
                    <a:pt x="9144" y="376428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7175881" y="4752720"/>
              <a:ext cx="451484" cy="9525"/>
            </a:xfrm>
            <a:custGeom>
              <a:avLst/>
              <a:gdLst/>
              <a:ahLst/>
              <a:cxnLst/>
              <a:rect l="l" t="t" r="r" b="b"/>
              <a:pathLst>
                <a:path w="451484" h="9525">
                  <a:moveTo>
                    <a:pt x="451408" y="0"/>
                  </a:moveTo>
                  <a:lnTo>
                    <a:pt x="9144" y="0"/>
                  </a:lnTo>
                  <a:lnTo>
                    <a:pt x="0" y="0"/>
                  </a:lnTo>
                  <a:lnTo>
                    <a:pt x="0" y="9144"/>
                  </a:lnTo>
                  <a:lnTo>
                    <a:pt x="9144" y="9144"/>
                  </a:lnTo>
                  <a:lnTo>
                    <a:pt x="451408" y="9144"/>
                  </a:lnTo>
                  <a:lnTo>
                    <a:pt x="451408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7627366" y="4752720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>
                  <a:moveTo>
                    <a:pt x="9144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9144" y="9144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7175881" y="4752720"/>
              <a:ext cx="461009" cy="395605"/>
            </a:xfrm>
            <a:custGeom>
              <a:avLst/>
              <a:gdLst/>
              <a:ahLst/>
              <a:cxnLst/>
              <a:rect l="l" t="t" r="r" b="b"/>
              <a:pathLst>
                <a:path w="461009" h="395604">
                  <a:moveTo>
                    <a:pt x="9144" y="385953"/>
                  </a:moveTo>
                  <a:lnTo>
                    <a:pt x="0" y="385953"/>
                  </a:lnTo>
                  <a:lnTo>
                    <a:pt x="0" y="395097"/>
                  </a:lnTo>
                  <a:lnTo>
                    <a:pt x="9144" y="395097"/>
                  </a:lnTo>
                  <a:lnTo>
                    <a:pt x="9144" y="385953"/>
                  </a:lnTo>
                  <a:close/>
                </a:path>
                <a:path w="461009" h="395604">
                  <a:moveTo>
                    <a:pt x="460629" y="0"/>
                  </a:moveTo>
                  <a:lnTo>
                    <a:pt x="451485" y="0"/>
                  </a:lnTo>
                  <a:lnTo>
                    <a:pt x="451485" y="9144"/>
                  </a:lnTo>
                  <a:lnTo>
                    <a:pt x="460629" y="9144"/>
                  </a:lnTo>
                  <a:lnTo>
                    <a:pt x="460629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7175881" y="5138673"/>
              <a:ext cx="461009" cy="9525"/>
            </a:xfrm>
            <a:custGeom>
              <a:avLst/>
              <a:gdLst/>
              <a:ahLst/>
              <a:cxnLst/>
              <a:rect l="l" t="t" r="r" b="b"/>
              <a:pathLst>
                <a:path w="461009" h="9525">
                  <a:moveTo>
                    <a:pt x="451408" y="0"/>
                  </a:moveTo>
                  <a:lnTo>
                    <a:pt x="9144" y="0"/>
                  </a:lnTo>
                  <a:lnTo>
                    <a:pt x="0" y="0"/>
                  </a:lnTo>
                  <a:lnTo>
                    <a:pt x="0" y="9144"/>
                  </a:lnTo>
                  <a:lnTo>
                    <a:pt x="9144" y="9144"/>
                  </a:lnTo>
                  <a:lnTo>
                    <a:pt x="451408" y="9144"/>
                  </a:lnTo>
                  <a:lnTo>
                    <a:pt x="451408" y="0"/>
                  </a:lnTo>
                  <a:close/>
                </a:path>
                <a:path w="461009" h="9525">
                  <a:moveTo>
                    <a:pt x="460629" y="0"/>
                  </a:moveTo>
                  <a:lnTo>
                    <a:pt x="451485" y="0"/>
                  </a:lnTo>
                  <a:lnTo>
                    <a:pt x="451485" y="9144"/>
                  </a:lnTo>
                  <a:lnTo>
                    <a:pt x="460629" y="9144"/>
                  </a:lnTo>
                  <a:lnTo>
                    <a:pt x="460629" y="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7175881" y="4761941"/>
              <a:ext cx="9525" cy="377190"/>
            </a:xfrm>
            <a:custGeom>
              <a:avLst/>
              <a:gdLst/>
              <a:ahLst/>
              <a:cxnLst/>
              <a:rect l="l" t="t" r="r" b="b"/>
              <a:pathLst>
                <a:path w="9525" h="377189">
                  <a:moveTo>
                    <a:pt x="9144" y="0"/>
                  </a:moveTo>
                  <a:lnTo>
                    <a:pt x="0" y="0"/>
                  </a:lnTo>
                  <a:lnTo>
                    <a:pt x="0" y="376732"/>
                  </a:lnTo>
                  <a:lnTo>
                    <a:pt x="9144" y="376732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7627366" y="4761941"/>
              <a:ext cx="9525" cy="377190"/>
            </a:xfrm>
            <a:custGeom>
              <a:avLst/>
              <a:gdLst/>
              <a:ahLst/>
              <a:cxnLst/>
              <a:rect l="l" t="t" r="r" b="b"/>
              <a:pathLst>
                <a:path w="9525" h="377189">
                  <a:moveTo>
                    <a:pt x="9144" y="0"/>
                  </a:moveTo>
                  <a:lnTo>
                    <a:pt x="0" y="0"/>
                  </a:lnTo>
                  <a:lnTo>
                    <a:pt x="0" y="376732"/>
                  </a:lnTo>
                  <a:lnTo>
                    <a:pt x="9144" y="376732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7175881" y="5175249"/>
              <a:ext cx="451484" cy="9525"/>
            </a:xfrm>
            <a:custGeom>
              <a:avLst/>
              <a:gdLst/>
              <a:ahLst/>
              <a:cxnLst/>
              <a:rect l="l" t="t" r="r" b="b"/>
              <a:pathLst>
                <a:path w="451484" h="9525">
                  <a:moveTo>
                    <a:pt x="451408" y="0"/>
                  </a:moveTo>
                  <a:lnTo>
                    <a:pt x="9144" y="0"/>
                  </a:lnTo>
                  <a:lnTo>
                    <a:pt x="0" y="0"/>
                  </a:lnTo>
                  <a:lnTo>
                    <a:pt x="0" y="9144"/>
                  </a:lnTo>
                  <a:lnTo>
                    <a:pt x="9144" y="9144"/>
                  </a:lnTo>
                  <a:lnTo>
                    <a:pt x="451408" y="9144"/>
                  </a:lnTo>
                  <a:lnTo>
                    <a:pt x="451408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7627366" y="5175249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>
                  <a:moveTo>
                    <a:pt x="9144" y="0"/>
                  </a:moveTo>
                  <a:lnTo>
                    <a:pt x="0" y="0"/>
                  </a:lnTo>
                  <a:lnTo>
                    <a:pt x="0" y="9143"/>
                  </a:lnTo>
                  <a:lnTo>
                    <a:pt x="9144" y="9143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7175881" y="5175249"/>
              <a:ext cx="461009" cy="393700"/>
            </a:xfrm>
            <a:custGeom>
              <a:avLst/>
              <a:gdLst/>
              <a:ahLst/>
              <a:cxnLst/>
              <a:rect l="l" t="t" r="r" b="b"/>
              <a:pathLst>
                <a:path w="461009" h="393700">
                  <a:moveTo>
                    <a:pt x="9144" y="384048"/>
                  </a:moveTo>
                  <a:lnTo>
                    <a:pt x="0" y="384048"/>
                  </a:lnTo>
                  <a:lnTo>
                    <a:pt x="0" y="393192"/>
                  </a:lnTo>
                  <a:lnTo>
                    <a:pt x="9144" y="393192"/>
                  </a:lnTo>
                  <a:lnTo>
                    <a:pt x="9144" y="384048"/>
                  </a:lnTo>
                  <a:close/>
                </a:path>
                <a:path w="461009" h="393700">
                  <a:moveTo>
                    <a:pt x="460629" y="0"/>
                  </a:moveTo>
                  <a:lnTo>
                    <a:pt x="451485" y="0"/>
                  </a:lnTo>
                  <a:lnTo>
                    <a:pt x="451485" y="9144"/>
                  </a:lnTo>
                  <a:lnTo>
                    <a:pt x="460629" y="9144"/>
                  </a:lnTo>
                  <a:lnTo>
                    <a:pt x="460629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7175881" y="5559297"/>
              <a:ext cx="461009" cy="9525"/>
            </a:xfrm>
            <a:custGeom>
              <a:avLst/>
              <a:gdLst/>
              <a:ahLst/>
              <a:cxnLst/>
              <a:rect l="l" t="t" r="r" b="b"/>
              <a:pathLst>
                <a:path w="461009" h="9525">
                  <a:moveTo>
                    <a:pt x="451408" y="0"/>
                  </a:moveTo>
                  <a:lnTo>
                    <a:pt x="9144" y="0"/>
                  </a:lnTo>
                  <a:lnTo>
                    <a:pt x="0" y="0"/>
                  </a:lnTo>
                  <a:lnTo>
                    <a:pt x="0" y="9144"/>
                  </a:lnTo>
                  <a:lnTo>
                    <a:pt x="9144" y="9144"/>
                  </a:lnTo>
                  <a:lnTo>
                    <a:pt x="451408" y="9144"/>
                  </a:lnTo>
                  <a:lnTo>
                    <a:pt x="451408" y="0"/>
                  </a:lnTo>
                  <a:close/>
                </a:path>
                <a:path w="461009" h="9525">
                  <a:moveTo>
                    <a:pt x="460629" y="0"/>
                  </a:moveTo>
                  <a:lnTo>
                    <a:pt x="451485" y="0"/>
                  </a:lnTo>
                  <a:lnTo>
                    <a:pt x="451485" y="9144"/>
                  </a:lnTo>
                  <a:lnTo>
                    <a:pt x="460629" y="9144"/>
                  </a:lnTo>
                  <a:lnTo>
                    <a:pt x="460629" y="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7175881" y="5184393"/>
              <a:ext cx="9525" cy="375285"/>
            </a:xfrm>
            <a:custGeom>
              <a:avLst/>
              <a:gdLst/>
              <a:ahLst/>
              <a:cxnLst/>
              <a:rect l="l" t="t" r="r" b="b"/>
              <a:pathLst>
                <a:path w="9525" h="375285">
                  <a:moveTo>
                    <a:pt x="9144" y="0"/>
                  </a:moveTo>
                  <a:lnTo>
                    <a:pt x="0" y="0"/>
                  </a:lnTo>
                  <a:lnTo>
                    <a:pt x="0" y="374904"/>
                  </a:lnTo>
                  <a:lnTo>
                    <a:pt x="9144" y="374904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7627366" y="5184393"/>
              <a:ext cx="9525" cy="375285"/>
            </a:xfrm>
            <a:custGeom>
              <a:avLst/>
              <a:gdLst/>
              <a:ahLst/>
              <a:cxnLst/>
              <a:rect l="l" t="t" r="r" b="b"/>
              <a:pathLst>
                <a:path w="9525" h="375285">
                  <a:moveTo>
                    <a:pt x="9144" y="0"/>
                  </a:moveTo>
                  <a:lnTo>
                    <a:pt x="0" y="0"/>
                  </a:lnTo>
                  <a:lnTo>
                    <a:pt x="0" y="374904"/>
                  </a:lnTo>
                  <a:lnTo>
                    <a:pt x="9144" y="374904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5" name="object 165"/>
          <p:cNvGrpSpPr/>
          <p:nvPr/>
        </p:nvGrpSpPr>
        <p:grpSpPr>
          <a:xfrm>
            <a:off x="8551452" y="5595873"/>
            <a:ext cx="461009" cy="396240"/>
            <a:chOff x="7175881" y="5595873"/>
            <a:chExt cx="461009" cy="396240"/>
          </a:xfrm>
        </p:grpSpPr>
        <p:sp>
          <p:nvSpPr>
            <p:cNvPr id="166" name="object 166"/>
            <p:cNvSpPr/>
            <p:nvPr/>
          </p:nvSpPr>
          <p:spPr>
            <a:xfrm>
              <a:off x="7175881" y="5595873"/>
              <a:ext cx="451484" cy="9525"/>
            </a:xfrm>
            <a:custGeom>
              <a:avLst/>
              <a:gdLst/>
              <a:ahLst/>
              <a:cxnLst/>
              <a:rect l="l" t="t" r="r" b="b"/>
              <a:pathLst>
                <a:path w="451484" h="9525">
                  <a:moveTo>
                    <a:pt x="451408" y="0"/>
                  </a:moveTo>
                  <a:lnTo>
                    <a:pt x="9144" y="0"/>
                  </a:lnTo>
                  <a:lnTo>
                    <a:pt x="0" y="0"/>
                  </a:lnTo>
                  <a:lnTo>
                    <a:pt x="0" y="9144"/>
                  </a:lnTo>
                  <a:lnTo>
                    <a:pt x="9144" y="9144"/>
                  </a:lnTo>
                  <a:lnTo>
                    <a:pt x="451408" y="9144"/>
                  </a:lnTo>
                  <a:lnTo>
                    <a:pt x="451408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7627366" y="5595873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>
                  <a:moveTo>
                    <a:pt x="9144" y="0"/>
                  </a:moveTo>
                  <a:lnTo>
                    <a:pt x="0" y="0"/>
                  </a:lnTo>
                  <a:lnTo>
                    <a:pt x="0" y="9143"/>
                  </a:lnTo>
                  <a:lnTo>
                    <a:pt x="9144" y="9143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7175881" y="5595873"/>
              <a:ext cx="461009" cy="396240"/>
            </a:xfrm>
            <a:custGeom>
              <a:avLst/>
              <a:gdLst/>
              <a:ahLst/>
              <a:cxnLst/>
              <a:rect l="l" t="t" r="r" b="b"/>
              <a:pathLst>
                <a:path w="461009" h="396239">
                  <a:moveTo>
                    <a:pt x="9144" y="387096"/>
                  </a:moveTo>
                  <a:lnTo>
                    <a:pt x="0" y="387096"/>
                  </a:lnTo>
                  <a:lnTo>
                    <a:pt x="0" y="396240"/>
                  </a:lnTo>
                  <a:lnTo>
                    <a:pt x="9144" y="396240"/>
                  </a:lnTo>
                  <a:lnTo>
                    <a:pt x="9144" y="387096"/>
                  </a:lnTo>
                  <a:close/>
                </a:path>
                <a:path w="461009" h="396239">
                  <a:moveTo>
                    <a:pt x="460629" y="0"/>
                  </a:moveTo>
                  <a:lnTo>
                    <a:pt x="451485" y="0"/>
                  </a:lnTo>
                  <a:lnTo>
                    <a:pt x="451485" y="9144"/>
                  </a:lnTo>
                  <a:lnTo>
                    <a:pt x="460629" y="9144"/>
                  </a:lnTo>
                  <a:lnTo>
                    <a:pt x="460629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7175881" y="5982969"/>
              <a:ext cx="461009" cy="9525"/>
            </a:xfrm>
            <a:custGeom>
              <a:avLst/>
              <a:gdLst/>
              <a:ahLst/>
              <a:cxnLst/>
              <a:rect l="l" t="t" r="r" b="b"/>
              <a:pathLst>
                <a:path w="461009" h="9525">
                  <a:moveTo>
                    <a:pt x="451408" y="0"/>
                  </a:moveTo>
                  <a:lnTo>
                    <a:pt x="9144" y="0"/>
                  </a:lnTo>
                  <a:lnTo>
                    <a:pt x="0" y="0"/>
                  </a:lnTo>
                  <a:lnTo>
                    <a:pt x="0" y="9144"/>
                  </a:lnTo>
                  <a:lnTo>
                    <a:pt x="9144" y="9144"/>
                  </a:lnTo>
                  <a:lnTo>
                    <a:pt x="451408" y="9144"/>
                  </a:lnTo>
                  <a:lnTo>
                    <a:pt x="451408" y="0"/>
                  </a:lnTo>
                  <a:close/>
                </a:path>
                <a:path w="461009" h="9525">
                  <a:moveTo>
                    <a:pt x="460629" y="0"/>
                  </a:moveTo>
                  <a:lnTo>
                    <a:pt x="451485" y="0"/>
                  </a:lnTo>
                  <a:lnTo>
                    <a:pt x="451485" y="9144"/>
                  </a:lnTo>
                  <a:lnTo>
                    <a:pt x="460629" y="9144"/>
                  </a:lnTo>
                  <a:lnTo>
                    <a:pt x="460629" y="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0"/>
            <p:cNvSpPr/>
            <p:nvPr/>
          </p:nvSpPr>
          <p:spPr>
            <a:xfrm>
              <a:off x="7175881" y="5605017"/>
              <a:ext cx="9525" cy="378460"/>
            </a:xfrm>
            <a:custGeom>
              <a:avLst/>
              <a:gdLst/>
              <a:ahLst/>
              <a:cxnLst/>
              <a:rect l="l" t="t" r="r" b="b"/>
              <a:pathLst>
                <a:path w="9525" h="378460">
                  <a:moveTo>
                    <a:pt x="9144" y="0"/>
                  </a:moveTo>
                  <a:lnTo>
                    <a:pt x="0" y="0"/>
                  </a:lnTo>
                  <a:lnTo>
                    <a:pt x="0" y="377952"/>
                  </a:lnTo>
                  <a:lnTo>
                    <a:pt x="9144" y="377952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7627366" y="5605017"/>
              <a:ext cx="9525" cy="378460"/>
            </a:xfrm>
            <a:custGeom>
              <a:avLst/>
              <a:gdLst/>
              <a:ahLst/>
              <a:cxnLst/>
              <a:rect l="l" t="t" r="r" b="b"/>
              <a:pathLst>
                <a:path w="9525" h="378460">
                  <a:moveTo>
                    <a:pt x="9144" y="0"/>
                  </a:moveTo>
                  <a:lnTo>
                    <a:pt x="0" y="0"/>
                  </a:lnTo>
                  <a:lnTo>
                    <a:pt x="0" y="377952"/>
                  </a:lnTo>
                  <a:lnTo>
                    <a:pt x="9144" y="377952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2" name="object 172"/>
          <p:cNvSpPr txBox="1"/>
          <p:nvPr/>
        </p:nvSpPr>
        <p:spPr>
          <a:xfrm>
            <a:off x="3493675" y="6397245"/>
            <a:ext cx="645541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1">
              <a:spcBef>
                <a:spcPts val="100"/>
              </a:spcBef>
            </a:pPr>
            <a:r>
              <a:rPr sz="2000" dirty="0">
                <a:latin typeface="Arial Black"/>
                <a:cs typeface="Arial Black"/>
              </a:rPr>
              <a:t>Передача</a:t>
            </a:r>
            <a:r>
              <a:rPr sz="2000" spc="-5" dirty="0">
                <a:latin typeface="Arial Black"/>
                <a:cs typeface="Arial Black"/>
              </a:rPr>
              <a:t> аргументов</a:t>
            </a:r>
            <a:r>
              <a:rPr sz="2000" spc="10" dirty="0">
                <a:latin typeface="Arial Black"/>
                <a:cs typeface="Arial Black"/>
              </a:rPr>
              <a:t> </a:t>
            </a:r>
            <a:r>
              <a:rPr sz="2000" dirty="0">
                <a:latin typeface="Arial Black"/>
                <a:cs typeface="Arial Black"/>
              </a:rPr>
              <a:t>через</a:t>
            </a:r>
            <a:r>
              <a:rPr sz="2000" spc="-5" dirty="0">
                <a:latin typeface="Arial Black"/>
                <a:cs typeface="Arial Black"/>
              </a:rPr>
              <a:t> список</a:t>
            </a:r>
            <a:r>
              <a:rPr sz="2000" spc="5" dirty="0">
                <a:latin typeface="Arial Black"/>
                <a:cs typeface="Arial Black"/>
              </a:rPr>
              <a:t> </a:t>
            </a:r>
            <a:r>
              <a:rPr sz="2000" dirty="0">
                <a:latin typeface="Arial Black"/>
                <a:cs typeface="Arial Black"/>
              </a:rPr>
              <a:t>типична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174" name="object 174"/>
          <p:cNvSpPr txBox="1">
            <a:spLocks noGrp="1"/>
          </p:cNvSpPr>
          <p:nvPr>
            <p:ph type="ftr" sz="quarter" idx="5"/>
          </p:nvPr>
        </p:nvSpPr>
        <p:spPr>
          <a:xfrm>
            <a:off x="1675755" y="7059227"/>
            <a:ext cx="4907576" cy="22955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1">
              <a:spcBef>
                <a:spcPts val="110"/>
              </a:spcBef>
            </a:pPr>
            <a:r>
              <a:rPr dirty="0"/>
              <a:t>Курс</a:t>
            </a:r>
            <a:r>
              <a:rPr spc="-15" dirty="0"/>
              <a:t> </a:t>
            </a:r>
            <a:r>
              <a:rPr spc="-5" dirty="0"/>
              <a:t>«Алгоритмы,</a:t>
            </a:r>
            <a:r>
              <a:rPr spc="-10" dirty="0"/>
              <a:t> </a:t>
            </a:r>
            <a:r>
              <a:rPr spc="-5" dirty="0"/>
              <a:t>модели,</a:t>
            </a:r>
            <a:r>
              <a:rPr spc="-15" dirty="0"/>
              <a:t> </a:t>
            </a:r>
            <a:r>
              <a:rPr spc="-5" dirty="0"/>
              <a:t>алгебры»</a:t>
            </a:r>
          </a:p>
        </p:txBody>
      </p:sp>
      <p:sp>
        <p:nvSpPr>
          <p:cNvPr id="175" name="object 175"/>
          <p:cNvSpPr txBox="1">
            <a:spLocks noGrp="1"/>
          </p:cNvSpPr>
          <p:nvPr>
            <p:ph type="dt" sz="half" idx="6"/>
          </p:nvPr>
        </p:nvSpPr>
        <p:spPr>
          <a:xfrm>
            <a:off x="11690820" y="7059227"/>
            <a:ext cx="2831016" cy="22955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1">
              <a:spcBef>
                <a:spcPts val="110"/>
              </a:spcBef>
            </a:pPr>
            <a:r>
              <a:rPr dirty="0"/>
              <a:t>29</a:t>
            </a:r>
            <a:r>
              <a:rPr spc="-25" dirty="0"/>
              <a:t> </a:t>
            </a:r>
            <a:r>
              <a:rPr spc="-5" dirty="0"/>
              <a:t>октября</a:t>
            </a:r>
            <a:r>
              <a:rPr spc="-25" dirty="0"/>
              <a:t> </a:t>
            </a:r>
            <a:r>
              <a:rPr spc="-5" dirty="0"/>
              <a:t>2015</a:t>
            </a:r>
            <a:r>
              <a:rPr spc="-20" dirty="0"/>
              <a:t> </a:t>
            </a:r>
            <a:r>
              <a:rPr spc="-5" dirty="0"/>
              <a:t>года</a:t>
            </a:r>
          </a:p>
        </p:txBody>
      </p:sp>
      <p:sp>
        <p:nvSpPr>
          <p:cNvPr id="173" name="object 173"/>
          <p:cNvSpPr txBox="1"/>
          <p:nvPr/>
        </p:nvSpPr>
        <p:spPr>
          <a:xfrm>
            <a:off x="11651393" y="6686806"/>
            <a:ext cx="178435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1">
              <a:spcBef>
                <a:spcPts val="100"/>
              </a:spcBef>
            </a:pPr>
            <a:r>
              <a:rPr sz="2000" b="1" dirty="0">
                <a:solidFill>
                  <a:srgbClr val="FF0000"/>
                </a:solidFill>
                <a:latin typeface="Courier New"/>
                <a:cs typeface="Courier New"/>
              </a:rPr>
              <a:t>n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122069" y="583438"/>
            <a:ext cx="35052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1">
              <a:spcBef>
                <a:spcPts val="100"/>
              </a:spcBef>
            </a:pPr>
            <a:r>
              <a:rPr sz="3200" spc="-5" dirty="0">
                <a:solidFill>
                  <a:srgbClr val="FF0068"/>
                </a:solidFill>
              </a:rPr>
              <a:t>Выравнивание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1675755" y="7059227"/>
            <a:ext cx="4907576" cy="22955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1">
              <a:spcBef>
                <a:spcPts val="110"/>
              </a:spcBef>
            </a:pPr>
            <a:r>
              <a:rPr dirty="0"/>
              <a:t>Курс</a:t>
            </a:r>
            <a:r>
              <a:rPr spc="-15" dirty="0"/>
              <a:t> </a:t>
            </a:r>
            <a:r>
              <a:rPr spc="-5" dirty="0"/>
              <a:t>«Алгоритмы,</a:t>
            </a:r>
            <a:r>
              <a:rPr spc="-10" dirty="0"/>
              <a:t> </a:t>
            </a:r>
            <a:r>
              <a:rPr spc="-5" dirty="0"/>
              <a:t>модели,</a:t>
            </a:r>
            <a:r>
              <a:rPr spc="-15" dirty="0"/>
              <a:t> </a:t>
            </a:r>
            <a:r>
              <a:rPr spc="-5" dirty="0"/>
              <a:t>алгебры»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xfrm>
            <a:off x="11690820" y="7059227"/>
            <a:ext cx="2831016" cy="22955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1">
              <a:spcBef>
                <a:spcPts val="110"/>
              </a:spcBef>
            </a:pPr>
            <a:r>
              <a:rPr dirty="0"/>
              <a:t>29</a:t>
            </a:r>
            <a:r>
              <a:rPr spc="-25" dirty="0"/>
              <a:t> </a:t>
            </a:r>
            <a:r>
              <a:rPr spc="-5" dirty="0"/>
              <a:t>октября</a:t>
            </a:r>
            <a:r>
              <a:rPr spc="-25" dirty="0"/>
              <a:t> </a:t>
            </a:r>
            <a:r>
              <a:rPr spc="-5" dirty="0"/>
              <a:t>2015</a:t>
            </a:r>
            <a:r>
              <a:rPr spc="-20" dirty="0"/>
              <a:t> </a:t>
            </a:r>
            <a:r>
              <a:rPr spc="-5" dirty="0"/>
              <a:t>года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614329" y="1231139"/>
            <a:ext cx="7341870" cy="11958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1">
              <a:lnSpc>
                <a:spcPts val="2335"/>
              </a:lnSpc>
              <a:spcBef>
                <a:spcPts val="105"/>
              </a:spcBef>
              <a:tabLst>
                <a:tab pos="5500045" algn="l"/>
              </a:tabLst>
            </a:pPr>
            <a:r>
              <a:rPr sz="2000" b="1" spc="-5" dirty="0">
                <a:latin typeface="Courier New"/>
                <a:cs typeface="Courier New"/>
              </a:rPr>
              <a:t>s1</a:t>
            </a:r>
            <a:r>
              <a:rPr sz="2000" b="1" spc="15" dirty="0"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000080"/>
                </a:solidFill>
                <a:latin typeface="Courier New"/>
                <a:cs typeface="Courier New"/>
              </a:rPr>
              <a:t>=</a:t>
            </a:r>
            <a:r>
              <a:rPr sz="2000" b="1" spc="20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pd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.</a:t>
            </a:r>
            <a:r>
              <a:rPr sz="2000" b="1" spc="-5" dirty="0">
                <a:latin typeface="Courier New"/>
                <a:cs typeface="Courier New"/>
              </a:rPr>
              <a:t>Series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([</a:t>
            </a:r>
            <a:r>
              <a:rPr sz="2000" b="1" spc="-5" dirty="0">
                <a:solidFill>
                  <a:srgbClr val="FF0000"/>
                </a:solidFill>
                <a:latin typeface="Courier New"/>
                <a:cs typeface="Courier New"/>
              </a:rPr>
              <a:t>10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,</a:t>
            </a:r>
            <a:r>
              <a:rPr sz="2000" b="1" spc="-5" dirty="0">
                <a:solidFill>
                  <a:srgbClr val="FF0000"/>
                </a:solidFill>
                <a:latin typeface="Courier New"/>
                <a:cs typeface="Courier New"/>
              </a:rPr>
              <a:t>20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,</a:t>
            </a:r>
            <a:r>
              <a:rPr sz="2000" b="1" spc="-5" dirty="0">
                <a:solidFill>
                  <a:srgbClr val="FF0000"/>
                </a:solidFill>
                <a:latin typeface="Courier New"/>
                <a:cs typeface="Courier New"/>
              </a:rPr>
              <a:t>30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,</a:t>
            </a:r>
            <a:r>
              <a:rPr sz="2000" b="1" spc="-5" dirty="0">
                <a:solidFill>
                  <a:srgbClr val="FF0000"/>
                </a:solidFill>
                <a:latin typeface="Courier New"/>
                <a:cs typeface="Courier New"/>
              </a:rPr>
              <a:t>40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],</a:t>
            </a:r>
            <a:r>
              <a:rPr sz="2000" b="1" spc="20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index	</a:t>
            </a:r>
            <a:r>
              <a:rPr sz="2000" b="1" dirty="0">
                <a:solidFill>
                  <a:srgbClr val="000080"/>
                </a:solidFill>
                <a:latin typeface="Courier New"/>
                <a:cs typeface="Courier New"/>
              </a:rPr>
              <a:t>=</a:t>
            </a:r>
            <a:r>
              <a:rPr sz="2000" b="1" spc="-65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[</a:t>
            </a:r>
            <a:r>
              <a:rPr sz="2000" b="1" spc="-5" dirty="0">
                <a:solidFill>
                  <a:srgbClr val="FF0000"/>
                </a:solidFill>
                <a:latin typeface="Courier New"/>
                <a:cs typeface="Courier New"/>
              </a:rPr>
              <a:t>1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,</a:t>
            </a:r>
            <a:r>
              <a:rPr sz="2000" b="1" spc="-5" dirty="0">
                <a:solidFill>
                  <a:srgbClr val="FF0000"/>
                </a:solidFill>
                <a:latin typeface="Courier New"/>
                <a:cs typeface="Courier New"/>
              </a:rPr>
              <a:t>2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,</a:t>
            </a:r>
            <a:r>
              <a:rPr sz="2000" b="1" spc="-5" dirty="0">
                <a:solidFill>
                  <a:srgbClr val="FF0000"/>
                </a:solidFill>
                <a:latin typeface="Courier New"/>
                <a:cs typeface="Courier New"/>
              </a:rPr>
              <a:t>3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,</a:t>
            </a:r>
            <a:r>
              <a:rPr sz="2000" b="1" spc="-5" dirty="0">
                <a:solidFill>
                  <a:srgbClr val="FF0000"/>
                </a:solidFill>
                <a:latin typeface="Courier New"/>
                <a:cs typeface="Courier New"/>
              </a:rPr>
              <a:t>4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])</a:t>
            </a:r>
            <a:endParaRPr sz="2000">
              <a:latin typeface="Courier New"/>
              <a:cs typeface="Courier New"/>
            </a:endParaRPr>
          </a:p>
          <a:p>
            <a:pPr marL="12701">
              <a:lnSpc>
                <a:spcPts val="2335"/>
              </a:lnSpc>
              <a:tabLst>
                <a:tab pos="5042819" algn="l"/>
              </a:tabLst>
            </a:pPr>
            <a:r>
              <a:rPr sz="2000" b="1" spc="-5" dirty="0">
                <a:latin typeface="Courier New"/>
                <a:cs typeface="Courier New"/>
              </a:rPr>
              <a:t>s2</a:t>
            </a:r>
            <a:r>
              <a:rPr sz="2000" b="1" spc="15" dirty="0"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000080"/>
                </a:solidFill>
                <a:latin typeface="Courier New"/>
                <a:cs typeface="Courier New"/>
              </a:rPr>
              <a:t>=</a:t>
            </a:r>
            <a:r>
              <a:rPr sz="2000" b="1" spc="20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pd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.</a:t>
            </a:r>
            <a:r>
              <a:rPr sz="2000" b="1" spc="-5" dirty="0">
                <a:latin typeface="Courier New"/>
                <a:cs typeface="Courier New"/>
              </a:rPr>
              <a:t>Series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([</a:t>
            </a:r>
            <a:r>
              <a:rPr sz="2000" b="1" spc="-5" dirty="0">
                <a:solidFill>
                  <a:srgbClr val="FF0000"/>
                </a:solidFill>
                <a:latin typeface="Courier New"/>
                <a:cs typeface="Courier New"/>
              </a:rPr>
              <a:t>20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,</a:t>
            </a:r>
            <a:r>
              <a:rPr sz="2000" b="1" spc="-5" dirty="0">
                <a:solidFill>
                  <a:srgbClr val="FF0000"/>
                </a:solidFill>
                <a:latin typeface="Courier New"/>
                <a:cs typeface="Courier New"/>
              </a:rPr>
              <a:t>30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,</a:t>
            </a:r>
            <a:r>
              <a:rPr sz="2000" b="1" spc="-5" dirty="0">
                <a:solidFill>
                  <a:srgbClr val="FF0000"/>
                </a:solidFill>
                <a:latin typeface="Courier New"/>
                <a:cs typeface="Courier New"/>
              </a:rPr>
              <a:t>50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],</a:t>
            </a:r>
            <a:r>
              <a:rPr sz="2000" b="1" spc="15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index	</a:t>
            </a:r>
            <a:r>
              <a:rPr sz="2000" b="1" dirty="0">
                <a:solidFill>
                  <a:srgbClr val="000080"/>
                </a:solidFill>
                <a:latin typeface="Courier New"/>
                <a:cs typeface="Courier New"/>
              </a:rPr>
              <a:t>=</a:t>
            </a:r>
            <a:r>
              <a:rPr sz="2000" b="1" spc="-55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[</a:t>
            </a:r>
            <a:r>
              <a:rPr sz="2000" b="1" spc="-5" dirty="0">
                <a:solidFill>
                  <a:srgbClr val="FF0000"/>
                </a:solidFill>
                <a:latin typeface="Courier New"/>
                <a:cs typeface="Courier New"/>
              </a:rPr>
              <a:t>2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,</a:t>
            </a:r>
            <a:r>
              <a:rPr sz="2000" b="1" spc="-5" dirty="0">
                <a:solidFill>
                  <a:srgbClr val="FF0000"/>
                </a:solidFill>
                <a:latin typeface="Courier New"/>
                <a:cs typeface="Courier New"/>
              </a:rPr>
              <a:t>3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,</a:t>
            </a:r>
            <a:r>
              <a:rPr sz="2000" b="1" spc="-5" dirty="0">
                <a:solidFill>
                  <a:srgbClr val="FF0000"/>
                </a:solidFill>
                <a:latin typeface="Courier New"/>
                <a:cs typeface="Courier New"/>
              </a:rPr>
              <a:t>5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])</a:t>
            </a:r>
            <a:endParaRPr sz="2000">
              <a:latin typeface="Courier New"/>
              <a:cs typeface="Courier New"/>
            </a:endParaRPr>
          </a:p>
          <a:p>
            <a:pPr>
              <a:spcBef>
                <a:spcPts val="40"/>
              </a:spcBef>
            </a:pPr>
            <a:endParaRPr sz="1850">
              <a:latin typeface="Courier New"/>
              <a:cs typeface="Courier New"/>
            </a:endParaRPr>
          </a:p>
          <a:p>
            <a:pPr marL="12701"/>
            <a:r>
              <a:rPr sz="2000" b="1" spc="-5" dirty="0">
                <a:latin typeface="Courier New"/>
                <a:cs typeface="Courier New"/>
              </a:rPr>
              <a:t>s1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.</a:t>
            </a:r>
            <a:r>
              <a:rPr sz="2000" b="1" spc="-5" dirty="0">
                <a:latin typeface="Courier New"/>
                <a:cs typeface="Courier New"/>
              </a:rPr>
              <a:t>align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sz="2000" b="1" spc="-5" dirty="0">
                <a:latin typeface="Courier New"/>
                <a:cs typeface="Courier New"/>
              </a:rPr>
              <a:t>s2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)</a:t>
            </a:r>
            <a:endParaRPr sz="2000">
              <a:latin typeface="Courier New"/>
              <a:cs typeface="Courier New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5306093" y="2725500"/>
          <a:ext cx="2831465" cy="17285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16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4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28516">
                <a:tc>
                  <a:txBody>
                    <a:bodyPr/>
                    <a:lstStyle/>
                    <a:p>
                      <a:pPr marL="127000">
                        <a:lnSpc>
                          <a:spcPts val="2000"/>
                        </a:lnSpc>
                        <a:tabLst>
                          <a:tab pos="888365" algn="l"/>
                        </a:tabLst>
                      </a:pPr>
                      <a:r>
                        <a:rPr sz="2000" b="1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1	</a:t>
                      </a:r>
                      <a:r>
                        <a:rPr sz="2000" b="1" spc="-5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10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127000">
                        <a:lnSpc>
                          <a:spcPts val="2270"/>
                        </a:lnSpc>
                        <a:tabLst>
                          <a:tab pos="888365" algn="l"/>
                        </a:tabLst>
                      </a:pPr>
                      <a:r>
                        <a:rPr sz="2000" b="1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2	</a:t>
                      </a:r>
                      <a:r>
                        <a:rPr sz="2000" b="1" spc="-5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20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127000">
                        <a:lnSpc>
                          <a:spcPts val="2270"/>
                        </a:lnSpc>
                        <a:tabLst>
                          <a:tab pos="888365" algn="l"/>
                        </a:tabLst>
                      </a:pPr>
                      <a:r>
                        <a:rPr sz="2000" b="1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3	</a:t>
                      </a:r>
                      <a:r>
                        <a:rPr sz="2000" b="1" spc="-5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30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127000">
                        <a:lnSpc>
                          <a:spcPts val="2260"/>
                        </a:lnSpc>
                        <a:tabLst>
                          <a:tab pos="888365" algn="l"/>
                        </a:tabLst>
                      </a:pPr>
                      <a:r>
                        <a:rPr sz="2000" b="1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4	</a:t>
                      </a:r>
                      <a:r>
                        <a:rPr sz="2000" b="1" spc="-5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40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127000">
                        <a:lnSpc>
                          <a:spcPts val="2330"/>
                        </a:lnSpc>
                        <a:tabLst>
                          <a:tab pos="735965" algn="l"/>
                        </a:tabLst>
                      </a:pPr>
                      <a:r>
                        <a:rPr sz="2000" b="1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5	</a:t>
                      </a:r>
                      <a:r>
                        <a:rPr sz="2000" b="1" spc="-5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NaN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20345">
                        <a:lnSpc>
                          <a:spcPts val="2000"/>
                        </a:lnSpc>
                        <a:tabLst>
                          <a:tab pos="829944" algn="l"/>
                        </a:tabLst>
                      </a:pPr>
                      <a:r>
                        <a:rPr sz="2000" b="1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1	</a:t>
                      </a:r>
                      <a:r>
                        <a:rPr sz="2000" b="1" spc="-5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NaN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220345">
                        <a:lnSpc>
                          <a:spcPts val="2270"/>
                        </a:lnSpc>
                        <a:tabLst>
                          <a:tab pos="982344" algn="l"/>
                        </a:tabLst>
                      </a:pPr>
                      <a:r>
                        <a:rPr sz="2000" b="1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2	</a:t>
                      </a:r>
                      <a:r>
                        <a:rPr sz="2000" b="1" spc="-5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20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220345">
                        <a:lnSpc>
                          <a:spcPts val="2270"/>
                        </a:lnSpc>
                        <a:tabLst>
                          <a:tab pos="982344" algn="l"/>
                        </a:tabLst>
                      </a:pPr>
                      <a:r>
                        <a:rPr sz="2000" b="1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3	</a:t>
                      </a:r>
                      <a:r>
                        <a:rPr sz="2000" b="1" spc="-5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30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220345">
                        <a:lnSpc>
                          <a:spcPts val="2260"/>
                        </a:lnSpc>
                        <a:tabLst>
                          <a:tab pos="829944" algn="l"/>
                        </a:tabLst>
                      </a:pPr>
                      <a:r>
                        <a:rPr sz="2000" b="1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4	</a:t>
                      </a:r>
                      <a:r>
                        <a:rPr sz="2000" b="1" spc="-5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NaN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220345">
                        <a:lnSpc>
                          <a:spcPts val="2330"/>
                        </a:lnSpc>
                        <a:tabLst>
                          <a:tab pos="982344" algn="l"/>
                        </a:tabLst>
                      </a:pPr>
                      <a:r>
                        <a:rPr sz="2000" b="1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5	</a:t>
                      </a:r>
                      <a:r>
                        <a:rPr sz="2000" b="1" spc="-5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50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1614330" y="4465702"/>
            <a:ext cx="5473065" cy="91050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1">
              <a:spcBef>
                <a:spcPts val="100"/>
              </a:spcBef>
            </a:pPr>
            <a:r>
              <a:rPr sz="2000" dirty="0">
                <a:latin typeface="Arial Black"/>
                <a:cs typeface="Arial Black"/>
              </a:rPr>
              <a:t>Это</a:t>
            </a:r>
            <a:r>
              <a:rPr sz="2000" spc="-10" dirty="0">
                <a:latin typeface="Arial Black"/>
                <a:cs typeface="Arial Black"/>
              </a:rPr>
              <a:t> </a:t>
            </a:r>
            <a:r>
              <a:rPr sz="2000" spc="-5" dirty="0">
                <a:latin typeface="Arial Black"/>
                <a:cs typeface="Arial Black"/>
              </a:rPr>
              <a:t>такой</a:t>
            </a:r>
            <a:r>
              <a:rPr sz="2000" spc="-15" dirty="0">
                <a:latin typeface="Arial Black"/>
                <a:cs typeface="Arial Black"/>
              </a:rPr>
              <a:t> </a:t>
            </a:r>
            <a:r>
              <a:rPr sz="2000" dirty="0">
                <a:latin typeface="Arial Black"/>
                <a:cs typeface="Arial Black"/>
              </a:rPr>
              <a:t>вывод: </a:t>
            </a:r>
            <a:r>
              <a:rPr sz="2000" spc="-5" dirty="0">
                <a:latin typeface="Arial Black"/>
                <a:cs typeface="Arial Black"/>
              </a:rPr>
              <a:t>tuple </a:t>
            </a:r>
            <a:r>
              <a:rPr sz="2000" dirty="0">
                <a:latin typeface="Arial Black"/>
                <a:cs typeface="Arial Black"/>
              </a:rPr>
              <a:t>из</a:t>
            </a:r>
            <a:r>
              <a:rPr sz="2000" spc="-5" dirty="0">
                <a:latin typeface="Arial Black"/>
                <a:cs typeface="Arial Black"/>
              </a:rPr>
              <a:t> двух</a:t>
            </a:r>
            <a:r>
              <a:rPr sz="2000" spc="-25" dirty="0">
                <a:latin typeface="Arial Black"/>
                <a:cs typeface="Arial Black"/>
              </a:rPr>
              <a:t> </a:t>
            </a:r>
            <a:r>
              <a:rPr sz="2000" dirty="0">
                <a:latin typeface="Arial Black"/>
                <a:cs typeface="Arial Black"/>
              </a:rPr>
              <a:t>серий.</a:t>
            </a:r>
            <a:endParaRPr sz="2000">
              <a:latin typeface="Arial Black"/>
              <a:cs typeface="Arial Black"/>
            </a:endParaRPr>
          </a:p>
          <a:p>
            <a:pPr marL="12701">
              <a:spcBef>
                <a:spcPts val="2155"/>
              </a:spcBef>
            </a:pPr>
            <a:r>
              <a:rPr sz="2000" b="1" spc="-5" dirty="0">
                <a:latin typeface="Courier New"/>
                <a:cs typeface="Courier New"/>
              </a:rPr>
              <a:t>s1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.</a:t>
            </a:r>
            <a:r>
              <a:rPr sz="2000" b="1" spc="-5" dirty="0">
                <a:latin typeface="Courier New"/>
                <a:cs typeface="Courier New"/>
              </a:rPr>
              <a:t>align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sz="2000" b="1" spc="-5" dirty="0">
                <a:latin typeface="Courier New"/>
                <a:cs typeface="Courier New"/>
              </a:rPr>
              <a:t>s2,</a:t>
            </a:r>
            <a:r>
              <a:rPr sz="2000" b="1" spc="-2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join=</a:t>
            </a:r>
            <a:r>
              <a:rPr sz="2000" b="1" spc="-5" dirty="0">
                <a:solidFill>
                  <a:srgbClr val="808080"/>
                </a:solidFill>
                <a:latin typeface="Courier New"/>
                <a:cs typeface="Courier New"/>
              </a:rPr>
              <a:t>'inner'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)</a:t>
            </a:r>
            <a:endParaRPr sz="2000">
              <a:latin typeface="Courier New"/>
              <a:cs typeface="Courier New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5306093" y="5961841"/>
          <a:ext cx="2831465" cy="5776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16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4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7642">
                <a:tc>
                  <a:txBody>
                    <a:bodyPr/>
                    <a:lstStyle/>
                    <a:p>
                      <a:pPr marL="127000">
                        <a:lnSpc>
                          <a:spcPts val="2000"/>
                        </a:lnSpc>
                        <a:tabLst>
                          <a:tab pos="888365" algn="l"/>
                        </a:tabLst>
                      </a:pPr>
                      <a:r>
                        <a:rPr sz="2000" b="1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2	</a:t>
                      </a:r>
                      <a:r>
                        <a:rPr sz="2000" b="1" spc="-5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20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127000">
                        <a:lnSpc>
                          <a:spcPts val="2335"/>
                        </a:lnSpc>
                        <a:tabLst>
                          <a:tab pos="888365" algn="l"/>
                        </a:tabLst>
                      </a:pPr>
                      <a:r>
                        <a:rPr sz="2000" b="1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3	</a:t>
                      </a:r>
                      <a:r>
                        <a:rPr sz="2000" b="1" spc="-5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30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20345">
                        <a:lnSpc>
                          <a:spcPts val="2000"/>
                        </a:lnSpc>
                        <a:tabLst>
                          <a:tab pos="982344" algn="l"/>
                        </a:tabLst>
                      </a:pPr>
                      <a:r>
                        <a:rPr sz="2000" b="1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2	</a:t>
                      </a:r>
                      <a:r>
                        <a:rPr sz="2000" b="1" spc="-5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20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220345">
                        <a:lnSpc>
                          <a:spcPts val="2335"/>
                        </a:lnSpc>
                        <a:tabLst>
                          <a:tab pos="982344" algn="l"/>
                        </a:tabLst>
                      </a:pPr>
                      <a:r>
                        <a:rPr sz="2000" b="1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3	</a:t>
                      </a:r>
                      <a:r>
                        <a:rPr sz="2000" b="1" spc="-5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30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object 11"/>
          <p:cNvSpPr txBox="1"/>
          <p:nvPr/>
        </p:nvSpPr>
        <p:spPr>
          <a:xfrm>
            <a:off x="11651393" y="6482590"/>
            <a:ext cx="178435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1">
              <a:spcBef>
                <a:spcPts val="100"/>
              </a:spcBef>
            </a:pPr>
            <a:r>
              <a:rPr sz="2000" b="1" dirty="0">
                <a:solidFill>
                  <a:srgbClr val="FF0000"/>
                </a:solidFill>
                <a:latin typeface="Courier New"/>
                <a:cs typeface="Courier New"/>
              </a:rPr>
              <a:t>n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274469" y="581026"/>
            <a:ext cx="32004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1">
              <a:spcBef>
                <a:spcPts val="100"/>
              </a:spcBef>
            </a:pPr>
            <a:r>
              <a:rPr sz="3200" spc="-5" dirty="0">
                <a:solidFill>
                  <a:srgbClr val="FF0068"/>
                </a:solidFill>
              </a:rPr>
              <a:t>Группировка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1675755" y="7059227"/>
            <a:ext cx="4907576" cy="22955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1">
              <a:spcBef>
                <a:spcPts val="110"/>
              </a:spcBef>
            </a:pPr>
            <a:r>
              <a:rPr dirty="0"/>
              <a:t>Курс</a:t>
            </a:r>
            <a:r>
              <a:rPr spc="-15" dirty="0"/>
              <a:t> </a:t>
            </a:r>
            <a:r>
              <a:rPr spc="-5" dirty="0"/>
              <a:t>«Алгоритмы,</a:t>
            </a:r>
            <a:r>
              <a:rPr spc="-10" dirty="0"/>
              <a:t> </a:t>
            </a:r>
            <a:r>
              <a:rPr spc="-5" dirty="0"/>
              <a:t>модели,</a:t>
            </a:r>
            <a:r>
              <a:rPr spc="-15" dirty="0"/>
              <a:t> </a:t>
            </a:r>
            <a:r>
              <a:rPr spc="-5" dirty="0"/>
              <a:t>алгебры»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xfrm>
            <a:off x="11690820" y="7059227"/>
            <a:ext cx="2831016" cy="22955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1">
              <a:spcBef>
                <a:spcPts val="110"/>
              </a:spcBef>
            </a:pPr>
            <a:r>
              <a:rPr dirty="0"/>
              <a:t>29</a:t>
            </a:r>
            <a:r>
              <a:rPr spc="-25" dirty="0"/>
              <a:t> </a:t>
            </a:r>
            <a:r>
              <a:rPr spc="-5" dirty="0"/>
              <a:t>октября</a:t>
            </a:r>
            <a:r>
              <a:rPr spc="-25" dirty="0"/>
              <a:t> </a:t>
            </a:r>
            <a:r>
              <a:rPr spc="-5" dirty="0"/>
              <a:t>2015</a:t>
            </a:r>
            <a:r>
              <a:rPr spc="-20" dirty="0"/>
              <a:t> </a:t>
            </a:r>
            <a:r>
              <a:rPr spc="-5" dirty="0"/>
              <a:t>года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669195" y="1299719"/>
            <a:ext cx="10102215" cy="34503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05" algn="ctr">
              <a:spcBef>
                <a:spcPts val="105"/>
              </a:spcBef>
            </a:pPr>
            <a:r>
              <a:rPr sz="2000" spc="-5" dirty="0">
                <a:latin typeface="Arial Black"/>
                <a:cs typeface="Arial Black"/>
              </a:rPr>
              <a:t>Функц</a:t>
            </a:r>
            <a:r>
              <a:rPr sz="2000" dirty="0">
                <a:latin typeface="Arial Black"/>
                <a:cs typeface="Arial Black"/>
              </a:rPr>
              <a:t>ия 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.</a:t>
            </a:r>
            <a:r>
              <a:rPr sz="2000" b="1" spc="-5" dirty="0">
                <a:latin typeface="Courier New"/>
                <a:cs typeface="Courier New"/>
              </a:rPr>
              <a:t>groupby(</a:t>
            </a:r>
            <a:r>
              <a:rPr sz="2000" b="1" dirty="0">
                <a:latin typeface="Courier New"/>
                <a:cs typeface="Courier New"/>
              </a:rPr>
              <a:t>)</a:t>
            </a:r>
            <a:r>
              <a:rPr sz="2000" b="1" spc="-535" dirty="0">
                <a:latin typeface="Courier New"/>
                <a:cs typeface="Courier New"/>
              </a:rPr>
              <a:t> </a:t>
            </a:r>
            <a:r>
              <a:rPr sz="2000" dirty="0">
                <a:latin typeface="Arial Black"/>
                <a:cs typeface="Arial Black"/>
              </a:rPr>
              <a:t>:</a:t>
            </a:r>
            <a:endParaRPr sz="2000">
              <a:latin typeface="Arial Black"/>
              <a:cs typeface="Arial Black"/>
            </a:endParaRPr>
          </a:p>
          <a:p>
            <a:pPr>
              <a:spcBef>
                <a:spcPts val="65"/>
              </a:spcBef>
            </a:pPr>
            <a:endParaRPr sz="2250">
              <a:latin typeface="Arial Black"/>
              <a:cs typeface="Arial Black"/>
            </a:endParaRPr>
          </a:p>
          <a:p>
            <a:pPr marL="1210378" indent="-457860">
              <a:spcBef>
                <a:spcPts val="5"/>
              </a:spcBef>
              <a:buAutoNum type="arabicPeriod"/>
              <a:tabLst>
                <a:tab pos="1210378" algn="l"/>
                <a:tab pos="1211013" algn="l"/>
              </a:tabLst>
            </a:pPr>
            <a:r>
              <a:rPr sz="2000" dirty="0">
                <a:latin typeface="Arial Black"/>
                <a:cs typeface="Arial Black"/>
              </a:rPr>
              <a:t>Разделение</a:t>
            </a:r>
            <a:r>
              <a:rPr sz="2000" spc="-5" dirty="0">
                <a:latin typeface="Arial Black"/>
                <a:cs typeface="Arial Black"/>
              </a:rPr>
              <a:t> </a:t>
            </a:r>
            <a:r>
              <a:rPr sz="2000" dirty="0">
                <a:latin typeface="Arial Black"/>
                <a:cs typeface="Arial Black"/>
              </a:rPr>
              <a:t>данных</a:t>
            </a:r>
            <a:r>
              <a:rPr sz="2000" spc="-15" dirty="0">
                <a:latin typeface="Arial Black"/>
                <a:cs typeface="Arial Black"/>
              </a:rPr>
              <a:t> </a:t>
            </a:r>
            <a:r>
              <a:rPr sz="2000" dirty="0">
                <a:latin typeface="Arial Black"/>
                <a:cs typeface="Arial Black"/>
              </a:rPr>
              <a:t>на </a:t>
            </a:r>
            <a:r>
              <a:rPr sz="2000" spc="-5" dirty="0">
                <a:latin typeface="Arial Black"/>
                <a:cs typeface="Arial Black"/>
              </a:rPr>
              <a:t>группы</a:t>
            </a:r>
            <a:r>
              <a:rPr sz="2000" dirty="0">
                <a:latin typeface="Arial Black"/>
                <a:cs typeface="Arial Black"/>
              </a:rPr>
              <a:t> (по </a:t>
            </a:r>
            <a:r>
              <a:rPr sz="2000" spc="-5" dirty="0">
                <a:latin typeface="Arial Black"/>
                <a:cs typeface="Arial Black"/>
              </a:rPr>
              <a:t>некоторому</a:t>
            </a:r>
            <a:r>
              <a:rPr sz="2000" dirty="0">
                <a:latin typeface="Arial Black"/>
                <a:cs typeface="Arial Black"/>
              </a:rPr>
              <a:t> критерию)</a:t>
            </a:r>
            <a:endParaRPr sz="2000">
              <a:latin typeface="Arial Black"/>
              <a:cs typeface="Arial Black"/>
            </a:endParaRPr>
          </a:p>
          <a:p>
            <a:pPr marL="2561100" indent="-457860">
              <a:spcBef>
                <a:spcPts val="420"/>
              </a:spcBef>
              <a:buAutoNum type="arabicPeriod"/>
              <a:tabLst>
                <a:tab pos="2561100" algn="l"/>
                <a:tab pos="2561734" algn="l"/>
              </a:tabLst>
            </a:pPr>
            <a:r>
              <a:rPr sz="2000" spc="-5" dirty="0">
                <a:latin typeface="Arial Black"/>
                <a:cs typeface="Arial Black"/>
              </a:rPr>
              <a:t>Применение </a:t>
            </a:r>
            <a:r>
              <a:rPr sz="2000" dirty="0">
                <a:latin typeface="Arial Black"/>
                <a:cs typeface="Arial Black"/>
              </a:rPr>
              <a:t>к </a:t>
            </a:r>
            <a:r>
              <a:rPr sz="2000" spc="-5" dirty="0">
                <a:latin typeface="Arial Black"/>
                <a:cs typeface="Arial Black"/>
              </a:rPr>
              <a:t>каждой</a:t>
            </a:r>
            <a:r>
              <a:rPr sz="2000" dirty="0">
                <a:latin typeface="Arial Black"/>
                <a:cs typeface="Arial Black"/>
              </a:rPr>
              <a:t> </a:t>
            </a:r>
            <a:r>
              <a:rPr sz="2000" spc="-5" dirty="0">
                <a:latin typeface="Arial Black"/>
                <a:cs typeface="Arial Black"/>
              </a:rPr>
              <a:t>группе</a:t>
            </a:r>
            <a:r>
              <a:rPr sz="2000" dirty="0">
                <a:latin typeface="Arial Black"/>
                <a:cs typeface="Arial Black"/>
              </a:rPr>
              <a:t> функции</a:t>
            </a:r>
            <a:endParaRPr sz="2000">
              <a:latin typeface="Arial Black"/>
              <a:cs typeface="Arial Black"/>
            </a:endParaRPr>
          </a:p>
          <a:p>
            <a:pPr marL="3757507" indent="-457860">
              <a:spcBef>
                <a:spcPts val="420"/>
              </a:spcBef>
              <a:buAutoNum type="arabicPeriod"/>
              <a:tabLst>
                <a:tab pos="3757507" algn="l"/>
                <a:tab pos="3758141" algn="l"/>
              </a:tabLst>
            </a:pPr>
            <a:r>
              <a:rPr sz="2000" dirty="0">
                <a:latin typeface="Arial Black"/>
                <a:cs typeface="Arial Black"/>
              </a:rPr>
              <a:t>Получение</a:t>
            </a:r>
            <a:r>
              <a:rPr sz="2000" spc="-30" dirty="0">
                <a:latin typeface="Arial Black"/>
                <a:cs typeface="Arial Black"/>
              </a:rPr>
              <a:t> </a:t>
            </a:r>
            <a:r>
              <a:rPr sz="2000" spc="-5" dirty="0">
                <a:latin typeface="Arial Black"/>
                <a:cs typeface="Arial Black"/>
              </a:rPr>
              <a:t>результата</a:t>
            </a:r>
            <a:endParaRPr sz="2000">
              <a:latin typeface="Arial Black"/>
              <a:cs typeface="Arial Black"/>
            </a:endParaRPr>
          </a:p>
          <a:p>
            <a:pPr>
              <a:spcBef>
                <a:spcPts val="65"/>
              </a:spcBef>
            </a:pPr>
            <a:endParaRPr sz="2250">
              <a:latin typeface="Arial Black"/>
              <a:cs typeface="Arial Black"/>
            </a:endParaRPr>
          </a:p>
          <a:p>
            <a:pPr marL="4428105"/>
            <a:r>
              <a:rPr sz="2000" dirty="0">
                <a:solidFill>
                  <a:srgbClr val="000080"/>
                </a:solidFill>
                <a:latin typeface="Arial Black"/>
                <a:cs typeface="Arial Black"/>
              </a:rPr>
              <a:t>Функция</a:t>
            </a:r>
            <a:endParaRPr sz="2000">
              <a:latin typeface="Arial Black"/>
              <a:cs typeface="Arial Black"/>
            </a:endParaRPr>
          </a:p>
          <a:p>
            <a:pPr marL="2939580" lvl="1" indent="-595028">
              <a:spcBef>
                <a:spcPts val="420"/>
              </a:spcBef>
              <a:buAutoNum type="arabicPeriod"/>
              <a:tabLst>
                <a:tab pos="2939580" algn="l"/>
              </a:tabLst>
            </a:pPr>
            <a:r>
              <a:rPr sz="2000" spc="-5" dirty="0">
                <a:latin typeface="Arial Black"/>
                <a:cs typeface="Arial Black"/>
              </a:rPr>
              <a:t>Агрегация</a:t>
            </a:r>
            <a:r>
              <a:rPr sz="2000" dirty="0">
                <a:latin typeface="Arial Black"/>
                <a:cs typeface="Arial Black"/>
              </a:rPr>
              <a:t> </a:t>
            </a:r>
            <a:r>
              <a:rPr sz="2000" spc="-5" dirty="0">
                <a:latin typeface="Arial Black"/>
                <a:cs typeface="Arial Black"/>
              </a:rPr>
              <a:t>(статистика</a:t>
            </a:r>
            <a:r>
              <a:rPr sz="2000" dirty="0">
                <a:latin typeface="Arial Black"/>
                <a:cs typeface="Arial Black"/>
              </a:rPr>
              <a:t> по</a:t>
            </a:r>
            <a:r>
              <a:rPr sz="2000" spc="5" dirty="0">
                <a:latin typeface="Arial Black"/>
                <a:cs typeface="Arial Black"/>
              </a:rPr>
              <a:t> </a:t>
            </a:r>
            <a:r>
              <a:rPr sz="2000" spc="-5" dirty="0">
                <a:latin typeface="Arial Black"/>
                <a:cs typeface="Arial Black"/>
              </a:rPr>
              <a:t>группе)</a:t>
            </a:r>
            <a:endParaRPr sz="2000">
              <a:latin typeface="Arial Black"/>
              <a:cs typeface="Arial Black"/>
            </a:endParaRPr>
          </a:p>
          <a:p>
            <a:pPr marL="607095" lvl="1" indent="-594394">
              <a:spcBef>
                <a:spcPts val="420"/>
              </a:spcBef>
              <a:buAutoNum type="arabicPeriod"/>
              <a:tabLst>
                <a:tab pos="607095" algn="l"/>
              </a:tabLst>
            </a:pPr>
            <a:r>
              <a:rPr sz="2000" spc="-5" dirty="0">
                <a:latin typeface="Arial Black"/>
                <a:cs typeface="Arial Black"/>
              </a:rPr>
              <a:t>Трансформация</a:t>
            </a:r>
            <a:r>
              <a:rPr sz="2000" spc="25" dirty="0">
                <a:latin typeface="Arial Black"/>
                <a:cs typeface="Arial Black"/>
              </a:rPr>
              <a:t> </a:t>
            </a:r>
            <a:r>
              <a:rPr sz="2000" spc="-5" dirty="0">
                <a:latin typeface="Arial Black"/>
                <a:cs typeface="Arial Black"/>
              </a:rPr>
              <a:t>(изменение/формирование</a:t>
            </a:r>
            <a:r>
              <a:rPr sz="2000" spc="20" dirty="0">
                <a:latin typeface="Arial Black"/>
                <a:cs typeface="Arial Black"/>
              </a:rPr>
              <a:t> </a:t>
            </a:r>
            <a:r>
              <a:rPr sz="2000" dirty="0">
                <a:latin typeface="Arial Black"/>
                <a:cs typeface="Arial Black"/>
              </a:rPr>
              <a:t>значений</a:t>
            </a:r>
            <a:r>
              <a:rPr sz="2000" spc="25" dirty="0">
                <a:latin typeface="Arial Black"/>
                <a:cs typeface="Arial Black"/>
              </a:rPr>
              <a:t> </a:t>
            </a:r>
            <a:r>
              <a:rPr sz="2000" spc="-10" dirty="0">
                <a:latin typeface="Arial Black"/>
                <a:cs typeface="Arial Black"/>
              </a:rPr>
              <a:t>по</a:t>
            </a:r>
            <a:r>
              <a:rPr sz="2000" spc="15" dirty="0">
                <a:latin typeface="Arial Black"/>
                <a:cs typeface="Arial Black"/>
              </a:rPr>
              <a:t> </a:t>
            </a:r>
            <a:r>
              <a:rPr sz="2000" spc="-5" dirty="0">
                <a:latin typeface="Arial Black"/>
                <a:cs typeface="Arial Black"/>
              </a:rPr>
              <a:t>группе)</a:t>
            </a:r>
            <a:endParaRPr sz="2000">
              <a:latin typeface="Arial Black"/>
              <a:cs typeface="Arial Black"/>
            </a:endParaRPr>
          </a:p>
          <a:p>
            <a:pPr marL="2394720" lvl="1" indent="-595028">
              <a:spcBef>
                <a:spcPts val="425"/>
              </a:spcBef>
              <a:buAutoNum type="arabicPeriod"/>
              <a:tabLst>
                <a:tab pos="2395355" algn="l"/>
              </a:tabLst>
            </a:pPr>
            <a:r>
              <a:rPr sz="2000" spc="-5" dirty="0">
                <a:latin typeface="Arial Black"/>
                <a:cs typeface="Arial Black"/>
              </a:rPr>
              <a:t>Фильтрация</a:t>
            </a:r>
            <a:r>
              <a:rPr sz="2000" spc="5" dirty="0">
                <a:latin typeface="Arial Black"/>
                <a:cs typeface="Arial Black"/>
              </a:rPr>
              <a:t> </a:t>
            </a:r>
            <a:r>
              <a:rPr sz="2000" dirty="0">
                <a:latin typeface="Arial Black"/>
                <a:cs typeface="Arial Black"/>
              </a:rPr>
              <a:t>(удаление</a:t>
            </a:r>
            <a:r>
              <a:rPr sz="2000" spc="5" dirty="0">
                <a:latin typeface="Arial Black"/>
                <a:cs typeface="Arial Black"/>
              </a:rPr>
              <a:t> </a:t>
            </a:r>
            <a:r>
              <a:rPr sz="2000" spc="-5" dirty="0">
                <a:latin typeface="Arial Black"/>
                <a:cs typeface="Arial Black"/>
              </a:rPr>
              <a:t>некоторых</a:t>
            </a:r>
            <a:r>
              <a:rPr sz="2000" spc="5" dirty="0">
                <a:latin typeface="Arial Black"/>
                <a:cs typeface="Arial Black"/>
              </a:rPr>
              <a:t> </a:t>
            </a:r>
            <a:r>
              <a:rPr sz="2000" spc="-5" dirty="0">
                <a:latin typeface="Arial Black"/>
                <a:cs typeface="Arial Black"/>
              </a:rPr>
              <a:t>групп)</a:t>
            </a:r>
            <a:endParaRPr sz="20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045869" y="583438"/>
            <a:ext cx="32004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1">
              <a:spcBef>
                <a:spcPts val="100"/>
              </a:spcBef>
            </a:pPr>
            <a:r>
              <a:rPr sz="3200" spc="-5" dirty="0">
                <a:solidFill>
                  <a:srgbClr val="FF0068"/>
                </a:solidFill>
              </a:rPr>
              <a:t>Группировка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xfrm>
            <a:off x="11690820" y="7059227"/>
            <a:ext cx="2831016" cy="22955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1">
              <a:spcBef>
                <a:spcPts val="110"/>
              </a:spcBef>
            </a:pPr>
            <a:r>
              <a:rPr dirty="0"/>
              <a:t>29</a:t>
            </a:r>
            <a:r>
              <a:rPr spc="-25" dirty="0"/>
              <a:t> </a:t>
            </a:r>
            <a:r>
              <a:rPr spc="-5" dirty="0"/>
              <a:t>октября</a:t>
            </a:r>
            <a:r>
              <a:rPr spc="-25" dirty="0"/>
              <a:t> </a:t>
            </a:r>
            <a:r>
              <a:rPr spc="-5" dirty="0"/>
              <a:t>2015</a:t>
            </a:r>
            <a:r>
              <a:rPr spc="-20" dirty="0"/>
              <a:t> </a:t>
            </a:r>
            <a:r>
              <a:rPr spc="-5" dirty="0"/>
              <a:t>года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614328" y="1299718"/>
            <a:ext cx="8902700" cy="295593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1">
              <a:spcBef>
                <a:spcPts val="105"/>
              </a:spcBef>
            </a:pPr>
            <a:r>
              <a:rPr sz="2000" dirty="0">
                <a:latin typeface="Arial Black"/>
                <a:cs typeface="Arial Black"/>
              </a:rPr>
              <a:t>Для </a:t>
            </a:r>
            <a:r>
              <a:rPr sz="2000" spc="-5" dirty="0">
                <a:latin typeface="Arial Black"/>
                <a:cs typeface="Arial Black"/>
              </a:rPr>
              <a:t>каждого</a:t>
            </a:r>
            <a:r>
              <a:rPr sz="2000" dirty="0">
                <a:latin typeface="Arial Black"/>
                <a:cs typeface="Arial Black"/>
              </a:rPr>
              <a:t> </a:t>
            </a:r>
            <a:r>
              <a:rPr sz="2000" spc="-5" dirty="0">
                <a:latin typeface="Arial Black"/>
                <a:cs typeface="Arial Black"/>
              </a:rPr>
              <a:t>уникального</a:t>
            </a:r>
            <a:r>
              <a:rPr sz="2000" spc="5" dirty="0">
                <a:latin typeface="Arial Black"/>
                <a:cs typeface="Arial Black"/>
              </a:rPr>
              <a:t> </a:t>
            </a:r>
            <a:r>
              <a:rPr sz="2000" dirty="0">
                <a:latin typeface="Arial Black"/>
                <a:cs typeface="Arial Black"/>
              </a:rPr>
              <a:t>значения A</a:t>
            </a:r>
            <a:r>
              <a:rPr sz="2000" spc="-5" dirty="0">
                <a:latin typeface="Arial Black"/>
                <a:cs typeface="Arial Black"/>
              </a:rPr>
              <a:t> найти</a:t>
            </a:r>
            <a:r>
              <a:rPr sz="2000" spc="5" dirty="0">
                <a:latin typeface="Arial Black"/>
                <a:cs typeface="Arial Black"/>
              </a:rPr>
              <a:t> </a:t>
            </a:r>
            <a:r>
              <a:rPr sz="2000" dirty="0">
                <a:latin typeface="Arial Black"/>
                <a:cs typeface="Arial Black"/>
              </a:rPr>
              <a:t>минимальный</a:t>
            </a:r>
            <a:r>
              <a:rPr sz="2000" spc="-20" dirty="0">
                <a:latin typeface="Arial Black"/>
                <a:cs typeface="Arial Black"/>
              </a:rPr>
              <a:t> </a:t>
            </a:r>
            <a:r>
              <a:rPr sz="2000" dirty="0">
                <a:latin typeface="Arial Black"/>
                <a:cs typeface="Arial Black"/>
              </a:rPr>
              <a:t>B</a:t>
            </a:r>
            <a:endParaRPr sz="2000">
              <a:latin typeface="Arial Black"/>
              <a:cs typeface="Arial Black"/>
            </a:endParaRPr>
          </a:p>
          <a:p>
            <a:pPr>
              <a:spcBef>
                <a:spcPts val="20"/>
              </a:spcBef>
            </a:pPr>
            <a:endParaRPr sz="1900">
              <a:latin typeface="Arial Black"/>
              <a:cs typeface="Arial Black"/>
            </a:endParaRPr>
          </a:p>
          <a:p>
            <a:pPr marL="12701">
              <a:lnSpc>
                <a:spcPts val="2335"/>
              </a:lnSpc>
            </a:pPr>
            <a:r>
              <a:rPr sz="2000" b="1" dirty="0">
                <a:latin typeface="Courier New"/>
                <a:cs typeface="Courier New"/>
              </a:rPr>
              <a:t>d </a:t>
            </a:r>
            <a:r>
              <a:rPr sz="2000" b="1" dirty="0">
                <a:solidFill>
                  <a:srgbClr val="000080"/>
                </a:solidFill>
                <a:latin typeface="Courier New"/>
                <a:cs typeface="Courier New"/>
              </a:rPr>
              <a:t>=</a:t>
            </a:r>
            <a:r>
              <a:rPr sz="2000" b="1" spc="5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pd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.</a:t>
            </a:r>
            <a:r>
              <a:rPr sz="2000" b="1" spc="-5" dirty="0">
                <a:latin typeface="Courier New"/>
                <a:cs typeface="Courier New"/>
              </a:rPr>
              <a:t>DataFrame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({</a:t>
            </a:r>
            <a:r>
              <a:rPr sz="2000" b="1" spc="-5" dirty="0">
                <a:solidFill>
                  <a:srgbClr val="808080"/>
                </a:solidFill>
                <a:latin typeface="Courier New"/>
                <a:cs typeface="Courier New"/>
              </a:rPr>
              <a:t>'A'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:</a:t>
            </a:r>
            <a:r>
              <a:rPr sz="2000" b="1" spc="5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[</a:t>
            </a:r>
            <a:r>
              <a:rPr sz="2000" b="1" spc="-5" dirty="0">
                <a:solidFill>
                  <a:srgbClr val="FF0000"/>
                </a:solidFill>
                <a:latin typeface="Courier New"/>
                <a:cs typeface="Courier New"/>
              </a:rPr>
              <a:t>1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,</a:t>
            </a:r>
            <a:r>
              <a:rPr sz="2000" b="1" spc="-5" dirty="0">
                <a:solidFill>
                  <a:srgbClr val="FF0000"/>
                </a:solidFill>
                <a:latin typeface="Courier New"/>
                <a:cs typeface="Courier New"/>
              </a:rPr>
              <a:t>2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,</a:t>
            </a:r>
            <a:r>
              <a:rPr sz="2000" b="1" spc="-5" dirty="0">
                <a:solidFill>
                  <a:srgbClr val="FF0000"/>
                </a:solidFill>
                <a:latin typeface="Courier New"/>
                <a:cs typeface="Courier New"/>
              </a:rPr>
              <a:t>2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,</a:t>
            </a:r>
            <a:r>
              <a:rPr sz="2000" b="1" spc="-5" dirty="0">
                <a:solidFill>
                  <a:srgbClr val="FF0000"/>
                </a:solidFill>
                <a:latin typeface="Courier New"/>
                <a:cs typeface="Courier New"/>
              </a:rPr>
              <a:t>1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,</a:t>
            </a:r>
            <a:r>
              <a:rPr sz="2000" b="1" spc="-5" dirty="0">
                <a:solidFill>
                  <a:srgbClr val="FF0000"/>
                </a:solidFill>
                <a:latin typeface="Courier New"/>
                <a:cs typeface="Courier New"/>
              </a:rPr>
              <a:t>3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,</a:t>
            </a:r>
            <a:r>
              <a:rPr sz="2000" b="1" spc="-5" dirty="0">
                <a:solidFill>
                  <a:srgbClr val="FF0000"/>
                </a:solidFill>
                <a:latin typeface="Courier New"/>
                <a:cs typeface="Courier New"/>
              </a:rPr>
              <a:t>3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],</a:t>
            </a:r>
            <a:r>
              <a:rPr sz="2000" b="1" spc="5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808080"/>
                </a:solidFill>
                <a:latin typeface="Courier New"/>
                <a:cs typeface="Courier New"/>
              </a:rPr>
              <a:t>'B'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:</a:t>
            </a:r>
            <a:r>
              <a:rPr sz="2000" b="1" spc="5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[</a:t>
            </a:r>
            <a:r>
              <a:rPr sz="2000" b="1" spc="-5" dirty="0">
                <a:solidFill>
                  <a:srgbClr val="FF0000"/>
                </a:solidFill>
                <a:latin typeface="Courier New"/>
                <a:cs typeface="Courier New"/>
              </a:rPr>
              <a:t>1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,</a:t>
            </a:r>
            <a:r>
              <a:rPr sz="2000" b="1" spc="-5" dirty="0">
                <a:solidFill>
                  <a:srgbClr val="FF0000"/>
                </a:solidFill>
                <a:latin typeface="Courier New"/>
                <a:cs typeface="Courier New"/>
              </a:rPr>
              <a:t>2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,</a:t>
            </a:r>
            <a:r>
              <a:rPr sz="2000" b="1" spc="-5" dirty="0">
                <a:solidFill>
                  <a:srgbClr val="FF0000"/>
                </a:solidFill>
                <a:latin typeface="Courier New"/>
                <a:cs typeface="Courier New"/>
              </a:rPr>
              <a:t>3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,</a:t>
            </a:r>
            <a:r>
              <a:rPr sz="2000" b="1" spc="-5" dirty="0">
                <a:solidFill>
                  <a:srgbClr val="FF0000"/>
                </a:solidFill>
                <a:latin typeface="Courier New"/>
                <a:cs typeface="Courier New"/>
              </a:rPr>
              <a:t>3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,</a:t>
            </a:r>
            <a:r>
              <a:rPr sz="2000" b="1" spc="-5" dirty="0">
                <a:solidFill>
                  <a:srgbClr val="FF0000"/>
                </a:solidFill>
                <a:latin typeface="Courier New"/>
                <a:cs typeface="Courier New"/>
              </a:rPr>
              <a:t>2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,</a:t>
            </a:r>
            <a:r>
              <a:rPr sz="2000" b="1" spc="-5" dirty="0">
                <a:solidFill>
                  <a:srgbClr val="FF0000"/>
                </a:solidFill>
                <a:latin typeface="Courier New"/>
                <a:cs typeface="Courier New"/>
              </a:rPr>
              <a:t>1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]})</a:t>
            </a:r>
            <a:endParaRPr sz="2000">
              <a:latin typeface="Courier New"/>
              <a:cs typeface="Courier New"/>
            </a:endParaRPr>
          </a:p>
          <a:p>
            <a:pPr marL="12701">
              <a:lnSpc>
                <a:spcPts val="2335"/>
              </a:lnSpc>
            </a:pP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print</a:t>
            </a:r>
            <a:r>
              <a:rPr sz="2000" b="1" spc="-6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d</a:t>
            </a:r>
            <a:endParaRPr sz="2000">
              <a:latin typeface="Courier New"/>
              <a:cs typeface="Courier New"/>
            </a:endParaRPr>
          </a:p>
          <a:p>
            <a:pPr>
              <a:spcBef>
                <a:spcPts val="40"/>
              </a:spcBef>
            </a:pPr>
            <a:endParaRPr sz="1850">
              <a:latin typeface="Courier New"/>
              <a:cs typeface="Courier New"/>
            </a:endParaRPr>
          </a:p>
          <a:p>
            <a:pPr marL="12701">
              <a:lnSpc>
                <a:spcPts val="2331"/>
              </a:lnSpc>
            </a:pPr>
            <a:r>
              <a:rPr sz="2000" b="1" dirty="0">
                <a:solidFill>
                  <a:srgbClr val="008000"/>
                </a:solidFill>
                <a:latin typeface="Courier New"/>
                <a:cs typeface="Courier New"/>
              </a:rPr>
              <a:t>#</a:t>
            </a:r>
            <a:r>
              <a:rPr sz="2000" b="1" spc="-3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008000"/>
                </a:solidFill>
                <a:latin typeface="Courier New"/>
                <a:cs typeface="Courier New"/>
              </a:rPr>
              <a:t>первый</a:t>
            </a:r>
            <a:r>
              <a:rPr sz="2000" b="1" spc="-3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008000"/>
                </a:solidFill>
                <a:latin typeface="Courier New"/>
                <a:cs typeface="Courier New"/>
              </a:rPr>
              <a:t>способ</a:t>
            </a:r>
            <a:endParaRPr sz="2000">
              <a:latin typeface="Courier New"/>
              <a:cs typeface="Courier New"/>
            </a:endParaRPr>
          </a:p>
          <a:p>
            <a:pPr marL="12701">
              <a:lnSpc>
                <a:spcPts val="2331"/>
              </a:lnSpc>
            </a:pP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print </a:t>
            </a:r>
            <a:r>
              <a:rPr sz="2000" b="1" spc="-5" dirty="0">
                <a:latin typeface="Courier New"/>
                <a:cs typeface="Courier New"/>
              </a:rPr>
              <a:t>d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.</a:t>
            </a:r>
            <a:r>
              <a:rPr sz="2000" b="1" spc="-5" dirty="0">
                <a:latin typeface="Courier New"/>
                <a:cs typeface="Courier New"/>
              </a:rPr>
              <a:t>loc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[</a:t>
            </a:r>
            <a:r>
              <a:rPr sz="2000" b="1" spc="-5" dirty="0">
                <a:latin typeface="Courier New"/>
                <a:cs typeface="Courier New"/>
              </a:rPr>
              <a:t>d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.</a:t>
            </a:r>
            <a:r>
              <a:rPr sz="2000" b="1" spc="-5" dirty="0">
                <a:latin typeface="Courier New"/>
                <a:cs typeface="Courier New"/>
              </a:rPr>
              <a:t>groupby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sz="2000" b="1" spc="-5" dirty="0">
                <a:solidFill>
                  <a:srgbClr val="808080"/>
                </a:solidFill>
                <a:latin typeface="Courier New"/>
                <a:cs typeface="Courier New"/>
              </a:rPr>
              <a:t>'A'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)[</a:t>
            </a:r>
            <a:r>
              <a:rPr sz="2000" b="1" spc="-5" dirty="0">
                <a:solidFill>
                  <a:srgbClr val="808080"/>
                </a:solidFill>
                <a:latin typeface="Courier New"/>
                <a:cs typeface="Courier New"/>
              </a:rPr>
              <a:t>'B'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].</a:t>
            </a:r>
            <a:r>
              <a:rPr sz="2000" b="1" spc="-5" dirty="0">
                <a:latin typeface="Courier New"/>
                <a:cs typeface="Courier New"/>
              </a:rPr>
              <a:t>idxmin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()]</a:t>
            </a:r>
            <a:endParaRPr sz="2000">
              <a:latin typeface="Courier New"/>
              <a:cs typeface="Courier New"/>
            </a:endParaRPr>
          </a:p>
          <a:p>
            <a:pPr>
              <a:spcBef>
                <a:spcPts val="45"/>
              </a:spcBef>
            </a:pPr>
            <a:endParaRPr sz="1850">
              <a:latin typeface="Courier New"/>
              <a:cs typeface="Courier New"/>
            </a:endParaRPr>
          </a:p>
          <a:p>
            <a:pPr marL="12701">
              <a:lnSpc>
                <a:spcPts val="2335"/>
              </a:lnSpc>
            </a:pPr>
            <a:r>
              <a:rPr sz="2000" b="1" dirty="0">
                <a:solidFill>
                  <a:srgbClr val="008000"/>
                </a:solidFill>
                <a:latin typeface="Courier New"/>
                <a:cs typeface="Courier New"/>
              </a:rPr>
              <a:t>#</a:t>
            </a:r>
            <a:r>
              <a:rPr sz="2000" b="1" spc="-3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008000"/>
                </a:solidFill>
                <a:latin typeface="Courier New"/>
                <a:cs typeface="Courier New"/>
              </a:rPr>
              <a:t>второй</a:t>
            </a:r>
            <a:r>
              <a:rPr sz="2000" b="1" spc="-3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008000"/>
                </a:solidFill>
                <a:latin typeface="Courier New"/>
                <a:cs typeface="Courier New"/>
              </a:rPr>
              <a:t>способ</a:t>
            </a:r>
            <a:endParaRPr sz="2000">
              <a:latin typeface="Courier New"/>
              <a:cs typeface="Courier New"/>
            </a:endParaRPr>
          </a:p>
          <a:p>
            <a:pPr marL="12701">
              <a:lnSpc>
                <a:spcPts val="2335"/>
              </a:lnSpc>
            </a:pP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print</a:t>
            </a:r>
            <a:r>
              <a:rPr sz="2000" b="1" spc="1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d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.</a:t>
            </a:r>
            <a:r>
              <a:rPr sz="2000" b="1" spc="-5" dirty="0">
                <a:latin typeface="Courier New"/>
                <a:cs typeface="Courier New"/>
              </a:rPr>
              <a:t>sort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sz="2000" b="1" spc="-5" dirty="0">
                <a:solidFill>
                  <a:srgbClr val="808080"/>
                </a:solidFill>
                <a:latin typeface="Courier New"/>
                <a:cs typeface="Courier New"/>
              </a:rPr>
              <a:t>'B'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).</a:t>
            </a:r>
            <a:r>
              <a:rPr sz="2000" b="1" spc="-5" dirty="0">
                <a:latin typeface="Courier New"/>
                <a:cs typeface="Courier New"/>
              </a:rPr>
              <a:t>groupby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sz="2000" b="1" spc="-5" dirty="0">
                <a:solidFill>
                  <a:srgbClr val="808080"/>
                </a:solidFill>
                <a:latin typeface="Courier New"/>
                <a:cs typeface="Courier New"/>
              </a:rPr>
              <a:t>'A'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,</a:t>
            </a:r>
            <a:r>
              <a:rPr sz="2000" b="1" spc="15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as_index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=</a:t>
            </a: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False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).</a:t>
            </a:r>
            <a:r>
              <a:rPr sz="2000" b="1" spc="-5" dirty="0">
                <a:latin typeface="Courier New"/>
                <a:cs typeface="Courier New"/>
              </a:rPr>
              <a:t>first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()</a:t>
            </a:r>
            <a:endParaRPr sz="2000">
              <a:latin typeface="Courier New"/>
              <a:cs typeface="Courier New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2618901" y="4593036"/>
          <a:ext cx="8206105" cy="23045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81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429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818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04588">
                <a:tc>
                  <a:txBody>
                    <a:bodyPr/>
                    <a:lstStyle/>
                    <a:p>
                      <a:pPr marL="355600">
                        <a:lnSpc>
                          <a:spcPts val="2000"/>
                        </a:lnSpc>
                        <a:tabLst>
                          <a:tab pos="812165" algn="l"/>
                        </a:tabLst>
                      </a:pPr>
                      <a:r>
                        <a:rPr sz="2000" b="1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A	B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127000">
                        <a:lnSpc>
                          <a:spcPts val="2270"/>
                        </a:lnSpc>
                        <a:tabLst>
                          <a:tab pos="583565" algn="l"/>
                          <a:tab pos="1040765" algn="l"/>
                        </a:tabLst>
                      </a:pPr>
                      <a:r>
                        <a:rPr sz="2000" b="1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0	1	1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127000">
                        <a:lnSpc>
                          <a:spcPts val="2270"/>
                        </a:lnSpc>
                        <a:tabLst>
                          <a:tab pos="583565" algn="l"/>
                          <a:tab pos="1040765" algn="l"/>
                        </a:tabLst>
                      </a:pPr>
                      <a:r>
                        <a:rPr sz="2000" b="1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1	2	2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127000">
                        <a:lnSpc>
                          <a:spcPts val="2270"/>
                        </a:lnSpc>
                        <a:tabLst>
                          <a:tab pos="583565" algn="l"/>
                          <a:tab pos="1040765" algn="l"/>
                        </a:tabLst>
                      </a:pPr>
                      <a:r>
                        <a:rPr sz="2000" b="1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2	2	3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127000">
                        <a:lnSpc>
                          <a:spcPts val="2265"/>
                        </a:lnSpc>
                        <a:tabLst>
                          <a:tab pos="583565" algn="l"/>
                          <a:tab pos="1040765" algn="l"/>
                        </a:tabLst>
                      </a:pPr>
                      <a:r>
                        <a:rPr sz="2000" b="1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3	1	3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127000">
                        <a:lnSpc>
                          <a:spcPts val="2265"/>
                        </a:lnSpc>
                        <a:tabLst>
                          <a:tab pos="583565" algn="l"/>
                          <a:tab pos="1040765" algn="l"/>
                        </a:tabLst>
                      </a:pPr>
                      <a:r>
                        <a:rPr sz="2000" b="1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4	3	2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127000">
                        <a:lnSpc>
                          <a:spcPts val="2335"/>
                        </a:lnSpc>
                        <a:tabLst>
                          <a:tab pos="583565" algn="l"/>
                          <a:tab pos="1040765" algn="l"/>
                        </a:tabLst>
                      </a:pPr>
                      <a:r>
                        <a:rPr sz="2000" b="1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5	3	1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000"/>
                        </a:lnSpc>
                        <a:tabLst>
                          <a:tab pos="458470" algn="l"/>
                        </a:tabLst>
                      </a:pPr>
                      <a:r>
                        <a:rPr sz="2000" b="1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A	B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1270" algn="ctr">
                        <a:lnSpc>
                          <a:spcPts val="2270"/>
                        </a:lnSpc>
                        <a:tabLst>
                          <a:tab pos="458470" algn="l"/>
                          <a:tab pos="915669" algn="l"/>
                        </a:tabLst>
                      </a:pPr>
                      <a:r>
                        <a:rPr sz="2000" b="1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0	1	1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1270" algn="ctr">
                        <a:lnSpc>
                          <a:spcPts val="2270"/>
                        </a:lnSpc>
                        <a:tabLst>
                          <a:tab pos="458470" algn="l"/>
                          <a:tab pos="915669" algn="l"/>
                        </a:tabLst>
                      </a:pPr>
                      <a:r>
                        <a:rPr sz="2000" b="1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1	2	2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1270" algn="ctr">
                        <a:lnSpc>
                          <a:spcPts val="2335"/>
                        </a:lnSpc>
                        <a:tabLst>
                          <a:tab pos="458470" algn="l"/>
                          <a:tab pos="915669" algn="l"/>
                        </a:tabLst>
                      </a:pPr>
                      <a:r>
                        <a:rPr sz="2000" b="1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5	3	1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416050">
                        <a:lnSpc>
                          <a:spcPts val="2000"/>
                        </a:lnSpc>
                        <a:tabLst>
                          <a:tab pos="1873250" algn="l"/>
                        </a:tabLst>
                      </a:pPr>
                      <a:r>
                        <a:rPr sz="2000" b="1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A	B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1187450">
                        <a:lnSpc>
                          <a:spcPts val="2270"/>
                        </a:lnSpc>
                        <a:tabLst>
                          <a:tab pos="1644650" algn="l"/>
                          <a:tab pos="2101850" algn="l"/>
                        </a:tabLst>
                      </a:pPr>
                      <a:r>
                        <a:rPr sz="2000" b="1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0	1	1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1187450">
                        <a:lnSpc>
                          <a:spcPts val="2270"/>
                        </a:lnSpc>
                        <a:tabLst>
                          <a:tab pos="1644650" algn="l"/>
                          <a:tab pos="2101850" algn="l"/>
                        </a:tabLst>
                      </a:pPr>
                      <a:r>
                        <a:rPr sz="2000" b="1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1	2	2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1187450">
                        <a:lnSpc>
                          <a:spcPts val="2335"/>
                        </a:lnSpc>
                        <a:tabLst>
                          <a:tab pos="1644650" algn="l"/>
                          <a:tab pos="2101850" algn="l"/>
                        </a:tabLst>
                      </a:pPr>
                      <a:r>
                        <a:rPr sz="2000" b="1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5	3	1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284697" y="362016"/>
            <a:ext cx="687514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1">
              <a:spcBef>
                <a:spcPts val="100"/>
              </a:spcBef>
            </a:pPr>
            <a:r>
              <a:rPr sz="3200" b="1" dirty="0">
                <a:solidFill>
                  <a:srgbClr val="FF0068"/>
                </a:solidFill>
                <a:latin typeface="Montserrat" panose="00000500000000000000" pitchFamily="2" charset="-52"/>
              </a:rPr>
              <a:t>Основные</a:t>
            </a:r>
            <a:r>
              <a:rPr sz="3200" b="1" spc="-35" dirty="0">
                <a:solidFill>
                  <a:srgbClr val="FF0068"/>
                </a:solidFill>
                <a:latin typeface="Montserrat" panose="00000500000000000000" pitchFamily="2" charset="-52"/>
              </a:rPr>
              <a:t> </a:t>
            </a:r>
            <a:r>
              <a:rPr sz="3200" b="1" dirty="0">
                <a:solidFill>
                  <a:srgbClr val="FF0068"/>
                </a:solidFill>
                <a:latin typeface="Montserrat" panose="00000500000000000000" pitchFamily="2" charset="-52"/>
              </a:rPr>
              <a:t>объекты</a:t>
            </a:r>
            <a:r>
              <a:rPr sz="3200" b="1" spc="-30" dirty="0">
                <a:solidFill>
                  <a:srgbClr val="FF0068"/>
                </a:solidFill>
                <a:latin typeface="Montserrat" panose="00000500000000000000" pitchFamily="2" charset="-52"/>
              </a:rPr>
              <a:t> </a:t>
            </a:r>
            <a:r>
              <a:rPr sz="3200" b="1" dirty="0">
                <a:solidFill>
                  <a:srgbClr val="FF0068"/>
                </a:solidFill>
                <a:latin typeface="Montserrat" panose="00000500000000000000" pitchFamily="2" charset="-52"/>
              </a:rPr>
              <a:t>в</a:t>
            </a:r>
            <a:r>
              <a:rPr sz="3200" b="1" spc="-25" dirty="0">
                <a:solidFill>
                  <a:srgbClr val="FF0068"/>
                </a:solidFill>
                <a:latin typeface="Montserrat" panose="00000500000000000000" pitchFamily="2" charset="-52"/>
              </a:rPr>
              <a:t> </a:t>
            </a:r>
            <a:r>
              <a:rPr sz="3200" b="1" spc="-5" dirty="0">
                <a:solidFill>
                  <a:srgbClr val="FF0068"/>
                </a:solidFill>
                <a:latin typeface="Montserrat" panose="00000500000000000000" pitchFamily="2" charset="-52"/>
              </a:rPr>
              <a:t>Pandas</a:t>
            </a: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643030" y="3534285"/>
          <a:ext cx="4164330" cy="28291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29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21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2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02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470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FEFE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400" dirty="0">
                          <a:latin typeface="Arial Black"/>
                          <a:cs typeface="Arial Black"/>
                        </a:rPr>
                        <a:t>A</a:t>
                      </a:r>
                      <a:endParaRPr sz="1400">
                        <a:latin typeface="Arial Black"/>
                        <a:cs typeface="Arial Black"/>
                      </a:endParaRPr>
                    </a:p>
                  </a:txBody>
                  <a:tcPr marL="0" marR="0" marT="49530" marB="0">
                    <a:lnL w="9525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400" dirty="0">
                          <a:latin typeface="Arial Black"/>
                          <a:cs typeface="Arial Black"/>
                        </a:rPr>
                        <a:t>B</a:t>
                      </a:r>
                      <a:endParaRPr sz="1400">
                        <a:latin typeface="Arial Black"/>
                        <a:cs typeface="Arial Black"/>
                      </a:endParaRPr>
                    </a:p>
                  </a:txBody>
                  <a:tcPr marL="0" marR="0" marT="49530" marB="0">
                    <a:lnL w="9525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400" dirty="0">
                          <a:latin typeface="Arial Black"/>
                          <a:cs typeface="Arial Black"/>
                        </a:rPr>
                        <a:t>C</a:t>
                      </a:r>
                      <a:endParaRPr sz="1400">
                        <a:latin typeface="Arial Black"/>
                        <a:cs typeface="Arial Black"/>
                      </a:endParaRPr>
                    </a:p>
                  </a:txBody>
                  <a:tcPr marL="0" marR="0" marT="49530" marB="0">
                    <a:lnL w="9525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394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400" spc="-5" dirty="0">
                          <a:latin typeface="Arial Black"/>
                          <a:cs typeface="Arial Black"/>
                        </a:rPr>
                        <a:t>2000-01-01</a:t>
                      </a:r>
                      <a:endParaRPr sz="1400">
                        <a:latin typeface="Arial Black"/>
                        <a:cs typeface="Arial Black"/>
                      </a:endParaRPr>
                    </a:p>
                  </a:txBody>
                  <a:tcPr marL="0" marR="0" marT="48895" marB="0">
                    <a:lnL w="9525">
                      <a:solidFill>
                        <a:srgbClr val="EFEFE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400" spc="-5" dirty="0">
                          <a:latin typeface="Arial Black"/>
                          <a:cs typeface="Arial Black"/>
                        </a:rPr>
                        <a:t>0.684918</a:t>
                      </a:r>
                      <a:endParaRPr sz="1400">
                        <a:latin typeface="Arial Black"/>
                        <a:cs typeface="Arial Black"/>
                      </a:endParaRPr>
                    </a:p>
                  </a:txBody>
                  <a:tcPr marL="0" marR="0" marT="48895" marB="0">
                    <a:lnL w="9525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400" spc="-5" dirty="0">
                          <a:latin typeface="Arial Black"/>
                          <a:cs typeface="Arial Black"/>
                        </a:rPr>
                        <a:t>0.240427</a:t>
                      </a:r>
                      <a:endParaRPr sz="1400">
                        <a:latin typeface="Arial Black"/>
                        <a:cs typeface="Arial Black"/>
                      </a:endParaRPr>
                    </a:p>
                  </a:txBody>
                  <a:tcPr marL="0" marR="0" marT="48895" marB="0">
                    <a:lnL w="9525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400" spc="-5" dirty="0">
                          <a:latin typeface="Arial Black"/>
                          <a:cs typeface="Arial Black"/>
                        </a:rPr>
                        <a:t>-0.030283</a:t>
                      </a:r>
                      <a:endParaRPr sz="1400">
                        <a:latin typeface="Arial Black"/>
                        <a:cs typeface="Arial Black"/>
                      </a:endParaRPr>
                    </a:p>
                  </a:txBody>
                  <a:tcPr marL="0" marR="0" marT="48895" marB="0">
                    <a:lnL w="9525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546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400" spc="-5" dirty="0">
                          <a:latin typeface="Arial Black"/>
                          <a:cs typeface="Arial Black"/>
                        </a:rPr>
                        <a:t>2000-01-02</a:t>
                      </a:r>
                      <a:endParaRPr sz="1400">
                        <a:latin typeface="Arial Black"/>
                        <a:cs typeface="Arial Black"/>
                      </a:endParaRPr>
                    </a:p>
                  </a:txBody>
                  <a:tcPr marL="0" marR="0" marT="48895" marB="0">
                    <a:lnL w="9525">
                      <a:solidFill>
                        <a:srgbClr val="EFEFE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400" spc="-5" dirty="0">
                          <a:latin typeface="Arial Black"/>
                          <a:cs typeface="Arial Black"/>
                        </a:rPr>
                        <a:t>0.533952</a:t>
                      </a:r>
                      <a:endParaRPr sz="1400">
                        <a:latin typeface="Arial Black"/>
                        <a:cs typeface="Arial Black"/>
                      </a:endParaRPr>
                    </a:p>
                  </a:txBody>
                  <a:tcPr marL="0" marR="0" marT="48895" marB="0">
                    <a:lnL w="9525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400" spc="-5" dirty="0">
                          <a:latin typeface="Arial Black"/>
                          <a:cs typeface="Arial Black"/>
                        </a:rPr>
                        <a:t>-0.573713</a:t>
                      </a:r>
                      <a:endParaRPr sz="1400">
                        <a:latin typeface="Arial Black"/>
                        <a:cs typeface="Arial Black"/>
                      </a:endParaRPr>
                    </a:p>
                  </a:txBody>
                  <a:tcPr marL="0" marR="0" marT="48895" marB="0">
                    <a:lnL w="9525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400" spc="-5" dirty="0">
                          <a:latin typeface="Arial Black"/>
                          <a:cs typeface="Arial Black"/>
                        </a:rPr>
                        <a:t>-1.602537</a:t>
                      </a:r>
                      <a:endParaRPr sz="1400">
                        <a:latin typeface="Arial Black"/>
                        <a:cs typeface="Arial Black"/>
                      </a:endParaRPr>
                    </a:p>
                  </a:txBody>
                  <a:tcPr marL="0" marR="0" marT="48895" marB="0">
                    <a:lnL w="9525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400" spc="-5" dirty="0">
                          <a:latin typeface="Arial Black"/>
                          <a:cs typeface="Arial Black"/>
                        </a:rPr>
                        <a:t>2000-01-03</a:t>
                      </a:r>
                      <a:endParaRPr sz="1400">
                        <a:latin typeface="Arial Black"/>
                        <a:cs typeface="Arial Black"/>
                      </a:endParaRPr>
                    </a:p>
                  </a:txBody>
                  <a:tcPr marL="0" marR="0" marT="47625" marB="0">
                    <a:lnL w="9525">
                      <a:solidFill>
                        <a:srgbClr val="EFEFE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400" spc="-5" dirty="0">
                          <a:latin typeface="Arial Black"/>
                          <a:cs typeface="Arial Black"/>
                        </a:rPr>
                        <a:t>-1.291314</a:t>
                      </a:r>
                      <a:endParaRPr sz="1400">
                        <a:latin typeface="Arial Black"/>
                        <a:cs typeface="Arial Black"/>
                      </a:endParaRPr>
                    </a:p>
                  </a:txBody>
                  <a:tcPr marL="0" marR="0" marT="47625" marB="0">
                    <a:lnL w="9525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400" spc="-5" dirty="0">
                          <a:latin typeface="Arial Black"/>
                          <a:cs typeface="Arial Black"/>
                        </a:rPr>
                        <a:t>-0.650594</a:t>
                      </a:r>
                      <a:endParaRPr sz="1400">
                        <a:latin typeface="Arial Black"/>
                        <a:cs typeface="Arial Black"/>
                      </a:endParaRPr>
                    </a:p>
                  </a:txBody>
                  <a:tcPr marL="0" marR="0" marT="47625" marB="0">
                    <a:lnL w="9525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400" spc="-5" dirty="0">
                          <a:latin typeface="Arial Black"/>
                          <a:cs typeface="Arial Black"/>
                        </a:rPr>
                        <a:t>1.771561</a:t>
                      </a:r>
                      <a:endParaRPr sz="1400">
                        <a:latin typeface="Arial Black"/>
                        <a:cs typeface="Arial Black"/>
                      </a:endParaRPr>
                    </a:p>
                  </a:txBody>
                  <a:tcPr marL="0" marR="0" marT="47625" marB="0">
                    <a:lnL w="9525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394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400" spc="-5" dirty="0">
                          <a:latin typeface="Arial Black"/>
                          <a:cs typeface="Arial Black"/>
                        </a:rPr>
                        <a:t>2000-01-04</a:t>
                      </a:r>
                      <a:endParaRPr sz="1400">
                        <a:latin typeface="Arial Black"/>
                        <a:cs typeface="Arial Black"/>
                      </a:endParaRPr>
                    </a:p>
                  </a:txBody>
                  <a:tcPr marL="0" marR="0" marT="48895" marB="0">
                    <a:lnL w="9525">
                      <a:solidFill>
                        <a:srgbClr val="EFEFE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400" spc="-5" dirty="0">
                          <a:latin typeface="Arial Black"/>
                          <a:cs typeface="Arial Black"/>
                        </a:rPr>
                        <a:t>2.813297</a:t>
                      </a:r>
                      <a:endParaRPr sz="1400">
                        <a:latin typeface="Arial Black"/>
                        <a:cs typeface="Arial Black"/>
                      </a:endParaRPr>
                    </a:p>
                  </a:txBody>
                  <a:tcPr marL="0" marR="0" marT="48895" marB="0">
                    <a:lnL w="9525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400" spc="-5" dirty="0">
                          <a:latin typeface="Arial Black"/>
                          <a:cs typeface="Arial Black"/>
                        </a:rPr>
                        <a:t>-1.093390</a:t>
                      </a:r>
                      <a:endParaRPr sz="1400">
                        <a:latin typeface="Arial Black"/>
                        <a:cs typeface="Arial Black"/>
                      </a:endParaRPr>
                    </a:p>
                  </a:txBody>
                  <a:tcPr marL="0" marR="0" marT="48895" marB="0">
                    <a:lnL w="9525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400" spc="-5" dirty="0">
                          <a:latin typeface="Arial Black"/>
                          <a:cs typeface="Arial Black"/>
                        </a:rPr>
                        <a:t>-0.209462</a:t>
                      </a:r>
                      <a:endParaRPr sz="1400">
                        <a:latin typeface="Arial Black"/>
                        <a:cs typeface="Arial Black"/>
                      </a:endParaRPr>
                    </a:p>
                  </a:txBody>
                  <a:tcPr marL="0" marR="0" marT="48895" marB="0">
                    <a:lnL w="9525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394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400" spc="-5" dirty="0">
                          <a:latin typeface="Arial Black"/>
                          <a:cs typeface="Arial Black"/>
                        </a:rPr>
                        <a:t>2000-01-05</a:t>
                      </a:r>
                      <a:endParaRPr sz="1400">
                        <a:latin typeface="Arial Black"/>
                        <a:cs typeface="Arial Black"/>
                      </a:endParaRPr>
                    </a:p>
                  </a:txBody>
                  <a:tcPr marL="0" marR="0" marT="48895" marB="0">
                    <a:lnL w="9525">
                      <a:solidFill>
                        <a:srgbClr val="EFEFE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400" spc="-5" dirty="0">
                          <a:latin typeface="Arial Black"/>
                          <a:cs typeface="Arial Black"/>
                        </a:rPr>
                        <a:t>0.894795</a:t>
                      </a:r>
                      <a:endParaRPr sz="1400">
                        <a:latin typeface="Arial Black"/>
                        <a:cs typeface="Arial Black"/>
                      </a:endParaRPr>
                    </a:p>
                  </a:txBody>
                  <a:tcPr marL="0" marR="0" marT="48895" marB="0">
                    <a:lnL w="9525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400" spc="-5" dirty="0">
                          <a:latin typeface="Arial Black"/>
                          <a:cs typeface="Arial Black"/>
                        </a:rPr>
                        <a:t>-0.574468</a:t>
                      </a:r>
                      <a:endParaRPr sz="1400">
                        <a:latin typeface="Arial Black"/>
                        <a:cs typeface="Arial Black"/>
                      </a:endParaRPr>
                    </a:p>
                  </a:txBody>
                  <a:tcPr marL="0" marR="0" marT="48895" marB="0">
                    <a:lnL w="9525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400" spc="-5" dirty="0">
                          <a:latin typeface="Arial Black"/>
                          <a:cs typeface="Arial Black"/>
                        </a:rPr>
                        <a:t>0.765031</a:t>
                      </a:r>
                      <a:endParaRPr sz="1400">
                        <a:latin typeface="Arial Black"/>
                        <a:cs typeface="Arial Black"/>
                      </a:endParaRPr>
                    </a:p>
                  </a:txBody>
                  <a:tcPr marL="0" marR="0" marT="48895" marB="0">
                    <a:lnL w="9525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394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400" spc="-5" dirty="0">
                          <a:latin typeface="Arial Black"/>
                          <a:cs typeface="Arial Black"/>
                        </a:rPr>
                        <a:t>2000-01-06</a:t>
                      </a:r>
                      <a:endParaRPr sz="1400">
                        <a:latin typeface="Arial Black"/>
                        <a:cs typeface="Arial Black"/>
                      </a:endParaRPr>
                    </a:p>
                  </a:txBody>
                  <a:tcPr marL="0" marR="0" marT="48895" marB="0">
                    <a:lnL w="9525">
                      <a:solidFill>
                        <a:srgbClr val="EFEFE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400" spc="-5" dirty="0">
                          <a:latin typeface="Arial Black"/>
                          <a:cs typeface="Arial Black"/>
                        </a:rPr>
                        <a:t>1.513772</a:t>
                      </a:r>
                      <a:endParaRPr sz="1400">
                        <a:latin typeface="Arial Black"/>
                        <a:cs typeface="Arial Black"/>
                      </a:endParaRPr>
                    </a:p>
                  </a:txBody>
                  <a:tcPr marL="0" marR="0" marT="48895" marB="0">
                    <a:lnL w="9525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400" spc="-5" dirty="0">
                          <a:latin typeface="Arial Black"/>
                          <a:cs typeface="Arial Black"/>
                        </a:rPr>
                        <a:t>0.618505</a:t>
                      </a:r>
                      <a:endParaRPr sz="1400">
                        <a:latin typeface="Arial Black"/>
                        <a:cs typeface="Arial Black"/>
                      </a:endParaRPr>
                    </a:p>
                  </a:txBody>
                  <a:tcPr marL="0" marR="0" marT="48895" marB="0">
                    <a:lnL w="9525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400" spc="-5" dirty="0">
                          <a:latin typeface="Arial Black"/>
                          <a:cs typeface="Arial Black"/>
                        </a:rPr>
                        <a:t>-1.402341</a:t>
                      </a:r>
                      <a:endParaRPr sz="1400">
                        <a:latin typeface="Arial Black"/>
                        <a:cs typeface="Arial Black"/>
                      </a:endParaRPr>
                    </a:p>
                  </a:txBody>
                  <a:tcPr marL="0" marR="0" marT="48895" marB="0">
                    <a:lnL w="9525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394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400" spc="-5" dirty="0">
                          <a:latin typeface="Arial Black"/>
                          <a:cs typeface="Arial Black"/>
                        </a:rPr>
                        <a:t>2000-01-07</a:t>
                      </a:r>
                      <a:endParaRPr sz="1400">
                        <a:latin typeface="Arial Black"/>
                        <a:cs typeface="Arial Black"/>
                      </a:endParaRPr>
                    </a:p>
                  </a:txBody>
                  <a:tcPr marL="0" marR="0" marT="48895" marB="0">
                    <a:lnL w="9525">
                      <a:solidFill>
                        <a:srgbClr val="EFEFE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400" spc="-5" dirty="0">
                          <a:latin typeface="Arial Black"/>
                          <a:cs typeface="Arial Black"/>
                        </a:rPr>
                        <a:t>-0.435267</a:t>
                      </a:r>
                      <a:endParaRPr sz="1400">
                        <a:latin typeface="Arial Black"/>
                        <a:cs typeface="Arial Black"/>
                      </a:endParaRPr>
                    </a:p>
                  </a:txBody>
                  <a:tcPr marL="0" marR="0" marT="48895" marB="0">
                    <a:lnL w="9525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400" spc="-5" dirty="0">
                          <a:latin typeface="Arial Black"/>
                          <a:cs typeface="Arial Black"/>
                        </a:rPr>
                        <a:t>-1.199286</a:t>
                      </a:r>
                      <a:endParaRPr sz="1400">
                        <a:latin typeface="Arial Black"/>
                        <a:cs typeface="Arial Black"/>
                      </a:endParaRPr>
                    </a:p>
                  </a:txBody>
                  <a:tcPr marL="0" marR="0" marT="48895" marB="0">
                    <a:lnL w="9525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400" spc="-5" dirty="0">
                          <a:latin typeface="Arial Black"/>
                          <a:cs typeface="Arial Black"/>
                        </a:rPr>
                        <a:t>0.990490</a:t>
                      </a:r>
                      <a:endParaRPr sz="1400">
                        <a:latin typeface="Arial Black"/>
                        <a:cs typeface="Arial Black"/>
                      </a:endParaRPr>
                    </a:p>
                  </a:txBody>
                  <a:tcPr marL="0" marR="0" marT="48895" marB="0">
                    <a:lnL w="9525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495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400" spc="-5" dirty="0">
                          <a:latin typeface="Arial Black"/>
                          <a:cs typeface="Arial Black"/>
                        </a:rPr>
                        <a:t>2000-01-08</a:t>
                      </a:r>
                      <a:endParaRPr sz="1400">
                        <a:latin typeface="Arial Black"/>
                        <a:cs typeface="Arial Black"/>
                      </a:endParaRPr>
                    </a:p>
                  </a:txBody>
                  <a:tcPr marL="0" marR="0" marT="49530" marB="0">
                    <a:lnL w="9525">
                      <a:solidFill>
                        <a:srgbClr val="EFEFE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400" spc="-5" dirty="0">
                          <a:latin typeface="Arial Black"/>
                          <a:cs typeface="Arial Black"/>
                        </a:rPr>
                        <a:t>-0.541890</a:t>
                      </a:r>
                      <a:endParaRPr sz="1400">
                        <a:latin typeface="Arial Black"/>
                        <a:cs typeface="Arial Black"/>
                      </a:endParaRPr>
                    </a:p>
                  </a:txBody>
                  <a:tcPr marL="0" marR="0" marT="49530" marB="0">
                    <a:lnL w="9525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400" spc="-5" dirty="0">
                          <a:latin typeface="Arial Black"/>
                          <a:cs typeface="Arial Black"/>
                        </a:rPr>
                        <a:t>0.590653</a:t>
                      </a:r>
                      <a:endParaRPr sz="1400">
                        <a:latin typeface="Arial Black"/>
                        <a:cs typeface="Arial Black"/>
                      </a:endParaRPr>
                    </a:p>
                  </a:txBody>
                  <a:tcPr marL="0" marR="0" marT="49530" marB="0">
                    <a:lnL w="9525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400" spc="-5" dirty="0">
                          <a:latin typeface="Arial Black"/>
                          <a:cs typeface="Arial Black"/>
                        </a:rPr>
                        <a:t>-0.530153</a:t>
                      </a:r>
                      <a:endParaRPr sz="1400">
                        <a:latin typeface="Arial Black"/>
                        <a:cs typeface="Arial Black"/>
                      </a:endParaRPr>
                    </a:p>
                  </a:txBody>
                  <a:tcPr marL="0" marR="0" marT="49530" marB="0">
                    <a:lnL w="9525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00935" y="2951477"/>
            <a:ext cx="1972300" cy="3665858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xfrm>
            <a:off x="1675755" y="7059227"/>
            <a:ext cx="4907576" cy="22955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1">
              <a:spcBef>
                <a:spcPts val="110"/>
              </a:spcBef>
            </a:pPr>
            <a:r>
              <a:rPr dirty="0"/>
              <a:t>Курс</a:t>
            </a:r>
            <a:r>
              <a:rPr spc="-15" dirty="0"/>
              <a:t> </a:t>
            </a:r>
            <a:r>
              <a:rPr spc="-5" dirty="0"/>
              <a:t>«Алгоритмы,</a:t>
            </a:r>
            <a:r>
              <a:rPr spc="-10" dirty="0"/>
              <a:t> </a:t>
            </a:r>
            <a:r>
              <a:rPr spc="-5" dirty="0"/>
              <a:t>модели,</a:t>
            </a:r>
            <a:r>
              <a:rPr spc="-15" dirty="0"/>
              <a:t> </a:t>
            </a:r>
            <a:r>
              <a:rPr spc="-5" dirty="0"/>
              <a:t>алгебры»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xfrm>
            <a:off x="11690820" y="7059227"/>
            <a:ext cx="2831016" cy="22955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1">
              <a:spcBef>
                <a:spcPts val="110"/>
              </a:spcBef>
            </a:pPr>
            <a:r>
              <a:rPr dirty="0"/>
              <a:t>29</a:t>
            </a:r>
            <a:r>
              <a:rPr spc="-25" dirty="0"/>
              <a:t> </a:t>
            </a:r>
            <a:r>
              <a:rPr spc="-5" dirty="0"/>
              <a:t>октября</a:t>
            </a:r>
            <a:r>
              <a:rPr spc="-25" dirty="0"/>
              <a:t> </a:t>
            </a:r>
            <a:r>
              <a:rPr spc="-5" dirty="0"/>
              <a:t>2015</a:t>
            </a:r>
            <a:r>
              <a:rPr spc="-20" dirty="0"/>
              <a:t> </a:t>
            </a:r>
            <a:r>
              <a:rPr spc="-5" dirty="0"/>
              <a:t>года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3C23C6E-681A-4645-AF7D-05962461AA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4328" y="1889372"/>
            <a:ext cx="8465779" cy="87716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df = pd.DataFrame(np.random.randn(</a:t>
            </a:r>
            <a:r>
              <a:rPr kumimoji="0" lang="ru-RU" altLang="ru-RU" sz="17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8</a:t>
            </a:r>
            <a:r>
              <a:rPr kumimoji="0" lang="ru-RU" altLang="ru-RU" sz="1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ru-RU" altLang="ru-RU" sz="17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3</a:t>
            </a:r>
            <a:r>
              <a:rPr kumimoji="0" lang="ru-RU" altLang="ru-RU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r>
              <a:rPr kumimoji="0" lang="ru-RU" altLang="ru-RU" sz="1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 </a:t>
            </a:r>
            <a:br>
              <a:rPr kumimoji="0" lang="ru-RU" altLang="ru-RU" sz="1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ru-RU" altLang="ru-RU" sz="1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  </a:t>
            </a:r>
            <a:r>
              <a:rPr kumimoji="0" lang="ru-RU" altLang="ru-RU" sz="17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index</a:t>
            </a:r>
            <a:r>
              <a:rPr kumimoji="0" lang="ru-RU" altLang="ru-RU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=pd.date_range(</a:t>
            </a:r>
            <a:r>
              <a:rPr kumimoji="0" lang="ru-RU" altLang="ru-RU" sz="17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'1/1/2000'</a:t>
            </a:r>
            <a:r>
              <a:rPr kumimoji="0" lang="ru-RU" altLang="ru-RU" sz="1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ru-RU" altLang="ru-RU" sz="17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periods</a:t>
            </a:r>
            <a:r>
              <a:rPr kumimoji="0" lang="ru-RU" altLang="ru-RU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</a:t>
            </a:r>
            <a:r>
              <a:rPr kumimoji="0" lang="ru-RU" altLang="ru-RU" sz="17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8</a:t>
            </a:r>
            <a:r>
              <a:rPr kumimoji="0" lang="ru-RU" altLang="ru-RU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r>
              <a:rPr kumimoji="0" lang="ru-RU" altLang="ru-RU" sz="1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 </a:t>
            </a:r>
            <a:br>
              <a:rPr kumimoji="0" lang="ru-RU" altLang="ru-RU" sz="1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ru-RU" altLang="ru-RU" sz="1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  </a:t>
            </a:r>
            <a:r>
              <a:rPr kumimoji="0" lang="ru-RU" altLang="ru-RU" sz="17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columns</a:t>
            </a:r>
            <a:r>
              <a:rPr kumimoji="0" lang="ru-RU" altLang="ru-RU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=[</a:t>
            </a:r>
            <a:r>
              <a:rPr kumimoji="0" lang="ru-RU" altLang="ru-RU" sz="17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'A'</a:t>
            </a:r>
            <a:r>
              <a:rPr kumimoji="0" lang="ru-RU" altLang="ru-RU" sz="1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ru-RU" altLang="ru-RU" sz="17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'B'</a:t>
            </a:r>
            <a:r>
              <a:rPr kumimoji="0" lang="ru-RU" altLang="ru-RU" sz="1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ru-RU" altLang="ru-RU" sz="17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'C'</a:t>
            </a:r>
            <a:r>
              <a:rPr kumimoji="0" lang="ru-RU" altLang="ru-RU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])</a:t>
            </a:r>
            <a:endParaRPr kumimoji="0" lang="ru-RU" altLang="ru-RU" sz="1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Google Shape;107;g196b218f55d_0_139">
            <a:extLst>
              <a:ext uri="{FF2B5EF4-FFF2-40B4-BE49-F238E27FC236}">
                <a16:creationId xmlns:a16="http://schemas.microsoft.com/office/drawing/2014/main" id="{EA6A83B4-6857-43CE-9344-3C2544A4CC3F}"/>
              </a:ext>
            </a:extLst>
          </p:cNvPr>
          <p:cNvSpPr/>
          <p:nvPr/>
        </p:nvSpPr>
        <p:spPr>
          <a:xfrm>
            <a:off x="3173081" y="907125"/>
            <a:ext cx="6820500" cy="5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ru-RU" sz="2300" b="1" i="0" u="none" strike="noStrike" cap="none">
                <a:solidFill>
                  <a:srgbClr val="1E5CEC"/>
                </a:solidFill>
                <a:latin typeface="Montserrat"/>
                <a:ea typeface="Montserrat"/>
                <a:cs typeface="Montserrat"/>
                <a:sym typeface="Montserrat"/>
              </a:rPr>
              <a:t>2. ДатаФрейм (2</a:t>
            </a:r>
            <a:r>
              <a:rPr lang="en-US" sz="2300" b="1" i="0" u="none" strike="noStrike" cap="none">
                <a:solidFill>
                  <a:srgbClr val="1E5CEC"/>
                </a:solidFill>
                <a:latin typeface="Montserrat"/>
                <a:ea typeface="Montserrat"/>
                <a:cs typeface="Montserrat"/>
                <a:sym typeface="Montserrat"/>
              </a:rPr>
              <a:t>D)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189062" y="283472"/>
            <a:ext cx="306641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1">
              <a:spcBef>
                <a:spcPts val="100"/>
              </a:spcBef>
            </a:pPr>
            <a:r>
              <a:rPr sz="3200" spc="-5" dirty="0">
                <a:solidFill>
                  <a:srgbClr val="FF0068"/>
                </a:solidFill>
              </a:rPr>
              <a:t>Группировка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1675755" y="7059227"/>
            <a:ext cx="4907576" cy="22955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1">
              <a:spcBef>
                <a:spcPts val="110"/>
              </a:spcBef>
            </a:pPr>
            <a:r>
              <a:rPr dirty="0"/>
              <a:t>Курс</a:t>
            </a:r>
            <a:r>
              <a:rPr spc="-15" dirty="0"/>
              <a:t> </a:t>
            </a:r>
            <a:r>
              <a:rPr spc="-5" dirty="0"/>
              <a:t>«Алгоритмы,</a:t>
            </a:r>
            <a:r>
              <a:rPr spc="-10" dirty="0"/>
              <a:t> </a:t>
            </a:r>
            <a:r>
              <a:rPr spc="-5" dirty="0"/>
              <a:t>модели,</a:t>
            </a:r>
            <a:r>
              <a:rPr spc="-15" dirty="0"/>
              <a:t> </a:t>
            </a:r>
            <a:r>
              <a:rPr spc="-5" dirty="0"/>
              <a:t>алгебры»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xfrm>
            <a:off x="11690820" y="7059227"/>
            <a:ext cx="2831016" cy="22955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1">
              <a:spcBef>
                <a:spcPts val="110"/>
              </a:spcBef>
            </a:pPr>
            <a:r>
              <a:rPr dirty="0"/>
              <a:t>29</a:t>
            </a:r>
            <a:r>
              <a:rPr spc="-25" dirty="0"/>
              <a:t> </a:t>
            </a:r>
            <a:r>
              <a:rPr spc="-5" dirty="0"/>
              <a:t>октября</a:t>
            </a:r>
            <a:r>
              <a:rPr spc="-25" dirty="0"/>
              <a:t> </a:t>
            </a:r>
            <a:r>
              <a:rPr spc="-5" dirty="0"/>
              <a:t>2015</a:t>
            </a:r>
            <a:r>
              <a:rPr spc="-20" dirty="0"/>
              <a:t> </a:t>
            </a:r>
            <a:r>
              <a:rPr spc="-5" dirty="0"/>
              <a:t>года</a:t>
            </a: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643030" y="947421"/>
          <a:ext cx="1010920" cy="33747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9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09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6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84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138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FEFE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2000" dirty="0">
                          <a:latin typeface="Arial Black"/>
                          <a:cs typeface="Arial Black"/>
                        </a:rPr>
                        <a:t>A</a:t>
                      </a:r>
                      <a:endParaRPr sz="2000">
                        <a:latin typeface="Arial Black"/>
                        <a:cs typeface="Arial Black"/>
                      </a:endParaRPr>
                    </a:p>
                  </a:txBody>
                  <a:tcPr marL="0" marR="0" marT="57150" marB="0">
                    <a:lnL w="9525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2000" dirty="0">
                          <a:latin typeface="Arial Black"/>
                          <a:cs typeface="Arial Black"/>
                        </a:rPr>
                        <a:t>B</a:t>
                      </a:r>
                      <a:endParaRPr sz="2000">
                        <a:latin typeface="Arial Black"/>
                        <a:cs typeface="Arial Black"/>
                      </a:endParaRPr>
                    </a:p>
                  </a:txBody>
                  <a:tcPr marL="0" marR="0" marT="57150" marB="0">
                    <a:lnL w="9525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2000" dirty="0">
                          <a:latin typeface="Arial Black"/>
                          <a:cs typeface="Arial Black"/>
                        </a:rPr>
                        <a:t>C</a:t>
                      </a:r>
                      <a:endParaRPr sz="2000">
                        <a:latin typeface="Arial Black"/>
                        <a:cs typeface="Arial Black"/>
                      </a:endParaRPr>
                    </a:p>
                  </a:txBody>
                  <a:tcPr marL="0" marR="0" marT="57150" marB="0">
                    <a:lnL w="9525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214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2000" dirty="0">
                          <a:latin typeface="Arial Black"/>
                          <a:cs typeface="Arial Black"/>
                        </a:rPr>
                        <a:t>0</a:t>
                      </a:r>
                      <a:endParaRPr sz="2000">
                        <a:latin typeface="Arial Black"/>
                        <a:cs typeface="Arial Black"/>
                      </a:endParaRPr>
                    </a:p>
                  </a:txBody>
                  <a:tcPr marL="0" marR="0" marT="56515" marB="0">
                    <a:lnL w="9525">
                      <a:solidFill>
                        <a:srgbClr val="EFEFE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8415" algn="ct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2000" dirty="0">
                          <a:latin typeface="Arial Black"/>
                          <a:cs typeface="Arial Black"/>
                        </a:rPr>
                        <a:t>1</a:t>
                      </a:r>
                      <a:endParaRPr sz="2000">
                        <a:latin typeface="Arial Black"/>
                        <a:cs typeface="Arial Black"/>
                      </a:endParaRPr>
                    </a:p>
                  </a:txBody>
                  <a:tcPr marL="0" marR="0" marT="56515" marB="0">
                    <a:lnL w="9525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780" algn="ct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2000" dirty="0">
                          <a:latin typeface="Arial Black"/>
                          <a:cs typeface="Arial Black"/>
                        </a:rPr>
                        <a:t>3</a:t>
                      </a:r>
                      <a:endParaRPr sz="2000">
                        <a:latin typeface="Arial Black"/>
                        <a:cs typeface="Arial Black"/>
                      </a:endParaRPr>
                    </a:p>
                  </a:txBody>
                  <a:tcPr marL="0" marR="0" marT="56515" marB="0">
                    <a:lnL w="9525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145" algn="ct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2000" dirty="0">
                          <a:latin typeface="Arial Black"/>
                          <a:cs typeface="Arial Black"/>
                        </a:rPr>
                        <a:t>5</a:t>
                      </a:r>
                      <a:endParaRPr sz="2000">
                        <a:latin typeface="Arial Black"/>
                        <a:cs typeface="Arial Black"/>
                      </a:endParaRPr>
                    </a:p>
                  </a:txBody>
                  <a:tcPr marL="0" marR="0" marT="56515" marB="0">
                    <a:lnL w="9525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25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2000" dirty="0">
                          <a:latin typeface="Arial Black"/>
                          <a:cs typeface="Arial Black"/>
                        </a:rPr>
                        <a:t>1</a:t>
                      </a:r>
                      <a:endParaRPr sz="2000">
                        <a:latin typeface="Arial Black"/>
                        <a:cs typeface="Arial Black"/>
                      </a:endParaRPr>
                    </a:p>
                  </a:txBody>
                  <a:tcPr marL="0" marR="0" marT="57150" marB="0">
                    <a:lnL w="9525">
                      <a:solidFill>
                        <a:srgbClr val="EFEFE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8415"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2000" dirty="0">
                          <a:latin typeface="Arial Black"/>
                          <a:cs typeface="Arial Black"/>
                        </a:rPr>
                        <a:t>2</a:t>
                      </a:r>
                      <a:endParaRPr sz="2000">
                        <a:latin typeface="Arial Black"/>
                        <a:cs typeface="Arial Black"/>
                      </a:endParaRPr>
                    </a:p>
                  </a:txBody>
                  <a:tcPr marL="0" marR="0" marT="57150" marB="0">
                    <a:lnL w="9525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780"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2000" dirty="0">
                          <a:latin typeface="Arial Black"/>
                          <a:cs typeface="Arial Black"/>
                        </a:rPr>
                        <a:t>4</a:t>
                      </a:r>
                      <a:endParaRPr sz="2000">
                        <a:latin typeface="Arial Black"/>
                        <a:cs typeface="Arial Black"/>
                      </a:endParaRPr>
                    </a:p>
                  </a:txBody>
                  <a:tcPr marL="0" marR="0" marT="57150" marB="0">
                    <a:lnL w="9525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145"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2000" dirty="0">
                          <a:latin typeface="Arial Black"/>
                          <a:cs typeface="Arial Black"/>
                        </a:rPr>
                        <a:t>5</a:t>
                      </a:r>
                      <a:endParaRPr sz="2000">
                        <a:latin typeface="Arial Black"/>
                        <a:cs typeface="Arial Black"/>
                      </a:endParaRPr>
                    </a:p>
                  </a:txBody>
                  <a:tcPr marL="0" marR="0" marT="57150" marB="0">
                    <a:lnL w="9525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062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2000" dirty="0">
                          <a:latin typeface="Arial Black"/>
                          <a:cs typeface="Arial Black"/>
                        </a:rPr>
                        <a:t>2</a:t>
                      </a:r>
                      <a:endParaRPr sz="2000">
                        <a:latin typeface="Arial Black"/>
                        <a:cs typeface="Arial Black"/>
                      </a:endParaRPr>
                    </a:p>
                  </a:txBody>
                  <a:tcPr marL="0" marR="0" marT="56515" marB="0">
                    <a:lnL w="9525">
                      <a:solidFill>
                        <a:srgbClr val="EFEFE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8415" algn="ct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2000" dirty="0">
                          <a:latin typeface="Arial Black"/>
                          <a:cs typeface="Arial Black"/>
                        </a:rPr>
                        <a:t>2</a:t>
                      </a:r>
                      <a:endParaRPr sz="2000">
                        <a:latin typeface="Arial Black"/>
                        <a:cs typeface="Arial Black"/>
                      </a:endParaRPr>
                    </a:p>
                  </a:txBody>
                  <a:tcPr marL="0" marR="0" marT="56515" marB="0">
                    <a:lnL w="9525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780" algn="ct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2000" dirty="0">
                          <a:latin typeface="Arial Black"/>
                          <a:cs typeface="Arial Black"/>
                        </a:rPr>
                        <a:t>3</a:t>
                      </a:r>
                      <a:endParaRPr sz="2000">
                        <a:latin typeface="Arial Black"/>
                        <a:cs typeface="Arial Black"/>
                      </a:endParaRPr>
                    </a:p>
                  </a:txBody>
                  <a:tcPr marL="0" marR="0" marT="56515" marB="0">
                    <a:lnL w="9525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145" algn="ct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2000" dirty="0">
                          <a:latin typeface="Arial Black"/>
                          <a:cs typeface="Arial Black"/>
                        </a:rPr>
                        <a:t>5</a:t>
                      </a:r>
                      <a:endParaRPr sz="2000">
                        <a:latin typeface="Arial Black"/>
                        <a:cs typeface="Arial Black"/>
                      </a:endParaRPr>
                    </a:p>
                  </a:txBody>
                  <a:tcPr marL="0" marR="0" marT="56515" marB="0">
                    <a:lnL w="9525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214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2000" dirty="0">
                          <a:latin typeface="Arial Black"/>
                          <a:cs typeface="Arial Black"/>
                        </a:rPr>
                        <a:t>3</a:t>
                      </a:r>
                      <a:endParaRPr sz="2000">
                        <a:latin typeface="Arial Black"/>
                        <a:cs typeface="Arial Black"/>
                      </a:endParaRPr>
                    </a:p>
                  </a:txBody>
                  <a:tcPr marL="0" marR="0" marT="56515" marB="0">
                    <a:lnL w="9525">
                      <a:solidFill>
                        <a:srgbClr val="EFEFE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8415" algn="ct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2000" dirty="0">
                          <a:latin typeface="Arial Black"/>
                          <a:cs typeface="Arial Black"/>
                        </a:rPr>
                        <a:t>1</a:t>
                      </a:r>
                      <a:endParaRPr sz="2000">
                        <a:latin typeface="Arial Black"/>
                        <a:cs typeface="Arial Black"/>
                      </a:endParaRPr>
                    </a:p>
                  </a:txBody>
                  <a:tcPr marL="0" marR="0" marT="56515" marB="0">
                    <a:lnL w="9525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780" algn="ct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2000" dirty="0">
                          <a:latin typeface="Arial Black"/>
                          <a:cs typeface="Arial Black"/>
                        </a:rPr>
                        <a:t>4</a:t>
                      </a:r>
                      <a:endParaRPr sz="2000">
                        <a:latin typeface="Arial Black"/>
                        <a:cs typeface="Arial Black"/>
                      </a:endParaRPr>
                    </a:p>
                  </a:txBody>
                  <a:tcPr marL="0" marR="0" marT="56515" marB="0">
                    <a:lnL w="9525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145" algn="ct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2000" dirty="0">
                          <a:latin typeface="Arial Black"/>
                          <a:cs typeface="Arial Black"/>
                        </a:rPr>
                        <a:t>6</a:t>
                      </a:r>
                      <a:endParaRPr sz="2000">
                        <a:latin typeface="Arial Black"/>
                        <a:cs typeface="Arial Black"/>
                      </a:endParaRPr>
                    </a:p>
                  </a:txBody>
                  <a:tcPr marL="0" marR="0" marT="56515" marB="0">
                    <a:lnL w="9525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240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2000" dirty="0">
                          <a:latin typeface="Arial Black"/>
                          <a:cs typeface="Arial Black"/>
                        </a:rPr>
                        <a:t>4</a:t>
                      </a:r>
                      <a:endParaRPr sz="2000">
                        <a:latin typeface="Arial Black"/>
                        <a:cs typeface="Arial Black"/>
                      </a:endParaRPr>
                    </a:p>
                  </a:txBody>
                  <a:tcPr marL="0" marR="0" marT="56515" marB="0">
                    <a:lnL w="9525">
                      <a:solidFill>
                        <a:srgbClr val="EFEFE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8415" algn="ct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2000" dirty="0">
                          <a:latin typeface="Arial Black"/>
                          <a:cs typeface="Arial Black"/>
                        </a:rPr>
                        <a:t>1</a:t>
                      </a:r>
                      <a:endParaRPr sz="2000">
                        <a:latin typeface="Arial Black"/>
                        <a:cs typeface="Arial Black"/>
                      </a:endParaRPr>
                    </a:p>
                  </a:txBody>
                  <a:tcPr marL="0" marR="0" marT="56515" marB="0">
                    <a:lnL w="9525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780" algn="ct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2000" dirty="0">
                          <a:latin typeface="Arial Black"/>
                          <a:cs typeface="Arial Black"/>
                        </a:rPr>
                        <a:t>3</a:t>
                      </a:r>
                      <a:endParaRPr sz="2000">
                        <a:latin typeface="Arial Black"/>
                        <a:cs typeface="Arial Black"/>
                      </a:endParaRPr>
                    </a:p>
                  </a:txBody>
                  <a:tcPr marL="0" marR="0" marT="56515" marB="0">
                    <a:lnL w="9525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145" algn="ct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2000" dirty="0">
                          <a:latin typeface="Arial Black"/>
                          <a:cs typeface="Arial Black"/>
                        </a:rPr>
                        <a:t>6</a:t>
                      </a:r>
                      <a:endParaRPr sz="2000">
                        <a:latin typeface="Arial Black"/>
                        <a:cs typeface="Arial Black"/>
                      </a:endParaRPr>
                    </a:p>
                  </a:txBody>
                  <a:tcPr marL="0" marR="0" marT="56515" marB="0">
                    <a:lnL w="9525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214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2000" dirty="0">
                          <a:latin typeface="Arial Black"/>
                          <a:cs typeface="Arial Black"/>
                        </a:rPr>
                        <a:t>5</a:t>
                      </a:r>
                      <a:endParaRPr sz="2000">
                        <a:latin typeface="Arial Black"/>
                        <a:cs typeface="Arial Black"/>
                      </a:endParaRPr>
                    </a:p>
                  </a:txBody>
                  <a:tcPr marL="0" marR="0" marT="56515" marB="0">
                    <a:lnL w="9525">
                      <a:solidFill>
                        <a:srgbClr val="EFEFE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8415" algn="ct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2000" dirty="0">
                          <a:latin typeface="Arial Black"/>
                          <a:cs typeface="Arial Black"/>
                        </a:rPr>
                        <a:t>2</a:t>
                      </a:r>
                      <a:endParaRPr sz="2000">
                        <a:latin typeface="Arial Black"/>
                        <a:cs typeface="Arial Black"/>
                      </a:endParaRPr>
                    </a:p>
                  </a:txBody>
                  <a:tcPr marL="0" marR="0" marT="56515" marB="0">
                    <a:lnL w="9525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780" algn="ct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2000" dirty="0">
                          <a:latin typeface="Arial Black"/>
                          <a:cs typeface="Arial Black"/>
                        </a:rPr>
                        <a:t>3</a:t>
                      </a:r>
                      <a:endParaRPr sz="2000">
                        <a:latin typeface="Arial Black"/>
                        <a:cs typeface="Arial Black"/>
                      </a:endParaRPr>
                    </a:p>
                  </a:txBody>
                  <a:tcPr marL="0" marR="0" marT="56515" marB="0">
                    <a:lnL w="9525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145" algn="ct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2000" dirty="0">
                          <a:latin typeface="Arial Black"/>
                          <a:cs typeface="Arial Black"/>
                        </a:rPr>
                        <a:t>6</a:t>
                      </a:r>
                      <a:endParaRPr sz="2000">
                        <a:latin typeface="Arial Black"/>
                        <a:cs typeface="Arial Black"/>
                      </a:endParaRPr>
                    </a:p>
                  </a:txBody>
                  <a:tcPr marL="0" marR="0" marT="56515" marB="0">
                    <a:lnL w="9525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138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2000" dirty="0">
                          <a:latin typeface="Arial Black"/>
                          <a:cs typeface="Arial Black"/>
                        </a:rPr>
                        <a:t>6</a:t>
                      </a:r>
                      <a:endParaRPr sz="2000">
                        <a:latin typeface="Arial Black"/>
                        <a:cs typeface="Arial Black"/>
                      </a:endParaRPr>
                    </a:p>
                  </a:txBody>
                  <a:tcPr marL="0" marR="0" marT="55244" marB="0">
                    <a:lnL w="9525">
                      <a:solidFill>
                        <a:srgbClr val="EFEFE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8415" algn="ct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2000" dirty="0">
                          <a:latin typeface="Arial Black"/>
                          <a:cs typeface="Arial Black"/>
                        </a:rPr>
                        <a:t>2</a:t>
                      </a:r>
                      <a:endParaRPr sz="2000">
                        <a:latin typeface="Arial Black"/>
                        <a:cs typeface="Arial Black"/>
                      </a:endParaRPr>
                    </a:p>
                  </a:txBody>
                  <a:tcPr marL="0" marR="0" marT="55244" marB="0">
                    <a:lnL w="9525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780" algn="ct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2000" dirty="0">
                          <a:latin typeface="Arial Black"/>
                          <a:cs typeface="Arial Black"/>
                        </a:rPr>
                        <a:t>4</a:t>
                      </a:r>
                      <a:endParaRPr sz="2000">
                        <a:latin typeface="Arial Black"/>
                        <a:cs typeface="Arial Black"/>
                      </a:endParaRPr>
                    </a:p>
                  </a:txBody>
                  <a:tcPr marL="0" marR="0" marT="55244" marB="0">
                    <a:lnL w="9525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145" algn="ct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2000" dirty="0">
                          <a:latin typeface="Arial Black"/>
                          <a:cs typeface="Arial Black"/>
                        </a:rPr>
                        <a:t>6</a:t>
                      </a:r>
                      <a:endParaRPr sz="2000">
                        <a:latin typeface="Arial Black"/>
                        <a:cs typeface="Arial Black"/>
                      </a:endParaRPr>
                    </a:p>
                  </a:txBody>
                  <a:tcPr marL="0" marR="0" marT="55244" marB="0">
                    <a:lnL w="9525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2853596" y="877570"/>
            <a:ext cx="8940165" cy="363432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1">
              <a:lnSpc>
                <a:spcPts val="2100"/>
              </a:lnSpc>
              <a:spcBef>
                <a:spcPts val="100"/>
              </a:spcBef>
            </a:pPr>
            <a:r>
              <a:rPr b="1" spc="-5" dirty="0">
                <a:solidFill>
                  <a:srgbClr val="0000FF"/>
                </a:solidFill>
                <a:latin typeface="Courier New"/>
                <a:cs typeface="Courier New"/>
              </a:rPr>
              <a:t>print</a:t>
            </a:r>
            <a:r>
              <a:rPr b="1" spc="-2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b="1" spc="-5" dirty="0">
                <a:latin typeface="Courier New"/>
                <a:cs typeface="Courier New"/>
              </a:rPr>
              <a:t>a</a:t>
            </a:r>
            <a:r>
              <a:rPr b="1" spc="-5" dirty="0">
                <a:solidFill>
                  <a:srgbClr val="000080"/>
                </a:solidFill>
                <a:latin typeface="Courier New"/>
                <a:cs typeface="Courier New"/>
              </a:rPr>
              <a:t>.</a:t>
            </a:r>
            <a:r>
              <a:rPr b="1" spc="-5" dirty="0">
                <a:latin typeface="Courier New"/>
                <a:cs typeface="Courier New"/>
              </a:rPr>
              <a:t>groupby</a:t>
            </a:r>
            <a:r>
              <a:rPr b="1" spc="-5" dirty="0">
                <a:solidFill>
                  <a:srgbClr val="000080"/>
                </a:solidFill>
                <a:latin typeface="Courier New"/>
                <a:cs typeface="Courier New"/>
              </a:rPr>
              <a:t>([</a:t>
            </a:r>
            <a:r>
              <a:rPr b="1" spc="-5" dirty="0">
                <a:solidFill>
                  <a:srgbClr val="808080"/>
                </a:solidFill>
                <a:latin typeface="Courier New"/>
                <a:cs typeface="Courier New"/>
              </a:rPr>
              <a:t>'A'</a:t>
            </a:r>
            <a:r>
              <a:rPr b="1" spc="-5" dirty="0">
                <a:solidFill>
                  <a:srgbClr val="000080"/>
                </a:solidFill>
                <a:latin typeface="Courier New"/>
                <a:cs typeface="Courier New"/>
              </a:rPr>
              <a:t>,</a:t>
            </a:r>
            <a:r>
              <a:rPr b="1" spc="-5" dirty="0">
                <a:solidFill>
                  <a:srgbClr val="808080"/>
                </a:solidFill>
                <a:latin typeface="Courier New"/>
                <a:cs typeface="Courier New"/>
              </a:rPr>
              <a:t>'B'</a:t>
            </a:r>
            <a:r>
              <a:rPr b="1" spc="-5" dirty="0">
                <a:solidFill>
                  <a:srgbClr val="000080"/>
                </a:solidFill>
                <a:latin typeface="Courier New"/>
                <a:cs typeface="Courier New"/>
              </a:rPr>
              <a:t>]).</a:t>
            </a:r>
            <a:r>
              <a:rPr b="1" spc="-5" dirty="0">
                <a:latin typeface="Courier New"/>
                <a:cs typeface="Courier New"/>
              </a:rPr>
              <a:t>groups</a:t>
            </a:r>
            <a:r>
              <a:rPr b="1" spc="-15" dirty="0">
                <a:latin typeface="Courier New"/>
                <a:cs typeface="Courier New"/>
              </a:rPr>
              <a:t> </a:t>
            </a:r>
            <a:r>
              <a:rPr b="1" dirty="0">
                <a:solidFill>
                  <a:srgbClr val="008000"/>
                </a:solidFill>
                <a:latin typeface="Courier New"/>
                <a:cs typeface="Courier New"/>
              </a:rPr>
              <a:t>#</a:t>
            </a:r>
            <a:r>
              <a:rPr b="1" spc="-1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b="1" spc="-5" dirty="0">
                <a:solidFill>
                  <a:srgbClr val="008000"/>
                </a:solidFill>
                <a:latin typeface="Courier New"/>
                <a:cs typeface="Courier New"/>
              </a:rPr>
              <a:t>индексы</a:t>
            </a:r>
            <a:r>
              <a:rPr b="1" spc="-2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b="1" spc="-5" dirty="0">
                <a:solidFill>
                  <a:srgbClr val="008000"/>
                </a:solidFill>
                <a:latin typeface="Courier New"/>
                <a:cs typeface="Courier New"/>
              </a:rPr>
              <a:t>элементов</a:t>
            </a:r>
            <a:r>
              <a:rPr b="1" spc="-1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b="1" spc="-5" dirty="0">
                <a:solidFill>
                  <a:srgbClr val="008000"/>
                </a:solidFill>
                <a:latin typeface="Courier New"/>
                <a:cs typeface="Courier New"/>
              </a:rPr>
              <a:t>групп</a:t>
            </a:r>
            <a:endParaRPr>
              <a:latin typeface="Courier New"/>
              <a:cs typeface="Courier New"/>
            </a:endParaRPr>
          </a:p>
          <a:p>
            <a:pPr marL="12701" marR="5080">
              <a:lnSpc>
                <a:spcPts val="2039"/>
              </a:lnSpc>
              <a:spcBef>
                <a:spcPts val="105"/>
              </a:spcBef>
            </a:pPr>
            <a:r>
              <a:rPr b="1" spc="-5" dirty="0">
                <a:solidFill>
                  <a:srgbClr val="7E7E7E"/>
                </a:solidFill>
                <a:latin typeface="Courier New"/>
                <a:cs typeface="Courier New"/>
              </a:rPr>
              <a:t>{(1L, 3L): [0L, 4L], (2L, 3L): [2L, 5L], (2L, 4L): [1L, 6L], (1L, </a:t>
            </a:r>
            <a:r>
              <a:rPr b="1" spc="-1070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b="1" spc="-5" dirty="0">
                <a:solidFill>
                  <a:srgbClr val="7E7E7E"/>
                </a:solidFill>
                <a:latin typeface="Courier New"/>
                <a:cs typeface="Courier New"/>
              </a:rPr>
              <a:t>4L):</a:t>
            </a:r>
            <a:r>
              <a:rPr b="1" spc="-10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b="1" spc="-5" dirty="0">
                <a:solidFill>
                  <a:srgbClr val="7E7E7E"/>
                </a:solidFill>
                <a:latin typeface="Courier New"/>
                <a:cs typeface="Courier New"/>
              </a:rPr>
              <a:t>[3L]}</a:t>
            </a:r>
            <a:endParaRPr>
              <a:latin typeface="Courier New"/>
              <a:cs typeface="Courier New"/>
            </a:endParaRPr>
          </a:p>
          <a:p>
            <a:pPr marL="12701">
              <a:lnSpc>
                <a:spcPts val="1935"/>
              </a:lnSpc>
            </a:pPr>
            <a:r>
              <a:rPr b="1" dirty="0">
                <a:solidFill>
                  <a:srgbClr val="008000"/>
                </a:solidFill>
                <a:latin typeface="Courier New"/>
                <a:cs typeface="Courier New"/>
              </a:rPr>
              <a:t>#</a:t>
            </a:r>
            <a:r>
              <a:rPr b="1" spc="-4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b="1" spc="-5" dirty="0">
                <a:solidFill>
                  <a:srgbClr val="008000"/>
                </a:solidFill>
                <a:latin typeface="Courier New"/>
                <a:cs typeface="Courier New"/>
              </a:rPr>
              <a:t>вывод</a:t>
            </a:r>
            <a:r>
              <a:rPr b="1" spc="-4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b="1" spc="-5" dirty="0">
                <a:solidFill>
                  <a:srgbClr val="008000"/>
                </a:solidFill>
                <a:latin typeface="Courier New"/>
                <a:cs typeface="Courier New"/>
              </a:rPr>
              <a:t>групп</a:t>
            </a:r>
            <a:endParaRPr>
              <a:latin typeface="Courier New"/>
              <a:cs typeface="Courier New"/>
            </a:endParaRPr>
          </a:p>
          <a:p>
            <a:pPr marL="561372" marR="140343" indent="-548671">
              <a:lnSpc>
                <a:spcPts val="2039"/>
              </a:lnSpc>
              <a:spcBef>
                <a:spcPts val="110"/>
              </a:spcBef>
            </a:pPr>
            <a:r>
              <a:rPr b="1" spc="-5" dirty="0">
                <a:solidFill>
                  <a:srgbClr val="0000FF"/>
                </a:solidFill>
                <a:latin typeface="Courier New"/>
                <a:cs typeface="Courier New"/>
              </a:rPr>
              <a:t>for </a:t>
            </a:r>
            <a:r>
              <a:rPr b="1" spc="-5" dirty="0">
                <a:latin typeface="Courier New"/>
                <a:cs typeface="Courier New"/>
              </a:rPr>
              <a:t>x</a:t>
            </a:r>
            <a:r>
              <a:rPr b="1" spc="-5" dirty="0">
                <a:solidFill>
                  <a:srgbClr val="000080"/>
                </a:solidFill>
                <a:latin typeface="Courier New"/>
                <a:cs typeface="Courier New"/>
              </a:rPr>
              <a:t>, </a:t>
            </a:r>
            <a:r>
              <a:rPr b="1" dirty="0">
                <a:latin typeface="Courier New"/>
                <a:cs typeface="Courier New"/>
              </a:rPr>
              <a:t>y </a:t>
            </a:r>
            <a:r>
              <a:rPr b="1" spc="-5" dirty="0">
                <a:solidFill>
                  <a:srgbClr val="0000FF"/>
                </a:solidFill>
                <a:latin typeface="Courier New"/>
                <a:cs typeface="Courier New"/>
              </a:rPr>
              <a:t>in </a:t>
            </a:r>
            <a:r>
              <a:rPr b="1" spc="-5" dirty="0">
                <a:latin typeface="Courier New"/>
                <a:cs typeface="Courier New"/>
              </a:rPr>
              <a:t>a</a:t>
            </a:r>
            <a:r>
              <a:rPr b="1" spc="-5" dirty="0">
                <a:solidFill>
                  <a:srgbClr val="000080"/>
                </a:solidFill>
                <a:latin typeface="Courier New"/>
                <a:cs typeface="Courier New"/>
              </a:rPr>
              <a:t>.</a:t>
            </a:r>
            <a:r>
              <a:rPr b="1" spc="-5" dirty="0">
                <a:latin typeface="Courier New"/>
                <a:cs typeface="Courier New"/>
              </a:rPr>
              <a:t>groupby</a:t>
            </a:r>
            <a:r>
              <a:rPr b="1" spc="-5" dirty="0">
                <a:solidFill>
                  <a:srgbClr val="000080"/>
                </a:solidFill>
                <a:latin typeface="Courier New"/>
                <a:cs typeface="Courier New"/>
              </a:rPr>
              <a:t>([</a:t>
            </a:r>
            <a:r>
              <a:rPr b="1" spc="-5" dirty="0">
                <a:solidFill>
                  <a:srgbClr val="808080"/>
                </a:solidFill>
                <a:latin typeface="Courier New"/>
                <a:cs typeface="Courier New"/>
              </a:rPr>
              <a:t>'A'</a:t>
            </a:r>
            <a:r>
              <a:rPr b="1" spc="-5" dirty="0">
                <a:solidFill>
                  <a:srgbClr val="000080"/>
                </a:solidFill>
                <a:latin typeface="Courier New"/>
                <a:cs typeface="Courier New"/>
              </a:rPr>
              <a:t>,</a:t>
            </a:r>
            <a:r>
              <a:rPr b="1" spc="-5" dirty="0">
                <a:solidFill>
                  <a:srgbClr val="808080"/>
                </a:solidFill>
                <a:latin typeface="Courier New"/>
                <a:cs typeface="Courier New"/>
              </a:rPr>
              <a:t>'B'</a:t>
            </a:r>
            <a:r>
              <a:rPr b="1" spc="-5" dirty="0">
                <a:solidFill>
                  <a:srgbClr val="000080"/>
                </a:solidFill>
                <a:latin typeface="Courier New"/>
                <a:cs typeface="Courier New"/>
              </a:rPr>
              <a:t>]): </a:t>
            </a:r>
            <a:r>
              <a:rPr b="1" dirty="0">
                <a:solidFill>
                  <a:srgbClr val="008000"/>
                </a:solidFill>
                <a:latin typeface="Courier New"/>
                <a:cs typeface="Courier New"/>
              </a:rPr>
              <a:t># </a:t>
            </a:r>
            <a:r>
              <a:rPr b="1" spc="-5" dirty="0">
                <a:solidFill>
                  <a:srgbClr val="008000"/>
                </a:solidFill>
                <a:latin typeface="Courier New"/>
                <a:cs typeface="Courier New"/>
              </a:rPr>
              <a:t>можно for (x1, x2), </a:t>
            </a:r>
            <a:r>
              <a:rPr b="1" dirty="0">
                <a:solidFill>
                  <a:srgbClr val="008000"/>
                </a:solidFill>
                <a:latin typeface="Courier New"/>
                <a:cs typeface="Courier New"/>
              </a:rPr>
              <a:t>y </a:t>
            </a:r>
            <a:r>
              <a:rPr b="1" spc="-5" dirty="0">
                <a:solidFill>
                  <a:srgbClr val="008000"/>
                </a:solidFill>
                <a:latin typeface="Courier New"/>
                <a:cs typeface="Courier New"/>
              </a:rPr>
              <a:t>in ... </a:t>
            </a:r>
            <a:r>
              <a:rPr b="1" spc="-107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b="1" spc="-5" dirty="0">
                <a:solidFill>
                  <a:srgbClr val="0000FF"/>
                </a:solidFill>
                <a:latin typeface="Courier New"/>
                <a:cs typeface="Courier New"/>
              </a:rPr>
              <a:t>print</a:t>
            </a:r>
            <a:r>
              <a:rPr b="1" spc="-1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b="1" dirty="0">
                <a:latin typeface="Courier New"/>
                <a:cs typeface="Courier New"/>
              </a:rPr>
              <a:t>x</a:t>
            </a:r>
            <a:endParaRPr>
              <a:latin typeface="Courier New"/>
              <a:cs typeface="Courier New"/>
            </a:endParaRPr>
          </a:p>
          <a:p>
            <a:pPr marL="12701" marR="7410868" indent="548671">
              <a:lnSpc>
                <a:spcPts val="2039"/>
              </a:lnSpc>
            </a:pPr>
            <a:r>
              <a:rPr b="1" spc="-5" dirty="0">
                <a:solidFill>
                  <a:srgbClr val="0000FF"/>
                </a:solidFill>
                <a:latin typeface="Courier New"/>
                <a:cs typeface="Courier New"/>
              </a:rPr>
              <a:t>print</a:t>
            </a:r>
            <a:r>
              <a:rPr b="1" spc="-10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b="1" dirty="0">
                <a:latin typeface="Courier New"/>
                <a:cs typeface="Courier New"/>
              </a:rPr>
              <a:t>y </a:t>
            </a:r>
            <a:r>
              <a:rPr b="1" spc="-1065" dirty="0">
                <a:latin typeface="Courier New"/>
                <a:cs typeface="Courier New"/>
              </a:rPr>
              <a:t> </a:t>
            </a:r>
            <a:r>
              <a:rPr b="1" spc="-5" dirty="0">
                <a:solidFill>
                  <a:srgbClr val="7E7E7E"/>
                </a:solidFill>
                <a:latin typeface="Courier New"/>
                <a:cs typeface="Courier New"/>
              </a:rPr>
              <a:t>(1,</a:t>
            </a:r>
            <a:r>
              <a:rPr b="1" spc="-20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b="1" spc="-5" dirty="0">
                <a:solidFill>
                  <a:srgbClr val="7E7E7E"/>
                </a:solidFill>
                <a:latin typeface="Courier New"/>
                <a:cs typeface="Courier New"/>
              </a:rPr>
              <a:t>3)</a:t>
            </a:r>
            <a:endParaRPr>
              <a:latin typeface="Courier New"/>
              <a:cs typeface="Courier New"/>
            </a:endParaRPr>
          </a:p>
          <a:p>
            <a:pPr marL="12701" marR="7548035" indent="411503">
              <a:lnSpc>
                <a:spcPts val="2030"/>
              </a:lnSpc>
              <a:spcBef>
                <a:spcPts val="10"/>
              </a:spcBef>
              <a:tabLst>
                <a:tab pos="423569" algn="l"/>
                <a:tab pos="835072" algn="l"/>
                <a:tab pos="1246576" algn="l"/>
              </a:tabLst>
            </a:pPr>
            <a:r>
              <a:rPr b="1" dirty="0">
                <a:solidFill>
                  <a:srgbClr val="7E7E7E"/>
                </a:solidFill>
                <a:latin typeface="Courier New"/>
                <a:cs typeface="Courier New"/>
              </a:rPr>
              <a:t>A	B	C  0	1	3	5</a:t>
            </a:r>
            <a:endParaRPr>
              <a:latin typeface="Courier New"/>
              <a:cs typeface="Courier New"/>
            </a:endParaRPr>
          </a:p>
          <a:p>
            <a:pPr marL="12701">
              <a:lnSpc>
                <a:spcPts val="1935"/>
              </a:lnSpc>
              <a:tabLst>
                <a:tab pos="423569" algn="l"/>
                <a:tab pos="835072" algn="l"/>
                <a:tab pos="1246576" algn="l"/>
              </a:tabLst>
            </a:pPr>
            <a:r>
              <a:rPr b="1" dirty="0">
                <a:solidFill>
                  <a:srgbClr val="7E7E7E"/>
                </a:solidFill>
                <a:latin typeface="Courier New"/>
                <a:cs typeface="Courier New"/>
              </a:rPr>
              <a:t>4	1	3	6</a:t>
            </a:r>
            <a:endParaRPr>
              <a:latin typeface="Courier New"/>
              <a:cs typeface="Courier New"/>
            </a:endParaRPr>
          </a:p>
          <a:p>
            <a:pPr marL="12701">
              <a:lnSpc>
                <a:spcPts val="2039"/>
              </a:lnSpc>
            </a:pPr>
            <a:r>
              <a:rPr b="1" spc="-5" dirty="0">
                <a:solidFill>
                  <a:srgbClr val="7E7E7E"/>
                </a:solidFill>
                <a:latin typeface="Courier New"/>
                <a:cs typeface="Courier New"/>
              </a:rPr>
              <a:t>(1,</a:t>
            </a:r>
            <a:r>
              <a:rPr b="1" spc="-65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b="1" spc="-5" dirty="0">
                <a:solidFill>
                  <a:srgbClr val="7E7E7E"/>
                </a:solidFill>
                <a:latin typeface="Courier New"/>
                <a:cs typeface="Courier New"/>
              </a:rPr>
              <a:t>4)</a:t>
            </a:r>
            <a:endParaRPr>
              <a:latin typeface="Courier New"/>
              <a:cs typeface="Courier New"/>
            </a:endParaRPr>
          </a:p>
          <a:p>
            <a:pPr marL="12701" marR="7548035" indent="411503">
              <a:lnSpc>
                <a:spcPts val="2039"/>
              </a:lnSpc>
              <a:spcBef>
                <a:spcPts val="105"/>
              </a:spcBef>
              <a:tabLst>
                <a:tab pos="423569" algn="l"/>
                <a:tab pos="835072" algn="l"/>
                <a:tab pos="1246576" algn="l"/>
              </a:tabLst>
            </a:pPr>
            <a:r>
              <a:rPr b="1" dirty="0">
                <a:solidFill>
                  <a:srgbClr val="7E7E7E"/>
                </a:solidFill>
                <a:latin typeface="Courier New"/>
                <a:cs typeface="Courier New"/>
              </a:rPr>
              <a:t>A	B	C  3	1	4	6</a:t>
            </a:r>
            <a:endParaRPr>
              <a:latin typeface="Courier New"/>
              <a:cs typeface="Courier New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2834546" y="4554787"/>
          <a:ext cx="1435099" cy="20716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60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60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9461">
                <a:tc gridSpan="4">
                  <a:txBody>
                    <a:bodyPr/>
                    <a:lstStyle/>
                    <a:p>
                      <a:pPr marL="31750">
                        <a:lnSpc>
                          <a:spcPts val="1860"/>
                        </a:lnSpc>
                      </a:pPr>
                      <a:r>
                        <a:rPr sz="1800" b="1" spc="-5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(2,</a:t>
                      </a:r>
                      <a:r>
                        <a:rPr sz="1800" b="1" spc="-65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3)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0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6525">
                        <a:lnSpc>
                          <a:spcPts val="1860"/>
                        </a:lnSpc>
                      </a:pPr>
                      <a:r>
                        <a:rPr sz="1800" b="1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60"/>
                        </a:lnSpc>
                      </a:pPr>
                      <a:r>
                        <a:rPr sz="1800" b="1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B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860"/>
                        </a:lnSpc>
                      </a:pPr>
                      <a:r>
                        <a:rPr sz="1800" b="1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C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079">
                <a:tc>
                  <a:txBody>
                    <a:bodyPr/>
                    <a:lstStyle/>
                    <a:p>
                      <a:pPr marL="31750">
                        <a:lnSpc>
                          <a:spcPts val="1860"/>
                        </a:lnSpc>
                      </a:pPr>
                      <a:r>
                        <a:rPr sz="1800" b="1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6525">
                        <a:lnSpc>
                          <a:spcPts val="1860"/>
                        </a:lnSpc>
                      </a:pPr>
                      <a:r>
                        <a:rPr sz="1800" b="1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60"/>
                        </a:lnSpc>
                      </a:pPr>
                      <a:r>
                        <a:rPr sz="1800" b="1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860"/>
                        </a:lnSpc>
                      </a:pPr>
                      <a:r>
                        <a:rPr sz="1800" b="1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5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020">
                <a:tc>
                  <a:txBody>
                    <a:bodyPr/>
                    <a:lstStyle/>
                    <a:p>
                      <a:pPr marL="31750">
                        <a:lnSpc>
                          <a:spcPts val="1860"/>
                        </a:lnSpc>
                      </a:pPr>
                      <a:r>
                        <a:rPr sz="1800" b="1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5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6525">
                        <a:lnSpc>
                          <a:spcPts val="1860"/>
                        </a:lnSpc>
                      </a:pPr>
                      <a:r>
                        <a:rPr sz="1800" b="1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60"/>
                        </a:lnSpc>
                      </a:pPr>
                      <a:r>
                        <a:rPr sz="1800" b="1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860"/>
                        </a:lnSpc>
                      </a:pPr>
                      <a:r>
                        <a:rPr sz="1800" b="1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6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080">
                <a:tc gridSpan="4">
                  <a:txBody>
                    <a:bodyPr/>
                    <a:lstStyle/>
                    <a:p>
                      <a:pPr marL="31750">
                        <a:lnSpc>
                          <a:spcPts val="1860"/>
                        </a:lnSpc>
                      </a:pPr>
                      <a:r>
                        <a:rPr sz="1800" b="1" spc="-5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(2,</a:t>
                      </a:r>
                      <a:r>
                        <a:rPr sz="1800" b="1" spc="-65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4)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926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6525">
                        <a:lnSpc>
                          <a:spcPts val="1860"/>
                        </a:lnSpc>
                      </a:pPr>
                      <a:r>
                        <a:rPr sz="1800" b="1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60"/>
                        </a:lnSpc>
                      </a:pPr>
                      <a:r>
                        <a:rPr sz="1800" b="1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B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860"/>
                        </a:lnSpc>
                      </a:pPr>
                      <a:r>
                        <a:rPr sz="1800" b="1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C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8444">
                <a:tc>
                  <a:txBody>
                    <a:bodyPr/>
                    <a:lstStyle/>
                    <a:p>
                      <a:pPr marL="31750">
                        <a:lnSpc>
                          <a:spcPts val="1860"/>
                        </a:lnSpc>
                      </a:pPr>
                      <a:r>
                        <a:rPr sz="1800" b="1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6525">
                        <a:lnSpc>
                          <a:spcPts val="1860"/>
                        </a:lnSpc>
                      </a:pPr>
                      <a:r>
                        <a:rPr sz="1800" b="1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60"/>
                        </a:lnSpc>
                      </a:pPr>
                      <a:r>
                        <a:rPr sz="1800" b="1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860"/>
                        </a:lnSpc>
                      </a:pPr>
                      <a:r>
                        <a:rPr sz="1800" b="1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5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8258">
                <a:tc>
                  <a:txBody>
                    <a:bodyPr/>
                    <a:lstStyle/>
                    <a:p>
                      <a:pPr marL="31750">
                        <a:lnSpc>
                          <a:spcPts val="1855"/>
                        </a:lnSpc>
                      </a:pPr>
                      <a:r>
                        <a:rPr sz="1800" b="1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6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6525">
                        <a:lnSpc>
                          <a:spcPts val="1855"/>
                        </a:lnSpc>
                      </a:pPr>
                      <a:r>
                        <a:rPr sz="1800" b="1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55"/>
                        </a:lnSpc>
                      </a:pPr>
                      <a:r>
                        <a:rPr sz="1800" b="1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855"/>
                        </a:lnSpc>
                      </a:pPr>
                      <a:r>
                        <a:rPr sz="1800" b="1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6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3572925" y="6639560"/>
            <a:ext cx="6589395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1">
              <a:spcBef>
                <a:spcPts val="100"/>
              </a:spcBef>
            </a:pPr>
            <a:r>
              <a:rPr b="1" spc="-5" dirty="0">
                <a:solidFill>
                  <a:srgbClr val="000080"/>
                </a:solidFill>
                <a:latin typeface="Courier New"/>
                <a:cs typeface="Courier New"/>
              </a:rPr>
              <a:t>.</a:t>
            </a:r>
            <a:r>
              <a:rPr b="1" spc="-5" dirty="0">
                <a:latin typeface="Courier New"/>
                <a:cs typeface="Courier New"/>
              </a:rPr>
              <a:t>groupby</a:t>
            </a:r>
            <a:r>
              <a:rPr b="1" spc="-5" dirty="0">
                <a:solidFill>
                  <a:srgbClr val="000080"/>
                </a:solidFill>
                <a:latin typeface="Courier New"/>
                <a:cs typeface="Courier New"/>
              </a:rPr>
              <a:t>(,</a:t>
            </a:r>
            <a:r>
              <a:rPr b="1" spc="-10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b="1" spc="-5" dirty="0">
                <a:latin typeface="Courier New"/>
                <a:cs typeface="Courier New"/>
              </a:rPr>
              <a:t>sort</a:t>
            </a:r>
            <a:r>
              <a:rPr b="1" spc="-5" dirty="0">
                <a:solidFill>
                  <a:srgbClr val="000080"/>
                </a:solidFill>
                <a:latin typeface="Courier New"/>
                <a:cs typeface="Courier New"/>
              </a:rPr>
              <a:t>=</a:t>
            </a:r>
            <a:r>
              <a:rPr b="1" spc="-5" dirty="0">
                <a:solidFill>
                  <a:srgbClr val="0000FF"/>
                </a:solidFill>
                <a:latin typeface="Courier New"/>
                <a:cs typeface="Courier New"/>
              </a:rPr>
              <a:t>True</a:t>
            </a:r>
            <a:r>
              <a:rPr b="1" spc="-5" dirty="0">
                <a:solidFill>
                  <a:srgbClr val="000080"/>
                </a:solidFill>
                <a:latin typeface="Courier New"/>
                <a:cs typeface="Courier New"/>
              </a:rPr>
              <a:t>)</a:t>
            </a:r>
            <a:r>
              <a:rPr b="1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latin typeface="Arial Black"/>
                <a:cs typeface="Arial Black"/>
              </a:rPr>
              <a:t>–</a:t>
            </a:r>
            <a:r>
              <a:rPr sz="2000" spc="10" dirty="0">
                <a:latin typeface="Arial Black"/>
                <a:cs typeface="Arial Black"/>
              </a:rPr>
              <a:t> </a:t>
            </a:r>
            <a:r>
              <a:rPr sz="2000" spc="-5" dirty="0">
                <a:latin typeface="Arial Black"/>
                <a:cs typeface="Arial Black"/>
              </a:rPr>
              <a:t>сортировка</a:t>
            </a:r>
            <a:r>
              <a:rPr sz="2000" dirty="0">
                <a:latin typeface="Arial Black"/>
                <a:cs typeface="Arial Black"/>
              </a:rPr>
              <a:t> </a:t>
            </a:r>
            <a:r>
              <a:rPr sz="2000" spc="-5" dirty="0">
                <a:latin typeface="Arial Black"/>
                <a:cs typeface="Arial Black"/>
              </a:rPr>
              <a:t>результата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666635" y="6665469"/>
            <a:ext cx="16319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1">
              <a:spcBef>
                <a:spcPts val="100"/>
              </a:spcBef>
            </a:pPr>
            <a:r>
              <a:rPr b="1" dirty="0">
                <a:solidFill>
                  <a:srgbClr val="FF0000"/>
                </a:solidFill>
                <a:latin typeface="Courier New"/>
                <a:cs typeface="Courier New"/>
              </a:rPr>
              <a:t>n</a:t>
            </a:r>
            <a:endParaRPr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48;g12e060e7d11_0_10">
            <a:extLst>
              <a:ext uri="{FF2B5EF4-FFF2-40B4-BE49-F238E27FC236}">
                <a16:creationId xmlns:a16="http://schemas.microsoft.com/office/drawing/2014/main" id="{4F58EA8D-A7F9-4140-AA78-68193BEC4133}"/>
              </a:ext>
            </a:extLst>
          </p:cNvPr>
          <p:cNvSpPr/>
          <p:nvPr/>
        </p:nvSpPr>
        <p:spPr>
          <a:xfrm>
            <a:off x="1984770" y="2659751"/>
            <a:ext cx="37104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90000"/>
              </a:lnSpc>
              <a:buClr>
                <a:srgbClr val="000000"/>
              </a:buClr>
              <a:buSzPts val="3200"/>
            </a:pPr>
            <a:r>
              <a:rPr lang="ru-RU" sz="3800" b="1">
                <a:solidFill>
                  <a:srgbClr val="9504F7"/>
                </a:solidFill>
                <a:latin typeface="Montserrat"/>
                <a:ea typeface="Montserrat"/>
                <a:cs typeface="Montserrat"/>
                <a:sym typeface="Montserrat"/>
              </a:rPr>
              <a:t>Ваши</a:t>
            </a:r>
            <a:endParaRPr sz="3800" b="1">
              <a:solidFill>
                <a:srgbClr val="9504F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>
              <a:lnSpc>
                <a:spcPct val="90000"/>
              </a:lnSpc>
              <a:buClr>
                <a:srgbClr val="000000"/>
              </a:buClr>
              <a:buSzPts val="3200"/>
            </a:pPr>
            <a:r>
              <a:rPr lang="ru-RU" sz="3800" b="1">
                <a:solidFill>
                  <a:srgbClr val="9504F7"/>
                </a:solidFill>
                <a:latin typeface="Montserrat"/>
                <a:ea typeface="Montserrat"/>
                <a:cs typeface="Montserrat"/>
                <a:sym typeface="Montserrat"/>
              </a:rPr>
              <a:t>вопросы</a:t>
            </a:r>
            <a:endParaRPr sz="3800" b="1">
              <a:solidFill>
                <a:srgbClr val="9504F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" name="Google Shape;149;g12e060e7d11_0_10">
            <a:extLst>
              <a:ext uri="{FF2B5EF4-FFF2-40B4-BE49-F238E27FC236}">
                <a16:creationId xmlns:a16="http://schemas.microsoft.com/office/drawing/2014/main" id="{E186E6CA-AA27-4FB1-ACD8-65603C83212B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232370" y="674701"/>
            <a:ext cx="5538355" cy="55086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19705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445669" y="344044"/>
            <a:ext cx="66294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1">
              <a:spcBef>
                <a:spcPts val="100"/>
              </a:spcBef>
            </a:pPr>
            <a:r>
              <a:rPr sz="3200" dirty="0">
                <a:solidFill>
                  <a:srgbClr val="FF0068"/>
                </a:solidFill>
              </a:rPr>
              <a:t>Основные</a:t>
            </a:r>
            <a:r>
              <a:rPr sz="3200" spc="-35" dirty="0">
                <a:solidFill>
                  <a:srgbClr val="FF0068"/>
                </a:solidFill>
              </a:rPr>
              <a:t> </a:t>
            </a:r>
            <a:r>
              <a:rPr sz="3200" dirty="0">
                <a:solidFill>
                  <a:srgbClr val="FF0068"/>
                </a:solidFill>
              </a:rPr>
              <a:t>объекты</a:t>
            </a:r>
            <a:r>
              <a:rPr sz="3200" spc="-30" dirty="0">
                <a:solidFill>
                  <a:srgbClr val="FF0068"/>
                </a:solidFill>
              </a:rPr>
              <a:t> </a:t>
            </a:r>
            <a:r>
              <a:rPr sz="3200" dirty="0">
                <a:solidFill>
                  <a:srgbClr val="FF0068"/>
                </a:solidFill>
              </a:rPr>
              <a:t>в</a:t>
            </a:r>
            <a:r>
              <a:rPr sz="3200" spc="-25" dirty="0">
                <a:solidFill>
                  <a:srgbClr val="FF0068"/>
                </a:solidFill>
              </a:rPr>
              <a:t> </a:t>
            </a:r>
            <a:r>
              <a:rPr sz="3200" spc="-5" dirty="0">
                <a:solidFill>
                  <a:srgbClr val="FF0068"/>
                </a:solidFill>
              </a:rPr>
              <a:t>Pandas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xfrm>
            <a:off x="11690820" y="7059227"/>
            <a:ext cx="2831016" cy="22955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1">
              <a:spcBef>
                <a:spcPts val="110"/>
              </a:spcBef>
            </a:pPr>
            <a:r>
              <a:rPr dirty="0"/>
              <a:t>29</a:t>
            </a:r>
            <a:r>
              <a:rPr spc="-25" dirty="0"/>
              <a:t> </a:t>
            </a:r>
            <a:r>
              <a:rPr spc="-5" dirty="0"/>
              <a:t>октября</a:t>
            </a:r>
            <a:r>
              <a:rPr spc="-25" dirty="0"/>
              <a:t> </a:t>
            </a:r>
            <a:r>
              <a:rPr spc="-5" dirty="0"/>
              <a:t>2015</a:t>
            </a:r>
            <a:r>
              <a:rPr spc="-20" dirty="0"/>
              <a:t> </a:t>
            </a:r>
            <a:r>
              <a:rPr spc="-5" dirty="0"/>
              <a:t>года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614329" y="1086359"/>
            <a:ext cx="9933305" cy="532581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076295">
              <a:spcBef>
                <a:spcPts val="105"/>
              </a:spcBef>
            </a:pPr>
            <a:r>
              <a:rPr sz="2300" b="1" spc="-5" dirty="0">
                <a:solidFill>
                  <a:srgbClr val="1E5CEC"/>
                </a:solidFill>
                <a:latin typeface="Montserrat" panose="00000500000000000000" pitchFamily="2" charset="-52"/>
                <a:cs typeface="Arial Black"/>
              </a:rPr>
              <a:t>3.</a:t>
            </a:r>
            <a:r>
              <a:rPr sz="2300" b="1" spc="-20" dirty="0">
                <a:solidFill>
                  <a:srgbClr val="1E5CEC"/>
                </a:solidFill>
                <a:latin typeface="Montserrat" panose="00000500000000000000" pitchFamily="2" charset="-52"/>
                <a:cs typeface="Arial Black"/>
              </a:rPr>
              <a:t> </a:t>
            </a:r>
            <a:r>
              <a:rPr sz="2300" b="1" spc="-5" dirty="0">
                <a:solidFill>
                  <a:srgbClr val="1E5CEC"/>
                </a:solidFill>
                <a:latin typeface="Montserrat" panose="00000500000000000000" pitchFamily="2" charset="-52"/>
                <a:cs typeface="Arial Black"/>
              </a:rPr>
              <a:t>Панель</a:t>
            </a:r>
            <a:r>
              <a:rPr sz="2300" b="1" spc="-25" dirty="0">
                <a:solidFill>
                  <a:srgbClr val="1E5CEC"/>
                </a:solidFill>
                <a:latin typeface="Montserrat" panose="00000500000000000000" pitchFamily="2" charset="-52"/>
                <a:cs typeface="Arial Black"/>
              </a:rPr>
              <a:t> </a:t>
            </a:r>
            <a:r>
              <a:rPr sz="2300" b="1" dirty="0">
                <a:solidFill>
                  <a:srgbClr val="1E5CEC"/>
                </a:solidFill>
                <a:latin typeface="Montserrat" panose="00000500000000000000" pitchFamily="2" charset="-52"/>
                <a:cs typeface="Arial Black"/>
              </a:rPr>
              <a:t>(</a:t>
            </a:r>
            <a:r>
              <a:rPr sz="2300" b="1">
                <a:solidFill>
                  <a:srgbClr val="1E5CEC"/>
                </a:solidFill>
                <a:latin typeface="Montserrat" panose="00000500000000000000" pitchFamily="2" charset="-52"/>
                <a:cs typeface="Arial Black"/>
              </a:rPr>
              <a:t>3D)</a:t>
            </a:r>
            <a:endParaRPr lang="en-US" sz="2300" b="1">
              <a:solidFill>
                <a:srgbClr val="1E5CEC"/>
              </a:solidFill>
              <a:latin typeface="Montserrat" panose="00000500000000000000" pitchFamily="2" charset="-52"/>
              <a:cs typeface="Arial Black"/>
            </a:endParaRPr>
          </a:p>
          <a:p>
            <a:pPr marL="4076295">
              <a:spcBef>
                <a:spcPts val="105"/>
              </a:spcBef>
            </a:pPr>
            <a:endParaRPr lang="en-US" sz="2300" b="1">
              <a:solidFill>
                <a:srgbClr val="1E5CEC"/>
              </a:solidFill>
              <a:latin typeface="Montserrat" panose="00000500000000000000" pitchFamily="2" charset="-52"/>
              <a:cs typeface="Arial Black"/>
            </a:endParaRPr>
          </a:p>
          <a:p>
            <a:pPr marL="4076295">
              <a:spcBef>
                <a:spcPts val="105"/>
              </a:spcBef>
            </a:pPr>
            <a:endParaRPr lang="en-US" sz="2300" b="1">
              <a:solidFill>
                <a:srgbClr val="1E5CEC"/>
              </a:solidFill>
              <a:latin typeface="Montserrat" panose="00000500000000000000" pitchFamily="2" charset="-52"/>
              <a:cs typeface="Arial Black"/>
            </a:endParaRPr>
          </a:p>
          <a:p>
            <a:pPr marL="4076295">
              <a:spcBef>
                <a:spcPts val="105"/>
              </a:spcBef>
            </a:pPr>
            <a:endParaRPr lang="en-US" sz="2300" b="1">
              <a:solidFill>
                <a:srgbClr val="1E5CEC"/>
              </a:solidFill>
              <a:latin typeface="Montserrat" panose="00000500000000000000" pitchFamily="2" charset="-52"/>
              <a:cs typeface="Arial Black"/>
            </a:endParaRPr>
          </a:p>
          <a:p>
            <a:pPr marL="4076295">
              <a:spcBef>
                <a:spcPts val="105"/>
              </a:spcBef>
            </a:pPr>
            <a:endParaRPr sz="2300" b="1">
              <a:solidFill>
                <a:srgbClr val="1E5CEC"/>
              </a:solidFill>
              <a:latin typeface="Montserrat" panose="00000500000000000000" pitchFamily="2" charset="-52"/>
              <a:cs typeface="Arial Black"/>
            </a:endParaRPr>
          </a:p>
          <a:p>
            <a:pPr>
              <a:spcBef>
                <a:spcPts val="65"/>
              </a:spcBef>
            </a:pPr>
            <a:endParaRPr sz="36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</a:pPr>
            <a:endParaRPr lang="en-US" sz="2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200">
              <a:latin typeface="Courier New"/>
              <a:cs typeface="Courier New"/>
            </a:endParaRPr>
          </a:p>
          <a:p>
            <a:pPr marL="12701">
              <a:lnSpc>
                <a:spcPts val="2335"/>
              </a:lnSpc>
              <a:spcBef>
                <a:spcPts val="1900"/>
              </a:spcBef>
            </a:pPr>
            <a:endParaRPr lang="en-US" sz="2000" b="1" spc="-5">
              <a:solidFill>
                <a:srgbClr val="7E7E7E"/>
              </a:solidFill>
              <a:latin typeface="Courier New"/>
              <a:cs typeface="Courier New"/>
            </a:endParaRPr>
          </a:p>
          <a:p>
            <a:pPr marL="12701">
              <a:lnSpc>
                <a:spcPts val="2335"/>
              </a:lnSpc>
              <a:spcBef>
                <a:spcPts val="1900"/>
              </a:spcBef>
            </a:pPr>
            <a:r>
              <a:rPr sz="2000" b="1" spc="-5">
                <a:solidFill>
                  <a:srgbClr val="7E7E7E"/>
                </a:solidFill>
                <a:latin typeface="Courier New"/>
                <a:cs typeface="Courier New"/>
              </a:rPr>
              <a:t>&lt;</a:t>
            </a:r>
            <a:r>
              <a:rPr sz="2000" b="1" spc="-5" dirty="0">
                <a:solidFill>
                  <a:srgbClr val="7E7E7E"/>
                </a:solidFill>
                <a:latin typeface="Courier New"/>
                <a:cs typeface="Courier New"/>
              </a:rPr>
              <a:t>class</a:t>
            </a:r>
            <a:r>
              <a:rPr sz="2000" b="1" spc="-20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7E7E7E"/>
                </a:solidFill>
                <a:latin typeface="Courier New"/>
                <a:cs typeface="Courier New"/>
              </a:rPr>
              <a:t>'pandas.core.panel.Panel'&gt;</a:t>
            </a:r>
            <a:endParaRPr sz="2000">
              <a:latin typeface="Courier New"/>
              <a:cs typeface="Courier New"/>
            </a:endParaRPr>
          </a:p>
          <a:p>
            <a:pPr marL="12701" marR="1529802">
              <a:lnSpc>
                <a:spcPts val="2270"/>
              </a:lnSpc>
              <a:spcBef>
                <a:spcPts val="120"/>
              </a:spcBef>
            </a:pPr>
            <a:r>
              <a:rPr sz="2000" b="1" spc="-5" dirty="0">
                <a:solidFill>
                  <a:srgbClr val="7E7E7E"/>
                </a:solidFill>
                <a:latin typeface="Courier New"/>
                <a:cs typeface="Courier New"/>
              </a:rPr>
              <a:t>Dimensions: </a:t>
            </a:r>
            <a:r>
              <a:rPr sz="2000" b="1" dirty="0">
                <a:solidFill>
                  <a:srgbClr val="7E7E7E"/>
                </a:solidFill>
                <a:latin typeface="Courier New"/>
                <a:cs typeface="Courier New"/>
              </a:rPr>
              <a:t>2 </a:t>
            </a:r>
            <a:r>
              <a:rPr sz="2000" b="1" spc="-5" dirty="0">
                <a:solidFill>
                  <a:srgbClr val="7E7E7E"/>
                </a:solidFill>
                <a:latin typeface="Courier New"/>
                <a:cs typeface="Courier New"/>
              </a:rPr>
              <a:t>(items)</a:t>
            </a:r>
            <a:r>
              <a:rPr sz="2000" b="1" dirty="0">
                <a:solidFill>
                  <a:srgbClr val="7E7E7E"/>
                </a:solidFill>
                <a:latin typeface="Courier New"/>
                <a:cs typeface="Courier New"/>
              </a:rPr>
              <a:t> x</a:t>
            </a:r>
            <a:r>
              <a:rPr sz="2000" b="1" spc="-5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7E7E7E"/>
                </a:solidFill>
                <a:latin typeface="Courier New"/>
                <a:cs typeface="Courier New"/>
              </a:rPr>
              <a:t>5</a:t>
            </a:r>
            <a:r>
              <a:rPr sz="2000" b="1" spc="10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7E7E7E"/>
                </a:solidFill>
                <a:latin typeface="Courier New"/>
                <a:cs typeface="Courier New"/>
              </a:rPr>
              <a:t>(major_axis)</a:t>
            </a:r>
            <a:r>
              <a:rPr sz="2000" b="1" dirty="0">
                <a:solidFill>
                  <a:srgbClr val="7E7E7E"/>
                </a:solidFill>
                <a:latin typeface="Courier New"/>
                <a:cs typeface="Courier New"/>
              </a:rPr>
              <a:t> x</a:t>
            </a:r>
            <a:r>
              <a:rPr sz="2000" b="1" spc="-5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7E7E7E"/>
                </a:solidFill>
                <a:latin typeface="Courier New"/>
                <a:cs typeface="Courier New"/>
              </a:rPr>
              <a:t>4 </a:t>
            </a:r>
            <a:r>
              <a:rPr sz="2000" b="1" spc="-5" dirty="0">
                <a:solidFill>
                  <a:srgbClr val="7E7E7E"/>
                </a:solidFill>
                <a:latin typeface="Courier New"/>
                <a:cs typeface="Courier New"/>
              </a:rPr>
              <a:t>(minor_axis) </a:t>
            </a:r>
            <a:r>
              <a:rPr sz="2000" b="1" spc="-1185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7E7E7E"/>
                </a:solidFill>
                <a:latin typeface="Courier New"/>
                <a:cs typeface="Courier New"/>
              </a:rPr>
              <a:t>Items</a:t>
            </a:r>
            <a:r>
              <a:rPr sz="2000" b="1" spc="-10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7E7E7E"/>
                </a:solidFill>
                <a:latin typeface="Courier New"/>
                <a:cs typeface="Courier New"/>
              </a:rPr>
              <a:t>axis: Item1 to Item2</a:t>
            </a:r>
            <a:endParaRPr sz="2000">
              <a:latin typeface="Courier New"/>
              <a:cs typeface="Courier New"/>
            </a:endParaRPr>
          </a:p>
          <a:p>
            <a:pPr marL="12701">
              <a:lnSpc>
                <a:spcPts val="2145"/>
              </a:lnSpc>
            </a:pPr>
            <a:r>
              <a:rPr sz="2000" b="1" spc="-5" dirty="0">
                <a:solidFill>
                  <a:srgbClr val="7E7E7E"/>
                </a:solidFill>
                <a:latin typeface="Courier New"/>
                <a:cs typeface="Courier New"/>
              </a:rPr>
              <a:t>Major_axis</a:t>
            </a:r>
            <a:r>
              <a:rPr sz="2000" b="1" spc="5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7E7E7E"/>
                </a:solidFill>
                <a:latin typeface="Courier New"/>
                <a:cs typeface="Courier New"/>
              </a:rPr>
              <a:t>axis:</a:t>
            </a:r>
            <a:r>
              <a:rPr sz="2000" b="1" spc="5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7E7E7E"/>
                </a:solidFill>
                <a:latin typeface="Courier New"/>
                <a:cs typeface="Courier New"/>
              </a:rPr>
              <a:t>2000-01-01</a:t>
            </a:r>
            <a:r>
              <a:rPr sz="2000" b="1" spc="10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7E7E7E"/>
                </a:solidFill>
                <a:latin typeface="Courier New"/>
                <a:cs typeface="Courier New"/>
              </a:rPr>
              <a:t>00:00:00</a:t>
            </a:r>
            <a:r>
              <a:rPr sz="2000" b="1" spc="5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7E7E7E"/>
                </a:solidFill>
                <a:latin typeface="Courier New"/>
                <a:cs typeface="Courier New"/>
              </a:rPr>
              <a:t>to</a:t>
            </a:r>
            <a:r>
              <a:rPr sz="2000" b="1" spc="5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7E7E7E"/>
                </a:solidFill>
                <a:latin typeface="Courier New"/>
                <a:cs typeface="Courier New"/>
              </a:rPr>
              <a:t>2000-01-05</a:t>
            </a:r>
            <a:r>
              <a:rPr sz="2000" b="1" spc="10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7E7E7E"/>
                </a:solidFill>
                <a:latin typeface="Courier New"/>
                <a:cs typeface="Courier New"/>
              </a:rPr>
              <a:t>00:00:00</a:t>
            </a:r>
            <a:endParaRPr sz="2000">
              <a:latin typeface="Courier New"/>
              <a:cs typeface="Courier New"/>
            </a:endParaRPr>
          </a:p>
          <a:p>
            <a:pPr marL="12701">
              <a:lnSpc>
                <a:spcPts val="2331"/>
              </a:lnSpc>
            </a:pPr>
            <a:r>
              <a:rPr sz="2000" b="1" spc="-5" dirty="0">
                <a:solidFill>
                  <a:srgbClr val="7E7E7E"/>
                </a:solidFill>
                <a:latin typeface="Courier New"/>
                <a:cs typeface="Courier New"/>
              </a:rPr>
              <a:t>Minor_axis</a:t>
            </a:r>
            <a:r>
              <a:rPr sz="2000" b="1" spc="-15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7E7E7E"/>
                </a:solidFill>
                <a:latin typeface="Courier New"/>
                <a:cs typeface="Courier New"/>
              </a:rPr>
              <a:t>axis:</a:t>
            </a:r>
            <a:r>
              <a:rPr sz="2000" b="1" spc="-15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7E7E7E"/>
                </a:solidFill>
                <a:latin typeface="Courier New"/>
                <a:cs typeface="Courier New"/>
              </a:rPr>
              <a:t>A</a:t>
            </a:r>
            <a:r>
              <a:rPr sz="2000" b="1" spc="-15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7E7E7E"/>
                </a:solidFill>
                <a:latin typeface="Courier New"/>
                <a:cs typeface="Courier New"/>
              </a:rPr>
              <a:t>to</a:t>
            </a:r>
            <a:r>
              <a:rPr sz="2000" b="1" spc="-10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7E7E7E"/>
                </a:solidFill>
                <a:latin typeface="Courier New"/>
                <a:cs typeface="Courier New"/>
              </a:rPr>
              <a:t>D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97814" y="6637740"/>
            <a:ext cx="524891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1">
              <a:spcBef>
                <a:spcPts val="100"/>
              </a:spcBef>
            </a:pPr>
            <a:r>
              <a:rPr sz="2000" dirty="0">
                <a:solidFill>
                  <a:srgbClr val="00396B"/>
                </a:solidFill>
                <a:latin typeface="Montserrat Medium" panose="00000600000000000000" pitchFamily="2" charset="-52"/>
                <a:cs typeface="Arial Black"/>
              </a:rPr>
              <a:t>Есть</a:t>
            </a:r>
            <a:r>
              <a:rPr sz="2000" spc="-10" dirty="0">
                <a:solidFill>
                  <a:srgbClr val="00396B"/>
                </a:solidFill>
                <a:latin typeface="Montserrat Medium" panose="00000600000000000000" pitchFamily="2" charset="-52"/>
                <a:cs typeface="Arial Black"/>
              </a:rPr>
              <a:t> </a:t>
            </a:r>
            <a:r>
              <a:rPr sz="2000" dirty="0">
                <a:solidFill>
                  <a:srgbClr val="00396B"/>
                </a:solidFill>
                <a:latin typeface="Montserrat Medium" panose="00000600000000000000" pitchFamily="2" charset="-52"/>
                <a:cs typeface="Arial Black"/>
              </a:rPr>
              <a:t>ещё</a:t>
            </a:r>
            <a:r>
              <a:rPr sz="2000" spc="-20" dirty="0">
                <a:solidFill>
                  <a:srgbClr val="00396B"/>
                </a:solidFill>
                <a:latin typeface="Montserrat Medium" panose="00000600000000000000" pitchFamily="2" charset="-52"/>
                <a:cs typeface="Arial Black"/>
              </a:rPr>
              <a:t> </a:t>
            </a:r>
            <a:r>
              <a:rPr sz="2000" dirty="0">
                <a:solidFill>
                  <a:srgbClr val="00396B"/>
                </a:solidFill>
                <a:latin typeface="Montserrat Medium" panose="00000600000000000000" pitchFamily="2" charset="-52"/>
                <a:cs typeface="Arial Black"/>
              </a:rPr>
              <a:t>и </a:t>
            </a:r>
            <a:r>
              <a:rPr sz="2000" spc="-5" dirty="0">
                <a:solidFill>
                  <a:srgbClr val="00396B"/>
                </a:solidFill>
                <a:latin typeface="Montserrat Medium" panose="00000600000000000000" pitchFamily="2" charset="-52"/>
                <a:cs typeface="Arial Black"/>
              </a:rPr>
              <a:t>многомерные объекты...</a:t>
            </a:r>
            <a:endParaRPr sz="2000">
              <a:solidFill>
                <a:srgbClr val="00396B"/>
              </a:solidFill>
              <a:latin typeface="Montserrat Medium" panose="00000600000000000000" pitchFamily="2" charset="-52"/>
              <a:cs typeface="Arial Black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AB342F1-80A9-4CDB-AF1E-64E821A61C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0669" y="1647825"/>
            <a:ext cx="11226150" cy="270843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arrays = [</a:t>
            </a:r>
            <a:br>
              <a:rPr kumimoji="0" lang="ru-RU" altLang="ru-RU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ru-RU" altLang="ru-RU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[</a:t>
            </a:r>
            <a:r>
              <a:rPr kumimoji="0" lang="ru-RU" altLang="ru-RU" sz="17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'Item1'</a:t>
            </a:r>
            <a:r>
              <a:rPr kumimoji="0" lang="ru-RU" altLang="ru-RU" sz="1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ru-RU" altLang="ru-RU" sz="17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'Item1'</a:t>
            </a:r>
            <a:r>
              <a:rPr kumimoji="0" lang="ru-RU" altLang="ru-RU" sz="1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ru-RU" altLang="ru-RU" sz="17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'Item1'</a:t>
            </a:r>
            <a:r>
              <a:rPr kumimoji="0" lang="ru-RU" altLang="ru-RU" sz="1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ru-RU" altLang="ru-RU" sz="17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'Item1'</a:t>
            </a:r>
            <a:r>
              <a:rPr kumimoji="0" lang="ru-RU" altLang="ru-RU" sz="1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ru-RU" altLang="ru-RU" sz="17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'Item1’</a:t>
            </a:r>
            <a:r>
              <a:rPr kumimoji="0" lang="ru-RU" altLang="ru-RU" sz="1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endParaRPr kumimoji="0" lang="en-US" altLang="ru-RU" sz="1700" b="0" i="0" u="none" strike="noStrike" cap="none" normalizeH="0" baseline="0">
              <a:ln>
                <a:noFill/>
              </a:ln>
              <a:solidFill>
                <a:srgbClr val="CC7832"/>
              </a:solidFill>
              <a:effectLst/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700">
                <a:solidFill>
                  <a:srgbClr val="CC7832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</a:t>
            </a:r>
            <a:r>
              <a:rPr kumimoji="0" lang="ru-RU" altLang="ru-RU" sz="17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'Item2'</a:t>
            </a:r>
            <a:r>
              <a:rPr kumimoji="0" lang="ru-RU" altLang="ru-RU" sz="1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ru-RU" altLang="ru-RU" sz="17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'Item2'</a:t>
            </a:r>
            <a:r>
              <a:rPr kumimoji="0" lang="ru-RU" altLang="ru-RU" sz="1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ru-RU" altLang="ru-RU" sz="17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'Item2'</a:t>
            </a:r>
            <a:r>
              <a:rPr kumimoji="0" lang="ru-RU" altLang="ru-RU" sz="1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ru-RU" altLang="ru-RU" sz="17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'Item2'</a:t>
            </a:r>
            <a:r>
              <a:rPr kumimoji="0" lang="ru-RU" altLang="ru-RU" sz="1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ru-RU" altLang="ru-RU" sz="17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'Item2'</a:t>
            </a:r>
            <a:r>
              <a:rPr kumimoji="0" lang="ru-RU" altLang="ru-RU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]</a:t>
            </a:r>
            <a:r>
              <a:rPr kumimoji="0" lang="ru-RU" altLang="ru-RU" sz="1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</a:t>
            </a:r>
            <a:br>
              <a:rPr kumimoji="0" lang="ru-RU" altLang="ru-RU" sz="1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ru-RU" altLang="ru-RU" sz="1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ru-RU" altLang="ru-RU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pd.date_range(</a:t>
            </a:r>
            <a:r>
              <a:rPr kumimoji="0" lang="ru-RU" altLang="ru-RU" sz="17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'2000-01-01'</a:t>
            </a:r>
            <a:r>
              <a:rPr kumimoji="0" lang="ru-RU" altLang="ru-RU" sz="1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ru-RU" altLang="ru-RU" sz="17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periods</a:t>
            </a:r>
            <a:r>
              <a:rPr kumimoji="0" lang="ru-RU" altLang="ru-RU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</a:t>
            </a:r>
            <a:r>
              <a:rPr kumimoji="0" lang="ru-RU" altLang="ru-RU" sz="17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5</a:t>
            </a:r>
            <a:r>
              <a:rPr kumimoji="0" lang="ru-RU" altLang="ru-RU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).tolist() + </a:t>
            </a:r>
            <a:endParaRPr kumimoji="0" lang="en-US" altLang="ru-RU" sz="1700" b="0" i="0" u="none" strike="noStrike" cap="none" normalizeH="0" baseline="0">
              <a:ln>
                <a:noFill/>
              </a:ln>
              <a:solidFill>
                <a:srgbClr val="A9B7C6"/>
              </a:solidFill>
              <a:effectLst/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ru-RU" altLang="ru-RU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pd.date_range(</a:t>
            </a:r>
            <a:r>
              <a:rPr kumimoji="0" lang="ru-RU" altLang="ru-RU" sz="17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'2000-01-01'</a:t>
            </a:r>
            <a:r>
              <a:rPr kumimoji="0" lang="ru-RU" altLang="ru-RU" sz="1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ru-RU" altLang="ru-RU" sz="17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periods</a:t>
            </a:r>
            <a:r>
              <a:rPr kumimoji="0" lang="ru-RU" altLang="ru-RU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</a:t>
            </a:r>
            <a:r>
              <a:rPr kumimoji="0" lang="ru-RU" altLang="ru-RU" sz="17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5</a:t>
            </a:r>
            <a:r>
              <a:rPr kumimoji="0" lang="ru-RU" altLang="ru-RU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).tolist()</a:t>
            </a:r>
            <a:br>
              <a:rPr kumimoji="0" lang="ru-RU" altLang="ru-RU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ru-RU" altLang="ru-RU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]</a:t>
            </a:r>
            <a:br>
              <a:rPr kumimoji="0" lang="ru-RU" altLang="ru-RU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ru-RU" altLang="ru-RU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index = pd.MultiIndex.from_arrays(arrays</a:t>
            </a:r>
            <a:r>
              <a:rPr kumimoji="0" lang="ru-RU" altLang="ru-RU" sz="1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ru-RU" altLang="ru-RU" sz="17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names</a:t>
            </a:r>
            <a:r>
              <a:rPr kumimoji="0" lang="ru-RU" altLang="ru-RU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=[</a:t>
            </a:r>
            <a:r>
              <a:rPr kumimoji="0" lang="ru-RU" altLang="ru-RU" sz="17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'Item'</a:t>
            </a:r>
            <a:r>
              <a:rPr kumimoji="0" lang="ru-RU" altLang="ru-RU" sz="1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ru-RU" altLang="ru-RU" sz="17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'Date'</a:t>
            </a:r>
            <a:r>
              <a:rPr kumimoji="0" lang="ru-RU" altLang="ru-RU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])</a:t>
            </a:r>
            <a:br>
              <a:rPr kumimoji="0" lang="ru-RU" altLang="ru-RU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ru-RU" altLang="ru-RU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ru-RU" altLang="ru-RU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df = pd.DataFrame(np.random.randn(</a:t>
            </a:r>
            <a:r>
              <a:rPr kumimoji="0" lang="ru-RU" altLang="ru-RU" sz="17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10</a:t>
            </a:r>
            <a:r>
              <a:rPr kumimoji="0" lang="ru-RU" altLang="ru-RU" sz="1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ru-RU" altLang="ru-RU" sz="17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4</a:t>
            </a:r>
            <a:r>
              <a:rPr kumimoji="0" lang="ru-RU" altLang="ru-RU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r>
              <a:rPr kumimoji="0" lang="ru-RU" altLang="ru-RU" sz="1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ru-RU" altLang="ru-RU" sz="17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index</a:t>
            </a:r>
            <a:r>
              <a:rPr kumimoji="0" lang="ru-RU" altLang="ru-RU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=index</a:t>
            </a:r>
            <a:r>
              <a:rPr kumimoji="0" lang="ru-RU" altLang="ru-RU" sz="1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ru-RU" altLang="ru-RU" sz="17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columns</a:t>
            </a:r>
            <a:r>
              <a:rPr kumimoji="0" lang="ru-RU" altLang="ru-RU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=[</a:t>
            </a:r>
            <a:r>
              <a:rPr kumimoji="0" lang="ru-RU" altLang="ru-RU" sz="17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'A'</a:t>
            </a:r>
            <a:r>
              <a:rPr kumimoji="0" lang="ru-RU" altLang="ru-RU" sz="1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ru-RU" altLang="ru-RU" sz="17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'B'</a:t>
            </a:r>
            <a:r>
              <a:rPr kumimoji="0" lang="ru-RU" altLang="ru-RU" sz="1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ru-RU" altLang="ru-RU" sz="17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'C'</a:t>
            </a:r>
            <a:r>
              <a:rPr kumimoji="0" lang="ru-RU" altLang="ru-RU" sz="1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ru-RU" altLang="ru-RU" sz="17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'D'</a:t>
            </a:r>
            <a:r>
              <a:rPr kumimoji="0" lang="ru-RU" altLang="ru-RU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])</a:t>
            </a:r>
            <a:br>
              <a:rPr kumimoji="0" lang="ru-RU" altLang="ru-RU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ru-RU" altLang="ru-RU" sz="17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print</a:t>
            </a:r>
            <a:r>
              <a:rPr kumimoji="0" lang="ru-RU" altLang="ru-RU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(df)</a:t>
            </a:r>
            <a:endParaRPr kumimoji="0" lang="ru-RU" altLang="ru-RU" sz="1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826669" y="444062"/>
            <a:ext cx="60198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1">
              <a:spcBef>
                <a:spcPts val="100"/>
              </a:spcBef>
            </a:pPr>
            <a:r>
              <a:rPr sz="3200" dirty="0">
                <a:solidFill>
                  <a:srgbClr val="FF0068"/>
                </a:solidFill>
              </a:rPr>
              <a:t>Подключение</a:t>
            </a:r>
            <a:r>
              <a:rPr sz="3200" spc="-70" dirty="0">
                <a:solidFill>
                  <a:srgbClr val="FF0068"/>
                </a:solidFill>
              </a:rPr>
              <a:t> </a:t>
            </a:r>
            <a:r>
              <a:rPr sz="3200" spc="-5" dirty="0">
                <a:solidFill>
                  <a:srgbClr val="FF0068"/>
                </a:solidFill>
              </a:rPr>
              <a:t>пакетов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1675755" y="7059227"/>
            <a:ext cx="4907576" cy="22955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1">
              <a:spcBef>
                <a:spcPts val="110"/>
              </a:spcBef>
            </a:pPr>
            <a:r>
              <a:rPr dirty="0"/>
              <a:t>Курс</a:t>
            </a:r>
            <a:r>
              <a:rPr spc="-15" dirty="0"/>
              <a:t> </a:t>
            </a:r>
            <a:r>
              <a:rPr spc="-5" dirty="0"/>
              <a:t>«Алгоритмы,</a:t>
            </a:r>
            <a:r>
              <a:rPr spc="-10" dirty="0"/>
              <a:t> </a:t>
            </a:r>
            <a:r>
              <a:rPr spc="-5" dirty="0"/>
              <a:t>модели,</a:t>
            </a:r>
            <a:r>
              <a:rPr spc="-15" dirty="0"/>
              <a:t> </a:t>
            </a:r>
            <a:r>
              <a:rPr spc="-5" dirty="0"/>
              <a:t>алгебры»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xfrm>
            <a:off x="11690820" y="7059227"/>
            <a:ext cx="2831016" cy="22955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1">
              <a:spcBef>
                <a:spcPts val="110"/>
              </a:spcBef>
            </a:pPr>
            <a:r>
              <a:rPr dirty="0"/>
              <a:t>29</a:t>
            </a:r>
            <a:r>
              <a:rPr spc="-25" dirty="0"/>
              <a:t> </a:t>
            </a:r>
            <a:r>
              <a:rPr spc="-5" dirty="0"/>
              <a:t>октября</a:t>
            </a:r>
            <a:r>
              <a:rPr spc="-25" dirty="0"/>
              <a:t> </a:t>
            </a:r>
            <a:r>
              <a:rPr spc="-5" dirty="0"/>
              <a:t>2015</a:t>
            </a:r>
            <a:r>
              <a:rPr spc="-20" dirty="0"/>
              <a:t> </a:t>
            </a:r>
            <a:r>
              <a:rPr spc="-5" dirty="0"/>
              <a:t>года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614330" y="1218946"/>
            <a:ext cx="9171305" cy="4902111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141840"/>
            <a:endParaRPr lang="en-US" sz="3200">
              <a:solidFill>
                <a:srgbClr val="FF0068"/>
              </a:solidFill>
              <a:latin typeface="Arial Black"/>
              <a:cs typeface="Arial Black"/>
            </a:endParaRPr>
          </a:p>
          <a:p>
            <a:pPr marL="3141840"/>
            <a:endParaRPr lang="ru-RU" sz="3200">
              <a:solidFill>
                <a:srgbClr val="FF0068"/>
              </a:solidFill>
              <a:latin typeface="Arial Black"/>
              <a:cs typeface="Arial Black"/>
            </a:endParaRPr>
          </a:p>
          <a:p>
            <a:pPr marL="3141840"/>
            <a:endParaRPr lang="en-US" sz="2300" b="1">
              <a:solidFill>
                <a:srgbClr val="1E5CEC"/>
              </a:solidFill>
              <a:latin typeface="Montserrat" panose="00000500000000000000" pitchFamily="2" charset="-52"/>
              <a:cs typeface="Arial Black"/>
            </a:endParaRPr>
          </a:p>
          <a:p>
            <a:pPr marL="3141840"/>
            <a:r>
              <a:rPr sz="2300" b="1">
                <a:solidFill>
                  <a:srgbClr val="1E5CEC"/>
                </a:solidFill>
                <a:latin typeface="Montserrat" panose="00000500000000000000" pitchFamily="2" charset="-52"/>
                <a:cs typeface="Arial Black"/>
              </a:rPr>
              <a:t>Загрузка</a:t>
            </a:r>
            <a:r>
              <a:rPr sz="2300" b="1" spc="-45">
                <a:solidFill>
                  <a:srgbClr val="1E5CEC"/>
                </a:solidFill>
                <a:latin typeface="Montserrat" panose="00000500000000000000" pitchFamily="2" charset="-52"/>
                <a:cs typeface="Arial Black"/>
              </a:rPr>
              <a:t> </a:t>
            </a:r>
            <a:r>
              <a:rPr sz="2300" b="1" spc="-5">
                <a:solidFill>
                  <a:srgbClr val="1E5CEC"/>
                </a:solidFill>
                <a:latin typeface="Montserrat" panose="00000500000000000000" pitchFamily="2" charset="-52"/>
                <a:cs typeface="Arial Black"/>
              </a:rPr>
              <a:t>данных</a:t>
            </a:r>
            <a:endParaRPr lang="en-US" sz="2300" b="1" spc="-5">
              <a:solidFill>
                <a:srgbClr val="1E5CEC"/>
              </a:solidFill>
              <a:latin typeface="Montserrat" panose="00000500000000000000" pitchFamily="2" charset="-52"/>
              <a:cs typeface="Arial Black"/>
            </a:endParaRPr>
          </a:p>
          <a:p>
            <a:pPr marL="3141840"/>
            <a:endParaRPr lang="en-US" sz="2300" b="1" spc="-5">
              <a:solidFill>
                <a:srgbClr val="1E5CEC"/>
              </a:solidFill>
              <a:latin typeface="Montserrat" panose="00000500000000000000" pitchFamily="2" charset="-52"/>
              <a:cs typeface="Arial Black"/>
            </a:endParaRPr>
          </a:p>
          <a:p>
            <a:pPr marL="3141840"/>
            <a:endParaRPr lang="en-US" sz="2300" b="1" spc="-5">
              <a:solidFill>
                <a:srgbClr val="1E5CEC"/>
              </a:solidFill>
              <a:latin typeface="Montserrat" panose="00000500000000000000" pitchFamily="2" charset="-52"/>
              <a:cs typeface="Arial Black"/>
            </a:endParaRPr>
          </a:p>
          <a:p>
            <a:pPr marL="3141840"/>
            <a:endParaRPr sz="2300" b="1">
              <a:solidFill>
                <a:srgbClr val="1E5CEC"/>
              </a:solidFill>
              <a:latin typeface="Montserrat" panose="00000500000000000000" pitchFamily="2" charset="-52"/>
              <a:cs typeface="Arial Black"/>
            </a:endParaRPr>
          </a:p>
          <a:p>
            <a:pPr>
              <a:spcBef>
                <a:spcPts val="35"/>
              </a:spcBef>
            </a:pPr>
            <a:endParaRPr sz="3501">
              <a:latin typeface="Arial Black"/>
              <a:cs typeface="Arial Black"/>
            </a:endParaRPr>
          </a:p>
          <a:p>
            <a:pPr marL="12701">
              <a:lnSpc>
                <a:spcPts val="2335"/>
              </a:lnSpc>
            </a:pPr>
            <a:endParaRPr lang="en-US" sz="2000" b="1">
              <a:solidFill>
                <a:srgbClr val="008000"/>
              </a:solidFill>
              <a:latin typeface="Courier New"/>
              <a:cs typeface="Courier New"/>
            </a:endParaRPr>
          </a:p>
          <a:p>
            <a:pPr>
              <a:spcBef>
                <a:spcPts val="40"/>
              </a:spcBef>
            </a:pPr>
            <a:endParaRPr lang="en-US" sz="2000" b="1">
              <a:solidFill>
                <a:srgbClr val="008000"/>
              </a:solidFill>
              <a:latin typeface="Courier New"/>
              <a:cs typeface="Courier New"/>
            </a:endParaRPr>
          </a:p>
          <a:p>
            <a:pPr>
              <a:spcBef>
                <a:spcPts val="40"/>
              </a:spcBef>
            </a:pPr>
            <a:endParaRPr lang="en-US" sz="2000" b="1">
              <a:solidFill>
                <a:srgbClr val="008000"/>
              </a:solidFill>
              <a:latin typeface="Courier New"/>
              <a:cs typeface="Courier New"/>
            </a:endParaRPr>
          </a:p>
          <a:p>
            <a:pPr>
              <a:spcBef>
                <a:spcPts val="40"/>
              </a:spcBef>
            </a:pPr>
            <a:endParaRPr sz="2300">
              <a:latin typeface="Courier New"/>
              <a:cs typeface="Courier New"/>
            </a:endParaRPr>
          </a:p>
          <a:p>
            <a:pPr marL="12701"/>
            <a:r>
              <a:rPr sz="2000" b="1" dirty="0">
                <a:solidFill>
                  <a:srgbClr val="00396B"/>
                </a:solidFill>
                <a:latin typeface="Montserrat Medium" panose="00000600000000000000" pitchFamily="2" charset="-52"/>
                <a:cs typeface="Arial Black"/>
              </a:rPr>
              <a:t>Важно</a:t>
            </a:r>
            <a:r>
              <a:rPr sz="2000" dirty="0">
                <a:solidFill>
                  <a:srgbClr val="00396B"/>
                </a:solidFill>
                <a:latin typeface="Montserrat Medium" panose="00000600000000000000" pitchFamily="2" charset="-52"/>
                <a:cs typeface="Arial Black"/>
              </a:rPr>
              <a:t>:</a:t>
            </a:r>
            <a:r>
              <a:rPr sz="2000" spc="-10" dirty="0">
                <a:solidFill>
                  <a:srgbClr val="00396B"/>
                </a:solidFill>
                <a:latin typeface="Montserrat Medium" panose="00000600000000000000" pitchFamily="2" charset="-52"/>
                <a:cs typeface="Arial Black"/>
              </a:rPr>
              <a:t> </a:t>
            </a:r>
            <a:r>
              <a:rPr sz="2000" dirty="0">
                <a:solidFill>
                  <a:srgbClr val="00396B"/>
                </a:solidFill>
                <a:latin typeface="Montserrat Medium" panose="00000600000000000000" pitchFamily="2" charset="-52"/>
                <a:cs typeface="Arial Black"/>
              </a:rPr>
              <a:t>не</a:t>
            </a:r>
            <a:r>
              <a:rPr sz="2000" spc="-35" dirty="0">
                <a:solidFill>
                  <a:srgbClr val="00396B"/>
                </a:solidFill>
                <a:latin typeface="Montserrat Medium" panose="00000600000000000000" pitchFamily="2" charset="-52"/>
                <a:cs typeface="Arial Black"/>
              </a:rPr>
              <a:t> </a:t>
            </a:r>
            <a:r>
              <a:rPr sz="2000" dirty="0">
                <a:solidFill>
                  <a:srgbClr val="00396B"/>
                </a:solidFill>
                <a:latin typeface="Montserrat Medium" panose="00000600000000000000" pitchFamily="2" charset="-52"/>
                <a:cs typeface="Arial Black"/>
              </a:rPr>
              <a:t>забывать</a:t>
            </a:r>
            <a:r>
              <a:rPr sz="2000" spc="-25" dirty="0">
                <a:solidFill>
                  <a:srgbClr val="00396B"/>
                </a:solidFill>
                <a:latin typeface="Montserrat Medium" panose="00000600000000000000" pitchFamily="2" charset="-52"/>
                <a:cs typeface="Arial Black"/>
              </a:rPr>
              <a:t> </a:t>
            </a:r>
            <a:r>
              <a:rPr sz="2000" spc="-5" dirty="0">
                <a:solidFill>
                  <a:srgbClr val="00396B"/>
                </a:solidFill>
                <a:latin typeface="Montserrat Medium" panose="00000600000000000000" pitchFamily="2" charset="-52"/>
                <a:cs typeface="Arial Black"/>
              </a:rPr>
              <a:t>сепараторы</a:t>
            </a:r>
            <a:endParaRPr sz="2000">
              <a:solidFill>
                <a:srgbClr val="00396B"/>
              </a:solidFill>
              <a:latin typeface="Montserrat Medium" panose="00000600000000000000" pitchFamily="2" charset="-52"/>
              <a:cs typeface="Arial Black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29B631C-19B7-442E-A1D1-F7DC19A8C2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5755" y="1413272"/>
            <a:ext cx="2682145" cy="61555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import </a:t>
            </a:r>
            <a:r>
              <a:rPr kumimoji="0" lang="ru-RU" altLang="ru-RU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pandas </a:t>
            </a:r>
            <a:r>
              <a:rPr kumimoji="0" lang="ru-RU" altLang="ru-RU" sz="1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as </a:t>
            </a:r>
            <a:r>
              <a:rPr kumimoji="0" lang="ru-RU" altLang="ru-RU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pd</a:t>
            </a:r>
            <a:br>
              <a:rPr kumimoji="0" lang="ru-RU" altLang="ru-RU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ru-RU" altLang="ru-RU" sz="1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import </a:t>
            </a:r>
            <a:r>
              <a:rPr kumimoji="0" lang="ru-RU" altLang="ru-RU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numpy </a:t>
            </a:r>
            <a:r>
              <a:rPr kumimoji="0" lang="ru-RU" altLang="ru-RU" sz="1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as </a:t>
            </a:r>
            <a:r>
              <a:rPr kumimoji="0" lang="ru-RU" altLang="ru-RU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np</a:t>
            </a:r>
            <a:endParaRPr kumimoji="0" lang="ru-RU" altLang="ru-RU" sz="1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47B339B-51DA-4D2E-AE3A-0FB89CB7A8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5755" y="3269620"/>
            <a:ext cx="9254457" cy="218521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7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# Excel</a:t>
            </a:r>
            <a:br>
              <a:rPr kumimoji="0" lang="ru-RU" altLang="ru-RU" sz="17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ru-RU" altLang="ru-RU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data2 = pd.read_excel(</a:t>
            </a:r>
            <a:r>
              <a:rPr kumimoji="0" lang="ru-RU" altLang="ru-RU" sz="17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'D:</a:t>
            </a:r>
            <a:r>
              <a:rPr kumimoji="0" lang="ru-RU" altLang="ru-RU" sz="1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\\</a:t>
            </a:r>
            <a:r>
              <a:rPr kumimoji="0" lang="ru-RU" altLang="ru-RU" sz="17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filename.xlsx'</a:t>
            </a:r>
            <a:r>
              <a:rPr kumimoji="0" lang="ru-RU" altLang="ru-RU" sz="1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ru-RU" altLang="ru-RU" sz="17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sheetname</a:t>
            </a:r>
            <a:r>
              <a:rPr kumimoji="0" lang="ru-RU" altLang="ru-RU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</a:t>
            </a:r>
            <a:r>
              <a:rPr kumimoji="0" lang="ru-RU" altLang="ru-RU" sz="17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'1'</a:t>
            </a:r>
            <a:r>
              <a:rPr kumimoji="0" lang="ru-RU" altLang="ru-RU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  </a:t>
            </a:r>
            <a:r>
              <a:rPr kumimoji="0" lang="ru-RU" altLang="ru-RU" sz="17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# csv-файл</a:t>
            </a:r>
            <a:br>
              <a:rPr kumimoji="0" lang="ru-RU" altLang="ru-RU" sz="17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ru-RU" altLang="ru-RU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data = pd.read_csv(</a:t>
            </a:r>
            <a:r>
              <a:rPr kumimoji="0" lang="ru-RU" altLang="ru-RU" sz="17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'D:</a:t>
            </a:r>
            <a:r>
              <a:rPr kumimoji="0" lang="ru-RU" altLang="ru-RU" sz="1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\\</a:t>
            </a:r>
            <a:r>
              <a:rPr kumimoji="0" lang="ru-RU" altLang="ru-RU" sz="17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filename.csv'</a:t>
            </a:r>
            <a:r>
              <a:rPr kumimoji="0" lang="ru-RU" altLang="ru-RU" sz="1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ru-RU" altLang="ru-RU" sz="17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sep</a:t>
            </a:r>
            <a:r>
              <a:rPr kumimoji="0" lang="ru-RU" altLang="ru-RU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</a:t>
            </a:r>
            <a:r>
              <a:rPr kumimoji="0" lang="ru-RU" altLang="ru-RU" sz="17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';'</a:t>
            </a:r>
            <a:r>
              <a:rPr kumimoji="0" lang="ru-RU" altLang="ru-RU" sz="1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ru-RU" altLang="ru-RU" sz="17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decimal</a:t>
            </a:r>
            <a:r>
              <a:rPr kumimoji="0" lang="ru-RU" altLang="ru-RU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</a:t>
            </a:r>
            <a:r>
              <a:rPr kumimoji="0" lang="ru-RU" altLang="ru-RU" sz="17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','</a:t>
            </a:r>
            <a:r>
              <a:rPr kumimoji="0" lang="ru-RU" altLang="ru-RU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  </a:t>
            </a:r>
            <a:br>
              <a:rPr kumimoji="0" lang="ru-RU" altLang="ru-RU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ru-RU" altLang="ru-RU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data.to_csv(</a:t>
            </a:r>
            <a:r>
              <a:rPr kumimoji="0" lang="ru-RU" altLang="ru-RU" sz="17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'foo.csv'</a:t>
            </a:r>
            <a:r>
              <a:rPr kumimoji="0" lang="ru-RU" altLang="ru-RU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 </a:t>
            </a:r>
            <a:r>
              <a:rPr kumimoji="0" lang="ru-RU" altLang="ru-RU" sz="17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# сохранение</a:t>
            </a:r>
            <a:br>
              <a:rPr kumimoji="0" lang="ru-RU" altLang="ru-RU" sz="17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ru-RU" altLang="ru-RU" sz="17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# HDF5</a:t>
            </a:r>
            <a:br>
              <a:rPr kumimoji="0" lang="ru-RU" altLang="ru-RU" sz="17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ru-RU" altLang="ru-RU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pd.read_hdf(</a:t>
            </a:r>
            <a:r>
              <a:rPr kumimoji="0" lang="ru-RU" altLang="ru-RU" sz="17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'foo.h5'</a:t>
            </a:r>
            <a:r>
              <a:rPr kumimoji="0" lang="ru-RU" altLang="ru-RU" sz="1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ru-RU" altLang="ru-RU" sz="17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'df’</a:t>
            </a:r>
            <a:r>
              <a:rPr kumimoji="0" lang="ru-RU" altLang="ru-RU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endParaRPr kumimoji="0" lang="en-US" altLang="ru-RU" sz="1700" b="0" i="0" u="none" strike="noStrike" cap="none" normalizeH="0" baseline="0">
              <a:ln>
                <a:noFill/>
              </a:ln>
              <a:solidFill>
                <a:srgbClr val="A9B7C6"/>
              </a:solidFill>
              <a:effectLst/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df.to_hdf(</a:t>
            </a:r>
            <a:r>
              <a:rPr kumimoji="0" lang="ru-RU" altLang="ru-RU" sz="17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'foo.h5'</a:t>
            </a:r>
            <a:r>
              <a:rPr kumimoji="0" lang="ru-RU" altLang="ru-RU" sz="1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ru-RU" altLang="ru-RU" sz="17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'df'</a:t>
            </a:r>
            <a:r>
              <a:rPr kumimoji="0" lang="ru-RU" altLang="ru-RU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 </a:t>
            </a:r>
            <a:r>
              <a:rPr kumimoji="0" lang="ru-RU" altLang="ru-RU" sz="17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#  сохранение</a:t>
            </a:r>
            <a:br>
              <a:rPr kumimoji="0" lang="ru-RU" altLang="ru-RU" sz="17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endParaRPr kumimoji="0" lang="ru-RU" altLang="ru-RU" sz="1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893469" y="372840"/>
            <a:ext cx="41910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1">
              <a:spcBef>
                <a:spcPts val="100"/>
              </a:spcBef>
            </a:pPr>
            <a:r>
              <a:rPr sz="3200" b="1" dirty="0">
                <a:solidFill>
                  <a:srgbClr val="FF0068"/>
                </a:solidFill>
              </a:rPr>
              <a:t>После</a:t>
            </a:r>
            <a:r>
              <a:rPr sz="3200" b="1" spc="-35" dirty="0">
                <a:solidFill>
                  <a:srgbClr val="FF0068"/>
                </a:solidFill>
              </a:rPr>
              <a:t> </a:t>
            </a:r>
            <a:r>
              <a:rPr sz="3200" b="1" spc="-5">
                <a:solidFill>
                  <a:srgbClr val="FF0068"/>
                </a:solidFill>
              </a:rPr>
              <a:t>загрузки</a:t>
            </a:r>
            <a:r>
              <a:rPr sz="3200" b="1" spc="-30">
                <a:solidFill>
                  <a:srgbClr val="FF0068"/>
                </a:solidFill>
              </a:rPr>
              <a:t> </a:t>
            </a:r>
            <a:endParaRPr sz="3200" b="1" dirty="0">
              <a:solidFill>
                <a:srgbClr val="FF0068"/>
              </a:solidFill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xfrm>
            <a:off x="1675755" y="7059227"/>
            <a:ext cx="4907576" cy="22955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1">
              <a:spcBef>
                <a:spcPts val="110"/>
              </a:spcBef>
            </a:pPr>
            <a:r>
              <a:rPr dirty="0"/>
              <a:t>Курс</a:t>
            </a:r>
            <a:r>
              <a:rPr spc="-15" dirty="0"/>
              <a:t> </a:t>
            </a:r>
            <a:r>
              <a:rPr spc="-5" dirty="0"/>
              <a:t>«Алгоритмы,</a:t>
            </a:r>
            <a:r>
              <a:rPr spc="-10" dirty="0"/>
              <a:t> </a:t>
            </a:r>
            <a:r>
              <a:rPr spc="-5" dirty="0"/>
              <a:t>модели,</a:t>
            </a:r>
            <a:r>
              <a:rPr spc="-15" dirty="0"/>
              <a:t> </a:t>
            </a:r>
            <a:r>
              <a:rPr spc="-5" dirty="0"/>
              <a:t>алгебры»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xfrm>
            <a:off x="11690820" y="7059227"/>
            <a:ext cx="2831016" cy="22955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1">
              <a:spcBef>
                <a:spcPts val="110"/>
              </a:spcBef>
            </a:pPr>
            <a:r>
              <a:rPr dirty="0"/>
              <a:t>29</a:t>
            </a:r>
            <a:r>
              <a:rPr spc="-25" dirty="0"/>
              <a:t> </a:t>
            </a:r>
            <a:r>
              <a:rPr spc="-5" dirty="0"/>
              <a:t>октября</a:t>
            </a:r>
            <a:r>
              <a:rPr spc="-25" dirty="0"/>
              <a:t> </a:t>
            </a:r>
            <a:r>
              <a:rPr spc="-5" dirty="0"/>
              <a:t>2015</a:t>
            </a:r>
            <a:r>
              <a:rPr spc="-20" dirty="0"/>
              <a:t> </a:t>
            </a:r>
            <a:r>
              <a:rPr spc="-5" dirty="0"/>
              <a:t>года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614330" y="941577"/>
            <a:ext cx="9628505" cy="123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9522">
              <a:spcBef>
                <a:spcPts val="100"/>
              </a:spcBef>
            </a:pPr>
            <a:r>
              <a:rPr sz="2000" b="1" dirty="0">
                <a:solidFill>
                  <a:srgbClr val="00396B"/>
                </a:solidFill>
                <a:latin typeface="Montserrat Medium" panose="00000600000000000000" pitchFamily="2" charset="-52"/>
                <a:cs typeface="Arial Black"/>
              </a:rPr>
              <a:t>1.</a:t>
            </a:r>
            <a:r>
              <a:rPr sz="2000" b="1" spc="-5" dirty="0">
                <a:solidFill>
                  <a:srgbClr val="00396B"/>
                </a:solidFill>
                <a:latin typeface="Montserrat Medium" panose="00000600000000000000" pitchFamily="2" charset="-52"/>
                <a:cs typeface="Arial Black"/>
              </a:rPr>
              <a:t> Смотрим</a:t>
            </a:r>
            <a:r>
              <a:rPr sz="2000" b="1" spc="-10" dirty="0">
                <a:solidFill>
                  <a:srgbClr val="00396B"/>
                </a:solidFill>
                <a:latin typeface="Montserrat Medium" panose="00000600000000000000" pitchFamily="2" charset="-52"/>
                <a:cs typeface="Arial Black"/>
              </a:rPr>
              <a:t> </a:t>
            </a:r>
            <a:r>
              <a:rPr sz="2000" b="1" dirty="0">
                <a:solidFill>
                  <a:srgbClr val="00396B"/>
                </a:solidFill>
                <a:latin typeface="Montserrat Medium" panose="00000600000000000000" pitchFamily="2" charset="-52"/>
                <a:cs typeface="Arial Black"/>
              </a:rPr>
              <a:t>на</a:t>
            </a:r>
            <a:r>
              <a:rPr sz="2000" b="1" spc="-10" dirty="0">
                <a:solidFill>
                  <a:srgbClr val="00396B"/>
                </a:solidFill>
                <a:latin typeface="Montserrat Medium" panose="00000600000000000000" pitchFamily="2" charset="-52"/>
                <a:cs typeface="Arial Black"/>
              </a:rPr>
              <a:t> данные</a:t>
            </a:r>
            <a:endParaRPr sz="2000" b="1">
              <a:solidFill>
                <a:srgbClr val="00396B"/>
              </a:solidFill>
              <a:latin typeface="Montserrat Medium" panose="00000600000000000000" pitchFamily="2" charset="-52"/>
              <a:cs typeface="Arial Black"/>
            </a:endParaRPr>
          </a:p>
          <a:p>
            <a:pPr>
              <a:spcBef>
                <a:spcPts val="65"/>
              </a:spcBef>
            </a:pPr>
            <a:endParaRPr sz="2000">
              <a:latin typeface="Arial Black"/>
              <a:cs typeface="Arial Black"/>
            </a:endParaRPr>
          </a:p>
          <a:p>
            <a:pPr marL="12701" marR="5080">
              <a:lnSpc>
                <a:spcPts val="2270"/>
              </a:lnSpc>
            </a:pPr>
            <a:r>
              <a:rPr sz="2000" b="1" spc="-5" dirty="0">
                <a:latin typeface="Courier New"/>
                <a:cs typeface="Courier New"/>
              </a:rPr>
              <a:t>datatrain</a:t>
            </a:r>
            <a:r>
              <a:rPr sz="2000" b="1" spc="30" dirty="0"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000080"/>
                </a:solidFill>
                <a:latin typeface="Courier New"/>
                <a:cs typeface="Courier New"/>
              </a:rPr>
              <a:t>=</a:t>
            </a:r>
            <a:r>
              <a:rPr sz="2000" b="1" spc="25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pd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.</a:t>
            </a:r>
            <a:r>
              <a:rPr sz="2000" b="1" spc="-5" dirty="0">
                <a:latin typeface="Courier New"/>
                <a:cs typeface="Courier New"/>
              </a:rPr>
              <a:t>read_csv</a:t>
            </a:r>
            <a:r>
              <a:rPr sz="2000" b="1" spc="-5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sz="2000" b="1" spc="-5">
                <a:solidFill>
                  <a:srgbClr val="808080"/>
                </a:solidFill>
                <a:latin typeface="Courier New"/>
                <a:cs typeface="Courier New"/>
              </a:rPr>
              <a:t>'train.csv’</a:t>
            </a:r>
            <a:r>
              <a:rPr sz="2000" b="1" spc="-5">
                <a:solidFill>
                  <a:srgbClr val="000080"/>
                </a:solidFill>
                <a:latin typeface="Courier New"/>
                <a:cs typeface="Courier New"/>
              </a:rPr>
              <a:t>) </a:t>
            </a:r>
            <a:endParaRPr lang="ru-RU" sz="2000" b="1" spc="-5">
              <a:solidFill>
                <a:srgbClr val="000080"/>
              </a:solidFill>
              <a:latin typeface="Courier New"/>
              <a:cs typeface="Courier New"/>
            </a:endParaRPr>
          </a:p>
          <a:p>
            <a:pPr marL="12701" marR="5080">
              <a:lnSpc>
                <a:spcPts val="2270"/>
              </a:lnSpc>
            </a:pPr>
            <a:r>
              <a:rPr lang="en-US" sz="2000" b="1" spc="-5">
                <a:solidFill>
                  <a:srgbClr val="000080"/>
                </a:solidFill>
                <a:latin typeface="Courier New"/>
                <a:cs typeface="Courier New"/>
              </a:rPr>
              <a:t>print(</a:t>
            </a:r>
            <a:r>
              <a:rPr sz="2000" b="1" spc="-1185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datatrain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[:</a:t>
            </a:r>
            <a:r>
              <a:rPr sz="2000" b="1" spc="-5">
                <a:solidFill>
                  <a:srgbClr val="FF0000"/>
                </a:solidFill>
                <a:latin typeface="Courier New"/>
                <a:cs typeface="Courier New"/>
              </a:rPr>
              <a:t>3</a:t>
            </a:r>
            <a:r>
              <a:rPr sz="2000" b="1" spc="-5">
                <a:solidFill>
                  <a:srgbClr val="000080"/>
                </a:solidFill>
                <a:latin typeface="Courier New"/>
                <a:cs typeface="Courier New"/>
              </a:rPr>
              <a:t>]</a:t>
            </a:r>
            <a:r>
              <a:rPr lang="en-US" sz="2000" b="1" spc="-5">
                <a:solidFill>
                  <a:srgbClr val="000080"/>
                </a:solidFill>
                <a:latin typeface="Courier New"/>
                <a:cs typeface="Courier New"/>
              </a:rPr>
              <a:t>)</a:t>
            </a:r>
            <a:endParaRPr sz="2000">
              <a:latin typeface="Courier New"/>
              <a:cs typeface="Courier New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596550" y="2525141"/>
          <a:ext cx="8745853" cy="12316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2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41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45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99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036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07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94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31254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44716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070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FEFE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00" spc="-5" dirty="0">
                          <a:latin typeface="Arial Black"/>
                          <a:cs typeface="Arial Black"/>
                        </a:rPr>
                        <a:t>Store</a:t>
                      </a:r>
                      <a:endParaRPr sz="1400">
                        <a:latin typeface="Arial Black"/>
                        <a:cs typeface="Arial Black"/>
                      </a:endParaRPr>
                    </a:p>
                  </a:txBody>
                  <a:tcPr marL="0" marR="0" marT="45085" marB="0">
                    <a:lnL w="9525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00" spc="-5" dirty="0">
                          <a:latin typeface="Arial Black"/>
                          <a:cs typeface="Arial Black"/>
                        </a:rPr>
                        <a:t>DayOfWeek</a:t>
                      </a:r>
                      <a:endParaRPr sz="1400">
                        <a:latin typeface="Arial Black"/>
                        <a:cs typeface="Arial Black"/>
                      </a:endParaRPr>
                    </a:p>
                  </a:txBody>
                  <a:tcPr marL="0" marR="0" marT="45085" marB="0">
                    <a:lnL w="9525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00" dirty="0">
                          <a:latin typeface="Arial Black"/>
                          <a:cs typeface="Arial Black"/>
                        </a:rPr>
                        <a:t>Date</a:t>
                      </a:r>
                      <a:endParaRPr sz="1400">
                        <a:latin typeface="Arial Black"/>
                        <a:cs typeface="Arial Black"/>
                      </a:endParaRPr>
                    </a:p>
                  </a:txBody>
                  <a:tcPr marL="0" marR="0" marT="45085" marB="0">
                    <a:lnL w="9525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9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00" spc="-5" dirty="0">
                          <a:latin typeface="Arial Black"/>
                          <a:cs typeface="Arial Black"/>
                        </a:rPr>
                        <a:t>Sales</a:t>
                      </a:r>
                      <a:endParaRPr sz="1400">
                        <a:latin typeface="Arial Black"/>
                        <a:cs typeface="Arial Black"/>
                      </a:endParaRPr>
                    </a:p>
                  </a:txBody>
                  <a:tcPr marL="0" marR="0" marT="45085" marB="0">
                    <a:lnL w="9525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00" spc="-5" dirty="0">
                          <a:latin typeface="Arial Black"/>
                          <a:cs typeface="Arial Black"/>
                        </a:rPr>
                        <a:t>Customers</a:t>
                      </a:r>
                      <a:endParaRPr sz="1400">
                        <a:latin typeface="Arial Black"/>
                        <a:cs typeface="Arial Black"/>
                      </a:endParaRPr>
                    </a:p>
                  </a:txBody>
                  <a:tcPr marL="0" marR="0" marT="45085" marB="0">
                    <a:lnL w="9525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00" spc="-5" dirty="0">
                          <a:latin typeface="Arial Black"/>
                          <a:cs typeface="Arial Black"/>
                        </a:rPr>
                        <a:t>Open</a:t>
                      </a:r>
                      <a:endParaRPr sz="1400">
                        <a:latin typeface="Arial Black"/>
                        <a:cs typeface="Arial Black"/>
                      </a:endParaRPr>
                    </a:p>
                  </a:txBody>
                  <a:tcPr marL="0" marR="0" marT="45085" marB="0">
                    <a:lnL w="9525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00" spc="-5" dirty="0">
                          <a:latin typeface="Arial Black"/>
                          <a:cs typeface="Arial Black"/>
                        </a:rPr>
                        <a:t>Promo</a:t>
                      </a:r>
                      <a:endParaRPr sz="1400">
                        <a:latin typeface="Arial Black"/>
                        <a:cs typeface="Arial Black"/>
                      </a:endParaRPr>
                    </a:p>
                  </a:txBody>
                  <a:tcPr marL="0" marR="0" marT="45085" marB="0">
                    <a:lnL w="9525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00" spc="-5" dirty="0">
                          <a:latin typeface="Arial Black"/>
                          <a:cs typeface="Arial Black"/>
                        </a:rPr>
                        <a:t>StateHoliday</a:t>
                      </a:r>
                      <a:endParaRPr sz="1400">
                        <a:latin typeface="Arial Black"/>
                        <a:cs typeface="Arial Black"/>
                      </a:endParaRPr>
                    </a:p>
                  </a:txBody>
                  <a:tcPr marL="0" marR="0" marT="45085" marB="0">
                    <a:lnL w="9525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00" spc="-5" dirty="0">
                          <a:latin typeface="Arial Black"/>
                          <a:cs typeface="Arial Black"/>
                        </a:rPr>
                        <a:t>SchoolHoliday</a:t>
                      </a:r>
                      <a:endParaRPr sz="1400">
                        <a:latin typeface="Arial Black"/>
                        <a:cs typeface="Arial Black"/>
                      </a:endParaRPr>
                    </a:p>
                  </a:txBody>
                  <a:tcPr marL="0" marR="0" marT="45085" marB="0">
                    <a:lnL w="9525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84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400" dirty="0">
                          <a:latin typeface="Arial Black"/>
                          <a:cs typeface="Arial Black"/>
                        </a:rPr>
                        <a:t>0</a:t>
                      </a:r>
                      <a:endParaRPr sz="1400">
                        <a:latin typeface="Arial Black"/>
                        <a:cs typeface="Arial Black"/>
                      </a:endParaRPr>
                    </a:p>
                  </a:txBody>
                  <a:tcPr marL="0" marR="0" marT="46355" marB="0">
                    <a:lnL w="9525">
                      <a:solidFill>
                        <a:srgbClr val="EFEFE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400" dirty="0">
                          <a:latin typeface="Arial Black"/>
                          <a:cs typeface="Arial Black"/>
                        </a:rPr>
                        <a:t>1</a:t>
                      </a:r>
                      <a:endParaRPr sz="1400">
                        <a:latin typeface="Arial Black"/>
                        <a:cs typeface="Arial Black"/>
                      </a:endParaRPr>
                    </a:p>
                  </a:txBody>
                  <a:tcPr marL="0" marR="0" marT="46355" marB="0">
                    <a:lnL w="9525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400" dirty="0">
                          <a:latin typeface="Arial Black"/>
                          <a:cs typeface="Arial Black"/>
                        </a:rPr>
                        <a:t>5</a:t>
                      </a:r>
                      <a:endParaRPr sz="1400">
                        <a:latin typeface="Arial Black"/>
                        <a:cs typeface="Arial Black"/>
                      </a:endParaRPr>
                    </a:p>
                  </a:txBody>
                  <a:tcPr marL="0" marR="0" marT="46355" marB="0">
                    <a:lnL w="9525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400" spc="-5" dirty="0">
                          <a:latin typeface="Arial Black"/>
                          <a:cs typeface="Arial Black"/>
                        </a:rPr>
                        <a:t>2015-07-31</a:t>
                      </a:r>
                      <a:endParaRPr sz="1400">
                        <a:latin typeface="Arial Black"/>
                        <a:cs typeface="Arial Black"/>
                      </a:endParaRPr>
                    </a:p>
                  </a:txBody>
                  <a:tcPr marL="0" marR="0" marT="46355" marB="0">
                    <a:lnL w="9525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400" spc="-5" dirty="0">
                          <a:latin typeface="Arial Black"/>
                          <a:cs typeface="Arial Black"/>
                        </a:rPr>
                        <a:t>5263</a:t>
                      </a:r>
                      <a:endParaRPr sz="1400">
                        <a:latin typeface="Arial Black"/>
                        <a:cs typeface="Arial Black"/>
                      </a:endParaRPr>
                    </a:p>
                  </a:txBody>
                  <a:tcPr marL="0" marR="0" marT="46355" marB="0">
                    <a:lnL w="9525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400" spc="-5" dirty="0">
                          <a:latin typeface="Arial Black"/>
                          <a:cs typeface="Arial Black"/>
                        </a:rPr>
                        <a:t>555</a:t>
                      </a:r>
                      <a:endParaRPr sz="1400">
                        <a:latin typeface="Arial Black"/>
                        <a:cs typeface="Arial Black"/>
                      </a:endParaRPr>
                    </a:p>
                  </a:txBody>
                  <a:tcPr marL="0" marR="0" marT="46355" marB="0">
                    <a:lnL w="9525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400" dirty="0">
                          <a:latin typeface="Arial Black"/>
                          <a:cs typeface="Arial Black"/>
                        </a:rPr>
                        <a:t>1</a:t>
                      </a:r>
                      <a:endParaRPr sz="1400">
                        <a:latin typeface="Arial Black"/>
                        <a:cs typeface="Arial Black"/>
                      </a:endParaRPr>
                    </a:p>
                  </a:txBody>
                  <a:tcPr marL="0" marR="0" marT="46355" marB="0">
                    <a:lnL w="9525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400" dirty="0">
                          <a:latin typeface="Arial Black"/>
                          <a:cs typeface="Arial Black"/>
                        </a:rPr>
                        <a:t>1</a:t>
                      </a:r>
                      <a:endParaRPr sz="1400">
                        <a:latin typeface="Arial Black"/>
                        <a:cs typeface="Arial Black"/>
                      </a:endParaRPr>
                    </a:p>
                  </a:txBody>
                  <a:tcPr marL="0" marR="0" marT="46355" marB="0">
                    <a:lnL w="9525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400" dirty="0">
                          <a:latin typeface="Arial Black"/>
                          <a:cs typeface="Arial Black"/>
                        </a:rPr>
                        <a:t>0</a:t>
                      </a:r>
                      <a:endParaRPr sz="1400">
                        <a:latin typeface="Arial Black"/>
                        <a:cs typeface="Arial Black"/>
                      </a:endParaRPr>
                    </a:p>
                  </a:txBody>
                  <a:tcPr marL="0" marR="0" marT="46355" marB="0">
                    <a:lnL w="9525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400" dirty="0">
                          <a:latin typeface="Arial Black"/>
                          <a:cs typeface="Arial Black"/>
                        </a:rPr>
                        <a:t>1</a:t>
                      </a:r>
                      <a:endParaRPr sz="1400">
                        <a:latin typeface="Arial Black"/>
                        <a:cs typeface="Arial Black"/>
                      </a:endParaRPr>
                    </a:p>
                  </a:txBody>
                  <a:tcPr marL="0" marR="0" marT="46355" marB="0">
                    <a:lnL w="9525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810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400" dirty="0">
                          <a:latin typeface="Arial Black"/>
                          <a:cs typeface="Arial Black"/>
                        </a:rPr>
                        <a:t>1</a:t>
                      </a:r>
                      <a:endParaRPr sz="1400">
                        <a:latin typeface="Arial Black"/>
                        <a:cs typeface="Arial Black"/>
                      </a:endParaRPr>
                    </a:p>
                  </a:txBody>
                  <a:tcPr marL="0" marR="0" marB="0">
                    <a:lnL w="9525">
                      <a:solidFill>
                        <a:srgbClr val="EFEFE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400" dirty="0">
                          <a:latin typeface="Arial Black"/>
                          <a:cs typeface="Arial Black"/>
                        </a:rPr>
                        <a:t>2</a:t>
                      </a:r>
                      <a:endParaRPr sz="1400">
                        <a:latin typeface="Arial Black"/>
                        <a:cs typeface="Arial Black"/>
                      </a:endParaRPr>
                    </a:p>
                  </a:txBody>
                  <a:tcPr marL="0" marR="0" marB="0">
                    <a:lnL w="9525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400" dirty="0">
                          <a:latin typeface="Arial Black"/>
                          <a:cs typeface="Arial Black"/>
                        </a:rPr>
                        <a:t>5</a:t>
                      </a:r>
                      <a:endParaRPr sz="1400">
                        <a:latin typeface="Arial Black"/>
                        <a:cs typeface="Arial Black"/>
                      </a:endParaRPr>
                    </a:p>
                  </a:txBody>
                  <a:tcPr marL="0" marR="0" marB="0">
                    <a:lnL w="9525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400" spc="-5" dirty="0">
                          <a:latin typeface="Arial Black"/>
                          <a:cs typeface="Arial Black"/>
                        </a:rPr>
                        <a:t>2015-07-31</a:t>
                      </a:r>
                      <a:endParaRPr sz="1400">
                        <a:latin typeface="Arial Black"/>
                        <a:cs typeface="Arial Black"/>
                      </a:endParaRPr>
                    </a:p>
                  </a:txBody>
                  <a:tcPr marL="0" marR="0" marB="0">
                    <a:lnL w="9525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400" spc="-5" dirty="0">
                          <a:latin typeface="Arial Black"/>
                          <a:cs typeface="Arial Black"/>
                        </a:rPr>
                        <a:t>6064</a:t>
                      </a:r>
                      <a:endParaRPr sz="1400">
                        <a:latin typeface="Arial Black"/>
                        <a:cs typeface="Arial Black"/>
                      </a:endParaRPr>
                    </a:p>
                  </a:txBody>
                  <a:tcPr marL="0" marR="0" marB="0">
                    <a:lnL w="9525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400" spc="-5" dirty="0">
                          <a:latin typeface="Arial Black"/>
                          <a:cs typeface="Arial Black"/>
                        </a:rPr>
                        <a:t>625</a:t>
                      </a:r>
                      <a:endParaRPr sz="1400">
                        <a:latin typeface="Arial Black"/>
                        <a:cs typeface="Arial Black"/>
                      </a:endParaRPr>
                    </a:p>
                  </a:txBody>
                  <a:tcPr marL="0" marR="0" marB="0">
                    <a:lnL w="9525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400" dirty="0">
                          <a:latin typeface="Arial Black"/>
                          <a:cs typeface="Arial Black"/>
                        </a:rPr>
                        <a:t>1</a:t>
                      </a:r>
                      <a:endParaRPr sz="1400">
                        <a:latin typeface="Arial Black"/>
                        <a:cs typeface="Arial Black"/>
                      </a:endParaRPr>
                    </a:p>
                  </a:txBody>
                  <a:tcPr marL="0" marR="0" marB="0">
                    <a:lnL w="9525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400" dirty="0">
                          <a:latin typeface="Arial Black"/>
                          <a:cs typeface="Arial Black"/>
                        </a:rPr>
                        <a:t>1</a:t>
                      </a:r>
                      <a:endParaRPr sz="1400">
                        <a:latin typeface="Arial Black"/>
                        <a:cs typeface="Arial Black"/>
                      </a:endParaRPr>
                    </a:p>
                  </a:txBody>
                  <a:tcPr marL="0" marR="0" marB="0">
                    <a:lnL w="9525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400" dirty="0">
                          <a:latin typeface="Arial Black"/>
                          <a:cs typeface="Arial Black"/>
                        </a:rPr>
                        <a:t>0</a:t>
                      </a:r>
                      <a:endParaRPr sz="1400">
                        <a:latin typeface="Arial Black"/>
                        <a:cs typeface="Arial Black"/>
                      </a:endParaRPr>
                    </a:p>
                  </a:txBody>
                  <a:tcPr marL="0" marR="0" marB="0">
                    <a:lnL w="9525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400" dirty="0">
                          <a:latin typeface="Arial Black"/>
                          <a:cs typeface="Arial Black"/>
                        </a:rPr>
                        <a:t>1</a:t>
                      </a:r>
                      <a:endParaRPr sz="1400">
                        <a:latin typeface="Arial Black"/>
                        <a:cs typeface="Arial Black"/>
                      </a:endParaRPr>
                    </a:p>
                  </a:txBody>
                  <a:tcPr marL="0" marR="0" marB="0">
                    <a:lnL w="9525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86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400" dirty="0">
                          <a:latin typeface="Arial Black"/>
                          <a:cs typeface="Arial Black"/>
                        </a:rPr>
                        <a:t>2</a:t>
                      </a:r>
                      <a:endParaRPr sz="1400">
                        <a:latin typeface="Arial Black"/>
                        <a:cs typeface="Arial Black"/>
                      </a:endParaRPr>
                    </a:p>
                  </a:txBody>
                  <a:tcPr marL="0" marR="0" marT="46355" marB="0">
                    <a:lnL w="9525">
                      <a:solidFill>
                        <a:srgbClr val="EFEFE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400" dirty="0">
                          <a:latin typeface="Arial Black"/>
                          <a:cs typeface="Arial Black"/>
                        </a:rPr>
                        <a:t>3</a:t>
                      </a:r>
                      <a:endParaRPr sz="1400">
                        <a:latin typeface="Arial Black"/>
                        <a:cs typeface="Arial Black"/>
                      </a:endParaRPr>
                    </a:p>
                  </a:txBody>
                  <a:tcPr marL="0" marR="0" marT="46355" marB="0">
                    <a:lnL w="9525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400" dirty="0">
                          <a:latin typeface="Arial Black"/>
                          <a:cs typeface="Arial Black"/>
                        </a:rPr>
                        <a:t>5</a:t>
                      </a:r>
                      <a:endParaRPr sz="1400">
                        <a:latin typeface="Arial Black"/>
                        <a:cs typeface="Arial Black"/>
                      </a:endParaRPr>
                    </a:p>
                  </a:txBody>
                  <a:tcPr marL="0" marR="0" marT="46355" marB="0">
                    <a:lnL w="9525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400" spc="-5" dirty="0">
                          <a:latin typeface="Arial Black"/>
                          <a:cs typeface="Arial Black"/>
                        </a:rPr>
                        <a:t>2015-07-31</a:t>
                      </a:r>
                      <a:endParaRPr sz="1400">
                        <a:latin typeface="Arial Black"/>
                        <a:cs typeface="Arial Black"/>
                      </a:endParaRPr>
                    </a:p>
                  </a:txBody>
                  <a:tcPr marL="0" marR="0" marT="46355" marB="0">
                    <a:lnL w="9525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400" spc="-5" dirty="0">
                          <a:latin typeface="Arial Black"/>
                          <a:cs typeface="Arial Black"/>
                        </a:rPr>
                        <a:t>8314</a:t>
                      </a:r>
                      <a:endParaRPr sz="1400">
                        <a:latin typeface="Arial Black"/>
                        <a:cs typeface="Arial Black"/>
                      </a:endParaRPr>
                    </a:p>
                  </a:txBody>
                  <a:tcPr marL="0" marR="0" marT="46355" marB="0">
                    <a:lnL w="9525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400" spc="-5" dirty="0">
                          <a:latin typeface="Arial Black"/>
                          <a:cs typeface="Arial Black"/>
                        </a:rPr>
                        <a:t>821</a:t>
                      </a:r>
                      <a:endParaRPr sz="1400">
                        <a:latin typeface="Arial Black"/>
                        <a:cs typeface="Arial Black"/>
                      </a:endParaRPr>
                    </a:p>
                  </a:txBody>
                  <a:tcPr marL="0" marR="0" marT="46355" marB="0">
                    <a:lnL w="9525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400" dirty="0">
                          <a:latin typeface="Arial Black"/>
                          <a:cs typeface="Arial Black"/>
                        </a:rPr>
                        <a:t>1</a:t>
                      </a:r>
                      <a:endParaRPr sz="1400">
                        <a:latin typeface="Arial Black"/>
                        <a:cs typeface="Arial Black"/>
                      </a:endParaRPr>
                    </a:p>
                  </a:txBody>
                  <a:tcPr marL="0" marR="0" marT="46355" marB="0">
                    <a:lnL w="9525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400" dirty="0">
                          <a:latin typeface="Arial Black"/>
                          <a:cs typeface="Arial Black"/>
                        </a:rPr>
                        <a:t>1</a:t>
                      </a:r>
                      <a:endParaRPr sz="1400">
                        <a:latin typeface="Arial Black"/>
                        <a:cs typeface="Arial Black"/>
                      </a:endParaRPr>
                    </a:p>
                  </a:txBody>
                  <a:tcPr marL="0" marR="0" marT="46355" marB="0">
                    <a:lnL w="9525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400" dirty="0">
                          <a:latin typeface="Arial Black"/>
                          <a:cs typeface="Arial Black"/>
                        </a:rPr>
                        <a:t>0</a:t>
                      </a:r>
                      <a:endParaRPr sz="1400">
                        <a:latin typeface="Arial Black"/>
                        <a:cs typeface="Arial Black"/>
                      </a:endParaRPr>
                    </a:p>
                  </a:txBody>
                  <a:tcPr marL="0" marR="0" marT="46355" marB="0">
                    <a:lnL w="9525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400" dirty="0">
                          <a:latin typeface="Arial Black"/>
                          <a:cs typeface="Arial Black"/>
                        </a:rPr>
                        <a:t>1</a:t>
                      </a:r>
                      <a:endParaRPr sz="1400">
                        <a:latin typeface="Arial Black"/>
                        <a:cs typeface="Arial Black"/>
                      </a:endParaRPr>
                    </a:p>
                  </a:txBody>
                  <a:tcPr marL="0" marR="0" marT="46355" marB="0">
                    <a:lnL w="9525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1614330" y="4150234"/>
            <a:ext cx="7846695" cy="15215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1">
              <a:spcBef>
                <a:spcPts val="105"/>
              </a:spcBef>
            </a:pPr>
            <a:r>
              <a:rPr sz="2000" dirty="0">
                <a:solidFill>
                  <a:srgbClr val="00396B"/>
                </a:solidFill>
                <a:latin typeface="Montserrat Medium" panose="00000600000000000000" pitchFamily="2" charset="-52"/>
                <a:cs typeface="Arial Black"/>
              </a:rPr>
              <a:t>В</a:t>
            </a:r>
            <a:r>
              <a:rPr sz="2000" spc="10" dirty="0">
                <a:solidFill>
                  <a:srgbClr val="00396B"/>
                </a:solidFill>
                <a:latin typeface="Montserrat Medium" panose="00000600000000000000" pitchFamily="2" charset="-52"/>
                <a:cs typeface="Arial Black"/>
              </a:rPr>
              <a:t> </a:t>
            </a:r>
            <a:r>
              <a:rPr sz="2000" spc="-5" dirty="0">
                <a:solidFill>
                  <a:srgbClr val="00396B"/>
                </a:solidFill>
                <a:latin typeface="Montserrat Medium" panose="00000600000000000000" pitchFamily="2" charset="-52"/>
                <a:cs typeface="Arial Black"/>
              </a:rPr>
              <a:t>ноутбуке</a:t>
            </a:r>
            <a:r>
              <a:rPr sz="2000" spc="5" dirty="0">
                <a:solidFill>
                  <a:srgbClr val="00396B"/>
                </a:solidFill>
                <a:latin typeface="Montserrat Medium" panose="00000600000000000000" pitchFamily="2" charset="-52"/>
                <a:cs typeface="Arial Black"/>
              </a:rPr>
              <a:t> </a:t>
            </a:r>
            <a:r>
              <a:rPr sz="2000" b="1" spc="-5" dirty="0">
                <a:solidFill>
                  <a:srgbClr val="00396B"/>
                </a:solidFill>
                <a:latin typeface="Montserrat Medium" panose="00000600000000000000" pitchFamily="2" charset="-52"/>
                <a:cs typeface="Courier New"/>
              </a:rPr>
              <a:t>print</a:t>
            </a:r>
            <a:r>
              <a:rPr sz="2000" b="1" spc="5" dirty="0">
                <a:solidFill>
                  <a:srgbClr val="00396B"/>
                </a:solidFill>
                <a:latin typeface="Montserrat Medium" panose="00000600000000000000" pitchFamily="2" charset="-52"/>
                <a:cs typeface="Courier New"/>
              </a:rPr>
              <a:t> </a:t>
            </a:r>
            <a:r>
              <a:rPr sz="2000" b="1" spc="-5" dirty="0">
                <a:solidFill>
                  <a:srgbClr val="00396B"/>
                </a:solidFill>
                <a:latin typeface="Montserrat Medium" panose="00000600000000000000" pitchFamily="2" charset="-52"/>
                <a:cs typeface="Courier New"/>
              </a:rPr>
              <a:t>datatrain[:3]</a:t>
            </a:r>
            <a:r>
              <a:rPr sz="2000" b="1" spc="5" dirty="0">
                <a:solidFill>
                  <a:srgbClr val="00396B"/>
                </a:solidFill>
                <a:latin typeface="Montserrat Medium" panose="00000600000000000000" pitchFamily="2" charset="-52"/>
                <a:cs typeface="Courier New"/>
              </a:rPr>
              <a:t> </a:t>
            </a:r>
            <a:r>
              <a:rPr sz="2000" spc="-5" dirty="0">
                <a:solidFill>
                  <a:srgbClr val="00396B"/>
                </a:solidFill>
                <a:latin typeface="Montserrat Medium" panose="00000600000000000000" pitchFamily="2" charset="-52"/>
                <a:cs typeface="Arial Black"/>
              </a:rPr>
              <a:t>смотрится</a:t>
            </a:r>
            <a:r>
              <a:rPr sz="2000" spc="5" dirty="0">
                <a:solidFill>
                  <a:srgbClr val="00396B"/>
                </a:solidFill>
                <a:latin typeface="Montserrat Medium" panose="00000600000000000000" pitchFamily="2" charset="-52"/>
                <a:cs typeface="Arial Black"/>
              </a:rPr>
              <a:t> </a:t>
            </a:r>
            <a:r>
              <a:rPr sz="2000" spc="-5" dirty="0">
                <a:solidFill>
                  <a:srgbClr val="00396B"/>
                </a:solidFill>
                <a:latin typeface="Montserrat Medium" panose="00000600000000000000" pitchFamily="2" charset="-52"/>
                <a:cs typeface="Arial Black"/>
              </a:rPr>
              <a:t>хуже</a:t>
            </a:r>
            <a:endParaRPr sz="2000">
              <a:solidFill>
                <a:srgbClr val="00396B"/>
              </a:solidFill>
              <a:latin typeface="Montserrat Medium" panose="00000600000000000000" pitchFamily="2" charset="-52"/>
              <a:cs typeface="Arial Black"/>
            </a:endParaRPr>
          </a:p>
          <a:p>
            <a:pPr>
              <a:spcBef>
                <a:spcPts val="10"/>
              </a:spcBef>
            </a:pPr>
            <a:endParaRPr sz="1900">
              <a:latin typeface="Arial Black"/>
              <a:cs typeface="Arial Black"/>
            </a:endParaRPr>
          </a:p>
          <a:p>
            <a:pPr marL="2382654"/>
            <a:r>
              <a:rPr sz="2000" b="1" spc="-5" dirty="0">
                <a:solidFill>
                  <a:srgbClr val="00396B"/>
                </a:solidFill>
                <a:latin typeface="Montserrat Medium" panose="00000600000000000000" pitchFamily="2" charset="-52"/>
                <a:cs typeface="Arial Black"/>
              </a:rPr>
              <a:t>2.</a:t>
            </a:r>
            <a:r>
              <a:rPr sz="2000" b="1" dirty="0">
                <a:solidFill>
                  <a:srgbClr val="00396B"/>
                </a:solidFill>
                <a:latin typeface="Montserrat Medium" panose="00000600000000000000" pitchFamily="2" charset="-52"/>
                <a:cs typeface="Arial Black"/>
              </a:rPr>
              <a:t> </a:t>
            </a:r>
            <a:r>
              <a:rPr sz="2000" b="1" spc="-5" dirty="0">
                <a:solidFill>
                  <a:srgbClr val="00396B"/>
                </a:solidFill>
                <a:latin typeface="Montserrat Medium" panose="00000600000000000000" pitchFamily="2" charset="-52"/>
                <a:cs typeface="Arial Black"/>
              </a:rPr>
              <a:t>Приводим</a:t>
            </a:r>
            <a:r>
              <a:rPr sz="2000" b="1" dirty="0">
                <a:solidFill>
                  <a:srgbClr val="00396B"/>
                </a:solidFill>
                <a:latin typeface="Montserrat Medium" panose="00000600000000000000" pitchFamily="2" charset="-52"/>
                <a:cs typeface="Arial Black"/>
              </a:rPr>
              <a:t> </a:t>
            </a:r>
            <a:r>
              <a:rPr sz="2000" b="1" spc="-5" dirty="0">
                <a:solidFill>
                  <a:srgbClr val="00396B"/>
                </a:solidFill>
                <a:latin typeface="Montserrat Medium" panose="00000600000000000000" pitchFamily="2" charset="-52"/>
                <a:cs typeface="Arial Black"/>
              </a:rPr>
              <a:t>данные </a:t>
            </a:r>
            <a:r>
              <a:rPr sz="2000" b="1" dirty="0">
                <a:solidFill>
                  <a:srgbClr val="00396B"/>
                </a:solidFill>
                <a:latin typeface="Montserrat Medium" panose="00000600000000000000" pitchFamily="2" charset="-52"/>
                <a:cs typeface="Arial Black"/>
              </a:rPr>
              <a:t>к </a:t>
            </a:r>
            <a:r>
              <a:rPr sz="2000" b="1" spc="-5" dirty="0">
                <a:solidFill>
                  <a:srgbClr val="00396B"/>
                </a:solidFill>
                <a:latin typeface="Montserrat Medium" panose="00000600000000000000" pitchFamily="2" charset="-52"/>
                <a:cs typeface="Arial Black"/>
              </a:rPr>
              <a:t>нужным</a:t>
            </a:r>
            <a:r>
              <a:rPr sz="2000" b="1" spc="-10" dirty="0">
                <a:solidFill>
                  <a:srgbClr val="00396B"/>
                </a:solidFill>
                <a:latin typeface="Montserrat Medium" panose="00000600000000000000" pitchFamily="2" charset="-52"/>
                <a:cs typeface="Arial Black"/>
              </a:rPr>
              <a:t> </a:t>
            </a:r>
            <a:r>
              <a:rPr sz="2000" b="1" dirty="0">
                <a:solidFill>
                  <a:srgbClr val="00396B"/>
                </a:solidFill>
                <a:latin typeface="Montserrat Medium" panose="00000600000000000000" pitchFamily="2" charset="-52"/>
                <a:cs typeface="Arial Black"/>
              </a:rPr>
              <a:t>типам</a:t>
            </a:r>
            <a:endParaRPr sz="2000" b="1">
              <a:solidFill>
                <a:srgbClr val="00396B"/>
              </a:solidFill>
              <a:latin typeface="Montserrat Medium" panose="00000600000000000000" pitchFamily="2" charset="-52"/>
              <a:cs typeface="Arial Black"/>
            </a:endParaRPr>
          </a:p>
          <a:p>
            <a:pPr>
              <a:spcBef>
                <a:spcPts val="20"/>
              </a:spcBef>
            </a:pPr>
            <a:endParaRPr sz="1900">
              <a:latin typeface="Arial Black"/>
              <a:cs typeface="Arial Black"/>
            </a:endParaRPr>
          </a:p>
          <a:p>
            <a:pPr marL="12701"/>
            <a:r>
              <a:rPr sz="2000" b="1" spc="-5" dirty="0">
                <a:latin typeface="Courier New"/>
                <a:cs typeface="Courier New"/>
              </a:rPr>
              <a:t>datatrain.Date</a:t>
            </a:r>
            <a:r>
              <a:rPr sz="2000" b="1" dirty="0">
                <a:latin typeface="Courier New"/>
                <a:cs typeface="Courier New"/>
              </a:rPr>
              <a:t> = </a:t>
            </a:r>
            <a:r>
              <a:rPr sz="2000" b="1" spc="-5" dirty="0">
                <a:latin typeface="Courier New"/>
                <a:cs typeface="Courier New"/>
              </a:rPr>
              <a:t>pd.to_datetime(datatrain.Date)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979070" y="505487"/>
            <a:ext cx="5486399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1">
              <a:spcBef>
                <a:spcPts val="100"/>
              </a:spcBef>
            </a:pPr>
            <a:r>
              <a:rPr sz="3200" spc="-5" dirty="0">
                <a:solidFill>
                  <a:srgbClr val="FF0068"/>
                </a:solidFill>
              </a:rPr>
              <a:t>Создание</a:t>
            </a:r>
            <a:r>
              <a:rPr sz="3200" spc="-35" dirty="0">
                <a:solidFill>
                  <a:srgbClr val="FF0068"/>
                </a:solidFill>
              </a:rPr>
              <a:t> </a:t>
            </a:r>
            <a:r>
              <a:rPr sz="3200" spc="-5" dirty="0">
                <a:solidFill>
                  <a:srgbClr val="FF0068"/>
                </a:solidFill>
              </a:rPr>
              <a:t>ДатаФрейма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1675755" y="7059227"/>
            <a:ext cx="4907576" cy="22955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1">
              <a:spcBef>
                <a:spcPts val="110"/>
              </a:spcBef>
            </a:pPr>
            <a:r>
              <a:rPr dirty="0"/>
              <a:t>Курс</a:t>
            </a:r>
            <a:r>
              <a:rPr spc="-15" dirty="0"/>
              <a:t> </a:t>
            </a:r>
            <a:r>
              <a:rPr spc="-5" dirty="0"/>
              <a:t>«Алгоритмы,</a:t>
            </a:r>
            <a:r>
              <a:rPr spc="-10" dirty="0"/>
              <a:t> </a:t>
            </a:r>
            <a:r>
              <a:rPr spc="-5" dirty="0"/>
              <a:t>модели,</a:t>
            </a:r>
            <a:r>
              <a:rPr spc="-15" dirty="0"/>
              <a:t> </a:t>
            </a:r>
            <a:r>
              <a:rPr spc="-5" dirty="0"/>
              <a:t>алгебры»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xfrm>
            <a:off x="11690820" y="7059227"/>
            <a:ext cx="2831016" cy="22955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1">
              <a:spcBef>
                <a:spcPts val="110"/>
              </a:spcBef>
            </a:pPr>
            <a:r>
              <a:rPr dirty="0"/>
              <a:t>29</a:t>
            </a:r>
            <a:r>
              <a:rPr spc="-25" dirty="0"/>
              <a:t> </a:t>
            </a:r>
            <a:r>
              <a:rPr spc="-5" dirty="0"/>
              <a:t>октября</a:t>
            </a:r>
            <a:r>
              <a:rPr spc="-25" dirty="0"/>
              <a:t> </a:t>
            </a:r>
            <a:r>
              <a:rPr spc="-5" dirty="0"/>
              <a:t>2015</a:t>
            </a:r>
            <a:r>
              <a:rPr spc="-20" dirty="0"/>
              <a:t> </a:t>
            </a:r>
            <a:r>
              <a:rPr spc="-5" dirty="0"/>
              <a:t>года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614329" y="1161034"/>
            <a:ext cx="11127740" cy="299505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1">
              <a:lnSpc>
                <a:spcPts val="2335"/>
              </a:lnSpc>
              <a:spcBef>
                <a:spcPts val="105"/>
              </a:spcBef>
            </a:pPr>
            <a:r>
              <a:rPr sz="2000" b="1" dirty="0">
                <a:solidFill>
                  <a:srgbClr val="008000"/>
                </a:solidFill>
                <a:latin typeface="Courier New"/>
                <a:cs typeface="Courier New"/>
              </a:rPr>
              <a:t>#</a:t>
            </a:r>
            <a:r>
              <a:rPr sz="2000" b="1" spc="-3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008000"/>
                </a:solidFill>
                <a:latin typeface="Courier New"/>
                <a:cs typeface="Courier New"/>
              </a:rPr>
              <a:t>первый</a:t>
            </a:r>
            <a:r>
              <a:rPr sz="2000" b="1" spc="-3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008000"/>
                </a:solidFill>
                <a:latin typeface="Courier New"/>
                <a:cs typeface="Courier New"/>
              </a:rPr>
              <a:t>способ</a:t>
            </a:r>
            <a:endParaRPr sz="2000">
              <a:latin typeface="Courier New"/>
              <a:cs typeface="Courier New"/>
            </a:endParaRPr>
          </a:p>
          <a:p>
            <a:pPr marL="12701" marR="2139436">
              <a:lnSpc>
                <a:spcPts val="2270"/>
              </a:lnSpc>
              <a:spcBef>
                <a:spcPts val="114"/>
              </a:spcBef>
            </a:pPr>
            <a:r>
              <a:rPr sz="2000" b="1" spc="-5" dirty="0">
                <a:latin typeface="Courier New"/>
                <a:cs typeface="Courier New"/>
              </a:rPr>
              <a:t>data </a:t>
            </a:r>
            <a:r>
              <a:rPr sz="2000" b="1" dirty="0">
                <a:solidFill>
                  <a:srgbClr val="000080"/>
                </a:solidFill>
                <a:latin typeface="Courier New"/>
                <a:cs typeface="Courier New"/>
              </a:rPr>
              <a:t>= </a:t>
            </a:r>
            <a:r>
              <a:rPr sz="2000" b="1" spc="-5" dirty="0">
                <a:latin typeface="Courier New"/>
                <a:cs typeface="Courier New"/>
              </a:rPr>
              <a:t>pd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.</a:t>
            </a:r>
            <a:r>
              <a:rPr sz="2000" b="1" spc="-5">
                <a:latin typeface="Courier New"/>
                <a:cs typeface="Courier New"/>
              </a:rPr>
              <a:t>DataFrame</a:t>
            </a:r>
            <a:r>
              <a:rPr sz="2000" b="1" spc="-5">
                <a:solidFill>
                  <a:srgbClr val="000080"/>
                </a:solidFill>
                <a:latin typeface="Courier New"/>
                <a:cs typeface="Courier New"/>
              </a:rPr>
              <a:t>({ </a:t>
            </a:r>
            <a:endParaRPr lang="en-US" sz="2000" b="1" spc="-5">
              <a:solidFill>
                <a:srgbClr val="000080"/>
              </a:solidFill>
              <a:latin typeface="Courier New"/>
              <a:cs typeface="Courier New"/>
            </a:endParaRPr>
          </a:p>
          <a:p>
            <a:pPr marL="12701" marR="2139436">
              <a:lnSpc>
                <a:spcPts val="2270"/>
              </a:lnSpc>
              <a:spcBef>
                <a:spcPts val="114"/>
              </a:spcBef>
            </a:pPr>
            <a:r>
              <a:rPr sz="2000" b="1" spc="-5">
                <a:solidFill>
                  <a:srgbClr val="808080"/>
                </a:solidFill>
                <a:latin typeface="Courier New"/>
                <a:cs typeface="Courier New"/>
              </a:rPr>
              <a:t>'A</a:t>
            </a:r>
            <a:r>
              <a:rPr sz="2000" b="1" spc="-5" dirty="0">
                <a:solidFill>
                  <a:srgbClr val="808080"/>
                </a:solidFill>
                <a:latin typeface="Courier New"/>
                <a:cs typeface="Courier New"/>
              </a:rPr>
              <a:t>'</a:t>
            </a:r>
            <a:r>
              <a:rPr sz="2000" b="1" dirty="0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000080"/>
                </a:solidFill>
                <a:latin typeface="Courier New"/>
                <a:cs typeface="Courier New"/>
              </a:rPr>
              <a:t>: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 [</a:t>
            </a:r>
            <a:r>
              <a:rPr sz="2000" b="1" spc="-5" dirty="0">
                <a:solidFill>
                  <a:srgbClr val="FF0000"/>
                </a:solidFill>
                <a:latin typeface="Courier New"/>
                <a:cs typeface="Courier New"/>
              </a:rPr>
              <a:t>1.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,</a:t>
            </a:r>
            <a:r>
              <a:rPr sz="2000" b="1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Courier New"/>
                <a:cs typeface="Courier New"/>
              </a:rPr>
              <a:t>4.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,</a:t>
            </a:r>
            <a:r>
              <a:rPr sz="2000" b="1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Courier New"/>
                <a:cs typeface="Courier New"/>
              </a:rPr>
              <a:t>2.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, </a:t>
            </a:r>
            <a:r>
              <a:rPr sz="2000" b="1" spc="-5" dirty="0">
                <a:solidFill>
                  <a:srgbClr val="FF0000"/>
                </a:solidFill>
                <a:latin typeface="Courier New"/>
                <a:cs typeface="Courier New"/>
              </a:rPr>
              <a:t>1</a:t>
            </a:r>
            <a:r>
              <a:rPr sz="2000" b="1" spc="-5">
                <a:solidFill>
                  <a:srgbClr val="FF0000"/>
                </a:solidFill>
                <a:latin typeface="Courier New"/>
                <a:cs typeface="Courier New"/>
              </a:rPr>
              <a:t>.</a:t>
            </a:r>
            <a:r>
              <a:rPr sz="2000" b="1" spc="-5">
                <a:solidFill>
                  <a:srgbClr val="000080"/>
                </a:solidFill>
                <a:latin typeface="Courier New"/>
                <a:cs typeface="Courier New"/>
              </a:rPr>
              <a:t>], </a:t>
            </a:r>
            <a:r>
              <a:rPr sz="2000" b="1" spc="-1185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endParaRPr lang="en-US" sz="2000" b="1" spc="-1185">
              <a:solidFill>
                <a:srgbClr val="000080"/>
              </a:solidFill>
              <a:latin typeface="Courier New"/>
              <a:cs typeface="Courier New"/>
            </a:endParaRPr>
          </a:p>
          <a:p>
            <a:pPr marL="12701" marR="2139436">
              <a:lnSpc>
                <a:spcPts val="2270"/>
              </a:lnSpc>
              <a:spcBef>
                <a:spcPts val="114"/>
              </a:spcBef>
            </a:pPr>
            <a:r>
              <a:rPr sz="2000" b="1" spc="-5">
                <a:solidFill>
                  <a:srgbClr val="808080"/>
                </a:solidFill>
                <a:latin typeface="Courier New"/>
                <a:cs typeface="Courier New"/>
              </a:rPr>
              <a:t>'B</a:t>
            </a:r>
            <a:r>
              <a:rPr sz="2000" b="1" spc="-5" dirty="0">
                <a:solidFill>
                  <a:srgbClr val="808080"/>
                </a:solidFill>
                <a:latin typeface="Courier New"/>
                <a:cs typeface="Courier New"/>
              </a:rPr>
              <a:t>'</a:t>
            </a:r>
            <a:r>
              <a:rPr sz="2000" b="1" spc="-10" dirty="0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000080"/>
                </a:solidFill>
                <a:latin typeface="Courier New"/>
                <a:cs typeface="Courier New"/>
              </a:rPr>
              <a:t>: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pd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.</a:t>
            </a:r>
            <a:r>
              <a:rPr sz="2000" b="1" spc="-5" dirty="0">
                <a:latin typeface="Courier New"/>
                <a:cs typeface="Courier New"/>
              </a:rPr>
              <a:t>Timestamp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sz="2000" b="1" spc="-5" dirty="0">
                <a:solidFill>
                  <a:srgbClr val="808080"/>
                </a:solidFill>
                <a:latin typeface="Courier New"/>
                <a:cs typeface="Courier New"/>
              </a:rPr>
              <a:t>'20130102'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),</a:t>
            </a:r>
            <a:endParaRPr sz="2000">
              <a:latin typeface="Courier New"/>
              <a:cs typeface="Courier New"/>
            </a:endParaRPr>
          </a:p>
          <a:p>
            <a:pPr marL="12701">
              <a:lnSpc>
                <a:spcPts val="2135"/>
              </a:lnSpc>
            </a:pPr>
            <a:r>
              <a:rPr sz="2000" b="1" spc="-5" dirty="0">
                <a:solidFill>
                  <a:srgbClr val="808080"/>
                </a:solidFill>
                <a:latin typeface="Courier New"/>
                <a:cs typeface="Courier New"/>
              </a:rPr>
              <a:t>'C'</a:t>
            </a:r>
            <a:r>
              <a:rPr sz="2000" b="1" spc="10" dirty="0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000080"/>
                </a:solidFill>
                <a:latin typeface="Courier New"/>
                <a:cs typeface="Courier New"/>
              </a:rPr>
              <a:t>:</a:t>
            </a:r>
            <a:r>
              <a:rPr sz="2000" b="1" spc="10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pd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.</a:t>
            </a:r>
            <a:r>
              <a:rPr sz="2000" b="1" spc="-5" dirty="0">
                <a:latin typeface="Courier New"/>
                <a:cs typeface="Courier New"/>
              </a:rPr>
              <a:t>Series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sz="2000" b="1" spc="-5" dirty="0">
                <a:solidFill>
                  <a:srgbClr val="FF0000"/>
                </a:solidFill>
                <a:latin typeface="Courier New"/>
                <a:cs typeface="Courier New"/>
              </a:rPr>
              <a:t>1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,</a:t>
            </a:r>
            <a:r>
              <a:rPr sz="2000" b="1" spc="-5" dirty="0">
                <a:latin typeface="Courier New"/>
                <a:cs typeface="Courier New"/>
              </a:rPr>
              <a:t>index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=</a:t>
            </a:r>
            <a:r>
              <a:rPr sz="2000" b="1" spc="-5" dirty="0">
                <a:latin typeface="Courier New"/>
                <a:cs typeface="Courier New"/>
              </a:rPr>
              <a:t>list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sz="2000" b="1" spc="-5" dirty="0">
                <a:latin typeface="Courier New"/>
                <a:cs typeface="Courier New"/>
              </a:rPr>
              <a:t>range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sz="2000" b="1" spc="-5" dirty="0">
                <a:solidFill>
                  <a:srgbClr val="FF0000"/>
                </a:solidFill>
                <a:latin typeface="Courier New"/>
                <a:cs typeface="Courier New"/>
              </a:rPr>
              <a:t>4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)),</a:t>
            </a:r>
            <a:r>
              <a:rPr sz="2000" b="1" spc="-5" dirty="0">
                <a:latin typeface="Courier New"/>
                <a:cs typeface="Courier New"/>
              </a:rPr>
              <a:t>dtype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=</a:t>
            </a:r>
            <a:r>
              <a:rPr sz="2000" b="1" spc="-5" dirty="0">
                <a:solidFill>
                  <a:srgbClr val="808080"/>
                </a:solidFill>
                <a:latin typeface="Courier New"/>
                <a:cs typeface="Courier New"/>
              </a:rPr>
              <a:t>'float32'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),</a:t>
            </a:r>
            <a:endParaRPr sz="2000">
              <a:latin typeface="Courier New"/>
              <a:cs typeface="Courier New"/>
            </a:endParaRPr>
          </a:p>
          <a:p>
            <a:pPr marL="12701">
              <a:lnSpc>
                <a:spcPts val="2270"/>
              </a:lnSpc>
            </a:pPr>
            <a:r>
              <a:rPr sz="2000" b="1" spc="-5" dirty="0">
                <a:solidFill>
                  <a:srgbClr val="808080"/>
                </a:solidFill>
                <a:latin typeface="Courier New"/>
                <a:cs typeface="Courier New"/>
              </a:rPr>
              <a:t>'D'</a:t>
            </a:r>
            <a:r>
              <a:rPr sz="2000" b="1" spc="-10" dirty="0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000080"/>
                </a:solidFill>
                <a:latin typeface="Courier New"/>
                <a:cs typeface="Courier New"/>
              </a:rPr>
              <a:t>: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np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.</a:t>
            </a:r>
            <a:r>
              <a:rPr sz="2000" b="1" spc="-5" dirty="0">
                <a:latin typeface="Courier New"/>
                <a:cs typeface="Courier New"/>
              </a:rPr>
              <a:t>array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([</a:t>
            </a:r>
            <a:r>
              <a:rPr sz="2000" b="1" spc="-5" dirty="0">
                <a:solidFill>
                  <a:srgbClr val="FF0000"/>
                </a:solidFill>
                <a:latin typeface="Courier New"/>
                <a:cs typeface="Courier New"/>
              </a:rPr>
              <a:t>3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] </a:t>
            </a:r>
            <a:r>
              <a:rPr sz="2000" b="1" dirty="0">
                <a:solidFill>
                  <a:srgbClr val="000080"/>
                </a:solidFill>
                <a:latin typeface="Courier New"/>
                <a:cs typeface="Courier New"/>
              </a:rPr>
              <a:t>*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Courier New"/>
                <a:cs typeface="Courier New"/>
              </a:rPr>
              <a:t>4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,</a:t>
            </a:r>
            <a:r>
              <a:rPr sz="2000" b="1" spc="-5" dirty="0">
                <a:latin typeface="Courier New"/>
                <a:cs typeface="Courier New"/>
              </a:rPr>
              <a:t>dtype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=</a:t>
            </a:r>
            <a:r>
              <a:rPr sz="2000" b="1" spc="-5" dirty="0">
                <a:solidFill>
                  <a:srgbClr val="808080"/>
                </a:solidFill>
                <a:latin typeface="Courier New"/>
                <a:cs typeface="Courier New"/>
              </a:rPr>
              <a:t>'int32'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),</a:t>
            </a:r>
            <a:endParaRPr sz="2000">
              <a:latin typeface="Courier New"/>
              <a:cs typeface="Courier New"/>
            </a:endParaRPr>
          </a:p>
          <a:p>
            <a:pPr marL="12701">
              <a:lnSpc>
                <a:spcPts val="2270"/>
              </a:lnSpc>
            </a:pPr>
            <a:r>
              <a:rPr sz="2000" b="1" spc="-5" dirty="0">
                <a:solidFill>
                  <a:srgbClr val="808080"/>
                </a:solidFill>
                <a:latin typeface="Courier New"/>
                <a:cs typeface="Courier New"/>
              </a:rPr>
              <a:t>'E'</a:t>
            </a:r>
            <a:r>
              <a:rPr sz="2000" b="1" spc="10" dirty="0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000080"/>
                </a:solidFill>
                <a:latin typeface="Courier New"/>
                <a:cs typeface="Courier New"/>
              </a:rPr>
              <a:t>:</a:t>
            </a:r>
            <a:r>
              <a:rPr sz="2000" b="1" spc="10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pd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.</a:t>
            </a:r>
            <a:r>
              <a:rPr sz="2000" b="1" spc="-5" dirty="0">
                <a:latin typeface="Courier New"/>
                <a:cs typeface="Courier New"/>
              </a:rPr>
              <a:t>Categorical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([</a:t>
            </a:r>
            <a:r>
              <a:rPr sz="2000" b="1" spc="-5" dirty="0">
                <a:solidFill>
                  <a:srgbClr val="808080"/>
                </a:solidFill>
                <a:latin typeface="Courier New"/>
                <a:cs typeface="Courier New"/>
              </a:rPr>
              <a:t>"test"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,</a:t>
            </a:r>
            <a:r>
              <a:rPr sz="2000" b="1" spc="-5" dirty="0">
                <a:solidFill>
                  <a:srgbClr val="808080"/>
                </a:solidFill>
                <a:latin typeface="Courier New"/>
                <a:cs typeface="Courier New"/>
              </a:rPr>
              <a:t>"train"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,</a:t>
            </a:r>
            <a:r>
              <a:rPr sz="2000" b="1" spc="-5" dirty="0">
                <a:solidFill>
                  <a:srgbClr val="808080"/>
                </a:solidFill>
                <a:latin typeface="Courier New"/>
                <a:cs typeface="Courier New"/>
              </a:rPr>
              <a:t>"test"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,</a:t>
            </a:r>
            <a:r>
              <a:rPr sz="2000" b="1" spc="-5" dirty="0">
                <a:solidFill>
                  <a:srgbClr val="808080"/>
                </a:solidFill>
                <a:latin typeface="Courier New"/>
                <a:cs typeface="Courier New"/>
              </a:rPr>
              <a:t>"train"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]),</a:t>
            </a:r>
            <a:endParaRPr sz="2000">
              <a:latin typeface="Courier New"/>
              <a:cs typeface="Courier New"/>
            </a:endParaRPr>
          </a:p>
          <a:p>
            <a:pPr marL="12701" marR="5080">
              <a:lnSpc>
                <a:spcPts val="2270"/>
              </a:lnSpc>
              <a:spcBef>
                <a:spcPts val="120"/>
              </a:spcBef>
            </a:pPr>
            <a:r>
              <a:rPr sz="2000" b="1" spc="-5" dirty="0">
                <a:solidFill>
                  <a:srgbClr val="808080"/>
                </a:solidFill>
                <a:latin typeface="Courier New"/>
                <a:cs typeface="Courier New"/>
              </a:rPr>
              <a:t>'F'</a:t>
            </a:r>
            <a:r>
              <a:rPr sz="2000" b="1" spc="5" dirty="0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000080"/>
                </a:solidFill>
                <a:latin typeface="Courier New"/>
                <a:cs typeface="Courier New"/>
              </a:rPr>
              <a:t>:</a:t>
            </a:r>
            <a:r>
              <a:rPr sz="2000" b="1" spc="10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808080"/>
                </a:solidFill>
                <a:latin typeface="Courier New"/>
                <a:cs typeface="Courier New"/>
              </a:rPr>
              <a:t>'foo'</a:t>
            </a:r>
            <a:r>
              <a:rPr sz="2000" b="1" spc="5" dirty="0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},</a:t>
            </a:r>
            <a:r>
              <a:rPr sz="2000" b="1" spc="10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index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=</a:t>
            </a:r>
            <a:r>
              <a:rPr sz="2000" b="1" spc="-5" dirty="0">
                <a:latin typeface="Courier New"/>
                <a:cs typeface="Courier New"/>
              </a:rPr>
              <a:t>pd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.</a:t>
            </a:r>
            <a:r>
              <a:rPr sz="2000" b="1" spc="-5" dirty="0">
                <a:latin typeface="Courier New"/>
                <a:cs typeface="Courier New"/>
              </a:rPr>
              <a:t>period_range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sz="2000" b="1" spc="-5" dirty="0">
                <a:solidFill>
                  <a:srgbClr val="808080"/>
                </a:solidFill>
                <a:latin typeface="Courier New"/>
                <a:cs typeface="Courier New"/>
              </a:rPr>
              <a:t>'Jan-2000'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,</a:t>
            </a:r>
            <a:r>
              <a:rPr sz="2000" b="1" spc="5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periods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=</a:t>
            </a:r>
            <a:r>
              <a:rPr sz="2000" b="1" spc="-5" dirty="0">
                <a:solidFill>
                  <a:srgbClr val="FF0000"/>
                </a:solidFill>
                <a:latin typeface="Courier New"/>
                <a:cs typeface="Courier New"/>
              </a:rPr>
              <a:t>4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, </a:t>
            </a:r>
            <a:r>
              <a:rPr sz="2000" b="1" spc="-1185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freq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=</a:t>
            </a:r>
            <a:r>
              <a:rPr sz="2000" b="1" spc="-5">
                <a:solidFill>
                  <a:srgbClr val="808080"/>
                </a:solidFill>
                <a:latin typeface="Courier New"/>
                <a:cs typeface="Courier New"/>
              </a:rPr>
              <a:t>'M'</a:t>
            </a:r>
            <a:r>
              <a:rPr sz="2000" b="1" spc="-5">
                <a:solidFill>
                  <a:srgbClr val="000080"/>
                </a:solidFill>
                <a:latin typeface="Courier New"/>
                <a:cs typeface="Courier New"/>
              </a:rPr>
              <a:t>))</a:t>
            </a:r>
            <a:endParaRPr lang="en-US" sz="2000" b="1" spc="-5">
              <a:solidFill>
                <a:srgbClr val="000080"/>
              </a:solidFill>
              <a:latin typeface="Courier New"/>
              <a:cs typeface="Courier New"/>
            </a:endParaRPr>
          </a:p>
          <a:p>
            <a:pPr marL="12701" marR="5080">
              <a:lnSpc>
                <a:spcPts val="2270"/>
              </a:lnSpc>
              <a:spcBef>
                <a:spcPts val="120"/>
              </a:spcBef>
            </a:pPr>
            <a:endParaRPr sz="2000">
              <a:latin typeface="Courier New"/>
              <a:cs typeface="Courier New"/>
            </a:endParaRPr>
          </a:p>
          <a:p>
            <a:pPr marL="12701">
              <a:lnSpc>
                <a:spcPts val="2200"/>
              </a:lnSpc>
            </a:pP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print</a:t>
            </a:r>
            <a:r>
              <a:rPr sz="2000" b="1" spc="-8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data</a:t>
            </a:r>
            <a:endParaRPr sz="2000">
              <a:latin typeface="Courier New"/>
              <a:cs typeface="Courier New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595280" y="4094306"/>
          <a:ext cx="6161405" cy="14393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50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70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8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13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8817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2070"/>
                        </a:lnSpc>
                      </a:pPr>
                      <a:r>
                        <a:rPr sz="2000" b="1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8580" algn="r">
                        <a:lnSpc>
                          <a:spcPts val="2070"/>
                        </a:lnSpc>
                      </a:pPr>
                      <a:r>
                        <a:rPr sz="2000" b="1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B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4145" algn="r">
                        <a:lnSpc>
                          <a:spcPts val="2070"/>
                        </a:lnSpc>
                      </a:pPr>
                      <a:r>
                        <a:rPr sz="2000" b="1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C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70"/>
                        </a:lnSpc>
                      </a:pPr>
                      <a:r>
                        <a:rPr sz="2000" b="1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D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4145" algn="r">
                        <a:lnSpc>
                          <a:spcPts val="2070"/>
                        </a:lnSpc>
                      </a:pPr>
                      <a:r>
                        <a:rPr sz="2000" b="1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E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070"/>
                        </a:lnSpc>
                      </a:pPr>
                      <a:r>
                        <a:rPr sz="2000" b="1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F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226">
                <a:tc>
                  <a:txBody>
                    <a:bodyPr/>
                    <a:lstStyle/>
                    <a:p>
                      <a:pPr marL="31750">
                        <a:lnSpc>
                          <a:spcPts val="2065"/>
                        </a:lnSpc>
                      </a:pPr>
                      <a:r>
                        <a:rPr sz="2000" b="1" spc="-5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2000-01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2065"/>
                        </a:lnSpc>
                      </a:pPr>
                      <a:r>
                        <a:rPr sz="2000" b="1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8580" algn="r">
                        <a:lnSpc>
                          <a:spcPts val="2065"/>
                        </a:lnSpc>
                      </a:pPr>
                      <a:r>
                        <a:rPr sz="2000" b="1" spc="-5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2013-01-02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4145" algn="r">
                        <a:lnSpc>
                          <a:spcPts val="2065"/>
                        </a:lnSpc>
                      </a:pPr>
                      <a:r>
                        <a:rPr sz="2000" b="1" spc="-5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NaN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5"/>
                        </a:lnSpc>
                      </a:pPr>
                      <a:r>
                        <a:rPr sz="2000" b="1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4780" algn="r">
                        <a:lnSpc>
                          <a:spcPts val="2065"/>
                        </a:lnSpc>
                      </a:pPr>
                      <a:r>
                        <a:rPr sz="2000" b="1" spc="-5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test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065"/>
                        </a:lnSpc>
                      </a:pPr>
                      <a:r>
                        <a:rPr sz="2000" b="1" spc="-5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foo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7464">
                <a:tc>
                  <a:txBody>
                    <a:bodyPr/>
                    <a:lstStyle/>
                    <a:p>
                      <a:pPr marL="31750">
                        <a:lnSpc>
                          <a:spcPts val="2070"/>
                        </a:lnSpc>
                      </a:pPr>
                      <a:r>
                        <a:rPr sz="2000" b="1" spc="-5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2000-02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2070"/>
                        </a:lnSpc>
                      </a:pPr>
                      <a:r>
                        <a:rPr sz="2000" b="1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8580" algn="r">
                        <a:lnSpc>
                          <a:spcPts val="2070"/>
                        </a:lnSpc>
                      </a:pPr>
                      <a:r>
                        <a:rPr sz="2000" b="1" spc="-5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2013-01-02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4145" algn="r">
                        <a:lnSpc>
                          <a:spcPts val="2070"/>
                        </a:lnSpc>
                      </a:pPr>
                      <a:r>
                        <a:rPr sz="2000" b="1" spc="-5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NaN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70"/>
                        </a:lnSpc>
                      </a:pPr>
                      <a:r>
                        <a:rPr sz="2000" b="1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4780" algn="r">
                        <a:lnSpc>
                          <a:spcPts val="2070"/>
                        </a:lnSpc>
                      </a:pPr>
                      <a:r>
                        <a:rPr sz="2000" b="1" spc="-5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train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070"/>
                        </a:lnSpc>
                      </a:pPr>
                      <a:r>
                        <a:rPr sz="2000" b="1" spc="-5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foo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7274">
                <a:tc>
                  <a:txBody>
                    <a:bodyPr/>
                    <a:lstStyle/>
                    <a:p>
                      <a:pPr marL="31750">
                        <a:lnSpc>
                          <a:spcPts val="2060"/>
                        </a:lnSpc>
                      </a:pPr>
                      <a:r>
                        <a:rPr sz="2000" b="1" spc="-5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2000-03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2060"/>
                        </a:lnSpc>
                      </a:pPr>
                      <a:r>
                        <a:rPr sz="2000" b="1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8580" algn="r">
                        <a:lnSpc>
                          <a:spcPts val="2060"/>
                        </a:lnSpc>
                      </a:pPr>
                      <a:r>
                        <a:rPr sz="2000" b="1" spc="-5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2013-01-02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4145" algn="r">
                        <a:lnSpc>
                          <a:spcPts val="2060"/>
                        </a:lnSpc>
                      </a:pPr>
                      <a:r>
                        <a:rPr sz="2000" b="1" spc="-5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NaN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0"/>
                        </a:lnSpc>
                      </a:pPr>
                      <a:r>
                        <a:rPr sz="2000" b="1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4780" algn="r">
                        <a:lnSpc>
                          <a:spcPts val="2060"/>
                        </a:lnSpc>
                      </a:pPr>
                      <a:r>
                        <a:rPr sz="2000" b="1" spc="-5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test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060"/>
                        </a:lnSpc>
                      </a:pPr>
                      <a:r>
                        <a:rPr sz="2000" b="1" spc="-5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foo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172">
                <a:tc>
                  <a:txBody>
                    <a:bodyPr/>
                    <a:lstStyle/>
                    <a:p>
                      <a:pPr marL="31750">
                        <a:lnSpc>
                          <a:spcPts val="2065"/>
                        </a:lnSpc>
                      </a:pPr>
                      <a:r>
                        <a:rPr sz="2000" b="1" spc="-5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2000-04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2065"/>
                        </a:lnSpc>
                      </a:pPr>
                      <a:r>
                        <a:rPr sz="2000" b="1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8580" algn="r">
                        <a:lnSpc>
                          <a:spcPts val="2065"/>
                        </a:lnSpc>
                      </a:pPr>
                      <a:r>
                        <a:rPr sz="2000" b="1" spc="-5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2013-01-02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4145" algn="r">
                        <a:lnSpc>
                          <a:spcPts val="2065"/>
                        </a:lnSpc>
                      </a:pPr>
                      <a:r>
                        <a:rPr sz="2000" b="1" spc="-5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NaN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5"/>
                        </a:lnSpc>
                      </a:pPr>
                      <a:r>
                        <a:rPr sz="2000" b="1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4780" algn="r">
                        <a:lnSpc>
                          <a:spcPts val="2065"/>
                        </a:lnSpc>
                      </a:pPr>
                      <a:r>
                        <a:rPr sz="2000" b="1" spc="-5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train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065"/>
                        </a:lnSpc>
                      </a:pPr>
                      <a:r>
                        <a:rPr sz="2000" b="1" spc="-5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foo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207670" y="428626"/>
            <a:ext cx="5638799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1">
              <a:spcBef>
                <a:spcPts val="100"/>
              </a:spcBef>
            </a:pPr>
            <a:r>
              <a:rPr sz="3200" spc="-5" dirty="0">
                <a:solidFill>
                  <a:srgbClr val="FF0068"/>
                </a:solidFill>
              </a:rPr>
              <a:t>Создание</a:t>
            </a:r>
            <a:r>
              <a:rPr sz="3200" spc="-30" dirty="0">
                <a:solidFill>
                  <a:srgbClr val="FF0068"/>
                </a:solidFill>
              </a:rPr>
              <a:t> </a:t>
            </a:r>
            <a:r>
              <a:rPr sz="3200" spc="-5" dirty="0">
                <a:solidFill>
                  <a:srgbClr val="FF0068"/>
                </a:solidFill>
              </a:rPr>
              <a:t>ДатаФрейма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1675755" y="7059227"/>
            <a:ext cx="4907576" cy="22955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1">
              <a:spcBef>
                <a:spcPts val="110"/>
              </a:spcBef>
            </a:pPr>
            <a:r>
              <a:rPr dirty="0"/>
              <a:t>Курс</a:t>
            </a:r>
            <a:r>
              <a:rPr spc="-15" dirty="0"/>
              <a:t> </a:t>
            </a:r>
            <a:r>
              <a:rPr spc="-5" dirty="0"/>
              <a:t>«Алгоритмы,</a:t>
            </a:r>
            <a:r>
              <a:rPr spc="-10" dirty="0"/>
              <a:t> </a:t>
            </a:r>
            <a:r>
              <a:rPr spc="-5" dirty="0"/>
              <a:t>модели,</a:t>
            </a:r>
            <a:r>
              <a:rPr spc="-15" dirty="0"/>
              <a:t> </a:t>
            </a:r>
            <a:r>
              <a:rPr spc="-5" dirty="0"/>
              <a:t>алгебры»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xfrm>
            <a:off x="11690820" y="7059227"/>
            <a:ext cx="2831016" cy="22955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1">
              <a:spcBef>
                <a:spcPts val="110"/>
              </a:spcBef>
            </a:pPr>
            <a:r>
              <a:rPr dirty="0"/>
              <a:t>29</a:t>
            </a:r>
            <a:r>
              <a:rPr spc="-25" dirty="0"/>
              <a:t> </a:t>
            </a:r>
            <a:r>
              <a:rPr spc="-5" dirty="0"/>
              <a:t>октября</a:t>
            </a:r>
            <a:r>
              <a:rPr spc="-25" dirty="0"/>
              <a:t> </a:t>
            </a:r>
            <a:r>
              <a:rPr spc="-5" dirty="0"/>
              <a:t>2015</a:t>
            </a:r>
            <a:r>
              <a:rPr spc="-20" dirty="0"/>
              <a:t> </a:t>
            </a:r>
            <a:r>
              <a:rPr spc="-5" dirty="0"/>
              <a:t>года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614330" y="1161034"/>
            <a:ext cx="10085705" cy="323806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1">
              <a:lnSpc>
                <a:spcPts val="2335"/>
              </a:lnSpc>
              <a:spcBef>
                <a:spcPts val="105"/>
              </a:spcBef>
            </a:pPr>
            <a:r>
              <a:rPr sz="2000" b="1" dirty="0">
                <a:solidFill>
                  <a:srgbClr val="008000"/>
                </a:solidFill>
                <a:latin typeface="Courier New"/>
                <a:cs typeface="Courier New"/>
              </a:rPr>
              <a:t>#</a:t>
            </a:r>
            <a:r>
              <a:rPr sz="2000" b="1" spc="-3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008000"/>
                </a:solidFill>
                <a:latin typeface="Courier New"/>
                <a:cs typeface="Courier New"/>
              </a:rPr>
              <a:t>второй</a:t>
            </a:r>
            <a:r>
              <a:rPr sz="2000" b="1" spc="-3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008000"/>
                </a:solidFill>
                <a:latin typeface="Courier New"/>
                <a:cs typeface="Courier New"/>
              </a:rPr>
              <a:t>способ</a:t>
            </a:r>
            <a:endParaRPr sz="2000">
              <a:latin typeface="Courier New"/>
              <a:cs typeface="Courier New"/>
            </a:endParaRPr>
          </a:p>
          <a:p>
            <a:pPr marL="12701" marR="5080">
              <a:lnSpc>
                <a:spcPts val="2270"/>
              </a:lnSpc>
              <a:spcBef>
                <a:spcPts val="114"/>
              </a:spcBef>
            </a:pPr>
            <a:r>
              <a:rPr sz="2000" b="1" spc="-5" dirty="0">
                <a:latin typeface="Courier New"/>
                <a:cs typeface="Courier New"/>
              </a:rPr>
              <a:t>tmp</a:t>
            </a:r>
            <a:r>
              <a:rPr sz="2000" b="1" spc="5" dirty="0"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000080"/>
                </a:solidFill>
                <a:latin typeface="Courier New"/>
                <a:cs typeface="Courier New"/>
              </a:rPr>
              <a:t>=</a:t>
            </a:r>
            <a:r>
              <a:rPr sz="2000" b="1" spc="5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dict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([(</a:t>
            </a:r>
            <a:r>
              <a:rPr sz="2000" b="1" spc="-5" dirty="0">
                <a:solidFill>
                  <a:srgbClr val="808080"/>
                </a:solidFill>
                <a:latin typeface="Courier New"/>
                <a:cs typeface="Courier New"/>
              </a:rPr>
              <a:t>'A'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,[</a:t>
            </a:r>
            <a:r>
              <a:rPr sz="2000" b="1" spc="-5" dirty="0">
                <a:solidFill>
                  <a:srgbClr val="FF0000"/>
                </a:solidFill>
                <a:latin typeface="Courier New"/>
                <a:cs typeface="Courier New"/>
              </a:rPr>
              <a:t>1.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,</a:t>
            </a:r>
            <a:r>
              <a:rPr sz="2000" b="1" spc="5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np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.</a:t>
            </a:r>
            <a:r>
              <a:rPr sz="2000" b="1" spc="-5" dirty="0">
                <a:latin typeface="Courier New"/>
                <a:cs typeface="Courier New"/>
              </a:rPr>
              <a:t>nan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,</a:t>
            </a:r>
            <a:r>
              <a:rPr sz="2000" b="1" spc="5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Courier New"/>
                <a:cs typeface="Courier New"/>
              </a:rPr>
              <a:t>2.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,</a:t>
            </a:r>
            <a:r>
              <a:rPr sz="2000" b="1" spc="5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Courier New"/>
                <a:cs typeface="Courier New"/>
              </a:rPr>
              <a:t>1.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]),</a:t>
            </a:r>
            <a:r>
              <a:rPr sz="2000" b="1" spc="10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sz="2000" b="1" spc="-5" dirty="0">
                <a:solidFill>
                  <a:srgbClr val="808080"/>
                </a:solidFill>
                <a:latin typeface="Courier New"/>
                <a:cs typeface="Courier New"/>
              </a:rPr>
              <a:t>'B'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,[</a:t>
            </a:r>
            <a:r>
              <a:rPr sz="2000" b="1" spc="-5" dirty="0">
                <a:solidFill>
                  <a:srgbClr val="FF0000"/>
                </a:solidFill>
                <a:latin typeface="Courier New"/>
                <a:cs typeface="Courier New"/>
              </a:rPr>
              <a:t>2.2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,</a:t>
            </a:r>
            <a:r>
              <a:rPr sz="2000" b="1" spc="5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np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.</a:t>
            </a:r>
            <a:r>
              <a:rPr sz="2000" b="1" spc="-5" dirty="0">
                <a:latin typeface="Courier New"/>
                <a:cs typeface="Courier New"/>
              </a:rPr>
              <a:t>nan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,</a:t>
            </a:r>
            <a:r>
              <a:rPr sz="2000" b="1" spc="5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np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.</a:t>
            </a:r>
            <a:r>
              <a:rPr sz="2000" b="1" spc="-5" dirty="0">
                <a:latin typeface="Courier New"/>
                <a:cs typeface="Courier New"/>
              </a:rPr>
              <a:t>nan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, </a:t>
            </a:r>
            <a:r>
              <a:rPr sz="2000" b="1" spc="-1185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Courier New"/>
                <a:cs typeface="Courier New"/>
              </a:rPr>
              <a:t>0.0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])])</a:t>
            </a:r>
            <a:r>
              <a:rPr sz="2000" b="1" spc="-10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008000"/>
                </a:solidFill>
                <a:latin typeface="Courier New"/>
                <a:cs typeface="Courier New"/>
              </a:rPr>
              <a:t>#</a:t>
            </a:r>
            <a:r>
              <a:rPr sz="2000" b="1" spc="-5" dirty="0">
                <a:solidFill>
                  <a:srgbClr val="008000"/>
                </a:solidFill>
                <a:latin typeface="Courier New"/>
                <a:cs typeface="Courier New"/>
              </a:rPr>
              <a:t> ещё один</a:t>
            </a:r>
            <a:r>
              <a:rPr sz="2000" b="1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008000"/>
                </a:solidFill>
                <a:latin typeface="Courier New"/>
                <a:cs typeface="Courier New"/>
              </a:rPr>
              <a:t>способ</a:t>
            </a:r>
            <a:endParaRPr sz="2000">
              <a:latin typeface="Courier New"/>
              <a:cs typeface="Courier New"/>
            </a:endParaRPr>
          </a:p>
          <a:p>
            <a:pPr marL="12701">
              <a:lnSpc>
                <a:spcPts val="2135"/>
              </a:lnSpc>
            </a:pPr>
            <a:r>
              <a:rPr sz="2000" b="1" spc="-5" dirty="0">
                <a:latin typeface="Courier New"/>
                <a:cs typeface="Courier New"/>
              </a:rPr>
              <a:t>data2</a:t>
            </a:r>
            <a:r>
              <a:rPr sz="2000" b="1" spc="-15" dirty="0"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000080"/>
                </a:solidFill>
                <a:latin typeface="Courier New"/>
                <a:cs typeface="Courier New"/>
              </a:rPr>
              <a:t>=</a:t>
            </a:r>
            <a:r>
              <a:rPr sz="2000" b="1" spc="-20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pd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.</a:t>
            </a:r>
            <a:r>
              <a:rPr sz="2000" b="1" spc="-5" dirty="0">
                <a:latin typeface="Courier New"/>
                <a:cs typeface="Courier New"/>
              </a:rPr>
              <a:t>DataFrame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sz="2000" b="1" spc="-5" dirty="0">
                <a:latin typeface="Courier New"/>
                <a:cs typeface="Courier New"/>
              </a:rPr>
              <a:t>tmp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)</a:t>
            </a:r>
            <a:endParaRPr sz="2000">
              <a:latin typeface="Courier New"/>
              <a:cs typeface="Courier New"/>
            </a:endParaRPr>
          </a:p>
          <a:p>
            <a:pPr marL="12701">
              <a:lnSpc>
                <a:spcPts val="2335"/>
              </a:lnSpc>
            </a:pP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print</a:t>
            </a:r>
            <a:r>
              <a:rPr sz="2000" b="1" spc="-5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data2</a:t>
            </a:r>
            <a:endParaRPr sz="2000">
              <a:latin typeface="Courier New"/>
              <a:cs typeface="Courier New"/>
            </a:endParaRPr>
          </a:p>
          <a:p>
            <a:pPr>
              <a:spcBef>
                <a:spcPts val="40"/>
              </a:spcBef>
            </a:pPr>
            <a:endParaRPr sz="1850">
              <a:latin typeface="Courier New"/>
              <a:cs typeface="Courier New"/>
            </a:endParaRPr>
          </a:p>
          <a:p>
            <a:pPr marL="622335">
              <a:lnSpc>
                <a:spcPts val="2335"/>
              </a:lnSpc>
              <a:tabLst>
                <a:tab pos="1383743" algn="l"/>
              </a:tabLst>
            </a:pPr>
            <a:r>
              <a:rPr sz="2000" b="1" dirty="0">
                <a:solidFill>
                  <a:srgbClr val="7E7E7E"/>
                </a:solidFill>
                <a:latin typeface="Courier New"/>
                <a:cs typeface="Courier New"/>
              </a:rPr>
              <a:t>A	B</a:t>
            </a:r>
            <a:endParaRPr sz="2000">
              <a:latin typeface="Courier New"/>
              <a:cs typeface="Courier New"/>
            </a:endParaRPr>
          </a:p>
          <a:p>
            <a:pPr marL="12701">
              <a:lnSpc>
                <a:spcPts val="2265"/>
              </a:lnSpc>
              <a:tabLst>
                <a:tab pos="621700" algn="l"/>
                <a:tab pos="1078926" algn="l"/>
              </a:tabLst>
            </a:pPr>
            <a:r>
              <a:rPr sz="2000" b="1" dirty="0">
                <a:solidFill>
                  <a:srgbClr val="7E7E7E"/>
                </a:solidFill>
                <a:latin typeface="Courier New"/>
                <a:cs typeface="Courier New"/>
              </a:rPr>
              <a:t>0	1	</a:t>
            </a:r>
            <a:r>
              <a:rPr sz="2000" b="1" spc="-5" dirty="0">
                <a:solidFill>
                  <a:srgbClr val="7E7E7E"/>
                </a:solidFill>
                <a:latin typeface="Courier New"/>
                <a:cs typeface="Courier New"/>
              </a:rPr>
              <a:t>2.2</a:t>
            </a:r>
            <a:endParaRPr sz="2000">
              <a:latin typeface="Courier New"/>
              <a:cs typeface="Courier New"/>
            </a:endParaRPr>
          </a:p>
          <a:p>
            <a:pPr marL="316883" indent="-304817">
              <a:lnSpc>
                <a:spcPts val="2260"/>
              </a:lnSpc>
              <a:buAutoNum type="arabicPlain"/>
              <a:tabLst>
                <a:tab pos="317518" algn="l"/>
                <a:tab pos="1078926" algn="l"/>
              </a:tabLst>
            </a:pPr>
            <a:r>
              <a:rPr sz="2000" b="1" spc="-5" dirty="0">
                <a:solidFill>
                  <a:srgbClr val="7E7E7E"/>
                </a:solidFill>
                <a:latin typeface="Courier New"/>
                <a:cs typeface="Courier New"/>
              </a:rPr>
              <a:t>NaN	NaN</a:t>
            </a:r>
            <a:endParaRPr sz="2000">
              <a:latin typeface="Courier New"/>
              <a:cs typeface="Courier New"/>
            </a:endParaRPr>
          </a:p>
          <a:p>
            <a:pPr marL="621700" indent="-609634">
              <a:lnSpc>
                <a:spcPts val="2270"/>
              </a:lnSpc>
              <a:buAutoNum type="arabicPlain"/>
              <a:tabLst>
                <a:tab pos="621700" algn="l"/>
                <a:tab pos="622335" algn="l"/>
                <a:tab pos="1078926" algn="l"/>
              </a:tabLst>
            </a:pPr>
            <a:r>
              <a:rPr sz="2000" b="1" dirty="0">
                <a:solidFill>
                  <a:srgbClr val="7E7E7E"/>
                </a:solidFill>
                <a:latin typeface="Courier New"/>
                <a:cs typeface="Courier New"/>
              </a:rPr>
              <a:t>2	</a:t>
            </a:r>
            <a:r>
              <a:rPr sz="2000" b="1" spc="-5" dirty="0">
                <a:solidFill>
                  <a:srgbClr val="7E7E7E"/>
                </a:solidFill>
                <a:latin typeface="Courier New"/>
                <a:cs typeface="Courier New"/>
              </a:rPr>
              <a:t>NaN</a:t>
            </a:r>
            <a:endParaRPr sz="2000">
              <a:latin typeface="Courier New"/>
              <a:cs typeface="Courier New"/>
            </a:endParaRPr>
          </a:p>
          <a:p>
            <a:pPr marL="12701">
              <a:lnSpc>
                <a:spcPts val="2335"/>
              </a:lnSpc>
              <a:tabLst>
                <a:tab pos="621700" algn="l"/>
                <a:tab pos="1078926" algn="l"/>
              </a:tabLst>
            </a:pPr>
            <a:r>
              <a:rPr sz="2000" b="1" dirty="0">
                <a:solidFill>
                  <a:srgbClr val="7E7E7E"/>
                </a:solidFill>
                <a:latin typeface="Courier New"/>
                <a:cs typeface="Courier New"/>
              </a:rPr>
              <a:t>3	1	</a:t>
            </a:r>
            <a:r>
              <a:rPr sz="2000" b="1" spc="-5" dirty="0">
                <a:solidFill>
                  <a:srgbClr val="7E7E7E"/>
                </a:solidFill>
                <a:latin typeface="Courier New"/>
                <a:cs typeface="Courier New"/>
              </a:rPr>
              <a:t>0.0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436269" y="583438"/>
            <a:ext cx="55626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1">
              <a:spcBef>
                <a:spcPts val="100"/>
              </a:spcBef>
            </a:pPr>
            <a:r>
              <a:rPr sz="3200" spc="-5" dirty="0">
                <a:solidFill>
                  <a:srgbClr val="FF0068"/>
                </a:solidFill>
              </a:rPr>
              <a:t>Простейшие</a:t>
            </a:r>
            <a:r>
              <a:rPr sz="3200" spc="-60" dirty="0">
                <a:solidFill>
                  <a:srgbClr val="FF0068"/>
                </a:solidFill>
              </a:rPr>
              <a:t> </a:t>
            </a:r>
            <a:r>
              <a:rPr sz="3200" dirty="0">
                <a:solidFill>
                  <a:srgbClr val="FF0068"/>
                </a:solidFill>
              </a:rPr>
              <a:t>операции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1675755" y="7059227"/>
            <a:ext cx="4907576" cy="22955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1">
              <a:spcBef>
                <a:spcPts val="110"/>
              </a:spcBef>
            </a:pPr>
            <a:r>
              <a:rPr dirty="0"/>
              <a:t>Курс</a:t>
            </a:r>
            <a:r>
              <a:rPr spc="-15" dirty="0"/>
              <a:t> </a:t>
            </a:r>
            <a:r>
              <a:rPr spc="-5" dirty="0"/>
              <a:t>«Алгоритмы,</a:t>
            </a:r>
            <a:r>
              <a:rPr spc="-10" dirty="0"/>
              <a:t> </a:t>
            </a:r>
            <a:r>
              <a:rPr spc="-5" dirty="0"/>
              <a:t>модели,</a:t>
            </a:r>
            <a:r>
              <a:rPr spc="-15" dirty="0"/>
              <a:t> </a:t>
            </a:r>
            <a:r>
              <a:rPr spc="-5" dirty="0"/>
              <a:t>алгебры»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xfrm>
            <a:off x="11690820" y="7059227"/>
            <a:ext cx="2831016" cy="22955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1">
              <a:spcBef>
                <a:spcPts val="110"/>
              </a:spcBef>
            </a:pPr>
            <a:r>
              <a:rPr dirty="0"/>
              <a:t>29</a:t>
            </a:r>
            <a:r>
              <a:rPr spc="-25" dirty="0"/>
              <a:t> </a:t>
            </a:r>
            <a:r>
              <a:rPr spc="-5" dirty="0"/>
              <a:t>октября</a:t>
            </a:r>
            <a:r>
              <a:rPr spc="-25" dirty="0"/>
              <a:t> </a:t>
            </a:r>
            <a:r>
              <a:rPr spc="-5" dirty="0"/>
              <a:t>2015</a:t>
            </a:r>
            <a:r>
              <a:rPr spc="-20" dirty="0"/>
              <a:t> </a:t>
            </a:r>
            <a:r>
              <a:rPr spc="-5" dirty="0"/>
              <a:t>года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614329" y="1161034"/>
            <a:ext cx="9018905" cy="3556102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12701" marR="5797877">
              <a:lnSpc>
                <a:spcPts val="2270"/>
              </a:lnSpc>
              <a:spcBef>
                <a:spcPts val="285"/>
              </a:spcBef>
            </a:pPr>
            <a:r>
              <a:rPr sz="2000" b="1" dirty="0">
                <a:solidFill>
                  <a:srgbClr val="008000"/>
                </a:solidFill>
                <a:latin typeface="Courier New"/>
                <a:cs typeface="Courier New"/>
              </a:rPr>
              <a:t>#</a:t>
            </a:r>
            <a:r>
              <a:rPr sz="2000" b="1" spc="-3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008000"/>
                </a:solidFill>
                <a:latin typeface="Courier New"/>
                <a:cs typeface="Courier New"/>
              </a:rPr>
              <a:t>простейшие</a:t>
            </a:r>
            <a:r>
              <a:rPr sz="2000" b="1" spc="-3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008000"/>
                </a:solidFill>
                <a:latin typeface="Courier New"/>
                <a:cs typeface="Courier New"/>
              </a:rPr>
              <a:t>операции </a:t>
            </a:r>
            <a:r>
              <a:rPr sz="2000" b="1" spc="-118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008000"/>
                </a:solidFill>
                <a:latin typeface="Courier New"/>
                <a:cs typeface="Courier New"/>
              </a:rPr>
              <a:t> #</a:t>
            </a:r>
            <a:r>
              <a:rPr sz="2000" b="1" spc="-1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008000"/>
                </a:solidFill>
                <a:latin typeface="Courier New"/>
                <a:cs typeface="Courier New"/>
              </a:rPr>
              <a:t>столбцы</a:t>
            </a:r>
            <a:endParaRPr sz="2000">
              <a:latin typeface="Courier New"/>
              <a:cs typeface="Courier New"/>
            </a:endParaRPr>
          </a:p>
          <a:p>
            <a:pPr marL="12701">
              <a:lnSpc>
                <a:spcPts val="2140"/>
              </a:lnSpc>
            </a:pP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print</a:t>
            </a:r>
            <a:r>
              <a:rPr sz="2000" b="1" spc="-4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data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.</a:t>
            </a:r>
            <a:r>
              <a:rPr sz="2000" b="1" spc="-5" dirty="0">
                <a:latin typeface="Courier New"/>
                <a:cs typeface="Courier New"/>
              </a:rPr>
              <a:t>columns</a:t>
            </a:r>
            <a:endParaRPr sz="2000">
              <a:latin typeface="Courier New"/>
              <a:cs typeface="Courier New"/>
            </a:endParaRPr>
          </a:p>
          <a:p>
            <a:pPr marL="12701">
              <a:lnSpc>
                <a:spcPts val="2331"/>
              </a:lnSpc>
            </a:pPr>
            <a:r>
              <a:rPr sz="2000" b="1" spc="-5" dirty="0">
                <a:solidFill>
                  <a:srgbClr val="7E7E7E"/>
                </a:solidFill>
                <a:latin typeface="Courier New"/>
                <a:cs typeface="Courier New"/>
              </a:rPr>
              <a:t>Index([u'A',</a:t>
            </a:r>
            <a:r>
              <a:rPr sz="2000" b="1" spc="5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7E7E7E"/>
                </a:solidFill>
                <a:latin typeface="Courier New"/>
                <a:cs typeface="Courier New"/>
              </a:rPr>
              <a:t>u'B',</a:t>
            </a:r>
            <a:r>
              <a:rPr sz="2000" b="1" spc="10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7E7E7E"/>
                </a:solidFill>
                <a:latin typeface="Courier New"/>
                <a:cs typeface="Courier New"/>
              </a:rPr>
              <a:t>u'C',</a:t>
            </a:r>
            <a:r>
              <a:rPr sz="2000" b="1" spc="5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7E7E7E"/>
                </a:solidFill>
                <a:latin typeface="Courier New"/>
                <a:cs typeface="Courier New"/>
              </a:rPr>
              <a:t>u'D',</a:t>
            </a:r>
            <a:r>
              <a:rPr sz="2000" b="1" spc="5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7E7E7E"/>
                </a:solidFill>
                <a:latin typeface="Courier New"/>
                <a:cs typeface="Courier New"/>
              </a:rPr>
              <a:t>u'E',</a:t>
            </a:r>
            <a:r>
              <a:rPr sz="2000" b="1" spc="5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7E7E7E"/>
                </a:solidFill>
                <a:latin typeface="Courier New"/>
                <a:cs typeface="Courier New"/>
              </a:rPr>
              <a:t>u'F'],</a:t>
            </a:r>
            <a:r>
              <a:rPr sz="2000" b="1" spc="10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7E7E7E"/>
                </a:solidFill>
                <a:latin typeface="Courier New"/>
                <a:cs typeface="Courier New"/>
              </a:rPr>
              <a:t>dtype='object')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050">
              <a:latin typeface="Courier New"/>
              <a:cs typeface="Courier New"/>
            </a:endParaRPr>
          </a:p>
          <a:p>
            <a:pPr marL="12701" marR="3206931">
              <a:lnSpc>
                <a:spcPts val="2270"/>
              </a:lnSpc>
            </a:pPr>
            <a:r>
              <a:rPr sz="2000" b="1" dirty="0">
                <a:solidFill>
                  <a:srgbClr val="008000"/>
                </a:solidFill>
                <a:latin typeface="Courier New"/>
                <a:cs typeface="Courier New"/>
              </a:rPr>
              <a:t># </a:t>
            </a:r>
            <a:r>
              <a:rPr sz="2000" b="1" spc="-5" dirty="0">
                <a:solidFill>
                  <a:srgbClr val="008000"/>
                </a:solidFill>
                <a:latin typeface="Courier New"/>
                <a:cs typeface="Courier New"/>
              </a:rPr>
              <a:t>строки </a:t>
            </a:r>
            <a:r>
              <a:rPr sz="2000" b="1" dirty="0">
                <a:solidFill>
                  <a:srgbClr val="008000"/>
                </a:solidFill>
                <a:latin typeface="Courier New"/>
                <a:cs typeface="Courier New"/>
              </a:rPr>
              <a:t>- </a:t>
            </a:r>
            <a:r>
              <a:rPr sz="2000" b="1" spc="-5" dirty="0">
                <a:solidFill>
                  <a:srgbClr val="008000"/>
                </a:solidFill>
                <a:latin typeface="Courier New"/>
                <a:cs typeface="Courier New"/>
              </a:rPr>
              <a:t>но тут временная индексация </a:t>
            </a:r>
            <a:r>
              <a:rPr sz="2000" b="1" spc="-119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print</a:t>
            </a:r>
            <a:r>
              <a:rPr sz="2000" b="1" spc="-1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data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.</a:t>
            </a:r>
            <a:r>
              <a:rPr sz="2000" b="1" spc="-5" dirty="0">
                <a:latin typeface="Courier New"/>
                <a:cs typeface="Courier New"/>
              </a:rPr>
              <a:t>index</a:t>
            </a:r>
            <a:endParaRPr sz="2000">
              <a:latin typeface="Courier New"/>
              <a:cs typeface="Courier New"/>
            </a:endParaRPr>
          </a:p>
          <a:p>
            <a:pPr marL="12701" marR="2444888">
              <a:lnSpc>
                <a:spcPts val="2260"/>
              </a:lnSpc>
              <a:spcBef>
                <a:spcPts val="5"/>
              </a:spcBef>
            </a:pPr>
            <a:r>
              <a:rPr sz="2000" b="1" spc="-5" dirty="0">
                <a:solidFill>
                  <a:srgbClr val="7E7E7E"/>
                </a:solidFill>
                <a:latin typeface="Courier New"/>
                <a:cs typeface="Courier New"/>
              </a:rPr>
              <a:t>&lt;class</a:t>
            </a:r>
            <a:r>
              <a:rPr sz="2000" b="1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7E7E7E"/>
                </a:solidFill>
                <a:latin typeface="Courier New"/>
                <a:cs typeface="Courier New"/>
              </a:rPr>
              <a:t>'pandas.tseries.period.PeriodIndex'&gt; </a:t>
            </a:r>
            <a:r>
              <a:rPr sz="2000" b="1" spc="-1185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7E7E7E"/>
                </a:solidFill>
                <a:latin typeface="Courier New"/>
                <a:cs typeface="Courier New"/>
              </a:rPr>
              <a:t>[2000-01,</a:t>
            </a:r>
            <a:r>
              <a:rPr sz="2000" b="1" spc="-10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7E7E7E"/>
                </a:solidFill>
                <a:latin typeface="Courier New"/>
                <a:cs typeface="Courier New"/>
              </a:rPr>
              <a:t>..., 2000-04]</a:t>
            </a:r>
            <a:endParaRPr sz="2000">
              <a:latin typeface="Courier New"/>
              <a:cs typeface="Courier New"/>
            </a:endParaRPr>
          </a:p>
          <a:p>
            <a:pPr>
              <a:spcBef>
                <a:spcPts val="40"/>
              </a:spcBef>
            </a:pPr>
            <a:endParaRPr>
              <a:latin typeface="Courier New"/>
              <a:cs typeface="Courier New"/>
            </a:endParaRPr>
          </a:p>
          <a:p>
            <a:pPr marL="12701">
              <a:lnSpc>
                <a:spcPts val="2335"/>
              </a:lnSpc>
            </a:pPr>
            <a:r>
              <a:rPr sz="2000" b="1" dirty="0">
                <a:solidFill>
                  <a:srgbClr val="008000"/>
                </a:solidFill>
                <a:latin typeface="Courier New"/>
                <a:cs typeface="Courier New"/>
              </a:rPr>
              <a:t>#</a:t>
            </a:r>
            <a:r>
              <a:rPr sz="2000" b="1" spc="-5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008000"/>
                </a:solidFill>
                <a:latin typeface="Courier New"/>
                <a:cs typeface="Courier New"/>
              </a:rPr>
              <a:t>сортировка</a:t>
            </a:r>
            <a:endParaRPr sz="2000">
              <a:latin typeface="Courier New"/>
              <a:cs typeface="Courier New"/>
            </a:endParaRPr>
          </a:p>
          <a:p>
            <a:pPr marL="12701">
              <a:lnSpc>
                <a:spcPts val="2335"/>
              </a:lnSpc>
            </a:pP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print</a:t>
            </a:r>
            <a:r>
              <a:rPr sz="2000" b="1" spc="-2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data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.</a:t>
            </a:r>
            <a:r>
              <a:rPr sz="2000" b="1" spc="-5" dirty="0">
                <a:latin typeface="Courier New"/>
                <a:cs typeface="Courier New"/>
              </a:rPr>
              <a:t>sort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(</a:t>
            </a:r>
            <a:r>
              <a:rPr sz="2000" b="1" spc="-5" dirty="0">
                <a:latin typeface="Courier New"/>
                <a:cs typeface="Courier New"/>
              </a:rPr>
              <a:t>columns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=</a:t>
            </a:r>
            <a:r>
              <a:rPr sz="2000" b="1" spc="-5" dirty="0">
                <a:solidFill>
                  <a:srgbClr val="808080"/>
                </a:solidFill>
                <a:latin typeface="Courier New"/>
                <a:cs typeface="Courier New"/>
              </a:rPr>
              <a:t>'A'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)</a:t>
            </a:r>
            <a:endParaRPr sz="2000">
              <a:latin typeface="Courier New"/>
              <a:cs typeface="Courier New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595279" y="4670759"/>
          <a:ext cx="6162040" cy="14389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50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70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8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19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874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2070"/>
                        </a:lnSpc>
                      </a:pPr>
                      <a:r>
                        <a:rPr sz="2000" b="1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8580" algn="r">
                        <a:lnSpc>
                          <a:spcPts val="2070"/>
                        </a:lnSpc>
                      </a:pPr>
                      <a:r>
                        <a:rPr sz="2000" b="1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B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4145" algn="r">
                        <a:lnSpc>
                          <a:spcPts val="2070"/>
                        </a:lnSpc>
                      </a:pPr>
                      <a:r>
                        <a:rPr sz="2000" b="1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C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70"/>
                        </a:lnSpc>
                      </a:pPr>
                      <a:r>
                        <a:rPr sz="2000" b="1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D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4780" algn="r">
                        <a:lnSpc>
                          <a:spcPts val="2070"/>
                        </a:lnSpc>
                      </a:pPr>
                      <a:r>
                        <a:rPr sz="2000" b="1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E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070"/>
                        </a:lnSpc>
                      </a:pPr>
                      <a:r>
                        <a:rPr sz="2000" b="1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F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274">
                <a:tc>
                  <a:txBody>
                    <a:bodyPr/>
                    <a:lstStyle/>
                    <a:p>
                      <a:pPr marL="31750">
                        <a:lnSpc>
                          <a:spcPts val="2060"/>
                        </a:lnSpc>
                      </a:pPr>
                      <a:r>
                        <a:rPr sz="2000" b="1" spc="-5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2000-01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2060"/>
                        </a:lnSpc>
                      </a:pPr>
                      <a:r>
                        <a:rPr sz="2000" b="1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8580" algn="r">
                        <a:lnSpc>
                          <a:spcPts val="2060"/>
                        </a:lnSpc>
                      </a:pPr>
                      <a:r>
                        <a:rPr sz="2000" b="1" spc="-5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2013-01-02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4145" algn="r">
                        <a:lnSpc>
                          <a:spcPts val="2060"/>
                        </a:lnSpc>
                      </a:pPr>
                      <a:r>
                        <a:rPr sz="2000" b="1" spc="-5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NaN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0"/>
                        </a:lnSpc>
                      </a:pPr>
                      <a:r>
                        <a:rPr sz="2000" b="1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4780" algn="r">
                        <a:lnSpc>
                          <a:spcPts val="2060"/>
                        </a:lnSpc>
                      </a:pPr>
                      <a:r>
                        <a:rPr sz="2000" b="1" spc="-5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test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060"/>
                        </a:lnSpc>
                      </a:pPr>
                      <a:r>
                        <a:rPr sz="2000" b="1" spc="-5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foo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36">
                <a:tc>
                  <a:txBody>
                    <a:bodyPr/>
                    <a:lstStyle/>
                    <a:p>
                      <a:pPr marL="31750">
                        <a:lnSpc>
                          <a:spcPts val="2065"/>
                        </a:lnSpc>
                      </a:pPr>
                      <a:r>
                        <a:rPr sz="2000" b="1" spc="-5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2000-04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2065"/>
                        </a:lnSpc>
                      </a:pPr>
                      <a:r>
                        <a:rPr sz="2000" b="1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8580" algn="r">
                        <a:lnSpc>
                          <a:spcPts val="2065"/>
                        </a:lnSpc>
                      </a:pPr>
                      <a:r>
                        <a:rPr sz="2000" b="1" spc="-5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2013-01-02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4145" algn="r">
                        <a:lnSpc>
                          <a:spcPts val="2065"/>
                        </a:lnSpc>
                      </a:pPr>
                      <a:r>
                        <a:rPr sz="2000" b="1" spc="-5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NaN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5"/>
                        </a:lnSpc>
                      </a:pPr>
                      <a:r>
                        <a:rPr sz="2000" b="1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4780" algn="r">
                        <a:lnSpc>
                          <a:spcPts val="2065"/>
                        </a:lnSpc>
                      </a:pPr>
                      <a:r>
                        <a:rPr sz="2000" b="1" spc="-5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train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065"/>
                        </a:lnSpc>
                      </a:pPr>
                      <a:r>
                        <a:rPr sz="2000" b="1" spc="-5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foo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36">
                <a:tc>
                  <a:txBody>
                    <a:bodyPr/>
                    <a:lstStyle/>
                    <a:p>
                      <a:pPr marL="31750">
                        <a:lnSpc>
                          <a:spcPts val="2065"/>
                        </a:lnSpc>
                      </a:pPr>
                      <a:r>
                        <a:rPr sz="2000" b="1" spc="-5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2000-03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2065"/>
                        </a:lnSpc>
                      </a:pPr>
                      <a:r>
                        <a:rPr sz="2000" b="1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8580" algn="r">
                        <a:lnSpc>
                          <a:spcPts val="2065"/>
                        </a:lnSpc>
                      </a:pPr>
                      <a:r>
                        <a:rPr sz="2000" b="1" spc="-5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2013-01-02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4145" algn="r">
                        <a:lnSpc>
                          <a:spcPts val="2065"/>
                        </a:lnSpc>
                      </a:pPr>
                      <a:r>
                        <a:rPr sz="2000" b="1" spc="-5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NaN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5"/>
                        </a:lnSpc>
                      </a:pPr>
                      <a:r>
                        <a:rPr sz="2000" b="1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4780" algn="r">
                        <a:lnSpc>
                          <a:spcPts val="2065"/>
                        </a:lnSpc>
                      </a:pPr>
                      <a:r>
                        <a:rPr sz="2000" b="1" spc="-5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test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065"/>
                        </a:lnSpc>
                      </a:pPr>
                      <a:r>
                        <a:rPr sz="2000" b="1" spc="-5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foo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172">
                <a:tc>
                  <a:txBody>
                    <a:bodyPr/>
                    <a:lstStyle/>
                    <a:p>
                      <a:pPr marL="31750">
                        <a:lnSpc>
                          <a:spcPts val="2065"/>
                        </a:lnSpc>
                      </a:pPr>
                      <a:r>
                        <a:rPr sz="2000" b="1" spc="-5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2000-02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2065"/>
                        </a:lnSpc>
                      </a:pPr>
                      <a:r>
                        <a:rPr sz="2000" b="1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8580" algn="r">
                        <a:lnSpc>
                          <a:spcPts val="2065"/>
                        </a:lnSpc>
                      </a:pPr>
                      <a:r>
                        <a:rPr sz="2000" b="1" spc="-5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2013-01-02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4145" algn="r">
                        <a:lnSpc>
                          <a:spcPts val="2065"/>
                        </a:lnSpc>
                      </a:pPr>
                      <a:r>
                        <a:rPr sz="2000" b="1" spc="-5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NaN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5"/>
                        </a:lnSpc>
                      </a:pPr>
                      <a:r>
                        <a:rPr sz="2000" b="1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4145" algn="r">
                        <a:lnSpc>
                          <a:spcPts val="2065"/>
                        </a:lnSpc>
                      </a:pPr>
                      <a:r>
                        <a:rPr sz="2000" b="1" spc="-5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train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065"/>
                        </a:lnSpc>
                      </a:pPr>
                      <a:r>
                        <a:rPr sz="2000" b="1" spc="-5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foo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825</TotalTime>
  <Words>3425</Words>
  <Application>Microsoft Office PowerPoint</Application>
  <PresentationFormat>Произвольный</PresentationFormat>
  <Paragraphs>847</Paragraphs>
  <Slides>31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10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31</vt:i4>
      </vt:variant>
    </vt:vector>
  </HeadingPairs>
  <TitlesOfParts>
    <vt:vector size="42" baseType="lpstr">
      <vt:lpstr>Arial</vt:lpstr>
      <vt:lpstr>Arial Black</vt:lpstr>
      <vt:lpstr>Calibri</vt:lpstr>
      <vt:lpstr>Courier New</vt:lpstr>
      <vt:lpstr>JetBrains Mono</vt:lpstr>
      <vt:lpstr>Montserrat</vt:lpstr>
      <vt:lpstr>Montserrat ExtraBold</vt:lpstr>
      <vt:lpstr>Montserrat Medium</vt:lpstr>
      <vt:lpstr>Times New Roman</vt:lpstr>
      <vt:lpstr>Verdana</vt:lpstr>
      <vt:lpstr>Office Theme</vt:lpstr>
      <vt:lpstr>Презентация PowerPoint</vt:lpstr>
      <vt:lpstr>Основные объекты в Pandas</vt:lpstr>
      <vt:lpstr>Основные объекты в Pandas</vt:lpstr>
      <vt:lpstr>Основные объекты в Pandas</vt:lpstr>
      <vt:lpstr>Подключение пакетов</vt:lpstr>
      <vt:lpstr>После загрузки </vt:lpstr>
      <vt:lpstr>Создание ДатаФрейма</vt:lpstr>
      <vt:lpstr>Создание ДатаФрейма</vt:lpstr>
      <vt:lpstr>Простейшие операции</vt:lpstr>
      <vt:lpstr>Простейшие операции</vt:lpstr>
      <vt:lpstr>Статистика по признакам</vt:lpstr>
      <vt:lpstr>Совет: смотрите на число уникальных элементов .nunique()</vt:lpstr>
      <vt:lpstr>Переименование колонок</vt:lpstr>
      <vt:lpstr>Индексация</vt:lpstr>
      <vt:lpstr>Индексация Выбор нескольких случайных строк</vt:lpstr>
      <vt:lpstr>Индексация</vt:lpstr>
      <vt:lpstr>Итерации</vt:lpstr>
      <vt:lpstr>Итерации</vt:lpstr>
      <vt:lpstr>Сравнения</vt:lpstr>
      <vt:lpstr>Презентация PowerPoint</vt:lpstr>
      <vt:lpstr>Презентация PowerPoint</vt:lpstr>
      <vt:lpstr>Презентация PowerPoint</vt:lpstr>
      <vt:lpstr>Комбинирование</vt:lpstr>
      <vt:lpstr>Презентация PowerPoint</vt:lpstr>
      <vt:lpstr>Объединение ДатаФреймов</vt:lpstr>
      <vt:lpstr>Вертикальная конкатенация ДатаФреймов</vt:lpstr>
      <vt:lpstr>Выравнивание</vt:lpstr>
      <vt:lpstr>Группировка</vt:lpstr>
      <vt:lpstr>Группировка</vt:lpstr>
      <vt:lpstr>Группировка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Дьяконов</dc:creator>
  <cp:lastModifiedBy>root</cp:lastModifiedBy>
  <cp:revision>10</cp:revision>
  <dcterms:created xsi:type="dcterms:W3CDTF">2024-02-08T12:43:46Z</dcterms:created>
  <dcterms:modified xsi:type="dcterms:W3CDTF">2024-07-01T16:01:51Z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2015-11-06T00:00:00Z</vt:filetime>
  </property>
  <property fmtid="{D5CDD505-2E9C-101B-9397-08002B2CF9AE}" pid="3" name="Creator">
    <vt:lpwstr>Microsoft® Office Word 2007</vt:lpwstr>
  </property>
  <property fmtid="{D5CDD505-2E9C-101B-9397-08002B2CF9AE}" pid="4" name="LastSaved">
    <vt:filetime>2024-02-08T00:00:00Z</vt:filetime>
  </property>
</Properties>
</file>