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2" r:id="rId4"/>
    <p:sldId id="273" r:id="rId5"/>
    <p:sldId id="267" r:id="rId6"/>
    <p:sldId id="274" r:id="rId7"/>
    <p:sldId id="275" r:id="rId8"/>
    <p:sldId id="268" r:id="rId9"/>
    <p:sldId id="271" r:id="rId10"/>
    <p:sldId id="262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ontserrat" panose="00000500000000000000" pitchFamily="2" charset="-52"/>
      <p:regular r:id="rId17"/>
      <p:bold r:id="rId18"/>
      <p:italic r:id="rId19"/>
      <p:boldItalic r:id="rId20"/>
    </p:embeddedFont>
    <p:embeddedFont>
      <p:font typeface="Montserrat ExtraBold" panose="00000900000000000000" pitchFamily="2" charset="-52"/>
      <p:bold r:id="rId21"/>
      <p:boldItalic r:id="rId22"/>
    </p:embeddedFont>
    <p:embeddedFont>
      <p:font typeface="Montserrat Medium" panose="00000600000000000000" pitchFamily="2" charset="-52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959">
          <p15:clr>
            <a:srgbClr val="A4A3A4"/>
          </p15:clr>
        </p15:guide>
        <p15:guide id="2" pos="454">
          <p15:clr>
            <a:srgbClr val="9AA0A6"/>
          </p15:clr>
        </p15:guide>
        <p15:guide id="3" orient="horz" pos="425">
          <p15:clr>
            <a:srgbClr val="9AA0A6"/>
          </p15:clr>
        </p15:guide>
        <p15:guide id="4" orient="horz" pos="3895">
          <p15:clr>
            <a:srgbClr val="9AA0A6"/>
          </p15:clr>
        </p15:guide>
        <p15:guide id="5" pos="7226">
          <p15:clr>
            <a:srgbClr val="9AA0A6"/>
          </p15:clr>
        </p15:guide>
        <p15:guide id="6" pos="2721">
          <p15:clr>
            <a:srgbClr val="9AA0A6"/>
          </p15:clr>
        </p15:guide>
        <p15:guide id="7" pos="3855">
          <p15:clr>
            <a:srgbClr val="9AA0A6"/>
          </p15:clr>
        </p15:guide>
        <p15:guide id="8" orient="horz" pos="4320">
          <p15:clr>
            <a:srgbClr val="9AA0A6"/>
          </p15:clr>
        </p15:guide>
        <p15:guide id="11" pos="7680">
          <p15:clr>
            <a:srgbClr val="9AA0A6"/>
          </p15:clr>
        </p15:guide>
        <p15:guide id="12" orient="horz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hEHk4g8zE2z4m43gVIvTzYAbkl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5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99D8E5-BCD6-44B2-A8CA-2E9618214638}">
  <a:tblStyle styleId="{4499D8E5-BCD6-44B2-A8CA-2E961821463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92" y="64"/>
      </p:cViewPr>
      <p:guideLst>
        <p:guide pos="4959"/>
        <p:guide pos="454"/>
        <p:guide orient="horz" pos="425"/>
        <p:guide orient="horz" pos="3895"/>
        <p:guide pos="7226"/>
        <p:guide pos="2721"/>
        <p:guide pos="3855"/>
        <p:guide orient="horz" pos="4320"/>
        <p:guide pos="7680"/>
        <p:guide orient="horz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96b218f5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96b218f55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g196b218f55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9813170db2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g19813170db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8939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14428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24055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71260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50694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07791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26137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g196b218f55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"/>
            <a:ext cx="12192000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196b218f55d_0_0"/>
          <p:cNvSpPr txBox="1"/>
          <p:nvPr/>
        </p:nvSpPr>
        <p:spPr>
          <a:xfrm>
            <a:off x="630926" y="1643506"/>
            <a:ext cx="462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Тема № 1.9</a:t>
            </a:r>
            <a:endParaRPr sz="1800" b="0" i="0" u="none" strike="noStrike" cap="non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1" name="Google Shape;91;g196b218f55d_0_0"/>
          <p:cNvSpPr/>
          <p:nvPr/>
        </p:nvSpPr>
        <p:spPr>
          <a:xfrm>
            <a:off x="633174" y="2066750"/>
            <a:ext cx="10003195" cy="12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3900" b="1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Обзор основных библиотек Python для научных вычислений</a:t>
            </a:r>
            <a:endParaRPr lang="ru-RU" sz="3100" b="1" i="0" u="none" strike="noStrike" cap="non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2" name="Google Shape;92;g196b218f55d_0_0"/>
          <p:cNvSpPr txBox="1"/>
          <p:nvPr/>
        </p:nvSpPr>
        <p:spPr>
          <a:xfrm>
            <a:off x="720725" y="3589151"/>
            <a:ext cx="4621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900" b="0" i="0" u="none" strike="noStrike" cap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Лекция</a:t>
            </a:r>
            <a:endParaRPr sz="1900" b="0" i="0" u="none" strike="noStrike" cap="non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93" name="Google Shape;93;g196b218f55d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0725" y="4862774"/>
            <a:ext cx="2748000" cy="132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9813170db2_0_1"/>
          <p:cNvSpPr/>
          <p:nvPr/>
        </p:nvSpPr>
        <p:spPr>
          <a:xfrm>
            <a:off x="609200" y="2659750"/>
            <a:ext cx="3710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800" b="1" i="0" u="none" strike="noStrike" cap="none">
                <a:solidFill>
                  <a:srgbClr val="9504F7"/>
                </a:solidFill>
                <a:latin typeface="Montserrat"/>
                <a:ea typeface="Montserrat"/>
                <a:cs typeface="Montserrat"/>
                <a:sym typeface="Montserrat"/>
              </a:rPr>
              <a:t>Ваши</a:t>
            </a:r>
            <a:endParaRPr sz="3800" b="1" i="0" u="none" strike="noStrike" cap="none">
              <a:solidFill>
                <a:srgbClr val="9504F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800" b="1" i="0" u="none" strike="noStrike" cap="none">
                <a:solidFill>
                  <a:srgbClr val="9504F7"/>
                </a:solidFill>
                <a:latin typeface="Montserrat"/>
                <a:ea typeface="Montserrat"/>
                <a:cs typeface="Montserrat"/>
                <a:sym typeface="Montserrat"/>
              </a:rPr>
              <a:t>вопросы</a:t>
            </a:r>
            <a:endParaRPr sz="3800" b="1" i="0" u="none" strike="noStrike" cap="none">
              <a:solidFill>
                <a:srgbClr val="9504F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5" name="Google Shape;155;g19813170db2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125" y="674700"/>
            <a:ext cx="5296147" cy="5508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199" y="570899"/>
            <a:ext cx="11195807" cy="405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Основных библиотеки для научных вычислений</a:t>
            </a:r>
            <a:endParaRPr lang="en-US" sz="3200" b="1" i="0" u="none" strike="noStrike" cap="none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g12bde07e62c_1_67"/>
          <p:cNvSpPr/>
          <p:nvPr/>
        </p:nvSpPr>
        <p:spPr>
          <a:xfrm>
            <a:off x="609200" y="1299175"/>
            <a:ext cx="5308715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NumPy</a:t>
            </a:r>
            <a:endParaRPr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g12bde07e62c_1_67"/>
          <p:cNvSpPr/>
          <p:nvPr/>
        </p:nvSpPr>
        <p:spPr>
          <a:xfrm>
            <a:off x="622876" y="1940799"/>
            <a:ext cx="5308716" cy="4233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</a:pPr>
            <a:r>
              <a:rPr lang="ru-RU" sz="1700" b="1">
                <a:solidFill>
                  <a:srgbClr val="00396B"/>
                </a:solidFill>
                <a:latin typeface="Montserrat Medium"/>
                <a:sym typeface="Montserrat Medium"/>
              </a:rPr>
              <a:t>Описание</a:t>
            </a:r>
            <a:r>
              <a:rPr lang="ru-RU" sz="1700">
                <a:solidFill>
                  <a:srgbClr val="00396B"/>
                </a:solidFill>
                <a:latin typeface="Montserrat Medium"/>
                <a:sym typeface="Montserrat Medium"/>
              </a:rPr>
              <a:t>: Библиотека для работы с многомерными массивами и матрицами, а также с широким спектром математических функций для работы с этими массивами.</a:t>
            </a:r>
          </a:p>
          <a:p>
            <a:pPr algn="just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</a:pPr>
            <a:r>
              <a:rPr lang="ru-RU" sz="1700" b="1">
                <a:solidFill>
                  <a:srgbClr val="00396B"/>
                </a:solidFill>
                <a:latin typeface="Montserrat Medium"/>
                <a:sym typeface="Montserrat Medium"/>
              </a:rPr>
              <a:t>Основные функции</a:t>
            </a:r>
            <a:r>
              <a:rPr lang="ru-RU" sz="1700">
                <a:solidFill>
                  <a:srgbClr val="00396B"/>
                </a:solidFill>
                <a:latin typeface="Montserrat Medium"/>
                <a:sym typeface="Montserrat Medium"/>
              </a:rPr>
              <a:t>: </a:t>
            </a:r>
          </a:p>
          <a:p>
            <a:pPr marL="285750" indent="-285750" algn="just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>
                <a:solidFill>
                  <a:srgbClr val="00396B"/>
                </a:solidFill>
                <a:latin typeface="Montserrat Medium"/>
                <a:sym typeface="Montserrat Medium"/>
              </a:rPr>
              <a:t>Высокопроизводительные многомерные массивы.</a:t>
            </a:r>
          </a:p>
          <a:p>
            <a:pPr marL="285750" indent="-285750" algn="just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>
                <a:solidFill>
                  <a:srgbClr val="00396B"/>
                </a:solidFill>
                <a:latin typeface="Montserrat Medium"/>
                <a:sym typeface="Montserrat Medium"/>
              </a:rPr>
              <a:t>Базовые математические операции и функции для работы с массивами.</a:t>
            </a:r>
          </a:p>
          <a:p>
            <a:pPr marL="285750" indent="-285750" algn="just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>
                <a:solidFill>
                  <a:srgbClr val="00396B"/>
                </a:solidFill>
                <a:latin typeface="Montserrat Medium"/>
                <a:sym typeface="Montserrat Medium"/>
              </a:rPr>
              <a:t>Линейная алгебра, преобразования Фурье и генерация случайных чисел.</a:t>
            </a:r>
          </a:p>
        </p:txBody>
      </p:sp>
      <p:sp>
        <p:nvSpPr>
          <p:cNvPr id="6" name="Google Shape;99;g12bde07e62c_1_67">
            <a:extLst>
              <a:ext uri="{FF2B5EF4-FFF2-40B4-BE49-F238E27FC236}">
                <a16:creationId xmlns:a16="http://schemas.microsoft.com/office/drawing/2014/main" id="{83C98F13-D107-400E-82CF-B1EC84A2B7FC}"/>
              </a:ext>
            </a:extLst>
          </p:cNvPr>
          <p:cNvSpPr/>
          <p:nvPr/>
        </p:nvSpPr>
        <p:spPr>
          <a:xfrm>
            <a:off x="6274087" y="1299175"/>
            <a:ext cx="5308715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SciPy</a:t>
            </a:r>
            <a:endParaRPr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Google Shape;100;g12bde07e62c_1_67">
            <a:extLst>
              <a:ext uri="{FF2B5EF4-FFF2-40B4-BE49-F238E27FC236}">
                <a16:creationId xmlns:a16="http://schemas.microsoft.com/office/drawing/2014/main" id="{DD6CC8E4-E5AC-486A-83A2-0A402859879D}"/>
              </a:ext>
            </a:extLst>
          </p:cNvPr>
          <p:cNvSpPr/>
          <p:nvPr/>
        </p:nvSpPr>
        <p:spPr>
          <a:xfrm>
            <a:off x="6287763" y="1940799"/>
            <a:ext cx="5308716" cy="4233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</a:pPr>
            <a:r>
              <a:rPr lang="ru-RU" sz="1700" b="1">
                <a:solidFill>
                  <a:srgbClr val="00396B"/>
                </a:solidFill>
                <a:latin typeface="Montserrat Medium"/>
                <a:sym typeface="Montserrat Medium"/>
              </a:rPr>
              <a:t>Описание: </a:t>
            </a:r>
            <a:r>
              <a:rPr lang="ru-RU" sz="1700">
                <a:solidFill>
                  <a:srgbClr val="00396B"/>
                </a:solidFill>
                <a:latin typeface="Montserrat Medium"/>
                <a:sym typeface="Montserrat Medium"/>
              </a:rPr>
              <a:t>Библиотека, основанная на NumPy, предоставляющая дополнительные функции для научных и инженерных задач.</a:t>
            </a:r>
          </a:p>
          <a:p>
            <a:pPr algn="just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</a:pPr>
            <a:r>
              <a:rPr lang="ru-RU" sz="1700" b="1">
                <a:solidFill>
                  <a:srgbClr val="00396B"/>
                </a:solidFill>
                <a:latin typeface="Montserrat Medium"/>
                <a:sym typeface="Montserrat Medium"/>
              </a:rPr>
              <a:t>Основные функции:</a:t>
            </a:r>
          </a:p>
          <a:p>
            <a:pPr marL="285750" indent="-285750" algn="just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>
                <a:solidFill>
                  <a:srgbClr val="00396B"/>
                </a:solidFill>
                <a:latin typeface="Montserrat Medium"/>
                <a:sym typeface="Montserrat Medium"/>
              </a:rPr>
              <a:t>Оптимизация и нахождение корней уравнений.</a:t>
            </a:r>
          </a:p>
          <a:p>
            <a:pPr marL="285750" indent="-285750" algn="just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>
                <a:solidFill>
                  <a:srgbClr val="00396B"/>
                </a:solidFill>
                <a:latin typeface="Montserrat Medium"/>
                <a:sym typeface="Montserrat Medium"/>
              </a:rPr>
              <a:t>Интерполяция и сглаживание данных.</a:t>
            </a:r>
          </a:p>
          <a:p>
            <a:pPr marL="285750" indent="-285750" algn="just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>
                <a:solidFill>
                  <a:srgbClr val="00396B"/>
                </a:solidFill>
                <a:latin typeface="Montserrat Medium"/>
                <a:sym typeface="Montserrat Medium"/>
              </a:rPr>
              <a:t>Интеграция и решение обыкновенных дифференциальных уравнений.</a:t>
            </a:r>
          </a:p>
          <a:p>
            <a:pPr marL="285750" indent="-285750" algn="just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>
                <a:solidFill>
                  <a:srgbClr val="00396B"/>
                </a:solidFill>
                <a:latin typeface="Montserrat Medium"/>
                <a:sym typeface="Montserrat Medium"/>
              </a:rPr>
              <a:t>Обработка сигналов и изображений.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199" y="570899"/>
            <a:ext cx="11195807" cy="405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NumPy</a:t>
            </a:r>
          </a:p>
        </p:txBody>
      </p:sp>
      <p:sp>
        <p:nvSpPr>
          <p:cNvPr id="99" name="Google Shape;99;g12bde07e62c_1_67"/>
          <p:cNvSpPr/>
          <p:nvPr/>
        </p:nvSpPr>
        <p:spPr>
          <a:xfrm>
            <a:off x="609200" y="1299175"/>
            <a:ext cx="5308715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Основные возможности</a:t>
            </a:r>
            <a:endParaRPr lang="en-US"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g12bde07e62c_1_67"/>
          <p:cNvSpPr/>
          <p:nvPr/>
        </p:nvSpPr>
        <p:spPr>
          <a:xfrm>
            <a:off x="622876" y="1940799"/>
            <a:ext cx="5079281" cy="4233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 algn="just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>
                <a:solidFill>
                  <a:srgbClr val="00396B"/>
                </a:solidFill>
                <a:latin typeface="Montserrat Medium"/>
                <a:sym typeface="Montserrat Medium"/>
              </a:rPr>
              <a:t>Создание массивов</a:t>
            </a:r>
          </a:p>
          <a:p>
            <a:pPr marL="285750" indent="-285750" algn="just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>
                <a:solidFill>
                  <a:srgbClr val="00396B"/>
                </a:solidFill>
                <a:latin typeface="Montserrat Medium"/>
                <a:sym typeface="Montserrat Medium"/>
              </a:rPr>
              <a:t>Арифметические операции</a:t>
            </a:r>
          </a:p>
          <a:p>
            <a:pPr marL="285750" indent="-285750" algn="just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>
                <a:solidFill>
                  <a:srgbClr val="00396B"/>
                </a:solidFill>
                <a:latin typeface="Montserrat Medium"/>
                <a:sym typeface="Montserrat Medium"/>
              </a:rPr>
              <a:t>Индексация и срезы</a:t>
            </a:r>
          </a:p>
          <a:p>
            <a:pPr marL="285750" indent="-285750" algn="just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>
                <a:solidFill>
                  <a:srgbClr val="00396B"/>
                </a:solidFill>
                <a:latin typeface="Montserrat Medium"/>
                <a:sym typeface="Montserrat Medium"/>
              </a:rPr>
              <a:t>Формирование и трансформация</a:t>
            </a:r>
          </a:p>
          <a:p>
            <a:pPr marL="285750" indent="-285750" algn="just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>
                <a:solidFill>
                  <a:srgbClr val="00396B"/>
                </a:solidFill>
                <a:latin typeface="Montserrat Medium"/>
                <a:sym typeface="Montserrat Medium"/>
              </a:rPr>
              <a:t>Линейная алгебра:</a:t>
            </a:r>
          </a:p>
          <a:p>
            <a:pPr marL="893763" lvl="1" indent="-285750" algn="just">
              <a:lnSpc>
                <a:spcPct val="115000"/>
              </a:lnSpc>
              <a:spcBef>
                <a:spcPts val="1000"/>
              </a:spcBef>
              <a:buSzPts val="1800"/>
              <a:buFont typeface="Courier New" panose="02070309020205020404" pitchFamily="49" charset="0"/>
              <a:buChar char="o"/>
            </a:pPr>
            <a:r>
              <a:rPr lang="ru-RU" sz="1700">
                <a:solidFill>
                  <a:srgbClr val="00396B"/>
                </a:solidFill>
                <a:latin typeface="Montserrat Medium"/>
                <a:sym typeface="Montserrat Medium"/>
              </a:rPr>
              <a:t>Скалярное произведение</a:t>
            </a:r>
          </a:p>
          <a:p>
            <a:pPr marL="893763" lvl="1" indent="-285750" algn="just">
              <a:lnSpc>
                <a:spcPct val="115000"/>
              </a:lnSpc>
              <a:spcBef>
                <a:spcPts val="1000"/>
              </a:spcBef>
              <a:buSzPts val="1800"/>
              <a:buFont typeface="Courier New" panose="02070309020205020404" pitchFamily="49" charset="0"/>
              <a:buChar char="o"/>
            </a:pPr>
            <a:r>
              <a:rPr lang="ru-RU" sz="1700">
                <a:solidFill>
                  <a:srgbClr val="00396B"/>
                </a:solidFill>
                <a:latin typeface="Montserrat Medium"/>
                <a:sym typeface="Montserrat Medium"/>
              </a:rPr>
              <a:t>Матричное умножение</a:t>
            </a:r>
          </a:p>
          <a:p>
            <a:pPr marL="893763" lvl="1" indent="-285750" algn="just">
              <a:lnSpc>
                <a:spcPct val="115000"/>
              </a:lnSpc>
              <a:spcBef>
                <a:spcPts val="1000"/>
              </a:spcBef>
              <a:buSzPts val="1800"/>
              <a:buFont typeface="Courier New" panose="02070309020205020404" pitchFamily="49" charset="0"/>
              <a:buChar char="o"/>
            </a:pPr>
            <a:r>
              <a:rPr lang="ru-RU" sz="1700">
                <a:solidFill>
                  <a:srgbClr val="00396B"/>
                </a:solidFill>
                <a:latin typeface="Montserrat Medium"/>
                <a:sym typeface="Montserrat Medium"/>
              </a:rPr>
              <a:t>Транспонирование</a:t>
            </a:r>
          </a:p>
          <a:p>
            <a:pPr marL="893763" lvl="1" indent="-285750" algn="just">
              <a:lnSpc>
                <a:spcPct val="115000"/>
              </a:lnSpc>
              <a:spcBef>
                <a:spcPts val="1000"/>
              </a:spcBef>
              <a:buSzPts val="1800"/>
              <a:buFont typeface="Courier New" panose="02070309020205020404" pitchFamily="49" charset="0"/>
              <a:buChar char="o"/>
            </a:pPr>
            <a:r>
              <a:rPr lang="ru-RU" sz="1700">
                <a:solidFill>
                  <a:srgbClr val="00396B"/>
                </a:solidFill>
                <a:latin typeface="Montserrat Medium"/>
                <a:sym typeface="Montserrat Medium"/>
              </a:rPr>
              <a:t>Обратная матрица</a:t>
            </a:r>
          </a:p>
          <a:p>
            <a:pPr marL="893763" lvl="1" indent="-285750" algn="just">
              <a:lnSpc>
                <a:spcPct val="115000"/>
              </a:lnSpc>
              <a:spcBef>
                <a:spcPts val="1000"/>
              </a:spcBef>
              <a:buSzPts val="1800"/>
              <a:buFont typeface="Courier New" panose="02070309020205020404" pitchFamily="49" charset="0"/>
              <a:buChar char="o"/>
            </a:pPr>
            <a:r>
              <a:rPr lang="ru-RU" sz="1700">
                <a:solidFill>
                  <a:srgbClr val="00396B"/>
                </a:solidFill>
                <a:latin typeface="Montserrat Medium"/>
                <a:sym typeface="Montserrat Medium"/>
              </a:rPr>
              <a:t>Собственные значения и векторы</a:t>
            </a:r>
          </a:p>
        </p:txBody>
      </p:sp>
      <p:sp>
        <p:nvSpPr>
          <p:cNvPr id="8" name="Google Shape;99;g12bde07e62c_1_67">
            <a:extLst>
              <a:ext uri="{FF2B5EF4-FFF2-40B4-BE49-F238E27FC236}">
                <a16:creationId xmlns:a16="http://schemas.microsoft.com/office/drawing/2014/main" id="{1A973ED5-89D9-41BD-A48F-8BC04070B0CF}"/>
              </a:ext>
            </a:extLst>
          </p:cNvPr>
          <p:cNvSpPr/>
          <p:nvPr/>
        </p:nvSpPr>
        <p:spPr>
          <a:xfrm>
            <a:off x="6274087" y="1299175"/>
            <a:ext cx="5647762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Примеры использования</a:t>
            </a:r>
            <a:endParaRPr lang="en-US"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Google Shape;100;g12bde07e62c_1_67">
            <a:extLst>
              <a:ext uri="{FF2B5EF4-FFF2-40B4-BE49-F238E27FC236}">
                <a16:creationId xmlns:a16="http://schemas.microsoft.com/office/drawing/2014/main" id="{9945DDD7-BD38-4349-9C4B-59F41D6885A8}"/>
              </a:ext>
            </a:extLst>
          </p:cNvPr>
          <p:cNvSpPr/>
          <p:nvPr/>
        </p:nvSpPr>
        <p:spPr>
          <a:xfrm>
            <a:off x="6489843" y="1940799"/>
            <a:ext cx="5079281" cy="4233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>
                <a:solidFill>
                  <a:srgbClr val="00396B"/>
                </a:solidFill>
                <a:latin typeface="Montserrat Medium"/>
                <a:sym typeface="Montserrat Medium"/>
              </a:rPr>
              <a:t>Анализ данных:</a:t>
            </a:r>
          </a:p>
          <a:p>
            <a:pPr marL="893763" indent="-28575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  <a:buFont typeface="Courier New" panose="02070309020205020404" pitchFamily="49" charset="0"/>
              <a:buChar char="o"/>
            </a:pPr>
            <a:r>
              <a:rPr lang="ru-RU" sz="1700">
                <a:solidFill>
                  <a:srgbClr val="00396B"/>
                </a:solidFill>
                <a:latin typeface="Montserrat Medium"/>
                <a:sym typeface="Montserrat Medium"/>
              </a:rPr>
              <a:t>Загрузка данных</a:t>
            </a:r>
          </a:p>
          <a:p>
            <a:pPr marL="893763" indent="-28575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  <a:buFont typeface="Courier New" panose="02070309020205020404" pitchFamily="49" charset="0"/>
              <a:buChar char="o"/>
            </a:pPr>
            <a:r>
              <a:rPr lang="ru-RU" sz="1700">
                <a:solidFill>
                  <a:srgbClr val="00396B"/>
                </a:solidFill>
                <a:latin typeface="Montserrat Medium"/>
                <a:sym typeface="Montserrat Medium"/>
              </a:rPr>
              <a:t>Обработка данных: нормализация, фильтрация, агрегация.</a:t>
            </a:r>
          </a:p>
          <a:p>
            <a:pPr marL="285750" indent="-28575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>
                <a:solidFill>
                  <a:srgbClr val="00396B"/>
                </a:solidFill>
                <a:latin typeface="Montserrat Medium"/>
                <a:sym typeface="Montserrat Medium"/>
              </a:rPr>
              <a:t>Машинное обучение:</a:t>
            </a:r>
          </a:p>
          <a:p>
            <a:pPr marL="893763" indent="-28575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  <a:buFont typeface="Courier New" panose="02070309020205020404" pitchFamily="49" charset="0"/>
              <a:buChar char="o"/>
            </a:pPr>
            <a:r>
              <a:rPr lang="ru-RU" sz="1700">
                <a:solidFill>
                  <a:srgbClr val="00396B"/>
                </a:solidFill>
                <a:latin typeface="Montserrat Medium"/>
                <a:sym typeface="Montserrat Medium"/>
              </a:rPr>
              <a:t>Предобработка данных: масштабирование, нормализация.</a:t>
            </a:r>
          </a:p>
          <a:p>
            <a:pPr marL="893763" indent="-28575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  <a:buFont typeface="Courier New" panose="02070309020205020404" pitchFamily="49" charset="0"/>
              <a:buChar char="o"/>
            </a:pPr>
            <a:r>
              <a:rPr lang="ru-RU" sz="1700">
                <a:solidFill>
                  <a:srgbClr val="00396B"/>
                </a:solidFill>
                <a:latin typeface="Montserrat Medium"/>
                <a:sym typeface="Montserrat Medium"/>
              </a:rPr>
              <a:t>Векторизация: представление данных в виде массивов для ускорения вычислений.</a:t>
            </a:r>
          </a:p>
          <a:p>
            <a:pPr marL="285750" indent="-28575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>
                <a:solidFill>
                  <a:srgbClr val="00396B"/>
                </a:solidFill>
                <a:latin typeface="Montserrat Medium"/>
                <a:sym typeface="Montserrat Medium"/>
              </a:rPr>
              <a:t>Научные вычисления</a:t>
            </a:r>
          </a:p>
        </p:txBody>
      </p:sp>
    </p:spTree>
    <p:extLst>
      <p:ext uri="{BB962C8B-B14F-4D97-AF65-F5344CB8AC3E}">
        <p14:creationId xmlns:p14="http://schemas.microsoft.com/office/powerpoint/2010/main" val="180677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199" y="570899"/>
            <a:ext cx="11195807" cy="405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SciPy</a:t>
            </a:r>
          </a:p>
        </p:txBody>
      </p:sp>
      <p:sp>
        <p:nvSpPr>
          <p:cNvPr id="99" name="Google Shape;99;g12bde07e62c_1_67"/>
          <p:cNvSpPr/>
          <p:nvPr/>
        </p:nvSpPr>
        <p:spPr>
          <a:xfrm>
            <a:off x="609200" y="1299175"/>
            <a:ext cx="5308715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Основные возможности</a:t>
            </a:r>
            <a:endParaRPr lang="en-US"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g12bde07e62c_1_67"/>
          <p:cNvSpPr/>
          <p:nvPr/>
        </p:nvSpPr>
        <p:spPr>
          <a:xfrm>
            <a:off x="622876" y="1940799"/>
            <a:ext cx="5079281" cy="4233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 algn="just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>
                <a:solidFill>
                  <a:srgbClr val="1E507C"/>
                </a:solidFill>
                <a:latin typeface="Montserrat Medium" panose="00000600000000000000" pitchFamily="2" charset="-52"/>
              </a:rPr>
              <a:t>Оптимизация</a:t>
            </a:r>
          </a:p>
          <a:p>
            <a:pPr marL="285750" indent="-285750" algn="just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>
                <a:solidFill>
                  <a:srgbClr val="1E507C"/>
                </a:solidFill>
                <a:latin typeface="Montserrat Medium" panose="00000600000000000000" pitchFamily="2" charset="-52"/>
              </a:rPr>
              <a:t>Интеграция</a:t>
            </a:r>
          </a:p>
          <a:p>
            <a:pPr marL="285750" indent="-285750" algn="just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>
                <a:solidFill>
                  <a:srgbClr val="1E507C"/>
                </a:solidFill>
                <a:latin typeface="Montserrat Medium" panose="00000600000000000000" pitchFamily="2" charset="-52"/>
              </a:rPr>
              <a:t>Интерполяция</a:t>
            </a:r>
          </a:p>
          <a:p>
            <a:pPr marL="285750" indent="-285750" algn="just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>
                <a:solidFill>
                  <a:srgbClr val="1E507C"/>
                </a:solidFill>
                <a:latin typeface="Montserrat Medium" panose="00000600000000000000" pitchFamily="2" charset="-52"/>
              </a:rPr>
              <a:t>Линейная алгебра</a:t>
            </a:r>
          </a:p>
          <a:p>
            <a:pPr marL="285750" indent="-285750" algn="just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>
                <a:solidFill>
                  <a:srgbClr val="1E507C"/>
                </a:solidFill>
                <a:latin typeface="Montserrat Medium" panose="00000600000000000000" pitchFamily="2" charset="-52"/>
              </a:rPr>
              <a:t>Статистика</a:t>
            </a:r>
          </a:p>
          <a:p>
            <a:pPr marL="285750" indent="-285750" algn="just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>
                <a:solidFill>
                  <a:srgbClr val="1E507C"/>
                </a:solidFill>
                <a:latin typeface="Montserrat Medium" panose="00000600000000000000" pitchFamily="2" charset="-52"/>
              </a:rPr>
              <a:t>Обработка сигналов</a:t>
            </a:r>
          </a:p>
          <a:p>
            <a:pPr marL="285750" indent="-285750" algn="just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>
                <a:solidFill>
                  <a:srgbClr val="1E507C"/>
                </a:solidFill>
                <a:latin typeface="Montserrat Medium" panose="00000600000000000000" pitchFamily="2" charset="-52"/>
              </a:rPr>
              <a:t>Обработка изображений </a:t>
            </a:r>
            <a:endParaRPr lang="ru-RU" sz="1700">
              <a:solidFill>
                <a:srgbClr val="1E507C"/>
              </a:solidFill>
              <a:latin typeface="Montserrat Medium" panose="00000600000000000000" pitchFamily="2" charset="-52"/>
              <a:sym typeface="Montserrat Medium"/>
            </a:endParaRPr>
          </a:p>
        </p:txBody>
      </p:sp>
      <p:sp>
        <p:nvSpPr>
          <p:cNvPr id="8" name="Google Shape;99;g12bde07e62c_1_67">
            <a:extLst>
              <a:ext uri="{FF2B5EF4-FFF2-40B4-BE49-F238E27FC236}">
                <a16:creationId xmlns:a16="http://schemas.microsoft.com/office/drawing/2014/main" id="{1A973ED5-89D9-41BD-A48F-8BC04070B0CF}"/>
              </a:ext>
            </a:extLst>
          </p:cNvPr>
          <p:cNvSpPr/>
          <p:nvPr/>
        </p:nvSpPr>
        <p:spPr>
          <a:xfrm>
            <a:off x="6274087" y="1299175"/>
            <a:ext cx="5647762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Примеры использования</a:t>
            </a:r>
            <a:endParaRPr lang="en-US"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Google Shape;100;g12bde07e62c_1_67">
            <a:extLst>
              <a:ext uri="{FF2B5EF4-FFF2-40B4-BE49-F238E27FC236}">
                <a16:creationId xmlns:a16="http://schemas.microsoft.com/office/drawing/2014/main" id="{9945DDD7-BD38-4349-9C4B-59F41D6885A8}"/>
              </a:ext>
            </a:extLst>
          </p:cNvPr>
          <p:cNvSpPr/>
          <p:nvPr/>
        </p:nvSpPr>
        <p:spPr>
          <a:xfrm>
            <a:off x="6274087" y="1940799"/>
            <a:ext cx="5079281" cy="4233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>
                <a:solidFill>
                  <a:srgbClr val="1E507C"/>
                </a:solidFill>
                <a:latin typeface="Montserrat Medium" panose="00000600000000000000" pitchFamily="2" charset="-52"/>
              </a:rPr>
              <a:t>Минимизация функции</a:t>
            </a:r>
          </a:p>
          <a:p>
            <a:pPr marL="285750" indent="-28575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>
                <a:solidFill>
                  <a:srgbClr val="1E507C"/>
                </a:solidFill>
                <a:latin typeface="Montserrat Medium" panose="00000600000000000000" pitchFamily="2" charset="-52"/>
              </a:rPr>
              <a:t>Численное интегрирование</a:t>
            </a:r>
          </a:p>
          <a:p>
            <a:pPr marL="285750" indent="-28575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>
                <a:solidFill>
                  <a:srgbClr val="1E507C"/>
                </a:solidFill>
                <a:latin typeface="Montserrat Medium" panose="00000600000000000000" pitchFamily="2" charset="-52"/>
              </a:rPr>
              <a:t>Интерполяция данных</a:t>
            </a:r>
          </a:p>
          <a:p>
            <a:pPr marL="285750" indent="-28575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>
                <a:solidFill>
                  <a:srgbClr val="1E507C"/>
                </a:solidFill>
                <a:latin typeface="Montserrat Medium" panose="00000600000000000000" pitchFamily="2" charset="-52"/>
              </a:rPr>
              <a:t>Решение системы линейных уравнений</a:t>
            </a:r>
          </a:p>
          <a:p>
            <a:pPr marL="285750" indent="-28575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>
                <a:solidFill>
                  <a:srgbClr val="1E507C"/>
                </a:solidFill>
                <a:latin typeface="Montserrat Medium" panose="00000600000000000000" pitchFamily="2" charset="-52"/>
              </a:rPr>
              <a:t>Проведение </a:t>
            </a:r>
            <a:r>
              <a:rPr lang="en-US" sz="1700">
                <a:solidFill>
                  <a:srgbClr val="1E507C"/>
                </a:solidFill>
                <a:latin typeface="Montserrat Medium" panose="00000600000000000000" pitchFamily="2" charset="-52"/>
              </a:rPr>
              <a:t>t-</a:t>
            </a:r>
            <a:r>
              <a:rPr lang="ru-RU" sz="1700">
                <a:solidFill>
                  <a:srgbClr val="1E507C"/>
                </a:solidFill>
                <a:latin typeface="Montserrat Medium" panose="00000600000000000000" pitchFamily="2" charset="-52"/>
              </a:rPr>
              <a:t>теста</a:t>
            </a:r>
            <a:endParaRPr lang="ru-RU" sz="1700">
              <a:solidFill>
                <a:srgbClr val="1E507C"/>
              </a:solidFill>
              <a:latin typeface="Montserrat Medium" panose="00000600000000000000" pitchFamily="2" charset="-52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56025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199" y="570899"/>
            <a:ext cx="11195807" cy="405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Основных библиотеки для научных вычислений</a:t>
            </a:r>
            <a:endParaRPr lang="en-US" sz="3200" b="1" i="0" u="none" strike="noStrike" cap="none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g12bde07e62c_1_67"/>
          <p:cNvSpPr/>
          <p:nvPr/>
        </p:nvSpPr>
        <p:spPr>
          <a:xfrm>
            <a:off x="609200" y="1299175"/>
            <a:ext cx="5308715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g12bde07e62c_1_67"/>
          <p:cNvSpPr/>
          <p:nvPr/>
        </p:nvSpPr>
        <p:spPr>
          <a:xfrm>
            <a:off x="622876" y="1940799"/>
            <a:ext cx="5308716" cy="4233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</a:pPr>
            <a:r>
              <a:rPr lang="ru-RU" sz="1700" b="1">
                <a:solidFill>
                  <a:srgbClr val="00396B"/>
                </a:solidFill>
                <a:latin typeface="Montserrat Medium"/>
                <a:sym typeface="Montserrat Medium"/>
              </a:rPr>
              <a:t>Описание</a:t>
            </a:r>
            <a:r>
              <a:rPr lang="ru-RU" sz="1700">
                <a:solidFill>
                  <a:srgbClr val="00396B"/>
                </a:solidFill>
                <a:latin typeface="Montserrat Medium"/>
                <a:sym typeface="Montserrat Medium"/>
              </a:rPr>
              <a:t>: Библиотека для работы с данными, предоставляющая структуры данных и инструменты для анализа данных.</a:t>
            </a:r>
          </a:p>
          <a:p>
            <a:pPr algn="just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</a:pPr>
            <a:r>
              <a:rPr lang="ru-RU" sz="1700" b="1">
                <a:solidFill>
                  <a:srgbClr val="00396B"/>
                </a:solidFill>
                <a:latin typeface="Montserrat Medium"/>
                <a:sym typeface="Montserrat Medium"/>
              </a:rPr>
              <a:t>Основные функции</a:t>
            </a:r>
            <a:r>
              <a:rPr lang="ru-RU" sz="1700">
                <a:solidFill>
                  <a:srgbClr val="00396B"/>
                </a:solidFill>
                <a:latin typeface="Montserrat Medium"/>
                <a:sym typeface="Montserrat Medium"/>
              </a:rPr>
              <a:t>:</a:t>
            </a:r>
          </a:p>
          <a:p>
            <a:pPr marL="285750" indent="-285750" algn="just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>
                <a:solidFill>
                  <a:srgbClr val="00396B"/>
                </a:solidFill>
                <a:latin typeface="Montserrat Medium"/>
                <a:sym typeface="Montserrat Medium"/>
              </a:rPr>
              <a:t>Двумерные таблицы данных (DataFrame) с метками по строкам и столбцам.</a:t>
            </a:r>
          </a:p>
          <a:p>
            <a:pPr marL="285750" indent="-285750" algn="just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>
                <a:solidFill>
                  <a:srgbClr val="00396B"/>
                </a:solidFill>
                <a:latin typeface="Montserrat Medium"/>
                <a:sym typeface="Montserrat Medium"/>
              </a:rPr>
              <a:t>Чтение и запись данных в различные форматы (CSV, Excel, SQL и другие).</a:t>
            </a:r>
          </a:p>
          <a:p>
            <a:pPr marL="285750" indent="-285750" algn="just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>
                <a:solidFill>
                  <a:srgbClr val="00396B"/>
                </a:solidFill>
                <a:latin typeface="Montserrat Medium"/>
                <a:sym typeface="Montserrat Medium"/>
              </a:rPr>
              <a:t>Обработка отсутствующих данных.</a:t>
            </a:r>
          </a:p>
          <a:p>
            <a:pPr marL="285750" indent="-285750" algn="just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>
                <a:solidFill>
                  <a:srgbClr val="00396B"/>
                </a:solidFill>
                <a:latin typeface="Montserrat Medium"/>
                <a:sym typeface="Montserrat Medium"/>
              </a:rPr>
              <a:t>Группировка, агрегация и преобразование данных.</a:t>
            </a:r>
          </a:p>
        </p:txBody>
      </p:sp>
      <p:sp>
        <p:nvSpPr>
          <p:cNvPr id="6" name="Google Shape;99;g12bde07e62c_1_67">
            <a:extLst>
              <a:ext uri="{FF2B5EF4-FFF2-40B4-BE49-F238E27FC236}">
                <a16:creationId xmlns:a16="http://schemas.microsoft.com/office/drawing/2014/main" id="{83C98F13-D107-400E-82CF-B1EC84A2B7FC}"/>
              </a:ext>
            </a:extLst>
          </p:cNvPr>
          <p:cNvSpPr/>
          <p:nvPr/>
        </p:nvSpPr>
        <p:spPr>
          <a:xfrm>
            <a:off x="6274087" y="1299175"/>
            <a:ext cx="5308715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Google Shape;100;g12bde07e62c_1_67">
            <a:extLst>
              <a:ext uri="{FF2B5EF4-FFF2-40B4-BE49-F238E27FC236}">
                <a16:creationId xmlns:a16="http://schemas.microsoft.com/office/drawing/2014/main" id="{DD6CC8E4-E5AC-486A-83A2-0A402859879D}"/>
              </a:ext>
            </a:extLst>
          </p:cNvPr>
          <p:cNvSpPr/>
          <p:nvPr/>
        </p:nvSpPr>
        <p:spPr>
          <a:xfrm>
            <a:off x="6287763" y="1940799"/>
            <a:ext cx="5308716" cy="4233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</a:pPr>
            <a:r>
              <a:rPr lang="ru-RU" sz="1700" b="1">
                <a:solidFill>
                  <a:srgbClr val="00396B"/>
                </a:solidFill>
                <a:latin typeface="Montserrat Medium"/>
                <a:sym typeface="Montserrat Medium"/>
              </a:rPr>
              <a:t>Описание</a:t>
            </a:r>
            <a:r>
              <a:rPr lang="ru-RU" sz="1700">
                <a:solidFill>
                  <a:srgbClr val="00396B"/>
                </a:solidFill>
                <a:latin typeface="Montserrat Medium"/>
                <a:sym typeface="Montserrat Medium"/>
              </a:rPr>
              <a:t>: Библиотека для визуализации данных. Предоставляет широкие возможности для создания 2D-графиков.</a:t>
            </a:r>
          </a:p>
          <a:p>
            <a:pPr algn="just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</a:pPr>
            <a:r>
              <a:rPr lang="ru-RU" sz="1700" b="1">
                <a:solidFill>
                  <a:srgbClr val="00396B"/>
                </a:solidFill>
                <a:latin typeface="Montserrat Medium"/>
                <a:sym typeface="Montserrat Medium"/>
              </a:rPr>
              <a:t>Основные функции</a:t>
            </a:r>
            <a:r>
              <a:rPr lang="ru-RU" sz="1700">
                <a:solidFill>
                  <a:srgbClr val="00396B"/>
                </a:solidFill>
                <a:latin typeface="Montserrat Medium"/>
                <a:sym typeface="Montserrat Medium"/>
              </a:rPr>
              <a:t>:</a:t>
            </a:r>
          </a:p>
          <a:p>
            <a:pPr marL="285750" indent="-285750" algn="just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>
                <a:solidFill>
                  <a:srgbClr val="00396B"/>
                </a:solidFill>
                <a:latin typeface="Montserrat Medium"/>
                <a:sym typeface="Montserrat Medium"/>
              </a:rPr>
              <a:t>Создание различных типов графиков (линейные, гистограммы, столбчатые, scatter plot и другие).</a:t>
            </a:r>
          </a:p>
          <a:p>
            <a:pPr marL="285750" indent="-285750" algn="just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>
                <a:solidFill>
                  <a:srgbClr val="00396B"/>
                </a:solidFill>
                <a:latin typeface="Montserrat Medium"/>
                <a:sym typeface="Montserrat Medium"/>
              </a:rPr>
              <a:t>Настройка осей, меток, легенд и стилей графиков.</a:t>
            </a:r>
          </a:p>
          <a:p>
            <a:pPr marL="285750" indent="-285750" algn="just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>
                <a:solidFill>
                  <a:srgbClr val="00396B"/>
                </a:solidFill>
                <a:latin typeface="Montserrat Medium"/>
                <a:sym typeface="Montserrat Medium"/>
              </a:rPr>
              <a:t>Создание анимаций и интерактивных графиков.</a:t>
            </a:r>
          </a:p>
        </p:txBody>
      </p:sp>
    </p:spTree>
    <p:extLst>
      <p:ext uri="{BB962C8B-B14F-4D97-AF65-F5344CB8AC3E}">
        <p14:creationId xmlns:p14="http://schemas.microsoft.com/office/powerpoint/2010/main" val="1953029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199" y="570899"/>
            <a:ext cx="11195807" cy="405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Pandas</a:t>
            </a:r>
          </a:p>
        </p:txBody>
      </p:sp>
      <p:sp>
        <p:nvSpPr>
          <p:cNvPr id="99" name="Google Shape;99;g12bde07e62c_1_67"/>
          <p:cNvSpPr/>
          <p:nvPr/>
        </p:nvSpPr>
        <p:spPr>
          <a:xfrm>
            <a:off x="609200" y="1299175"/>
            <a:ext cx="5308715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Основные возможности</a:t>
            </a:r>
            <a:endParaRPr lang="en-US"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g12bde07e62c_1_67"/>
          <p:cNvSpPr/>
          <p:nvPr/>
        </p:nvSpPr>
        <p:spPr>
          <a:xfrm>
            <a:off x="622876" y="1940799"/>
            <a:ext cx="5079281" cy="4233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 algn="just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>
                <a:solidFill>
                  <a:srgbClr val="1E507C"/>
                </a:solidFill>
                <a:latin typeface="Montserrat Medium" panose="00000600000000000000" pitchFamily="2" charset="-52"/>
              </a:rPr>
              <a:t>Чтение и запись данных</a:t>
            </a:r>
          </a:p>
          <a:p>
            <a:pPr marL="285750" indent="-285750" algn="just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>
                <a:solidFill>
                  <a:srgbClr val="1E507C"/>
                </a:solidFill>
                <a:latin typeface="Montserrat Medium" panose="00000600000000000000" pitchFamily="2" charset="-52"/>
              </a:rPr>
              <a:t>Обработка и манипулирование данными</a:t>
            </a:r>
          </a:p>
          <a:p>
            <a:pPr marL="285750" indent="-285750" algn="just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>
                <a:solidFill>
                  <a:srgbClr val="1E507C"/>
                </a:solidFill>
                <a:latin typeface="Montserrat Medium" panose="00000600000000000000" pitchFamily="2" charset="-52"/>
              </a:rPr>
              <a:t>Временные ряды</a:t>
            </a:r>
          </a:p>
          <a:p>
            <a:pPr marL="285750" indent="-285750" algn="just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>
                <a:solidFill>
                  <a:srgbClr val="1E507C"/>
                </a:solidFill>
                <a:latin typeface="Montserrat Medium" panose="00000600000000000000" pitchFamily="2" charset="-52"/>
              </a:rPr>
              <a:t>Объединение данных</a:t>
            </a:r>
          </a:p>
          <a:p>
            <a:pPr marL="285750" indent="-285750" algn="just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>
                <a:solidFill>
                  <a:srgbClr val="1E507C"/>
                </a:solidFill>
                <a:latin typeface="Montserrat Medium" panose="00000600000000000000" pitchFamily="2" charset="-52"/>
              </a:rPr>
              <a:t>Визуализация данных</a:t>
            </a:r>
            <a:endParaRPr lang="ru-RU" sz="1700">
              <a:solidFill>
                <a:srgbClr val="1E507C"/>
              </a:solidFill>
              <a:latin typeface="Montserrat Medium" panose="00000600000000000000" pitchFamily="2" charset="-52"/>
              <a:sym typeface="Montserrat Medium"/>
            </a:endParaRPr>
          </a:p>
        </p:txBody>
      </p:sp>
      <p:sp>
        <p:nvSpPr>
          <p:cNvPr id="8" name="Google Shape;99;g12bde07e62c_1_67">
            <a:extLst>
              <a:ext uri="{FF2B5EF4-FFF2-40B4-BE49-F238E27FC236}">
                <a16:creationId xmlns:a16="http://schemas.microsoft.com/office/drawing/2014/main" id="{1A973ED5-89D9-41BD-A48F-8BC04070B0CF}"/>
              </a:ext>
            </a:extLst>
          </p:cNvPr>
          <p:cNvSpPr/>
          <p:nvPr/>
        </p:nvSpPr>
        <p:spPr>
          <a:xfrm>
            <a:off x="6274087" y="1299175"/>
            <a:ext cx="5647762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Примеры использования</a:t>
            </a:r>
            <a:endParaRPr lang="en-US"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Google Shape;100;g12bde07e62c_1_67">
            <a:extLst>
              <a:ext uri="{FF2B5EF4-FFF2-40B4-BE49-F238E27FC236}">
                <a16:creationId xmlns:a16="http://schemas.microsoft.com/office/drawing/2014/main" id="{9945DDD7-BD38-4349-9C4B-59F41D6885A8}"/>
              </a:ext>
            </a:extLst>
          </p:cNvPr>
          <p:cNvSpPr/>
          <p:nvPr/>
        </p:nvSpPr>
        <p:spPr>
          <a:xfrm>
            <a:off x="6274087" y="1940799"/>
            <a:ext cx="5079281" cy="4233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>
                <a:solidFill>
                  <a:srgbClr val="1E507C"/>
                </a:solidFill>
                <a:latin typeface="Montserrat Medium" panose="00000600000000000000" pitchFamily="2" charset="-52"/>
              </a:rPr>
              <a:t>Чтение данных из CSV и их анализ</a:t>
            </a:r>
          </a:p>
          <a:p>
            <a:pPr marL="285750" indent="-28575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>
                <a:solidFill>
                  <a:srgbClr val="1E507C"/>
                </a:solidFill>
                <a:latin typeface="Montserrat Medium" panose="00000600000000000000" pitchFamily="2" charset="-52"/>
                <a:sym typeface="Montserrat Medium"/>
              </a:rPr>
              <a:t>Очистка данных</a:t>
            </a:r>
          </a:p>
          <a:p>
            <a:pPr marL="285750" indent="-28575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>
                <a:solidFill>
                  <a:srgbClr val="1E507C"/>
                </a:solidFill>
                <a:latin typeface="Montserrat Medium" panose="00000600000000000000" pitchFamily="2" charset="-52"/>
              </a:rPr>
              <a:t>Анализ данных</a:t>
            </a:r>
          </a:p>
          <a:p>
            <a:pPr marL="285750" indent="-28575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>
                <a:solidFill>
                  <a:srgbClr val="1E507C"/>
                </a:solidFill>
                <a:latin typeface="Montserrat Medium" panose="00000600000000000000" pitchFamily="2" charset="-52"/>
              </a:rPr>
              <a:t>Работа с временными рядами</a:t>
            </a:r>
            <a:endParaRPr lang="ru-RU" sz="1700">
              <a:solidFill>
                <a:srgbClr val="1E507C"/>
              </a:solidFill>
              <a:latin typeface="Montserrat Medium" panose="00000600000000000000" pitchFamily="2" charset="-52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99896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199" y="570899"/>
            <a:ext cx="11195807" cy="405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Matplotlib</a:t>
            </a:r>
          </a:p>
        </p:txBody>
      </p:sp>
      <p:sp>
        <p:nvSpPr>
          <p:cNvPr id="99" name="Google Shape;99;g12bde07e62c_1_67"/>
          <p:cNvSpPr/>
          <p:nvPr/>
        </p:nvSpPr>
        <p:spPr>
          <a:xfrm>
            <a:off x="609200" y="1299175"/>
            <a:ext cx="5308715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Основные возможности</a:t>
            </a:r>
            <a:endParaRPr lang="en-US"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g12bde07e62c_1_67"/>
          <p:cNvSpPr/>
          <p:nvPr/>
        </p:nvSpPr>
        <p:spPr>
          <a:xfrm>
            <a:off x="622876" y="1940799"/>
            <a:ext cx="5079281" cy="4233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 algn="just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>
                <a:solidFill>
                  <a:srgbClr val="1E507C"/>
                </a:solidFill>
                <a:latin typeface="Montserrat Medium" panose="00000600000000000000" pitchFamily="2" charset="-52"/>
              </a:rPr>
              <a:t>Основные типы графиков:</a:t>
            </a:r>
          </a:p>
          <a:p>
            <a:pPr marL="630238" indent="-285750" algn="just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  <a:buFont typeface="Courier New" panose="02070309020205020404" pitchFamily="49" charset="0"/>
              <a:buChar char="o"/>
            </a:pPr>
            <a:r>
              <a:rPr lang="ru-RU" sz="1700">
                <a:solidFill>
                  <a:srgbClr val="1E507C"/>
                </a:solidFill>
                <a:latin typeface="Montserrat Medium" panose="00000600000000000000" pitchFamily="2" charset="-52"/>
              </a:rPr>
              <a:t>Линейные графики</a:t>
            </a:r>
          </a:p>
          <a:p>
            <a:pPr marL="630238" indent="-285750" algn="just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  <a:buFont typeface="Courier New" panose="02070309020205020404" pitchFamily="49" charset="0"/>
              <a:buChar char="o"/>
            </a:pPr>
            <a:r>
              <a:rPr lang="ru-RU" sz="1700">
                <a:solidFill>
                  <a:srgbClr val="1E507C"/>
                </a:solidFill>
                <a:latin typeface="Montserrat Medium" panose="00000600000000000000" pitchFamily="2" charset="-52"/>
              </a:rPr>
              <a:t>Точечные графики</a:t>
            </a:r>
          </a:p>
          <a:p>
            <a:pPr marL="630238" indent="-285750" algn="just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  <a:buFont typeface="Courier New" panose="02070309020205020404" pitchFamily="49" charset="0"/>
              <a:buChar char="o"/>
            </a:pPr>
            <a:r>
              <a:rPr lang="ru-RU" sz="1700">
                <a:solidFill>
                  <a:srgbClr val="1E507C"/>
                </a:solidFill>
                <a:latin typeface="Montserrat Medium" panose="00000600000000000000" pitchFamily="2" charset="-52"/>
              </a:rPr>
              <a:t>Столбчатые графики</a:t>
            </a:r>
          </a:p>
          <a:p>
            <a:pPr marL="630238" indent="-285750" algn="just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  <a:buFont typeface="Courier New" panose="02070309020205020404" pitchFamily="49" charset="0"/>
              <a:buChar char="o"/>
            </a:pPr>
            <a:r>
              <a:rPr lang="ru-RU" sz="1700">
                <a:solidFill>
                  <a:srgbClr val="1E507C"/>
                </a:solidFill>
                <a:latin typeface="Montserrat Medium" panose="00000600000000000000" pitchFamily="2" charset="-52"/>
              </a:rPr>
              <a:t>Круговые диаграммы</a:t>
            </a:r>
          </a:p>
          <a:p>
            <a:pPr marL="285750" indent="-285750" algn="just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>
                <a:solidFill>
                  <a:srgbClr val="1E507C"/>
                </a:solidFill>
                <a:latin typeface="Montserrat Medium" panose="00000600000000000000" pitchFamily="2" charset="-52"/>
              </a:rPr>
              <a:t>Кастомизация графиков</a:t>
            </a:r>
          </a:p>
          <a:p>
            <a:pPr marL="285750" indent="-285750" algn="just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>
                <a:solidFill>
                  <a:srgbClr val="1E507C"/>
                </a:solidFill>
                <a:latin typeface="Montserrat Medium" panose="00000600000000000000" pitchFamily="2" charset="-52"/>
                <a:sym typeface="Montserrat Medium"/>
              </a:rPr>
              <a:t>Работа с несколькими осями</a:t>
            </a:r>
          </a:p>
          <a:p>
            <a:pPr marL="285750" indent="-285750" algn="just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>
                <a:solidFill>
                  <a:srgbClr val="1E507C"/>
                </a:solidFill>
                <a:latin typeface="Montserrat Medium" panose="00000600000000000000" pitchFamily="2" charset="-52"/>
                <a:sym typeface="Montserrat Medium"/>
              </a:rPr>
              <a:t>Сохранение графиков</a:t>
            </a:r>
          </a:p>
        </p:txBody>
      </p:sp>
      <p:sp>
        <p:nvSpPr>
          <p:cNvPr id="8" name="Google Shape;99;g12bde07e62c_1_67">
            <a:extLst>
              <a:ext uri="{FF2B5EF4-FFF2-40B4-BE49-F238E27FC236}">
                <a16:creationId xmlns:a16="http://schemas.microsoft.com/office/drawing/2014/main" id="{1A973ED5-89D9-41BD-A48F-8BC04070B0CF}"/>
              </a:ext>
            </a:extLst>
          </p:cNvPr>
          <p:cNvSpPr/>
          <p:nvPr/>
        </p:nvSpPr>
        <p:spPr>
          <a:xfrm>
            <a:off x="6274087" y="1299175"/>
            <a:ext cx="5647762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Примеры использования</a:t>
            </a:r>
            <a:endParaRPr lang="en-US"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Google Shape;100;g12bde07e62c_1_67">
            <a:extLst>
              <a:ext uri="{FF2B5EF4-FFF2-40B4-BE49-F238E27FC236}">
                <a16:creationId xmlns:a16="http://schemas.microsoft.com/office/drawing/2014/main" id="{9945DDD7-BD38-4349-9C4B-59F41D6885A8}"/>
              </a:ext>
            </a:extLst>
          </p:cNvPr>
          <p:cNvSpPr/>
          <p:nvPr/>
        </p:nvSpPr>
        <p:spPr>
          <a:xfrm>
            <a:off x="6274087" y="1940799"/>
            <a:ext cx="5079281" cy="4233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>
                <a:solidFill>
                  <a:srgbClr val="1E507C"/>
                </a:solidFill>
                <a:latin typeface="Montserrat Medium" panose="00000600000000000000" pitchFamily="2" charset="-52"/>
              </a:rPr>
              <a:t>Построение графика функции</a:t>
            </a:r>
          </a:p>
          <a:p>
            <a:pPr marL="285750" indent="-28575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>
                <a:solidFill>
                  <a:srgbClr val="1E507C"/>
                </a:solidFill>
                <a:latin typeface="Montserrat Medium" panose="00000600000000000000" pitchFamily="2" charset="-52"/>
              </a:rPr>
              <a:t>Отображение данных из DataFrame Pandas</a:t>
            </a:r>
          </a:p>
          <a:p>
            <a:pPr marL="285750" indent="-28575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>
                <a:solidFill>
                  <a:srgbClr val="1E507C"/>
                </a:solidFill>
                <a:latin typeface="Montserrat Medium" panose="00000600000000000000" pitchFamily="2" charset="-52"/>
              </a:rPr>
              <a:t>Построение нескольких графиков</a:t>
            </a:r>
            <a:endParaRPr lang="ru-RU" sz="1700">
              <a:solidFill>
                <a:srgbClr val="1E507C"/>
              </a:solidFill>
              <a:latin typeface="Montserrat Medium" panose="00000600000000000000" pitchFamily="2" charset="-52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43415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199" y="570899"/>
            <a:ext cx="11195807" cy="405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Основных библиотеки для научных вычислений</a:t>
            </a:r>
            <a:endParaRPr lang="en-US" sz="3200" b="1" i="0" u="none" strike="noStrike" cap="none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g12bde07e62c_1_67"/>
          <p:cNvSpPr/>
          <p:nvPr/>
        </p:nvSpPr>
        <p:spPr>
          <a:xfrm>
            <a:off x="609200" y="1299175"/>
            <a:ext cx="5308715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g12bde07e62c_1_67"/>
          <p:cNvSpPr/>
          <p:nvPr/>
        </p:nvSpPr>
        <p:spPr>
          <a:xfrm>
            <a:off x="595521" y="1940799"/>
            <a:ext cx="5308716" cy="4665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  <a:buSzPts val="1800"/>
            </a:pPr>
            <a:r>
              <a:rPr lang="ru-RU" sz="1700" b="1">
                <a:solidFill>
                  <a:srgbClr val="00396B"/>
                </a:solidFill>
                <a:latin typeface="Montserrat Medium"/>
                <a:sym typeface="Montserrat Medium"/>
              </a:rPr>
              <a:t>Описание</a:t>
            </a:r>
            <a:r>
              <a:rPr lang="ru-RU" sz="1700">
                <a:solidFill>
                  <a:srgbClr val="00396B"/>
                </a:solidFill>
                <a:latin typeface="Montserrat Medium"/>
                <a:sym typeface="Montserrat Medium"/>
              </a:rPr>
              <a:t>:  Библиотека для статистической визуализации данных, основанная на Matplotlib. </a:t>
            </a:r>
            <a:endParaRPr lang="en-US" sz="1700">
              <a:solidFill>
                <a:srgbClr val="00396B"/>
              </a:solidFill>
              <a:latin typeface="Montserrat Medium"/>
              <a:sym typeface="Montserrat Medium"/>
            </a:endParaRPr>
          </a:p>
          <a:p>
            <a:pPr algn="just">
              <a:lnSpc>
                <a:spcPct val="115000"/>
              </a:lnSpc>
              <a:spcBef>
                <a:spcPts val="1000"/>
              </a:spcBef>
              <a:buSzPts val="1800"/>
            </a:pPr>
            <a:r>
              <a:rPr lang="ru-RU" sz="1700">
                <a:solidFill>
                  <a:srgbClr val="00396B"/>
                </a:solidFill>
                <a:latin typeface="Montserrat Medium"/>
                <a:sym typeface="Montserrat Medium"/>
              </a:rPr>
              <a:t>Предоставляет высокоуровневый интерфейс для создания красивых и информативных статистических графиков.</a:t>
            </a:r>
          </a:p>
          <a:p>
            <a:pPr algn="just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</a:pPr>
            <a:r>
              <a:rPr lang="ru-RU" sz="1700" b="1">
                <a:solidFill>
                  <a:srgbClr val="00396B"/>
                </a:solidFill>
                <a:latin typeface="Montserrat Medium"/>
                <a:sym typeface="Montserrat Medium"/>
              </a:rPr>
              <a:t>Основные функции</a:t>
            </a:r>
            <a:r>
              <a:rPr lang="ru-RU" sz="1700">
                <a:solidFill>
                  <a:srgbClr val="00396B"/>
                </a:solidFill>
                <a:latin typeface="Montserrat Medium"/>
                <a:sym typeface="Montserrat Medium"/>
              </a:rPr>
              <a:t>:</a:t>
            </a:r>
          </a:p>
          <a:p>
            <a:pPr marL="285750" indent="-285750" algn="just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>
                <a:solidFill>
                  <a:srgbClr val="00396B"/>
                </a:solidFill>
                <a:latin typeface="Montserrat Medium"/>
                <a:sym typeface="Montserrat Medium"/>
              </a:rPr>
              <a:t>Создание сложных визуализаций, таких как парные графики, тепловые карты, скаттерплоты с регрессионными линиями.</a:t>
            </a:r>
            <a:endParaRPr lang="en-US" sz="1700">
              <a:solidFill>
                <a:srgbClr val="00396B"/>
              </a:solidFill>
              <a:latin typeface="Montserrat Medium"/>
              <a:sym typeface="Montserrat Medium"/>
            </a:endParaRPr>
          </a:p>
          <a:p>
            <a:pPr marL="285750" indent="-285750" algn="just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>
                <a:solidFill>
                  <a:srgbClr val="00396B"/>
                </a:solidFill>
                <a:latin typeface="Montserrat Medium"/>
                <a:sym typeface="Montserrat Medium"/>
              </a:rPr>
              <a:t>Поддержка тематических стилей и цветовых палитр.</a:t>
            </a:r>
          </a:p>
        </p:txBody>
      </p:sp>
      <p:sp>
        <p:nvSpPr>
          <p:cNvPr id="6" name="Google Shape;99;g12bde07e62c_1_67">
            <a:extLst>
              <a:ext uri="{FF2B5EF4-FFF2-40B4-BE49-F238E27FC236}">
                <a16:creationId xmlns:a16="http://schemas.microsoft.com/office/drawing/2014/main" id="{83C98F13-D107-400E-82CF-B1EC84A2B7FC}"/>
              </a:ext>
            </a:extLst>
          </p:cNvPr>
          <p:cNvSpPr/>
          <p:nvPr/>
        </p:nvSpPr>
        <p:spPr>
          <a:xfrm>
            <a:off x="6274087" y="1299175"/>
            <a:ext cx="5308715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SymPy</a:t>
            </a:r>
            <a:endParaRPr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Google Shape;100;g12bde07e62c_1_67">
            <a:extLst>
              <a:ext uri="{FF2B5EF4-FFF2-40B4-BE49-F238E27FC236}">
                <a16:creationId xmlns:a16="http://schemas.microsoft.com/office/drawing/2014/main" id="{DD6CC8E4-E5AC-486A-83A2-0A402859879D}"/>
              </a:ext>
            </a:extLst>
          </p:cNvPr>
          <p:cNvSpPr/>
          <p:nvPr/>
        </p:nvSpPr>
        <p:spPr>
          <a:xfrm>
            <a:off x="6287763" y="1940799"/>
            <a:ext cx="5308716" cy="4665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</a:pPr>
            <a:r>
              <a:rPr lang="ru-RU" sz="1700" b="1">
                <a:solidFill>
                  <a:srgbClr val="00396B"/>
                </a:solidFill>
                <a:latin typeface="Montserrat Medium"/>
                <a:sym typeface="Montserrat Medium"/>
              </a:rPr>
              <a:t>Описание</a:t>
            </a:r>
            <a:r>
              <a:rPr lang="ru-RU" sz="1700">
                <a:solidFill>
                  <a:srgbClr val="00396B"/>
                </a:solidFill>
                <a:latin typeface="Montserrat Medium"/>
                <a:sym typeface="Montserrat Medium"/>
              </a:rPr>
              <a:t>: Библиотека для символьных вычислений в Python. Позволяет выполнять алгебраические манипуляции и решать математические уравнения символически.</a:t>
            </a:r>
            <a:endParaRPr lang="en-US" sz="1700">
              <a:solidFill>
                <a:srgbClr val="00396B"/>
              </a:solidFill>
              <a:latin typeface="Montserrat Medium"/>
              <a:sym typeface="Montserrat Medium"/>
            </a:endParaRPr>
          </a:p>
          <a:p>
            <a:pPr algn="just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</a:pPr>
            <a:r>
              <a:rPr lang="ru-RU" sz="1700" b="1">
                <a:solidFill>
                  <a:srgbClr val="00396B"/>
                </a:solidFill>
                <a:latin typeface="Montserrat Medium"/>
                <a:sym typeface="Montserrat Medium"/>
              </a:rPr>
              <a:t>Основные функции</a:t>
            </a:r>
            <a:r>
              <a:rPr lang="ru-RU" sz="1700">
                <a:solidFill>
                  <a:srgbClr val="00396B"/>
                </a:solidFill>
                <a:latin typeface="Montserrat Medium"/>
                <a:sym typeface="Montserrat Medium"/>
              </a:rPr>
              <a:t>:</a:t>
            </a:r>
          </a:p>
          <a:p>
            <a:pPr marL="285750" indent="-285750" algn="just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>
                <a:solidFill>
                  <a:srgbClr val="00396B"/>
                </a:solidFill>
                <a:latin typeface="Montserrat Medium"/>
                <a:sym typeface="Montserrat Medium"/>
              </a:rPr>
              <a:t>Символьная арифметика и упрощение выражений.</a:t>
            </a:r>
            <a:endParaRPr lang="en-US" sz="1700">
              <a:solidFill>
                <a:srgbClr val="00396B"/>
              </a:solidFill>
              <a:latin typeface="Montserrat Medium"/>
              <a:sym typeface="Montserrat Medium"/>
            </a:endParaRPr>
          </a:p>
          <a:p>
            <a:pPr marL="285750" indent="-285750" algn="just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>
                <a:solidFill>
                  <a:srgbClr val="00396B"/>
                </a:solidFill>
                <a:latin typeface="Montserrat Medium"/>
                <a:sym typeface="Montserrat Medium"/>
              </a:rPr>
              <a:t>Символьное дифференцирование и интегрирование.</a:t>
            </a:r>
            <a:endParaRPr lang="en-US" sz="1700">
              <a:solidFill>
                <a:srgbClr val="00396B"/>
              </a:solidFill>
              <a:latin typeface="Montserrat Medium"/>
              <a:sym typeface="Montserrat Medium"/>
            </a:endParaRPr>
          </a:p>
          <a:p>
            <a:pPr marL="285750" indent="-285750" algn="just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>
                <a:solidFill>
                  <a:srgbClr val="00396B"/>
                </a:solidFill>
                <a:latin typeface="Montserrat Medium"/>
                <a:sym typeface="Montserrat Medium"/>
              </a:rPr>
              <a:t>Решение алгебраических и дифференциальных уравнений.</a:t>
            </a:r>
            <a:endParaRPr lang="en-US" sz="1700">
              <a:solidFill>
                <a:srgbClr val="00396B"/>
              </a:solidFill>
              <a:latin typeface="Montserrat Medium"/>
              <a:sym typeface="Montserrat Medium"/>
            </a:endParaRPr>
          </a:p>
          <a:p>
            <a:pPr marL="285750" indent="-285750" algn="just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>
                <a:solidFill>
                  <a:srgbClr val="00396B"/>
                </a:solidFill>
                <a:latin typeface="Montserrat Medium"/>
                <a:sym typeface="Montserrat Medium"/>
              </a:rPr>
              <a:t>Работа с матрицами и тензорами.</a:t>
            </a:r>
          </a:p>
        </p:txBody>
      </p:sp>
    </p:spTree>
    <p:extLst>
      <p:ext uri="{BB962C8B-B14F-4D97-AF65-F5344CB8AC3E}">
        <p14:creationId xmlns:p14="http://schemas.microsoft.com/office/powerpoint/2010/main" val="552882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199" y="570899"/>
            <a:ext cx="11195807" cy="405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Основных библиотеки для научных вычислений</a:t>
            </a:r>
            <a:endParaRPr lang="en-US" sz="3200" b="1" i="0" u="none" strike="noStrike" cap="none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g12bde07e62c_1_67"/>
          <p:cNvSpPr/>
          <p:nvPr/>
        </p:nvSpPr>
        <p:spPr>
          <a:xfrm>
            <a:off x="609200" y="1299175"/>
            <a:ext cx="5308715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scikit-learn</a:t>
            </a:r>
            <a:endParaRPr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g12bde07e62c_1_67"/>
          <p:cNvSpPr/>
          <p:nvPr/>
        </p:nvSpPr>
        <p:spPr>
          <a:xfrm>
            <a:off x="595521" y="1940799"/>
            <a:ext cx="5308716" cy="4665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  <a:buSzPts val="1800"/>
            </a:pPr>
            <a:r>
              <a:rPr lang="ru-RU" sz="1700" b="1">
                <a:solidFill>
                  <a:srgbClr val="00396B"/>
                </a:solidFill>
                <a:latin typeface="Montserrat Medium"/>
                <a:sym typeface="Montserrat Medium"/>
              </a:rPr>
              <a:t>Описание</a:t>
            </a:r>
            <a:r>
              <a:rPr lang="ru-RU" sz="1700">
                <a:solidFill>
                  <a:srgbClr val="00396B"/>
                </a:solidFill>
                <a:latin typeface="Montserrat Medium"/>
                <a:sym typeface="Montserrat Medium"/>
              </a:rPr>
              <a:t>:  Библиотека для машинного обучения, предоставляющая простые и эффективные инструменты для анализа данных и построения предсказательных моделей.</a:t>
            </a:r>
            <a:endParaRPr lang="en-US" sz="1700">
              <a:solidFill>
                <a:srgbClr val="00396B"/>
              </a:solidFill>
              <a:latin typeface="Montserrat Medium"/>
              <a:sym typeface="Montserrat Medium"/>
            </a:endParaRPr>
          </a:p>
          <a:p>
            <a:pPr algn="just">
              <a:lnSpc>
                <a:spcPct val="115000"/>
              </a:lnSpc>
              <a:spcBef>
                <a:spcPts val="1000"/>
              </a:spcBef>
              <a:buSzPts val="1800"/>
            </a:pPr>
            <a:r>
              <a:rPr lang="ru-RU" sz="1700" b="1">
                <a:solidFill>
                  <a:srgbClr val="00396B"/>
                </a:solidFill>
                <a:latin typeface="Montserrat Medium"/>
                <a:sym typeface="Montserrat Medium"/>
              </a:rPr>
              <a:t>Основные функции</a:t>
            </a:r>
            <a:r>
              <a:rPr lang="ru-RU" sz="1700">
                <a:solidFill>
                  <a:srgbClr val="00396B"/>
                </a:solidFill>
                <a:latin typeface="Montserrat Medium"/>
                <a:sym typeface="Montserrat Medium"/>
              </a:rPr>
              <a:t>:</a:t>
            </a:r>
          </a:p>
          <a:p>
            <a:pPr marL="285750" indent="-285750" algn="just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>
                <a:solidFill>
                  <a:srgbClr val="00396B"/>
                </a:solidFill>
                <a:latin typeface="Montserrat Medium"/>
                <a:sym typeface="Montserrat Medium"/>
              </a:rPr>
              <a:t>Регрессия, классификация и кластеризация.</a:t>
            </a:r>
            <a:endParaRPr lang="en-US" sz="1700">
              <a:solidFill>
                <a:srgbClr val="00396B"/>
              </a:solidFill>
              <a:latin typeface="Montserrat Medium"/>
              <a:sym typeface="Montserrat Medium"/>
            </a:endParaRPr>
          </a:p>
          <a:p>
            <a:pPr marL="285750" indent="-285750" algn="just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>
                <a:solidFill>
                  <a:srgbClr val="00396B"/>
                </a:solidFill>
                <a:latin typeface="Montserrat Medium"/>
                <a:sym typeface="Montserrat Medium"/>
              </a:rPr>
              <a:t>Выбор и предобработка признаков.</a:t>
            </a:r>
            <a:endParaRPr lang="en-US" sz="1700">
              <a:solidFill>
                <a:srgbClr val="00396B"/>
              </a:solidFill>
              <a:latin typeface="Montserrat Medium"/>
              <a:sym typeface="Montserrat Medium"/>
            </a:endParaRPr>
          </a:p>
          <a:p>
            <a:pPr marL="285750" indent="-285750" algn="just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>
                <a:solidFill>
                  <a:srgbClr val="00396B"/>
                </a:solidFill>
                <a:latin typeface="Montserrat Medium"/>
                <a:sym typeface="Montserrat Medium"/>
              </a:rPr>
              <a:t>Оценка и валидация моделей.</a:t>
            </a:r>
            <a:endParaRPr lang="en-US" sz="1700">
              <a:solidFill>
                <a:srgbClr val="00396B"/>
              </a:solidFill>
              <a:latin typeface="Montserrat Medium"/>
              <a:sym typeface="Montserrat Medium"/>
            </a:endParaRPr>
          </a:p>
          <a:p>
            <a:pPr marL="285750" indent="-285750" algn="just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>
                <a:solidFill>
                  <a:srgbClr val="00396B"/>
                </a:solidFill>
                <a:latin typeface="Montserrat Medium"/>
                <a:sym typeface="Montserrat Medium"/>
              </a:rPr>
              <a:t>Инструменты для работы с текстовыми данными и временными рядами.</a:t>
            </a:r>
          </a:p>
        </p:txBody>
      </p:sp>
      <p:sp>
        <p:nvSpPr>
          <p:cNvPr id="6" name="Google Shape;99;g12bde07e62c_1_67">
            <a:extLst>
              <a:ext uri="{FF2B5EF4-FFF2-40B4-BE49-F238E27FC236}">
                <a16:creationId xmlns:a16="http://schemas.microsoft.com/office/drawing/2014/main" id="{83C98F13-D107-400E-82CF-B1EC84A2B7FC}"/>
              </a:ext>
            </a:extLst>
          </p:cNvPr>
          <p:cNvSpPr/>
          <p:nvPr/>
        </p:nvSpPr>
        <p:spPr>
          <a:xfrm>
            <a:off x="6274087" y="1299175"/>
            <a:ext cx="5308715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TensorFlow </a:t>
            </a: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и </a:t>
            </a:r>
            <a:r>
              <a:rPr lang="en-US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PyTorch</a:t>
            </a:r>
            <a:endParaRPr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Google Shape;100;g12bde07e62c_1_67">
            <a:extLst>
              <a:ext uri="{FF2B5EF4-FFF2-40B4-BE49-F238E27FC236}">
                <a16:creationId xmlns:a16="http://schemas.microsoft.com/office/drawing/2014/main" id="{DD6CC8E4-E5AC-486A-83A2-0A402859879D}"/>
              </a:ext>
            </a:extLst>
          </p:cNvPr>
          <p:cNvSpPr/>
          <p:nvPr/>
        </p:nvSpPr>
        <p:spPr>
          <a:xfrm>
            <a:off x="6287763" y="1940799"/>
            <a:ext cx="5308716" cy="4665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</a:pPr>
            <a:r>
              <a:rPr lang="ru-RU" sz="1700" b="1">
                <a:solidFill>
                  <a:srgbClr val="00396B"/>
                </a:solidFill>
                <a:latin typeface="Montserrat Medium"/>
                <a:sym typeface="Montserrat Medium"/>
              </a:rPr>
              <a:t>Описание</a:t>
            </a:r>
            <a:r>
              <a:rPr lang="ru-RU" sz="1700">
                <a:solidFill>
                  <a:srgbClr val="00396B"/>
                </a:solidFill>
                <a:latin typeface="Montserrat Medium"/>
                <a:sym typeface="Montserrat Medium"/>
              </a:rPr>
              <a:t>: Библиотеки для глубокого обучения, предоставляющие средства для создания и обучения нейронных сетей.</a:t>
            </a:r>
            <a:endParaRPr lang="en-US" sz="1700">
              <a:solidFill>
                <a:srgbClr val="00396B"/>
              </a:solidFill>
              <a:latin typeface="Montserrat Medium"/>
              <a:sym typeface="Montserrat Medium"/>
            </a:endParaRPr>
          </a:p>
          <a:p>
            <a:pPr algn="just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</a:pPr>
            <a:r>
              <a:rPr lang="ru-RU" sz="1700" b="1">
                <a:solidFill>
                  <a:srgbClr val="00396B"/>
                </a:solidFill>
                <a:latin typeface="Montserrat Medium"/>
                <a:sym typeface="Montserrat Medium"/>
              </a:rPr>
              <a:t>Основные функции</a:t>
            </a:r>
            <a:r>
              <a:rPr lang="ru-RU" sz="1700">
                <a:solidFill>
                  <a:srgbClr val="00396B"/>
                </a:solidFill>
                <a:latin typeface="Montserrat Medium"/>
                <a:sym typeface="Montserrat Medium"/>
              </a:rPr>
              <a:t>:</a:t>
            </a:r>
          </a:p>
          <a:p>
            <a:pPr marL="285750" indent="-285750" algn="just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>
                <a:solidFill>
                  <a:srgbClr val="00396B"/>
                </a:solidFill>
                <a:latin typeface="Montserrat Medium"/>
                <a:sym typeface="Montserrat Medium"/>
              </a:rPr>
              <a:t>Определение и обучение сложных моделей нейронных сетей.</a:t>
            </a:r>
            <a:endParaRPr lang="en-US" sz="1700">
              <a:solidFill>
                <a:srgbClr val="00396B"/>
              </a:solidFill>
              <a:latin typeface="Montserrat Medium"/>
              <a:sym typeface="Montserrat Medium"/>
            </a:endParaRPr>
          </a:p>
          <a:p>
            <a:pPr marL="285750" indent="-285750" algn="just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>
                <a:solidFill>
                  <a:srgbClr val="00396B"/>
                </a:solidFill>
                <a:latin typeface="Montserrat Medium"/>
                <a:sym typeface="Montserrat Medium"/>
              </a:rPr>
              <a:t>Работа с графическими процессорами (GPU) для ускорения вычислений.</a:t>
            </a:r>
            <a:endParaRPr lang="en-US" sz="1700">
              <a:solidFill>
                <a:srgbClr val="00396B"/>
              </a:solidFill>
              <a:latin typeface="Montserrat Medium"/>
              <a:sym typeface="Montserrat Medium"/>
            </a:endParaRPr>
          </a:p>
          <a:p>
            <a:pPr marL="285750" indent="-285750" algn="just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>
                <a:solidFill>
                  <a:srgbClr val="00396B"/>
                </a:solidFill>
                <a:latin typeface="Montserrat Medium"/>
                <a:sym typeface="Montserrat Medium"/>
              </a:rPr>
              <a:t>Поддержка различных типов нейронных сетей, включая сверточные и рекуррентные сети.</a:t>
            </a:r>
          </a:p>
        </p:txBody>
      </p:sp>
    </p:spTree>
    <p:extLst>
      <p:ext uri="{BB962C8B-B14F-4D97-AF65-F5344CB8AC3E}">
        <p14:creationId xmlns:p14="http://schemas.microsoft.com/office/powerpoint/2010/main" val="17456696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3052E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605</Words>
  <Application>Microsoft Office PowerPoint</Application>
  <PresentationFormat>Широкоэкранный</PresentationFormat>
  <Paragraphs>123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Montserrat ExtraBold</vt:lpstr>
      <vt:lpstr>Calibri</vt:lpstr>
      <vt:lpstr>Arial</vt:lpstr>
      <vt:lpstr>Courier New</vt:lpstr>
      <vt:lpstr>Montserrat</vt:lpstr>
      <vt:lpstr>Montserrat Medium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Windows User</dc:creator>
  <cp:lastModifiedBy>root</cp:lastModifiedBy>
  <cp:revision>8</cp:revision>
  <dcterms:created xsi:type="dcterms:W3CDTF">2021-04-07T09:04:13Z</dcterms:created>
  <dcterms:modified xsi:type="dcterms:W3CDTF">2024-06-28T05:49:02Z</dcterms:modified>
</cp:coreProperties>
</file>