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7" r:id="rId3"/>
    <p:sldId id="288" r:id="rId4"/>
    <p:sldId id="289" r:id="rId5"/>
    <p:sldId id="290" r:id="rId6"/>
    <p:sldId id="291" r:id="rId7"/>
    <p:sldId id="257" r:id="rId8"/>
    <p:sldId id="292" r:id="rId9"/>
    <p:sldId id="283" r:id="rId10"/>
    <p:sldId id="284" r:id="rId11"/>
    <p:sldId id="285" r:id="rId12"/>
    <p:sldId id="286" r:id="rId13"/>
    <p:sldId id="293" r:id="rId14"/>
    <p:sldId id="294" r:id="rId15"/>
    <p:sldId id="262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-52"/>
      <p:regular r:id="rId22"/>
      <p:bold r:id="rId23"/>
      <p:italic r:id="rId24"/>
      <p:boldItalic r:id="rId25"/>
    </p:embeddedFont>
    <p:embeddedFont>
      <p:font typeface="Montserrat ExtraBold" panose="00000900000000000000" pitchFamily="2" charset="-52"/>
      <p:bold r:id="rId26"/>
      <p:boldItalic r:id="rId27"/>
    </p:embeddedFont>
    <p:embeddedFont>
      <p:font typeface="Montserrat Medium" panose="00000600000000000000" pitchFamily="2" charset="-52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959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orient="horz" pos="3895">
          <p15:clr>
            <a:srgbClr val="9AA0A6"/>
          </p15:clr>
        </p15:guide>
        <p15:guide id="5" pos="7226">
          <p15:clr>
            <a:srgbClr val="9AA0A6"/>
          </p15:clr>
        </p15:guide>
        <p15:guide id="6" pos="2721">
          <p15:clr>
            <a:srgbClr val="9AA0A6"/>
          </p15:clr>
        </p15:guide>
        <p15:guide id="7" pos="3855">
          <p15:clr>
            <a:srgbClr val="9AA0A6"/>
          </p15:clr>
        </p15:guide>
        <p15:guide id="8" orient="horz" pos="4320">
          <p15:clr>
            <a:srgbClr val="9AA0A6"/>
          </p15:clr>
        </p15:guide>
        <p15:guide id="11" pos="7680">
          <p15:clr>
            <a:srgbClr val="9AA0A6"/>
          </p15:clr>
        </p15:guide>
        <p15:guide id="12" orient="horz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EHk4g8zE2z4m43gVIvTzYAbkl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99D8E5-BCD6-44B2-A8CA-2E9618214638}">
  <a:tblStyle styleId="{4499D8E5-BCD6-44B2-A8CA-2E96182146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6" y="60"/>
      </p:cViewPr>
      <p:guideLst>
        <p:guide pos="4959"/>
        <p:guide pos="454"/>
        <p:guide orient="horz" pos="425"/>
        <p:guide orient="horz" pos="3895"/>
        <p:guide pos="7226"/>
        <p:guide pos="2721"/>
        <p:guide pos="3855"/>
        <p:guide orient="horz" pos="4320"/>
        <p:guide pos="76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6b218f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96b218f5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96b218f5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316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655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6142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4596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0782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813170db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19813170db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1562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770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1753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337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3725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1401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935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96b218f55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96b218f55d_0_0"/>
          <p:cNvSpPr txBox="1"/>
          <p:nvPr/>
        </p:nvSpPr>
        <p:spPr>
          <a:xfrm>
            <a:off x="630926" y="1643506"/>
            <a:ext cx="462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Тема № 2.2</a:t>
            </a:r>
            <a:endParaRPr sz="18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g196b218f55d_0_0"/>
          <p:cNvSpPr/>
          <p:nvPr/>
        </p:nvSpPr>
        <p:spPr>
          <a:xfrm>
            <a:off x="633174" y="2066750"/>
            <a:ext cx="11094537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900" b="1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Основные принципы проектирования</a:t>
            </a:r>
            <a:endParaRPr lang="ru-RU" sz="3100" b="1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" name="Google Shape;92;g196b218f55d_0_0"/>
          <p:cNvSpPr txBox="1"/>
          <p:nvPr/>
        </p:nvSpPr>
        <p:spPr>
          <a:xfrm>
            <a:off x="630926" y="3414280"/>
            <a:ext cx="462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Лекция</a:t>
            </a:r>
            <a:endParaRPr sz="1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" name="Google Shape;93;g196b218f55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725" y="4862774"/>
            <a:ext cx="2748000" cy="13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Отношения между объектами</a:t>
            </a:r>
          </a:p>
        </p:txBody>
      </p:sp>
      <p:sp>
        <p:nvSpPr>
          <p:cNvPr id="10" name="Google Shape;100;g12bde07e62c_1_67">
            <a:extLst>
              <a:ext uri="{FF2B5EF4-FFF2-40B4-BE49-F238E27FC236}">
                <a16:creationId xmlns:a16="http://schemas.microsoft.com/office/drawing/2014/main" id="{3E9B3AB9-E60B-46D4-A3E4-BBA7303C9073}"/>
              </a:ext>
            </a:extLst>
          </p:cNvPr>
          <p:cNvSpPr/>
          <p:nvPr/>
        </p:nvSpPr>
        <p:spPr>
          <a:xfrm>
            <a:off x="424139" y="3596299"/>
            <a:ext cx="11136489" cy="14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Агрегация</a:t>
            </a: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— это специализированная разновидность ассоциации, которая описывает отношения один-ко-многим, многие-ко-многим, часть-целое между несколькими объектами, тогда как ассоциация устанавливает связь только между двумя объектами.</a:t>
            </a:r>
          </a:p>
        </p:txBody>
      </p:sp>
      <p:sp>
        <p:nvSpPr>
          <p:cNvPr id="21" name="Google Shape;99;g12bde07e62c_1_67">
            <a:extLst>
              <a:ext uri="{FF2B5EF4-FFF2-40B4-BE49-F238E27FC236}">
                <a16:creationId xmlns:a16="http://schemas.microsoft.com/office/drawing/2014/main" id="{CE8A2427-7E2E-42B9-8C3A-702B31593CD9}"/>
              </a:ext>
            </a:extLst>
          </p:cNvPr>
          <p:cNvSpPr/>
          <p:nvPr/>
        </p:nvSpPr>
        <p:spPr>
          <a:xfrm>
            <a:off x="424139" y="905107"/>
            <a:ext cx="6074632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Агрегация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A79805-973D-4875-89B3-09500A8C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75" y="2085469"/>
            <a:ext cx="5734850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Отношения между объектами</a:t>
            </a:r>
          </a:p>
        </p:txBody>
      </p:sp>
      <p:sp>
        <p:nvSpPr>
          <p:cNvPr id="10" name="Google Shape;100;g12bde07e62c_1_67">
            <a:extLst>
              <a:ext uri="{FF2B5EF4-FFF2-40B4-BE49-F238E27FC236}">
                <a16:creationId xmlns:a16="http://schemas.microsoft.com/office/drawing/2014/main" id="{3E9B3AB9-E60B-46D4-A3E4-BBA7303C9073}"/>
              </a:ext>
            </a:extLst>
          </p:cNvPr>
          <p:cNvSpPr/>
          <p:nvPr/>
        </p:nvSpPr>
        <p:spPr>
          <a:xfrm>
            <a:off x="424139" y="3596299"/>
            <a:ext cx="11136489" cy="14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Композиция </a:t>
            </a: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— это более строгий вариант агрегации, когда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один объект состоит из других. Особенность этого отношения заключается в том, что компонент может существовать только как часть контейнера. В UML композиция изображается так же, как и агрегация, но с закрашенным ромбом.</a:t>
            </a:r>
          </a:p>
        </p:txBody>
      </p:sp>
      <p:sp>
        <p:nvSpPr>
          <p:cNvPr id="21" name="Google Shape;99;g12bde07e62c_1_67">
            <a:extLst>
              <a:ext uri="{FF2B5EF4-FFF2-40B4-BE49-F238E27FC236}">
                <a16:creationId xmlns:a16="http://schemas.microsoft.com/office/drawing/2014/main" id="{CE8A2427-7E2E-42B9-8C3A-702B31593CD9}"/>
              </a:ext>
            </a:extLst>
          </p:cNvPr>
          <p:cNvSpPr/>
          <p:nvPr/>
        </p:nvSpPr>
        <p:spPr>
          <a:xfrm>
            <a:off x="424139" y="905107"/>
            <a:ext cx="6074632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Композиция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91222F-ADF1-4C25-BF48-7B5A10AC8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87" y="2245722"/>
            <a:ext cx="5677692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3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Отношения между объектами</a:t>
            </a:r>
          </a:p>
        </p:txBody>
      </p:sp>
      <p:sp>
        <p:nvSpPr>
          <p:cNvPr id="10" name="Google Shape;100;g12bde07e62c_1_67">
            <a:extLst>
              <a:ext uri="{FF2B5EF4-FFF2-40B4-BE49-F238E27FC236}">
                <a16:creationId xmlns:a16="http://schemas.microsoft.com/office/drawing/2014/main" id="{3E9B3AB9-E60B-46D4-A3E4-BBA7303C9073}"/>
              </a:ext>
            </a:extLst>
          </p:cNvPr>
          <p:cNvSpPr/>
          <p:nvPr/>
        </p:nvSpPr>
        <p:spPr>
          <a:xfrm>
            <a:off x="424139" y="4713899"/>
            <a:ext cx="11136489" cy="202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</a:t>
            </a:r>
            <a: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b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Класс А определяет методы объявленные интерфейсом B. Объекты А можно рассматривать через интерфейс B. Класс А зависит от B.</a:t>
            </a: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Наследование</a:t>
            </a:r>
            <a: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b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Класс А наследует интерфейс и реализациюкласса B, но может переопределить её. Объекты А можно рассматривать через интерфейс класса B. Класс А зависит от B.</a:t>
            </a:r>
          </a:p>
        </p:txBody>
      </p:sp>
      <p:sp>
        <p:nvSpPr>
          <p:cNvPr id="21" name="Google Shape;99;g12bde07e62c_1_67">
            <a:extLst>
              <a:ext uri="{FF2B5EF4-FFF2-40B4-BE49-F238E27FC236}">
                <a16:creationId xmlns:a16="http://schemas.microsoft.com/office/drawing/2014/main" id="{CE8A2427-7E2E-42B9-8C3A-702B31593CD9}"/>
              </a:ext>
            </a:extLst>
          </p:cNvPr>
          <p:cNvSpPr/>
          <p:nvPr/>
        </p:nvSpPr>
        <p:spPr>
          <a:xfrm>
            <a:off x="424139" y="905107"/>
            <a:ext cx="6074632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Обобщаяем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BD041D-AA64-4D92-A387-5A8C91622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005" y="1241592"/>
            <a:ext cx="4528530" cy="3585365"/>
          </a:xfrm>
          <a:prstGeom prst="rect">
            <a:avLst/>
          </a:prstGeom>
        </p:spPr>
      </p:pic>
      <p:sp>
        <p:nvSpPr>
          <p:cNvPr id="8" name="Google Shape;100;g12bde07e62c_1_67">
            <a:extLst>
              <a:ext uri="{FF2B5EF4-FFF2-40B4-BE49-F238E27FC236}">
                <a16:creationId xmlns:a16="http://schemas.microsoft.com/office/drawing/2014/main" id="{2D93D51B-305F-4346-91B7-69E38D228681}"/>
              </a:ext>
            </a:extLst>
          </p:cNvPr>
          <p:cNvSpPr/>
          <p:nvPr/>
        </p:nvSpPr>
        <p:spPr>
          <a:xfrm>
            <a:off x="431797" y="1365552"/>
            <a:ext cx="6519334" cy="341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Зависимость</a:t>
            </a:r>
            <a: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b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Класс А могут затронуть изменения в классе B.</a:t>
            </a: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Ассоциация</a:t>
            </a:r>
            <a: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b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Объект А знает об объекте B. Класс А зависит от B.</a:t>
            </a: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Агрегация</a:t>
            </a:r>
            <a: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b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Объект А знает об объекте B и состоит из него. Класс А зависит от B.</a:t>
            </a: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Композиция</a:t>
            </a:r>
            <a: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b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16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Объект А знает об объекте B, состоит из него и управляет его жизненным циклом. Класс А зависит от B.</a:t>
            </a:r>
          </a:p>
        </p:txBody>
      </p:sp>
    </p:spTree>
    <p:extLst>
      <p:ext uri="{BB962C8B-B14F-4D97-AF65-F5344CB8AC3E}">
        <p14:creationId xmlns:p14="http://schemas.microsoft.com/office/powerpoint/2010/main" val="385258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Принципы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SOLID</a:t>
            </a:r>
          </a:p>
        </p:txBody>
      </p:sp>
      <p:sp>
        <p:nvSpPr>
          <p:cNvPr id="10" name="Google Shape;100;g12bde07e62c_1_67">
            <a:extLst>
              <a:ext uri="{FF2B5EF4-FFF2-40B4-BE49-F238E27FC236}">
                <a16:creationId xmlns:a16="http://schemas.microsoft.com/office/drawing/2014/main" id="{3E9B3AB9-E60B-46D4-A3E4-BBA7303C9073}"/>
              </a:ext>
            </a:extLst>
          </p:cNvPr>
          <p:cNvSpPr/>
          <p:nvPr/>
        </p:nvSpPr>
        <p:spPr>
          <a:xfrm>
            <a:off x="356406" y="2673432"/>
            <a:ext cx="11136489" cy="111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Главная цель этих принципов </a:t>
            </a:r>
            <a:r>
              <a:rPr lang="ru-RU" sz="18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— повысить гибкость вашей архитектуры, уменьшить связанность между её компонентами и облегчить повторное использование кода.</a:t>
            </a:r>
          </a:p>
        </p:txBody>
      </p:sp>
      <p:sp>
        <p:nvSpPr>
          <p:cNvPr id="8" name="Google Shape;100;g12bde07e62c_1_67">
            <a:extLst>
              <a:ext uri="{FF2B5EF4-FFF2-40B4-BE49-F238E27FC236}">
                <a16:creationId xmlns:a16="http://schemas.microsoft.com/office/drawing/2014/main" id="{2D93D51B-305F-4346-91B7-69E38D228681}"/>
              </a:ext>
            </a:extLst>
          </p:cNvPr>
          <p:cNvSpPr/>
          <p:nvPr/>
        </p:nvSpPr>
        <p:spPr>
          <a:xfrm>
            <a:off x="356406" y="989952"/>
            <a:ext cx="11128831" cy="61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Пять принципов проектирования, которые известны как SOLID. </a:t>
            </a:r>
          </a:p>
        </p:txBody>
      </p:sp>
      <p:sp>
        <p:nvSpPr>
          <p:cNvPr id="7" name="Google Shape;100;g12bde07e62c_1_67">
            <a:extLst>
              <a:ext uri="{FF2B5EF4-FFF2-40B4-BE49-F238E27FC236}">
                <a16:creationId xmlns:a16="http://schemas.microsoft.com/office/drawing/2014/main" id="{EB53CFB8-807C-4230-AAE3-D877815A9604}"/>
              </a:ext>
            </a:extLst>
          </p:cNvPr>
          <p:cNvSpPr/>
          <p:nvPr/>
        </p:nvSpPr>
        <p:spPr>
          <a:xfrm>
            <a:off x="424137" y="1398726"/>
            <a:ext cx="11128831" cy="61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Эти принципы были впервые изложены Робертом Мартином в книге </a:t>
            </a:r>
            <a:r>
              <a:rPr lang="en-US" sz="18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Agile Software Development,</a:t>
            </a:r>
            <a:r>
              <a:rPr lang="ru-RU" sz="18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8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Principles, Patterns, and Practices</a:t>
            </a:r>
            <a:endParaRPr lang="ru-RU" sz="180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2228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1032006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Принципы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SOLID</a:t>
            </a:r>
          </a:p>
        </p:txBody>
      </p:sp>
      <p:sp>
        <p:nvSpPr>
          <p:cNvPr id="10" name="Google Shape;100;g12bde07e62c_1_67">
            <a:extLst>
              <a:ext uri="{FF2B5EF4-FFF2-40B4-BE49-F238E27FC236}">
                <a16:creationId xmlns:a16="http://schemas.microsoft.com/office/drawing/2014/main" id="{3E9B3AB9-E60B-46D4-A3E4-BBA7303C9073}"/>
              </a:ext>
            </a:extLst>
          </p:cNvPr>
          <p:cNvSpPr/>
          <p:nvPr/>
        </p:nvSpPr>
        <p:spPr>
          <a:xfrm>
            <a:off x="424139" y="1493407"/>
            <a:ext cx="11136489" cy="71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 класса должен быть только один мотив для изменения.</a:t>
            </a:r>
          </a:p>
        </p:txBody>
      </p:sp>
      <p:sp>
        <p:nvSpPr>
          <p:cNvPr id="6" name="Google Shape;99;g12bde07e62c_1_67">
            <a:extLst>
              <a:ext uri="{FF2B5EF4-FFF2-40B4-BE49-F238E27FC236}">
                <a16:creationId xmlns:a16="http://schemas.microsoft.com/office/drawing/2014/main" id="{BB8B851B-0EE5-4D48-BE56-CA56E20FC90C}"/>
              </a:ext>
            </a:extLst>
          </p:cNvPr>
          <p:cNvSpPr/>
          <p:nvPr/>
        </p:nvSpPr>
        <p:spPr>
          <a:xfrm>
            <a:off x="424139" y="905107"/>
            <a:ext cx="7382128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Принцип единственной ответственности</a:t>
            </a:r>
          </a:p>
        </p:txBody>
      </p:sp>
      <p:sp>
        <p:nvSpPr>
          <p:cNvPr id="9" name="Google Shape;100;g12bde07e62c_1_67">
            <a:extLst>
              <a:ext uri="{FF2B5EF4-FFF2-40B4-BE49-F238E27FC236}">
                <a16:creationId xmlns:a16="http://schemas.microsoft.com/office/drawing/2014/main" id="{F2318B96-CFC0-44D6-B126-900DD4CA58A3}"/>
              </a:ext>
            </a:extLst>
          </p:cNvPr>
          <p:cNvSpPr/>
          <p:nvPr/>
        </p:nvSpPr>
        <p:spPr>
          <a:xfrm>
            <a:off x="424139" y="2483739"/>
            <a:ext cx="11136489" cy="71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Расширяйте классы, но не изменяйте их первоначальный код.</a:t>
            </a:r>
          </a:p>
        </p:txBody>
      </p:sp>
      <p:sp>
        <p:nvSpPr>
          <p:cNvPr id="11" name="Google Shape;99;g12bde07e62c_1_67">
            <a:extLst>
              <a:ext uri="{FF2B5EF4-FFF2-40B4-BE49-F238E27FC236}">
                <a16:creationId xmlns:a16="http://schemas.microsoft.com/office/drawing/2014/main" id="{EA27E1FF-240A-474F-804D-C2C12746B35B}"/>
              </a:ext>
            </a:extLst>
          </p:cNvPr>
          <p:cNvSpPr/>
          <p:nvPr/>
        </p:nvSpPr>
        <p:spPr>
          <a:xfrm>
            <a:off x="424139" y="1920839"/>
            <a:ext cx="7382128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Принцип открытости/закрытости</a:t>
            </a:r>
          </a:p>
        </p:txBody>
      </p:sp>
      <p:sp>
        <p:nvSpPr>
          <p:cNvPr id="12" name="Google Shape;100;g12bde07e62c_1_67">
            <a:extLst>
              <a:ext uri="{FF2B5EF4-FFF2-40B4-BE49-F238E27FC236}">
                <a16:creationId xmlns:a16="http://schemas.microsoft.com/office/drawing/2014/main" id="{0E663634-E7F4-46DB-90B8-D23DCF80750F}"/>
              </a:ext>
            </a:extLst>
          </p:cNvPr>
          <p:cNvSpPr/>
          <p:nvPr/>
        </p:nvSpPr>
        <p:spPr>
          <a:xfrm>
            <a:off x="424139" y="3432831"/>
            <a:ext cx="11136489" cy="71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Подклассы должны дополнять, а не замещать поведение базового класса.</a:t>
            </a:r>
          </a:p>
        </p:txBody>
      </p:sp>
      <p:sp>
        <p:nvSpPr>
          <p:cNvPr id="13" name="Google Shape;99;g12bde07e62c_1_67">
            <a:extLst>
              <a:ext uri="{FF2B5EF4-FFF2-40B4-BE49-F238E27FC236}">
                <a16:creationId xmlns:a16="http://schemas.microsoft.com/office/drawing/2014/main" id="{D44C746E-4C0C-4767-A7D9-518B9C5E9932}"/>
              </a:ext>
            </a:extLst>
          </p:cNvPr>
          <p:cNvSpPr/>
          <p:nvPr/>
        </p:nvSpPr>
        <p:spPr>
          <a:xfrm>
            <a:off x="424139" y="2886864"/>
            <a:ext cx="7382128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Принцип подстановки Лисков</a:t>
            </a:r>
          </a:p>
        </p:txBody>
      </p:sp>
      <p:sp>
        <p:nvSpPr>
          <p:cNvPr id="14" name="Google Shape;100;g12bde07e62c_1_67">
            <a:extLst>
              <a:ext uri="{FF2B5EF4-FFF2-40B4-BE49-F238E27FC236}">
                <a16:creationId xmlns:a16="http://schemas.microsoft.com/office/drawing/2014/main" id="{D7D90093-E23D-4C42-913F-24B91DCBF5D6}"/>
              </a:ext>
            </a:extLst>
          </p:cNvPr>
          <p:cNvSpPr/>
          <p:nvPr/>
        </p:nvSpPr>
        <p:spPr>
          <a:xfrm>
            <a:off x="424139" y="4517391"/>
            <a:ext cx="11136489" cy="71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Клиенты не должны зависеть от методов, которые они не используют.</a:t>
            </a:r>
          </a:p>
        </p:txBody>
      </p:sp>
      <p:sp>
        <p:nvSpPr>
          <p:cNvPr id="15" name="Google Shape;99;g12bde07e62c_1_67">
            <a:extLst>
              <a:ext uri="{FF2B5EF4-FFF2-40B4-BE49-F238E27FC236}">
                <a16:creationId xmlns:a16="http://schemas.microsoft.com/office/drawing/2014/main" id="{15FE633F-5566-49F8-AA8A-6F49C181ACF9}"/>
              </a:ext>
            </a:extLst>
          </p:cNvPr>
          <p:cNvSpPr/>
          <p:nvPr/>
        </p:nvSpPr>
        <p:spPr>
          <a:xfrm>
            <a:off x="424139" y="3946023"/>
            <a:ext cx="7382128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Принцип разделения интерфейса</a:t>
            </a:r>
          </a:p>
        </p:txBody>
      </p:sp>
      <p:sp>
        <p:nvSpPr>
          <p:cNvPr id="16" name="Google Shape;100;g12bde07e62c_1_67">
            <a:extLst>
              <a:ext uri="{FF2B5EF4-FFF2-40B4-BE49-F238E27FC236}">
                <a16:creationId xmlns:a16="http://schemas.microsoft.com/office/drawing/2014/main" id="{E3ABF61C-30EB-41ED-9B33-8C0D508AB69F}"/>
              </a:ext>
            </a:extLst>
          </p:cNvPr>
          <p:cNvSpPr/>
          <p:nvPr/>
        </p:nvSpPr>
        <p:spPr>
          <a:xfrm>
            <a:off x="424139" y="5449817"/>
            <a:ext cx="11343722" cy="71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Классы верхних уровней не должны зависеть от классов нижних уровней. Оба должны зависеть от абстракций. Абстракции не должны зависеть от деталей. Детали должны зависеть от абстракций.</a:t>
            </a:r>
          </a:p>
        </p:txBody>
      </p:sp>
      <p:sp>
        <p:nvSpPr>
          <p:cNvPr id="17" name="Google Shape;99;g12bde07e62c_1_67">
            <a:extLst>
              <a:ext uri="{FF2B5EF4-FFF2-40B4-BE49-F238E27FC236}">
                <a16:creationId xmlns:a16="http://schemas.microsoft.com/office/drawing/2014/main" id="{806D6392-9575-4171-B279-54A908F97760}"/>
              </a:ext>
            </a:extLst>
          </p:cNvPr>
          <p:cNvSpPr/>
          <p:nvPr/>
        </p:nvSpPr>
        <p:spPr>
          <a:xfrm>
            <a:off x="424139" y="4920784"/>
            <a:ext cx="7382128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Принцип инверсии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285363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813170db2_0_1"/>
          <p:cNvSpPr/>
          <p:nvPr/>
        </p:nvSpPr>
        <p:spPr>
          <a:xfrm>
            <a:off x="609200" y="2659750"/>
            <a:ext cx="371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Ваши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g19813170db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25" y="674700"/>
            <a:ext cx="5296147" cy="550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39" y="364067"/>
            <a:ext cx="7661527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Качества хорошей архитектуры</a:t>
            </a:r>
          </a:p>
        </p:txBody>
      </p:sp>
      <p:sp>
        <p:nvSpPr>
          <p:cNvPr id="10" name="Google Shape;100;g12bde07e62c_1_67">
            <a:extLst>
              <a:ext uri="{FF2B5EF4-FFF2-40B4-BE49-F238E27FC236}">
                <a16:creationId xmlns:a16="http://schemas.microsoft.com/office/drawing/2014/main" id="{3E9B3AB9-E60B-46D4-A3E4-BBA7303C9073}"/>
              </a:ext>
            </a:extLst>
          </p:cNvPr>
          <p:cNvSpPr/>
          <p:nvPr/>
        </p:nvSpPr>
        <p:spPr>
          <a:xfrm>
            <a:off x="551139" y="2187036"/>
            <a:ext cx="9227861" cy="77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Повторное использование программной архитектуры и кода — это один из самых распространённых способов снижения стоимости разработки.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Логика проста: вместо того, чтобы разрабатывать что-то по второму разу, почему бы не использовать прошлые наработки в новом проекте?</a:t>
            </a:r>
          </a:p>
        </p:txBody>
      </p:sp>
      <p:sp>
        <p:nvSpPr>
          <p:cNvPr id="19" name="Google Shape;98;g12bde07e62c_1_67">
            <a:extLst>
              <a:ext uri="{FF2B5EF4-FFF2-40B4-BE49-F238E27FC236}">
                <a16:creationId xmlns:a16="http://schemas.microsoft.com/office/drawing/2014/main" id="{79F4230B-6066-4978-901C-A45148C53084}"/>
              </a:ext>
            </a:extLst>
          </p:cNvPr>
          <p:cNvSpPr/>
          <p:nvPr/>
        </p:nvSpPr>
        <p:spPr>
          <a:xfrm>
            <a:off x="424140" y="219909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99;g12bde07e62c_1_67">
            <a:extLst>
              <a:ext uri="{FF2B5EF4-FFF2-40B4-BE49-F238E27FC236}">
                <a16:creationId xmlns:a16="http://schemas.microsoft.com/office/drawing/2014/main" id="{CE8A2427-7E2E-42B9-8C3A-702B31593CD9}"/>
              </a:ext>
            </a:extLst>
          </p:cNvPr>
          <p:cNvSpPr/>
          <p:nvPr/>
        </p:nvSpPr>
        <p:spPr>
          <a:xfrm>
            <a:off x="424139" y="905107"/>
            <a:ext cx="6074632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Повторное использование кода</a:t>
            </a:r>
          </a:p>
        </p:txBody>
      </p:sp>
    </p:spTree>
    <p:extLst>
      <p:ext uri="{BB962C8B-B14F-4D97-AF65-F5344CB8AC3E}">
        <p14:creationId xmlns:p14="http://schemas.microsoft.com/office/powerpoint/2010/main" val="56252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39" y="364067"/>
            <a:ext cx="7661527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Качества хорошей архитектуры</a:t>
            </a:r>
          </a:p>
        </p:txBody>
      </p:sp>
      <p:sp>
        <p:nvSpPr>
          <p:cNvPr id="10" name="Google Shape;100;g12bde07e62c_1_67">
            <a:extLst>
              <a:ext uri="{FF2B5EF4-FFF2-40B4-BE49-F238E27FC236}">
                <a16:creationId xmlns:a16="http://schemas.microsoft.com/office/drawing/2014/main" id="{3E9B3AB9-E60B-46D4-A3E4-BBA7303C9073}"/>
              </a:ext>
            </a:extLst>
          </p:cNvPr>
          <p:cNvSpPr/>
          <p:nvPr/>
        </p:nvSpPr>
        <p:spPr>
          <a:xfrm>
            <a:off x="424139" y="1831005"/>
            <a:ext cx="9227861" cy="77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Изменения</a:t>
            </a: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часто называют главным врагом программиста.</a:t>
            </a:r>
          </a:p>
        </p:txBody>
      </p:sp>
      <p:sp>
        <p:nvSpPr>
          <p:cNvPr id="19" name="Google Shape;98;g12bde07e62c_1_67">
            <a:extLst>
              <a:ext uri="{FF2B5EF4-FFF2-40B4-BE49-F238E27FC236}">
                <a16:creationId xmlns:a16="http://schemas.microsoft.com/office/drawing/2014/main" id="{79F4230B-6066-4978-901C-A45148C53084}"/>
              </a:ext>
            </a:extLst>
          </p:cNvPr>
          <p:cNvSpPr/>
          <p:nvPr/>
        </p:nvSpPr>
        <p:spPr>
          <a:xfrm>
            <a:off x="424140" y="219909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99;g12bde07e62c_1_67">
            <a:extLst>
              <a:ext uri="{FF2B5EF4-FFF2-40B4-BE49-F238E27FC236}">
                <a16:creationId xmlns:a16="http://schemas.microsoft.com/office/drawing/2014/main" id="{CE8A2427-7E2E-42B9-8C3A-702B31593CD9}"/>
              </a:ext>
            </a:extLst>
          </p:cNvPr>
          <p:cNvSpPr/>
          <p:nvPr/>
        </p:nvSpPr>
        <p:spPr>
          <a:xfrm>
            <a:off x="424139" y="905107"/>
            <a:ext cx="6074632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Расширяемость</a:t>
            </a:r>
          </a:p>
        </p:txBody>
      </p:sp>
      <p:sp>
        <p:nvSpPr>
          <p:cNvPr id="8" name="Google Shape;142;g196b218f55d_0_40">
            <a:extLst>
              <a:ext uri="{FF2B5EF4-FFF2-40B4-BE49-F238E27FC236}">
                <a16:creationId xmlns:a16="http://schemas.microsoft.com/office/drawing/2014/main" id="{1FC493DA-138E-4C6C-A3B4-1A8FA9F0A217}"/>
              </a:ext>
            </a:extLst>
          </p:cNvPr>
          <p:cNvSpPr/>
          <p:nvPr/>
        </p:nvSpPr>
        <p:spPr>
          <a:xfrm>
            <a:off x="424139" y="2942775"/>
            <a:ext cx="11149794" cy="296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49250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8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 придумали идеальную архитектуру интернет-магазина, но через месяц пришлось добавить интерфейс для заказов по телефону.</a:t>
            </a:r>
          </a:p>
          <a:p>
            <a:pPr marL="457200" indent="-349250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8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 выпустили видеоигру под Windows, но затем понадобилась поддержка macOS.</a:t>
            </a:r>
          </a:p>
          <a:p>
            <a:pPr marL="457200" indent="-349250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8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 сделали интерфейсный фреймворк с квадратными кнопками, но клиенты начали просить круглые.</a:t>
            </a:r>
            <a:endParaRPr lang="en-US" sz="18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96691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39" y="364067"/>
            <a:ext cx="10887328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Базовые принципы проектирования</a:t>
            </a:r>
          </a:p>
        </p:txBody>
      </p:sp>
      <p:sp>
        <p:nvSpPr>
          <p:cNvPr id="10" name="Google Shape;100;g12bde07e62c_1_67">
            <a:extLst>
              <a:ext uri="{FF2B5EF4-FFF2-40B4-BE49-F238E27FC236}">
                <a16:creationId xmlns:a16="http://schemas.microsoft.com/office/drawing/2014/main" id="{3E9B3AB9-E60B-46D4-A3E4-BBA7303C9073}"/>
              </a:ext>
            </a:extLst>
          </p:cNvPr>
          <p:cNvSpPr/>
          <p:nvPr/>
        </p:nvSpPr>
        <p:spPr>
          <a:xfrm>
            <a:off x="424139" y="1801381"/>
            <a:ext cx="11234461" cy="77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Определите аспекты программы, класса или метода, которые меняются чаще всего, и отделите их от того, что остаётся постоянным.</a:t>
            </a:r>
          </a:p>
        </p:txBody>
      </p:sp>
      <p:sp>
        <p:nvSpPr>
          <p:cNvPr id="21" name="Google Shape;99;g12bde07e62c_1_67">
            <a:extLst>
              <a:ext uri="{FF2B5EF4-FFF2-40B4-BE49-F238E27FC236}">
                <a16:creationId xmlns:a16="http://schemas.microsoft.com/office/drawing/2014/main" id="{CE8A2427-7E2E-42B9-8C3A-702B31593CD9}"/>
              </a:ext>
            </a:extLst>
          </p:cNvPr>
          <p:cNvSpPr/>
          <p:nvPr/>
        </p:nvSpPr>
        <p:spPr>
          <a:xfrm>
            <a:off x="424139" y="905107"/>
            <a:ext cx="8152594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Инкапсулируйте то, что меняется</a:t>
            </a:r>
          </a:p>
        </p:txBody>
      </p:sp>
      <p:sp>
        <p:nvSpPr>
          <p:cNvPr id="7" name="Google Shape;100;g12bde07e62c_1_67">
            <a:extLst>
              <a:ext uri="{FF2B5EF4-FFF2-40B4-BE49-F238E27FC236}">
                <a16:creationId xmlns:a16="http://schemas.microsoft.com/office/drawing/2014/main" id="{7BFCCEF8-AFE9-48B4-A199-97663B6B4246}"/>
              </a:ext>
            </a:extLst>
          </p:cNvPr>
          <p:cNvSpPr/>
          <p:nvPr/>
        </p:nvSpPr>
        <p:spPr>
          <a:xfrm>
            <a:off x="424138" y="2736546"/>
            <a:ext cx="11234461" cy="77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Этот принцип преследует единственную цель — уменьшить последствия, вызываемые изменениями.</a:t>
            </a:r>
          </a:p>
        </p:txBody>
      </p:sp>
      <p:sp>
        <p:nvSpPr>
          <p:cNvPr id="9" name="Google Shape;99;g12bde07e62c_1_67">
            <a:extLst>
              <a:ext uri="{FF2B5EF4-FFF2-40B4-BE49-F238E27FC236}">
                <a16:creationId xmlns:a16="http://schemas.microsoft.com/office/drawing/2014/main" id="{3F00E5FC-3809-400B-92DD-FDADFC821F69}"/>
              </a:ext>
            </a:extLst>
          </p:cNvPr>
          <p:cNvSpPr/>
          <p:nvPr/>
        </p:nvSpPr>
        <p:spPr>
          <a:xfrm>
            <a:off x="424138" y="3804952"/>
            <a:ext cx="828806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Программируйте на уровне интерфейса</a:t>
            </a:r>
          </a:p>
        </p:txBody>
      </p:sp>
      <p:sp>
        <p:nvSpPr>
          <p:cNvPr id="11" name="Google Shape;100;g12bde07e62c_1_67">
            <a:extLst>
              <a:ext uri="{FF2B5EF4-FFF2-40B4-BE49-F238E27FC236}">
                <a16:creationId xmlns:a16="http://schemas.microsoft.com/office/drawing/2014/main" id="{50C6F1D9-475D-4BF1-B7DD-A30FDC1109D3}"/>
              </a:ext>
            </a:extLst>
          </p:cNvPr>
          <p:cNvSpPr/>
          <p:nvPr/>
        </p:nvSpPr>
        <p:spPr>
          <a:xfrm>
            <a:off x="478770" y="4686350"/>
            <a:ext cx="11179830" cy="77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Программируйте на уровне интерфейса, а не на уровне реализации. Код должен зависеть от абстракций, а не конкретных классов.</a:t>
            </a:r>
          </a:p>
        </p:txBody>
      </p:sp>
      <p:sp>
        <p:nvSpPr>
          <p:cNvPr id="12" name="Google Shape;100;g12bde07e62c_1_67">
            <a:extLst>
              <a:ext uri="{FF2B5EF4-FFF2-40B4-BE49-F238E27FC236}">
                <a16:creationId xmlns:a16="http://schemas.microsoft.com/office/drawing/2014/main" id="{874131F6-8809-439F-A589-AA6F0CEB1190}"/>
              </a:ext>
            </a:extLst>
          </p:cNvPr>
          <p:cNvSpPr/>
          <p:nvPr/>
        </p:nvSpPr>
        <p:spPr>
          <a:xfrm>
            <a:off x="478769" y="5771751"/>
            <a:ext cx="11234461" cy="77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Гибкость архитектуры выражается в том, что её можно было бы расширять, не ломая существующий код.</a:t>
            </a:r>
          </a:p>
        </p:txBody>
      </p:sp>
    </p:spTree>
    <p:extLst>
      <p:ext uri="{BB962C8B-B14F-4D97-AF65-F5344CB8AC3E}">
        <p14:creationId xmlns:p14="http://schemas.microsoft.com/office/powerpoint/2010/main" val="234850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39" y="364067"/>
            <a:ext cx="10887328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Базовые принципы проектирования</a:t>
            </a:r>
          </a:p>
        </p:txBody>
      </p:sp>
      <p:sp>
        <p:nvSpPr>
          <p:cNvPr id="10" name="Google Shape;100;g12bde07e62c_1_67">
            <a:extLst>
              <a:ext uri="{FF2B5EF4-FFF2-40B4-BE49-F238E27FC236}">
                <a16:creationId xmlns:a16="http://schemas.microsoft.com/office/drawing/2014/main" id="{3E9B3AB9-E60B-46D4-A3E4-BBA7303C9073}"/>
              </a:ext>
            </a:extLst>
          </p:cNvPr>
          <p:cNvSpPr/>
          <p:nvPr/>
        </p:nvSpPr>
        <p:spPr>
          <a:xfrm>
            <a:off x="424139" y="1801381"/>
            <a:ext cx="11234461" cy="77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Наследование </a:t>
            </a: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— это самый простой и быстрый способ повторного использования кода между классами. 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 вас есть два класса с дублирующимся кодом. Создайте для них общий базовый класс и перенесите в него общее поведение.</a:t>
            </a:r>
          </a:p>
        </p:txBody>
      </p:sp>
      <p:sp>
        <p:nvSpPr>
          <p:cNvPr id="21" name="Google Shape;99;g12bde07e62c_1_67">
            <a:extLst>
              <a:ext uri="{FF2B5EF4-FFF2-40B4-BE49-F238E27FC236}">
                <a16:creationId xmlns:a16="http://schemas.microsoft.com/office/drawing/2014/main" id="{CE8A2427-7E2E-42B9-8C3A-702B31593CD9}"/>
              </a:ext>
            </a:extLst>
          </p:cNvPr>
          <p:cNvSpPr/>
          <p:nvPr/>
        </p:nvSpPr>
        <p:spPr>
          <a:xfrm>
            <a:off x="424139" y="905107"/>
            <a:ext cx="8152594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Предпочитайте композицию наследованию</a:t>
            </a:r>
          </a:p>
        </p:txBody>
      </p:sp>
      <p:sp>
        <p:nvSpPr>
          <p:cNvPr id="7" name="Google Shape;100;g12bde07e62c_1_67">
            <a:extLst>
              <a:ext uri="{FF2B5EF4-FFF2-40B4-BE49-F238E27FC236}">
                <a16:creationId xmlns:a16="http://schemas.microsoft.com/office/drawing/2014/main" id="{7BFCCEF8-AFE9-48B4-A199-97663B6B4246}"/>
              </a:ext>
            </a:extLst>
          </p:cNvPr>
          <p:cNvSpPr/>
          <p:nvPr/>
        </p:nvSpPr>
        <p:spPr>
          <a:xfrm>
            <a:off x="478769" y="4281312"/>
            <a:ext cx="11234461" cy="77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Но у наследования есть и проблемы, которые становятся очевидными только тогда, когда программа уже обросла классами, и изменить ситуацию довольно тяжело.</a:t>
            </a:r>
          </a:p>
        </p:txBody>
      </p:sp>
    </p:spTree>
    <p:extLst>
      <p:ext uri="{BB962C8B-B14F-4D97-AF65-F5344CB8AC3E}">
        <p14:creationId xmlns:p14="http://schemas.microsoft.com/office/powerpoint/2010/main" val="202987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39" y="364067"/>
            <a:ext cx="10887328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Базовые принципы проектирования</a:t>
            </a:r>
          </a:p>
        </p:txBody>
      </p:sp>
      <p:sp>
        <p:nvSpPr>
          <p:cNvPr id="10" name="Google Shape;100;g12bde07e62c_1_67">
            <a:extLst>
              <a:ext uri="{FF2B5EF4-FFF2-40B4-BE49-F238E27FC236}">
                <a16:creationId xmlns:a16="http://schemas.microsoft.com/office/drawing/2014/main" id="{3E9B3AB9-E60B-46D4-A3E4-BBA7303C9073}"/>
              </a:ext>
            </a:extLst>
          </p:cNvPr>
          <p:cNvSpPr/>
          <p:nvPr/>
        </p:nvSpPr>
        <p:spPr>
          <a:xfrm>
            <a:off x="424139" y="1479645"/>
            <a:ext cx="11234461" cy="501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Подкласс </a:t>
            </a:r>
            <a:r>
              <a:rPr lang="ru-RU" sz="20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не может отказаться от интерфейса или реализации </a:t>
            </a: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своего родителя. Вы должны будете реализовать все абстрактные методы родителя, даже если они не нужны для конкретного подкласса. 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Переопределяя методы родителя, вы должны </a:t>
            </a:r>
            <a:r>
              <a:rPr lang="ru-RU" sz="20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заботиться о том, чтобы не сломать базовое поведение </a:t>
            </a: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суперкласса. Это важно, ведь подкласс может быть использован в любом коде, работающим с суперклассом.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Наследование </a:t>
            </a:r>
            <a:r>
              <a:rPr lang="ru-RU" sz="20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нарушает инкапсуляцию суперкласса</a:t>
            </a: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так как подклассам доступны детали родителя. Суперклассы могут сами стать зависимыми от подклассов, например, если программист вынесет в суперкласс какие-то общие детали подклассов, чтобы облегчить дальнейшее наследование.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Подклассы </a:t>
            </a:r>
            <a:r>
              <a:rPr lang="ru-RU" sz="20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слишком тесно связаны </a:t>
            </a: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 родительским классом. Любое изменение в родителе может сломать поведение в подклассах.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200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" name="Google Shape;99;g12bde07e62c_1_67">
            <a:extLst>
              <a:ext uri="{FF2B5EF4-FFF2-40B4-BE49-F238E27FC236}">
                <a16:creationId xmlns:a16="http://schemas.microsoft.com/office/drawing/2014/main" id="{CE8A2427-7E2E-42B9-8C3A-702B31593CD9}"/>
              </a:ext>
            </a:extLst>
          </p:cNvPr>
          <p:cNvSpPr/>
          <p:nvPr/>
        </p:nvSpPr>
        <p:spPr>
          <a:xfrm>
            <a:off x="424139" y="905107"/>
            <a:ext cx="8152594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Проблемы наследования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416683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Отношения между объектами</a:t>
            </a:r>
          </a:p>
        </p:txBody>
      </p:sp>
      <p:sp>
        <p:nvSpPr>
          <p:cNvPr id="10" name="Google Shape;100;g12bde07e62c_1_67">
            <a:extLst>
              <a:ext uri="{FF2B5EF4-FFF2-40B4-BE49-F238E27FC236}">
                <a16:creationId xmlns:a16="http://schemas.microsoft.com/office/drawing/2014/main" id="{3E9B3AB9-E60B-46D4-A3E4-BBA7303C9073}"/>
              </a:ext>
            </a:extLst>
          </p:cNvPr>
          <p:cNvSpPr/>
          <p:nvPr/>
        </p:nvSpPr>
        <p:spPr>
          <a:xfrm>
            <a:off x="424139" y="3342297"/>
            <a:ext cx="11136489" cy="77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Зависимость</a:t>
            </a: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— это базовая связь между классами, которая показывает, что один класс скорее всего придётся менять при изменении названия или сигнатуры методов второго.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ru-RU"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Зависимость появляется там, где вы указываете конкретные названия классов — в вызовах конструкторов, при указании типов параметров и возвращаемых значений методов и так далее.</a:t>
            </a:r>
          </a:p>
        </p:txBody>
      </p:sp>
      <p:sp>
        <p:nvSpPr>
          <p:cNvPr id="19" name="Google Shape;98;g12bde07e62c_1_67">
            <a:extLst>
              <a:ext uri="{FF2B5EF4-FFF2-40B4-BE49-F238E27FC236}">
                <a16:creationId xmlns:a16="http://schemas.microsoft.com/office/drawing/2014/main" id="{79F4230B-6066-4978-901C-A45148C53084}"/>
              </a:ext>
            </a:extLst>
          </p:cNvPr>
          <p:cNvSpPr/>
          <p:nvPr/>
        </p:nvSpPr>
        <p:spPr>
          <a:xfrm>
            <a:off x="424140" y="219909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99;g12bde07e62c_1_67">
            <a:extLst>
              <a:ext uri="{FF2B5EF4-FFF2-40B4-BE49-F238E27FC236}">
                <a16:creationId xmlns:a16="http://schemas.microsoft.com/office/drawing/2014/main" id="{CE8A2427-7E2E-42B9-8C3A-702B31593CD9}"/>
              </a:ext>
            </a:extLst>
          </p:cNvPr>
          <p:cNvSpPr/>
          <p:nvPr/>
        </p:nvSpPr>
        <p:spPr>
          <a:xfrm>
            <a:off x="424139" y="905107"/>
            <a:ext cx="6074632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Зависимость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6E8D00-A8B2-4C46-AD5B-372F35A0A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615" y="1965877"/>
            <a:ext cx="5801535" cy="9716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39" y="364067"/>
            <a:ext cx="10887328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Базовые принципы проектирования</a:t>
            </a:r>
          </a:p>
        </p:txBody>
      </p:sp>
      <p:sp>
        <p:nvSpPr>
          <p:cNvPr id="21" name="Google Shape;99;g12bde07e62c_1_67">
            <a:extLst>
              <a:ext uri="{FF2B5EF4-FFF2-40B4-BE49-F238E27FC236}">
                <a16:creationId xmlns:a16="http://schemas.microsoft.com/office/drawing/2014/main" id="{CE8A2427-7E2E-42B9-8C3A-702B31593CD9}"/>
              </a:ext>
            </a:extLst>
          </p:cNvPr>
          <p:cNvSpPr/>
          <p:nvPr/>
        </p:nvSpPr>
        <p:spPr>
          <a:xfrm>
            <a:off x="424139" y="905107"/>
            <a:ext cx="8152594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Проблемы наследования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A8CEBF-F846-4AC5-9FF2-7335E7B19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941" y="1658847"/>
            <a:ext cx="7362993" cy="50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4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Отношения между объектами</a:t>
            </a:r>
          </a:p>
        </p:txBody>
      </p:sp>
      <p:sp>
        <p:nvSpPr>
          <p:cNvPr id="10" name="Google Shape;100;g12bde07e62c_1_67">
            <a:extLst>
              <a:ext uri="{FF2B5EF4-FFF2-40B4-BE49-F238E27FC236}">
                <a16:creationId xmlns:a16="http://schemas.microsoft.com/office/drawing/2014/main" id="{3E9B3AB9-E60B-46D4-A3E4-BBA7303C9073}"/>
              </a:ext>
            </a:extLst>
          </p:cNvPr>
          <p:cNvSpPr/>
          <p:nvPr/>
        </p:nvSpPr>
        <p:spPr>
          <a:xfrm>
            <a:off x="424139" y="2952830"/>
            <a:ext cx="11136489" cy="14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Ассоциация</a:t>
            </a: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— это когда один объект взаимодействует с другим. В UML ассоциация обозначается простой стрелкой, которая направлена в сторону взаимодействия. Двухсторонняя ассоциация между объектами тоже вполне допустима.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ru-RU" sz="200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Ассоциацию можно рассматривать как строгий вариант зависимости, при котором один объект всегда имеет доступ к объекту, с которым он взаимодействует, в то время как при простой зависимости связь может быть не постоянной и не такой явной.</a:t>
            </a:r>
          </a:p>
        </p:txBody>
      </p:sp>
      <p:sp>
        <p:nvSpPr>
          <p:cNvPr id="21" name="Google Shape;99;g12bde07e62c_1_67">
            <a:extLst>
              <a:ext uri="{FF2B5EF4-FFF2-40B4-BE49-F238E27FC236}">
                <a16:creationId xmlns:a16="http://schemas.microsoft.com/office/drawing/2014/main" id="{CE8A2427-7E2E-42B9-8C3A-702B31593CD9}"/>
              </a:ext>
            </a:extLst>
          </p:cNvPr>
          <p:cNvSpPr/>
          <p:nvPr/>
        </p:nvSpPr>
        <p:spPr>
          <a:xfrm>
            <a:off x="424139" y="905107"/>
            <a:ext cx="6074632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Ассоциация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EDCB32-1289-47C2-BA41-18D8EB6E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063" y="1737063"/>
            <a:ext cx="5658640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55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884</Words>
  <Application>Microsoft Office PowerPoint</Application>
  <PresentationFormat>Широкоэкранный</PresentationFormat>
  <Paragraphs>77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Montserrat ExtraBold</vt:lpstr>
      <vt:lpstr>Montserrat</vt:lpstr>
      <vt:lpstr>Montserrat Medium</vt:lpstr>
      <vt:lpstr>Calibri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root</cp:lastModifiedBy>
  <cp:revision>23</cp:revision>
  <dcterms:created xsi:type="dcterms:W3CDTF">2021-04-07T09:04:13Z</dcterms:created>
  <dcterms:modified xsi:type="dcterms:W3CDTF">2024-07-08T09:38:05Z</dcterms:modified>
</cp:coreProperties>
</file>