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-52"/>
      <p:regular r:id="rId22"/>
      <p:bold r:id="rId23"/>
      <p:italic r:id="rId24"/>
      <p:boldItalic r:id="rId25"/>
    </p:embeddedFont>
    <p:embeddedFont>
      <p:font typeface="Montserrat ExtraBold" panose="00000900000000000000" pitchFamily="2" charset="-52"/>
      <p:bold r:id="rId26"/>
      <p:boldItalic r:id="rId27"/>
    </p:embeddedFont>
    <p:embeddedFont>
      <p:font typeface="Montserrat Medium" panose="00000600000000000000" pitchFamily="2" charset="-52"/>
      <p:regular r:id="rId28"/>
      <p:bold r:id="rId29"/>
      <p:italic r:id="rId30"/>
      <p:boldItalic r:id="rId31"/>
    </p:embeddedFont>
    <p:embeddedFont>
      <p:font typeface="Montserrat SemiBold" panose="00000700000000000000" pitchFamily="2" charset="-52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8503" autoAdjust="0"/>
  </p:normalViewPr>
  <p:slideViewPr>
    <p:cSldViewPr snapToGrid="0">
      <p:cViewPr varScale="1">
        <p:scale>
          <a:sx n="34" d="100"/>
          <a:sy n="34" d="100"/>
        </p:scale>
        <p:origin x="904" y="40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600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881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8000"/>
              <a:t>Давайте более детально рассмотрим структуру HTTP-запроса и ответа, что важно для понимания того, как данные передаются между клиентом и сервером.</a:t>
            </a:r>
          </a:p>
          <a:p>
            <a:r>
              <a:rPr lang="ru-RU" sz="8000"/>
              <a:t>Начнем с HTTP-запроса. Каждый запрос начинается с метода, который определяет тип операции, такой как GET или POST. За методом следует URI, который указывает на конкретный ресурс, например, /users. Заголовки (Headers) предоставляют дополнительную информацию о запросе, например, формат передаваемых данных (Content-Type). В некоторых случаях, как при POST или PUT запросах, также включается тело (Body), которое содержит данные для передачи на сервер.</a:t>
            </a:r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2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800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7802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ru-RU" sz="9600" b="0" i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249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960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883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060e7d1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12e060e7d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07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200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834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ru-RU" sz="3200" b="0" i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682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200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808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200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63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ru-RU" sz="200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851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200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462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440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906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3.1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9439739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Введение в API и работа с HTTP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2735581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 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Методы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HTTP-</a:t>
            </a: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запросов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9;g12bde07e62c_1_67">
            <a:extLst>
              <a:ext uri="{FF2B5EF4-FFF2-40B4-BE49-F238E27FC236}">
                <a16:creationId xmlns:a16="http://schemas.microsoft.com/office/drawing/2014/main" id="{270689C1-E4DC-468D-ABAA-2F71A2EB2490}"/>
              </a:ext>
            </a:extLst>
          </p:cNvPr>
          <p:cNvSpPr/>
          <p:nvPr/>
        </p:nvSpPr>
        <p:spPr>
          <a:xfrm>
            <a:off x="609200" y="1173841"/>
            <a:ext cx="5275133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HTTP-</a:t>
            </a: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методы:</a:t>
            </a:r>
          </a:p>
        </p:txBody>
      </p:sp>
      <p:sp>
        <p:nvSpPr>
          <p:cNvPr id="8" name="Google Shape;130;g196b218f55d_0_40">
            <a:extLst>
              <a:ext uri="{FF2B5EF4-FFF2-40B4-BE49-F238E27FC236}">
                <a16:creationId xmlns:a16="http://schemas.microsoft.com/office/drawing/2014/main" id="{ECBAFCBF-F718-43CD-B449-F4AAA2682D54}"/>
              </a:ext>
            </a:extLst>
          </p:cNvPr>
          <p:cNvSpPr/>
          <p:nvPr/>
        </p:nvSpPr>
        <p:spPr>
          <a:xfrm>
            <a:off x="592099" y="1745047"/>
            <a:ext cx="11235834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GET: Получение данных с сервера.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Используется для запроса данных, без изменения состояния сервера.</a:t>
            </a: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POST: Отправка данных на сервер.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Используется для создания нового ресурса или отправки данных на сервер.</a:t>
            </a: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PUT: Обновление или замена существующего ресурса.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Используется для обновления данных или создания ресурса, если он не существует.</a:t>
            </a:r>
          </a:p>
          <a:p>
            <a:pPr marL="457200" marR="0" lvl="0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DELETE: Удаление ресурса с сервера.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Используется для удаления ресурсов.</a:t>
            </a:r>
            <a:endParaRPr sz="2000" b="0" i="0" u="none" strike="noStrike" cap="none">
              <a:solidFill>
                <a:srgbClr val="1C0E5E"/>
              </a:solidFill>
              <a:latin typeface="Montserrat" panose="00000500000000000000" pitchFamily="2" charset="-5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55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8738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HTTP-</a:t>
            </a: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запроса и ответа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30;g196b218f55d_0_40">
            <a:extLst>
              <a:ext uri="{FF2B5EF4-FFF2-40B4-BE49-F238E27FC236}">
                <a16:creationId xmlns:a16="http://schemas.microsoft.com/office/drawing/2014/main" id="{ECBAFCBF-F718-43CD-B449-F4AAA2682D54}"/>
              </a:ext>
            </a:extLst>
          </p:cNvPr>
          <p:cNvSpPr/>
          <p:nvPr/>
        </p:nvSpPr>
        <p:spPr>
          <a:xfrm>
            <a:off x="609200" y="1787382"/>
            <a:ext cx="11235834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Метод: Определяет тип операции (</a:t>
            </a:r>
            <a:r>
              <a:rPr lang="en-US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GET, POST, PUT, DELETE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 др.).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Пример: </a:t>
            </a:r>
            <a:r>
              <a:rPr lang="en-US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GET /users HTTP/1.1</a:t>
            </a:r>
            <a:endParaRPr lang="ru-RU" sz="2000" b="0" i="0" u="none" strike="noStrike" cap="none">
              <a:solidFill>
                <a:srgbClr val="00396B"/>
              </a:solidFill>
              <a:latin typeface="Montserrat" panose="00000500000000000000" pitchFamily="2" charset="-52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en-US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URI (Uniform Resource Identifier): </a:t>
            </a:r>
            <a:r>
              <a:rPr lang="ru-RU" sz="200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Указывает на ресурс, к которому обращается запрос.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Пример: /</a:t>
            </a:r>
            <a:r>
              <a:rPr lang="en-US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users</a:t>
            </a:r>
            <a:endParaRPr lang="ru-RU" sz="2000" b="0" i="0" u="none" strike="noStrike" cap="none">
              <a:solidFill>
                <a:srgbClr val="00396B"/>
              </a:solidFill>
              <a:latin typeface="Montserrat" panose="00000500000000000000" pitchFamily="2" charset="-52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Заголовки (</a:t>
            </a:r>
            <a:r>
              <a:rPr lang="en-US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Headers):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Дополнительная информация о запросе или клиенте.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Пример: </a:t>
            </a:r>
            <a:r>
              <a:rPr lang="en-US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Content-Type: application/json</a:t>
            </a:r>
            <a:endParaRPr lang="ru-RU" sz="2000" b="0" i="0" u="none" strike="noStrike" cap="none">
              <a:solidFill>
                <a:srgbClr val="00396B"/>
              </a:solidFill>
              <a:latin typeface="Montserrat" panose="00000500000000000000" pitchFamily="2" charset="-52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Тело (</a:t>
            </a:r>
            <a:r>
              <a:rPr lang="en-US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Body):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Данные, отправляемые с запросом (опционально).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Используется в </a:t>
            </a:r>
            <a:r>
              <a:rPr lang="en-US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POST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и </a:t>
            </a:r>
            <a:r>
              <a:rPr lang="en-US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PUT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запросах для передачи данных.</a:t>
            </a:r>
            <a:endParaRPr sz="2000" b="0" i="0" u="none" strike="noStrike" cap="none">
              <a:solidFill>
                <a:srgbClr val="1C0E5E"/>
              </a:solidFill>
              <a:latin typeface="Montserrat" panose="00000500000000000000" pitchFamily="2" charset="-52"/>
              <a:sym typeface="Arial"/>
            </a:endParaRP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128FDF43-9C5B-4F7C-8438-B78CE2B91B2D}"/>
              </a:ext>
            </a:extLst>
          </p:cNvPr>
          <p:cNvSpPr/>
          <p:nvPr/>
        </p:nvSpPr>
        <p:spPr>
          <a:xfrm>
            <a:off x="609200" y="1173841"/>
            <a:ext cx="5275133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HTTP-</a:t>
            </a: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запроса:</a:t>
            </a:r>
          </a:p>
        </p:txBody>
      </p:sp>
    </p:spTree>
    <p:extLst>
      <p:ext uri="{BB962C8B-B14F-4D97-AF65-F5344CB8AC3E}">
        <p14:creationId xmlns:p14="http://schemas.microsoft.com/office/powerpoint/2010/main" val="147232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8738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HTTP-</a:t>
            </a: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запроса и ответа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30;g196b218f55d_0_40">
            <a:extLst>
              <a:ext uri="{FF2B5EF4-FFF2-40B4-BE49-F238E27FC236}">
                <a16:creationId xmlns:a16="http://schemas.microsoft.com/office/drawing/2014/main" id="{ECBAFCBF-F718-43CD-B449-F4AAA2682D54}"/>
              </a:ext>
            </a:extLst>
          </p:cNvPr>
          <p:cNvSpPr/>
          <p:nvPr/>
        </p:nvSpPr>
        <p:spPr>
          <a:xfrm>
            <a:off x="609200" y="1787382"/>
            <a:ext cx="11235834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Статусная строка: Включает версию HTTP, статусный код и статусное сообщение.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Пример: HTTP/1.1 200 OK</a:t>
            </a: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Заголовки (Headers): Дополнительная информация о ответе или сервере.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Пример: Content-Type: application/json</a:t>
            </a: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Тело (Body): Данные, отправляемые обратно клиенту.</a:t>
            </a:r>
          </a:p>
          <a:p>
            <a:pPr marL="449263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" panose="00000500000000000000" pitchFamily="2" charset="-52"/>
                <a:ea typeface="Montserrat SemiBold"/>
                <a:cs typeface="Montserrat SemiBold"/>
                <a:sym typeface="Montserrat SemiBold"/>
              </a:rPr>
              <a:t>Содержит полезную нагрузку, такую как HTML, JSON или другие форматы данных.</a:t>
            </a:r>
            <a:endParaRPr sz="2000" b="0" i="0" u="none" strike="noStrike" cap="none">
              <a:solidFill>
                <a:srgbClr val="1C0E5E"/>
              </a:solidFill>
              <a:latin typeface="Montserrat" panose="00000500000000000000" pitchFamily="2" charset="-52"/>
              <a:sym typeface="Arial"/>
            </a:endParaRP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128FDF43-9C5B-4F7C-8438-B78CE2B91B2D}"/>
              </a:ext>
            </a:extLst>
          </p:cNvPr>
          <p:cNvSpPr/>
          <p:nvPr/>
        </p:nvSpPr>
        <p:spPr>
          <a:xfrm>
            <a:off x="609200" y="1173841"/>
            <a:ext cx="5275133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HTTP-</a:t>
            </a: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ответа:</a:t>
            </a:r>
          </a:p>
        </p:txBody>
      </p:sp>
    </p:spTree>
    <p:extLst>
      <p:ext uri="{BB962C8B-B14F-4D97-AF65-F5344CB8AC3E}">
        <p14:creationId xmlns:p14="http://schemas.microsoft.com/office/powerpoint/2010/main" val="62906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8738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REST API</a:t>
            </a:r>
          </a:p>
        </p:txBody>
      </p:sp>
      <p:sp>
        <p:nvSpPr>
          <p:cNvPr id="8" name="Google Shape;130;g196b218f55d_0_40">
            <a:extLst>
              <a:ext uri="{FF2B5EF4-FFF2-40B4-BE49-F238E27FC236}">
                <a16:creationId xmlns:a16="http://schemas.microsoft.com/office/drawing/2014/main" id="{ECBAFCBF-F718-43CD-B449-F4AAA2682D54}"/>
              </a:ext>
            </a:extLst>
          </p:cNvPr>
          <p:cNvSpPr/>
          <p:nvPr/>
        </p:nvSpPr>
        <p:spPr>
          <a:xfrm>
            <a:off x="609200" y="1787382"/>
            <a:ext cx="11235834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>
                <a:solidFill>
                  <a:srgbClr val="00396B"/>
                </a:solidFill>
                <a:latin typeface="Montserrat Medium" panose="00000600000000000000" pitchFamily="2" charset="-52"/>
                <a:ea typeface="Montserrat SemiBold"/>
                <a:cs typeface="Montserrat SemiBold"/>
                <a:sym typeface="Montserrat SemiBold"/>
              </a:rPr>
              <a:t>Э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Medium" panose="00000600000000000000" pitchFamily="2" charset="-52"/>
                <a:ea typeface="Montserrat SemiBold"/>
                <a:cs typeface="Montserrat SemiBold"/>
                <a:sym typeface="Montserrat SemiBold"/>
              </a:rPr>
              <a:t>то стиль архитектуры API, основанный на принципах архитектуры REST. REST был представлен Роем Филдингом в 2000 году в его диссертации и стал одним из популярных способов проектирования и создания веб-сервисов. Он использует стандартные HTTP методы (GET, POST, PUT, DELETE) и работает с ресурсами, представленными в виде URL-адресов.</a:t>
            </a:r>
            <a:endParaRPr sz="2000" b="0" i="0" u="none" strike="noStrike" cap="none">
              <a:solidFill>
                <a:srgbClr val="1C0E5E"/>
              </a:solidFill>
              <a:latin typeface="Montserrat Medium" panose="00000600000000000000" pitchFamily="2" charset="-52"/>
              <a:sym typeface="Arial"/>
            </a:endParaRP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128FDF43-9C5B-4F7C-8438-B78CE2B91B2D}"/>
              </a:ext>
            </a:extLst>
          </p:cNvPr>
          <p:cNvSpPr/>
          <p:nvPr/>
        </p:nvSpPr>
        <p:spPr>
          <a:xfrm>
            <a:off x="609200" y="1173840"/>
            <a:ext cx="7800282" cy="61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REST API (Representational State Transfer API)</a:t>
            </a:r>
            <a:endParaRPr lang="ru-RU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9;g12bde07e62c_1_67">
            <a:extLst>
              <a:ext uri="{FF2B5EF4-FFF2-40B4-BE49-F238E27FC236}">
                <a16:creationId xmlns:a16="http://schemas.microsoft.com/office/drawing/2014/main" id="{6E8214FA-B26F-4577-B75B-5032C5E805A9}"/>
              </a:ext>
            </a:extLst>
          </p:cNvPr>
          <p:cNvSpPr/>
          <p:nvPr/>
        </p:nvSpPr>
        <p:spPr>
          <a:xfrm>
            <a:off x="609200" y="3887060"/>
            <a:ext cx="7800282" cy="61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характеристики</a:t>
            </a:r>
          </a:p>
        </p:txBody>
      </p:sp>
      <p:sp>
        <p:nvSpPr>
          <p:cNvPr id="7" name="Google Shape;142;g196b218f55d_0_40">
            <a:extLst>
              <a:ext uri="{FF2B5EF4-FFF2-40B4-BE49-F238E27FC236}">
                <a16:creationId xmlns:a16="http://schemas.microsoft.com/office/drawing/2014/main" id="{2285B1EE-9BC1-4EBC-AA45-F398A47024BA}"/>
              </a:ext>
            </a:extLst>
          </p:cNvPr>
          <p:cNvSpPr/>
          <p:nvPr/>
        </p:nvSpPr>
        <p:spPr>
          <a:xfrm>
            <a:off x="560482" y="4757622"/>
            <a:ext cx="5195741" cy="152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Ресурсы</a:t>
            </a:r>
          </a:p>
          <a:p>
            <a:pPr marL="457200" marR="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 Методы</a:t>
            </a:r>
          </a:p>
          <a:p>
            <a:pPr marL="457200" marR="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Представление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B5219-1C89-4B6C-BFEF-E0DBE90D744A}"/>
              </a:ext>
            </a:extLst>
          </p:cNvPr>
          <p:cNvSpPr txBox="1"/>
          <p:nvPr/>
        </p:nvSpPr>
        <p:spPr>
          <a:xfrm>
            <a:off x="6435779" y="4877542"/>
            <a:ext cx="5556352" cy="109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515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+mj-lt"/>
              <a:buAutoNum type="arabicPeriod" startAt="4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Stateless</a:t>
            </a:r>
          </a:p>
          <a:p>
            <a:pPr marL="457200" marR="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 startAt="4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Однозначность (Uniform Interface)</a:t>
            </a:r>
          </a:p>
        </p:txBody>
      </p:sp>
    </p:spTree>
    <p:extLst>
      <p:ext uri="{BB962C8B-B14F-4D97-AF65-F5344CB8AC3E}">
        <p14:creationId xmlns:p14="http://schemas.microsoft.com/office/powerpoint/2010/main" val="36063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8738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Значение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REST API</a:t>
            </a:r>
          </a:p>
        </p:txBody>
      </p:sp>
      <p:sp>
        <p:nvSpPr>
          <p:cNvPr id="7" name="Google Shape;142;g196b218f55d_0_40">
            <a:extLst>
              <a:ext uri="{FF2B5EF4-FFF2-40B4-BE49-F238E27FC236}">
                <a16:creationId xmlns:a16="http://schemas.microsoft.com/office/drawing/2014/main" id="{2285B1EE-9BC1-4EBC-AA45-F398A47024BA}"/>
              </a:ext>
            </a:extLst>
          </p:cNvPr>
          <p:cNvSpPr/>
          <p:nvPr/>
        </p:nvSpPr>
        <p:spPr>
          <a:xfrm>
            <a:off x="669160" y="1298822"/>
            <a:ext cx="8618080" cy="512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Интеграция систем</a:t>
            </a:r>
          </a:p>
          <a:p>
            <a:pPr marL="457200" marR="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Документирование систем</a:t>
            </a:r>
          </a:p>
          <a:p>
            <a:pPr marL="457200" marR="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Проектирование систем</a:t>
            </a:r>
          </a:p>
          <a:p>
            <a:pPr marL="457200" marR="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Тестирование и отладка</a:t>
            </a:r>
          </a:p>
          <a:p>
            <a:pPr marL="457200" marR="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Понимание технологического стека</a:t>
            </a:r>
          </a:p>
        </p:txBody>
      </p:sp>
      <p:sp>
        <p:nvSpPr>
          <p:cNvPr id="11" name="Google Shape;130;g196b218f55d_0_40">
            <a:extLst>
              <a:ext uri="{FF2B5EF4-FFF2-40B4-BE49-F238E27FC236}">
                <a16:creationId xmlns:a16="http://schemas.microsoft.com/office/drawing/2014/main" id="{07F83A8F-F24B-433D-B7D6-83EC59C831A1}"/>
              </a:ext>
            </a:extLst>
          </p:cNvPr>
          <p:cNvSpPr/>
          <p:nvPr/>
        </p:nvSpPr>
        <p:spPr>
          <a:xfrm>
            <a:off x="609200" y="4650503"/>
            <a:ext cx="11235834" cy="149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>
                <a:solidFill>
                  <a:srgbClr val="00396B"/>
                </a:solidFill>
                <a:latin typeface="Montserrat Medium" panose="00000600000000000000" pitchFamily="2" charset="-52"/>
                <a:ea typeface="Montserrat SemiBold"/>
                <a:cs typeface="Montserrat SemiBold"/>
                <a:sym typeface="Montserrat SemiBold"/>
              </a:rPr>
              <a:t>Знание REST API позволяет более эффективно работать над проектированием и интеграцией систем, а также облегчает коммуникацию с другими участниками проекта.</a:t>
            </a:r>
            <a:endParaRPr sz="2000" b="0" i="0" u="none" strike="noStrike" cap="none">
              <a:solidFill>
                <a:srgbClr val="1C0E5E"/>
              </a:solidFill>
              <a:latin typeface="Montserrat Medium" panose="00000600000000000000" pitchFamily="2" charset="-5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09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e060e7d11_0_10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g12e060e7d1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800" y="674700"/>
            <a:ext cx="5538355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в API и HTTP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41119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темы лекции: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8AF99561-BA3C-44F8-BE4B-276676FF825B}"/>
              </a:ext>
            </a:extLst>
          </p:cNvPr>
          <p:cNvSpPr/>
          <p:nvPr/>
        </p:nvSpPr>
        <p:spPr>
          <a:xfrm>
            <a:off x="609200" y="5551625"/>
            <a:ext cx="1097360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Понять основные концепции API и HTTP, их роль в программной архитектуре, а также получить практические навыки работы с API.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3012ECB8-08A5-449F-9B4C-F6FBE9B1083E}"/>
              </a:ext>
            </a:extLst>
          </p:cNvPr>
          <p:cNvSpPr/>
          <p:nvPr/>
        </p:nvSpPr>
        <p:spPr>
          <a:xfrm>
            <a:off x="609200" y="5043857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Цель лекции: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B4E76D9-970B-4A18-8DB7-8EFD6AC16656}"/>
              </a:ext>
            </a:extLst>
          </p:cNvPr>
          <p:cNvGrpSpPr/>
          <p:nvPr/>
        </p:nvGrpSpPr>
        <p:grpSpPr>
          <a:xfrm>
            <a:off x="5783943" y="1759664"/>
            <a:ext cx="6259513" cy="3143250"/>
            <a:chOff x="5823631" y="1382289"/>
            <a:chExt cx="6219825" cy="3143250"/>
          </a:xfrm>
        </p:grpSpPr>
        <p:pic>
          <p:nvPicPr>
            <p:cNvPr id="1029" name="Picture 5" descr="Best practices для клиент-серверного проекта PoC / Хабр">
              <a:extLst>
                <a:ext uri="{FF2B5EF4-FFF2-40B4-BE49-F238E27FC236}">
                  <a16:creationId xmlns:a16="http://schemas.microsoft.com/office/drawing/2014/main" id="{420F3A38-3CC9-4597-A480-E476735F3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631" y="1382289"/>
              <a:ext cx="6219825" cy="314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2928FD47-F21E-4D1B-AEB6-00609E88D35B}"/>
                </a:ext>
              </a:extLst>
            </p:cNvPr>
            <p:cNvSpPr/>
            <p:nvPr/>
          </p:nvSpPr>
          <p:spPr>
            <a:xfrm>
              <a:off x="6175829" y="1681037"/>
              <a:ext cx="1253871" cy="35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0" name="Google Shape;100;g12bde07e62c_1_67"/>
          <p:cNvSpPr/>
          <p:nvPr/>
        </p:nvSpPr>
        <p:spPr>
          <a:xfrm>
            <a:off x="622874" y="1723087"/>
            <a:ext cx="547312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Что такое API?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Основы HTTP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Структура HTTP-запросов и ответов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Типы API и их использование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Безопасность и аутентификация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Практическая работа с API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059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API?</a:t>
            </a: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8AF99561-BA3C-44F8-BE4B-276676FF825B}"/>
              </a:ext>
            </a:extLst>
          </p:cNvPr>
          <p:cNvSpPr/>
          <p:nvPr/>
        </p:nvSpPr>
        <p:spPr>
          <a:xfrm>
            <a:off x="609200" y="1808146"/>
            <a:ext cx="1097360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то набор правил и протоколов, который позволяет разным программам взаимодействовать друг с другом. API определяет методы и структуры данных, которые могут быть использованы для обмена информацией и выполнения операций между различными программами или компонентами ПО.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3012ECB8-08A5-449F-9B4C-F6FBE9B1083E}"/>
              </a:ext>
            </a:extLst>
          </p:cNvPr>
          <p:cNvSpPr/>
          <p:nvPr/>
        </p:nvSpPr>
        <p:spPr>
          <a:xfrm>
            <a:off x="609200" y="1190314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API (Application Programming Interface) </a:t>
            </a:r>
            <a:endParaRPr lang="ru-RU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99;g12bde07e62c_1_67">
            <a:extLst>
              <a:ext uri="{FF2B5EF4-FFF2-40B4-BE49-F238E27FC236}">
                <a16:creationId xmlns:a16="http://schemas.microsoft.com/office/drawing/2014/main" id="{EB734188-2610-46F7-9644-7BE55F2B9BFC}"/>
              </a:ext>
            </a:extLst>
          </p:cNvPr>
          <p:cNvSpPr/>
          <p:nvPr/>
        </p:nvSpPr>
        <p:spPr>
          <a:xfrm>
            <a:off x="609200" y="3403599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Зачем нужны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API?</a:t>
            </a:r>
            <a:endParaRPr lang="ru-RU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00;g12bde07e62c_1_67">
            <a:extLst>
              <a:ext uri="{FF2B5EF4-FFF2-40B4-BE49-F238E27FC236}">
                <a16:creationId xmlns:a16="http://schemas.microsoft.com/office/drawing/2014/main" id="{8194EE11-0A1A-4662-9B95-B0AB330C436B}"/>
              </a:ext>
            </a:extLst>
          </p:cNvPr>
          <p:cNvSpPr/>
          <p:nvPr/>
        </p:nvSpPr>
        <p:spPr>
          <a:xfrm>
            <a:off x="609200" y="4054700"/>
            <a:ext cx="10973600" cy="2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Интероперабельность: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различным системам и приложениям взаимодействовать друг с другом.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Модульность: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Упрощает разработку, тестирование и обновление ПО.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Автоматизация: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Автоматизация процессов и обмен данных между сервисами.</a:t>
            </a:r>
            <a:endParaRPr lang="ru-RU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8546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Цели использования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</a:p>
        </p:txBody>
      </p:sp>
      <p:sp>
        <p:nvSpPr>
          <p:cNvPr id="9" name="Google Shape;142;g196b218f55d_0_40">
            <a:extLst>
              <a:ext uri="{FF2B5EF4-FFF2-40B4-BE49-F238E27FC236}">
                <a16:creationId xmlns:a16="http://schemas.microsoft.com/office/drawing/2014/main" id="{3C72DF95-AB75-4D28-B848-0CBF4AE68248}"/>
              </a:ext>
            </a:extLst>
          </p:cNvPr>
          <p:cNvSpPr/>
          <p:nvPr/>
        </p:nvSpPr>
        <p:spPr>
          <a:xfrm>
            <a:off x="609200" y="1758042"/>
            <a:ext cx="7849000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4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Взаимодействие с внешними сервисами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endParaRPr lang="ru-RU" sz="24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4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Расширение функциональности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endParaRPr lang="ru-RU" sz="24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4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Интеграция с аппаратным обеспечением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endParaRPr lang="ru-RU" sz="24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4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Обмен данными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endParaRPr lang="ru-RU" sz="24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292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Типы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8AF99561-BA3C-44F8-BE4B-276676FF825B}"/>
              </a:ext>
            </a:extLst>
          </p:cNvPr>
          <p:cNvSpPr/>
          <p:nvPr/>
        </p:nvSpPr>
        <p:spPr>
          <a:xfrm>
            <a:off x="609200" y="1329267"/>
            <a:ext cx="10973600" cy="503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Веб-API (Web APIs)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Библиотеки и SDK (Software Development Kit)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API операционных систем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API DB/DWH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Графические API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Файловые API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Микросервисные API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Мобильные API</a:t>
            </a:r>
            <a:endParaRPr lang="ru-RU" sz="24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6931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Протоколы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8AF99561-BA3C-44F8-BE4B-276676FF825B}"/>
              </a:ext>
            </a:extLst>
          </p:cNvPr>
          <p:cNvSpPr/>
          <p:nvPr/>
        </p:nvSpPr>
        <p:spPr>
          <a:xfrm>
            <a:off x="609200" y="1329267"/>
            <a:ext cx="10973600" cy="148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Протоколы API являются наборами правил и соглашений, которые определяют, как различные программы и компоненты программного обеспечения могут взаимодействовать друг с другом через API.</a:t>
            </a:r>
            <a:endParaRPr lang="ru-RU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142;g196b218f55d_0_40">
            <a:extLst>
              <a:ext uri="{FF2B5EF4-FFF2-40B4-BE49-F238E27FC236}">
                <a16:creationId xmlns:a16="http://schemas.microsoft.com/office/drawing/2014/main" id="{374F4196-D668-45F2-9651-4A2C8872AD57}"/>
              </a:ext>
            </a:extLst>
          </p:cNvPr>
          <p:cNvSpPr/>
          <p:nvPr/>
        </p:nvSpPr>
        <p:spPr>
          <a:xfrm>
            <a:off x="533000" y="3298977"/>
            <a:ext cx="7849000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Стандартизация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Модульность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Улучшенное взаимодействие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Безопасность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Расширяемость</a:t>
            </a:r>
          </a:p>
        </p:txBody>
      </p:sp>
      <p:sp>
        <p:nvSpPr>
          <p:cNvPr id="5" name="Google Shape;99;g12bde07e62c_1_67">
            <a:extLst>
              <a:ext uri="{FF2B5EF4-FFF2-40B4-BE49-F238E27FC236}">
                <a16:creationId xmlns:a16="http://schemas.microsoft.com/office/drawing/2014/main" id="{270689C1-E4DC-468D-ABAA-2F71A2EB2490}"/>
              </a:ext>
            </a:extLst>
          </p:cNvPr>
          <p:cNvSpPr/>
          <p:nvPr/>
        </p:nvSpPr>
        <p:spPr>
          <a:xfrm>
            <a:off x="609200" y="2697842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 протоколов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lang="ru-RU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5269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976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Различия между протоколами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</a:p>
        </p:txBody>
      </p:sp>
      <p:sp>
        <p:nvSpPr>
          <p:cNvPr id="4" name="Google Shape;142;g196b218f55d_0_40">
            <a:extLst>
              <a:ext uri="{FF2B5EF4-FFF2-40B4-BE49-F238E27FC236}">
                <a16:creationId xmlns:a16="http://schemas.microsoft.com/office/drawing/2014/main" id="{374F4196-D668-45F2-9651-4A2C8872AD57}"/>
              </a:ext>
            </a:extLst>
          </p:cNvPr>
          <p:cNvSpPr/>
          <p:nvPr/>
        </p:nvSpPr>
        <p:spPr>
          <a:xfrm>
            <a:off x="609200" y="1698778"/>
            <a:ext cx="7849000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4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RESTful API (Representational State Transfer)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endParaRPr lang="ru-RU" sz="24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4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SOAP (Simple Object Access Protocol)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endParaRPr lang="ru-RU" sz="24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4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GraphQL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endParaRPr lang="ru-RU" sz="24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4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JSON-RPC и XML-RPC</a:t>
            </a:r>
          </a:p>
        </p:txBody>
      </p:sp>
    </p:spTree>
    <p:extLst>
      <p:ext uri="{BB962C8B-B14F-4D97-AF65-F5344CB8AC3E}">
        <p14:creationId xmlns:p14="http://schemas.microsoft.com/office/powerpoint/2010/main" val="176607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HTTP?</a:t>
            </a: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8AF99561-BA3C-44F8-BE4B-276676FF825B}"/>
              </a:ext>
            </a:extLst>
          </p:cNvPr>
          <p:cNvSpPr/>
          <p:nvPr/>
        </p:nvSpPr>
        <p:spPr>
          <a:xfrm>
            <a:off x="609200" y="1981198"/>
            <a:ext cx="10973600" cy="148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Это протокол, используемый для передачи данных в сети Интернет. Он является основой для работы веб-сервисов и API.</a:t>
            </a:r>
            <a:endParaRPr lang="ru-RU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99;g12bde07e62c_1_67">
            <a:extLst>
              <a:ext uri="{FF2B5EF4-FFF2-40B4-BE49-F238E27FC236}">
                <a16:creationId xmlns:a16="http://schemas.microsoft.com/office/drawing/2014/main" id="{270689C1-E4DC-468D-ABAA-2F71A2EB2490}"/>
              </a:ext>
            </a:extLst>
          </p:cNvPr>
          <p:cNvSpPr/>
          <p:nvPr/>
        </p:nvSpPr>
        <p:spPr>
          <a:xfrm>
            <a:off x="609200" y="1309308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HTTP (HyperText Transfer Protocol)</a:t>
            </a:r>
            <a:endParaRPr lang="ru-RU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820CF3BA-D3F8-4BCD-97CB-7D0D2CB4EDE8}"/>
              </a:ext>
            </a:extLst>
          </p:cNvPr>
          <p:cNvSpPr/>
          <p:nvPr/>
        </p:nvSpPr>
        <p:spPr>
          <a:xfrm>
            <a:off x="609200" y="3168716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принципы работы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lang="ru-RU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00;g12bde07e62c_1_67">
            <a:extLst>
              <a:ext uri="{FF2B5EF4-FFF2-40B4-BE49-F238E27FC236}">
                <a16:creationId xmlns:a16="http://schemas.microsoft.com/office/drawing/2014/main" id="{B7C12436-4824-4489-B55A-6C5E181A24FB}"/>
              </a:ext>
            </a:extLst>
          </p:cNvPr>
          <p:cNvSpPr/>
          <p:nvPr/>
        </p:nvSpPr>
        <p:spPr>
          <a:xfrm>
            <a:off x="609200" y="3962398"/>
            <a:ext cx="10973600" cy="148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Запрос-ответ: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Взаимодействие между клиентом и сервером происходит через обмен HTTP-запросами и ответами.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Статусные коды: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Сервер отвечает с помощью статусных кодов, которые указывают на успешность или ошибки выполнения запроса.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Методы HTTP: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Основные методы включают GET, POST, PUT, DELETE, которые определяют тип операции над ресурсом.</a:t>
            </a:r>
            <a:endParaRPr lang="ru-RU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2692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HTTP?</a:t>
            </a: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8AF99561-BA3C-44F8-BE4B-276676FF825B}"/>
              </a:ext>
            </a:extLst>
          </p:cNvPr>
          <p:cNvSpPr/>
          <p:nvPr/>
        </p:nvSpPr>
        <p:spPr>
          <a:xfrm>
            <a:off x="609200" y="1981198"/>
            <a:ext cx="5275133" cy="148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Метод: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Указывает на тип операции (например, GET для получения данных).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URI: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Универсальный идентификатор ресурса, к которому осуществляется доступ.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Заголовки (Headers):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Дополнительная информация о запросе или клиенте.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Тело (Body):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Данные, отправляемые с запросом (например, в POST-запросах).</a:t>
            </a:r>
            <a:endParaRPr lang="ru-RU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99;g12bde07e62c_1_67">
            <a:extLst>
              <a:ext uri="{FF2B5EF4-FFF2-40B4-BE49-F238E27FC236}">
                <a16:creationId xmlns:a16="http://schemas.microsoft.com/office/drawing/2014/main" id="{270689C1-E4DC-468D-ABAA-2F71A2EB2490}"/>
              </a:ext>
            </a:extLst>
          </p:cNvPr>
          <p:cNvSpPr/>
          <p:nvPr/>
        </p:nvSpPr>
        <p:spPr>
          <a:xfrm>
            <a:off x="609200" y="1309308"/>
            <a:ext cx="5275133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Компоненты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HTTP-</a:t>
            </a: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запроса</a:t>
            </a: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F81DEDBE-C798-4188-B323-19F38BC1FD29}"/>
              </a:ext>
            </a:extLst>
          </p:cNvPr>
          <p:cNvSpPr/>
          <p:nvPr/>
        </p:nvSpPr>
        <p:spPr>
          <a:xfrm>
            <a:off x="6307669" y="1981198"/>
            <a:ext cx="5410198" cy="342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Статусный код: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Указывает на результат запроса (например, 200 OK, 404 Not Found).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Заголовки (Headers):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Дополнительная информация о ответе или сервере.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2000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Тело (Body): </a:t>
            </a: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Данные, отправляемые обратно клиенту (например, HTML, JSON).</a:t>
            </a:r>
            <a:endParaRPr lang="ru-RU" sz="200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" name="Google Shape;99;g12bde07e62c_1_67">
            <a:extLst>
              <a:ext uri="{FF2B5EF4-FFF2-40B4-BE49-F238E27FC236}">
                <a16:creationId xmlns:a16="http://schemas.microsoft.com/office/drawing/2014/main" id="{BFF1D025-6963-47E1-82D0-BA56B72E8C2F}"/>
              </a:ext>
            </a:extLst>
          </p:cNvPr>
          <p:cNvSpPr/>
          <p:nvPr/>
        </p:nvSpPr>
        <p:spPr>
          <a:xfrm>
            <a:off x="6696733" y="1309308"/>
            <a:ext cx="4886067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Компоненты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HTTP-</a:t>
            </a: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ответа</a:t>
            </a:r>
          </a:p>
        </p:txBody>
      </p:sp>
    </p:spTree>
    <p:extLst>
      <p:ext uri="{BB962C8B-B14F-4D97-AF65-F5344CB8AC3E}">
        <p14:creationId xmlns:p14="http://schemas.microsoft.com/office/powerpoint/2010/main" val="4194382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911</Words>
  <Application>Microsoft Office PowerPoint</Application>
  <PresentationFormat>Широкоэкранный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Montserrat Medium</vt:lpstr>
      <vt:lpstr>Arial</vt:lpstr>
      <vt:lpstr>-apple-system</vt:lpstr>
      <vt:lpstr>Montserrat ExtraBold</vt:lpstr>
      <vt:lpstr>Montserrat</vt:lpstr>
      <vt:lpstr>Montserrat SemiBold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12</cp:revision>
  <dcterms:created xsi:type="dcterms:W3CDTF">2021-04-07T09:04:13Z</dcterms:created>
  <dcterms:modified xsi:type="dcterms:W3CDTF">2024-07-31T08:31:26Z</dcterms:modified>
</cp:coreProperties>
</file>