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67" r:id="rId4"/>
    <p:sldId id="269" r:id="rId5"/>
    <p:sldId id="273" r:id="rId6"/>
    <p:sldId id="270" r:id="rId7"/>
    <p:sldId id="274" r:id="rId8"/>
    <p:sldId id="271" r:id="rId9"/>
    <p:sldId id="275" r:id="rId10"/>
    <p:sldId id="262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-52"/>
      <p:regular r:id="rId17"/>
      <p:bold r:id="rId18"/>
      <p:italic r:id="rId19"/>
      <p:boldItalic r:id="rId20"/>
    </p:embeddedFont>
    <p:embeddedFont>
      <p:font typeface="Montserrat ExtraBold" panose="00000900000000000000" pitchFamily="2" charset="-52"/>
      <p:bold r:id="rId21"/>
      <p:boldItalic r:id="rId22"/>
    </p:embeddedFont>
    <p:embeddedFont>
      <p:font typeface="Montserrat Medium" panose="00000600000000000000" pitchFamily="2" charset="-52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959">
          <p15:clr>
            <a:srgbClr val="A4A3A4"/>
          </p15:clr>
        </p15:guide>
        <p15:guide id="2" pos="454">
          <p15:clr>
            <a:srgbClr val="9AA0A6"/>
          </p15:clr>
        </p15:guide>
        <p15:guide id="3" orient="horz" pos="425">
          <p15:clr>
            <a:srgbClr val="9AA0A6"/>
          </p15:clr>
        </p15:guide>
        <p15:guide id="4" orient="horz" pos="3895">
          <p15:clr>
            <a:srgbClr val="9AA0A6"/>
          </p15:clr>
        </p15:guide>
        <p15:guide id="5" pos="7226">
          <p15:clr>
            <a:srgbClr val="9AA0A6"/>
          </p15:clr>
        </p15:guide>
        <p15:guide id="6" pos="2721">
          <p15:clr>
            <a:srgbClr val="9AA0A6"/>
          </p15:clr>
        </p15:guide>
        <p15:guide id="7" pos="3855">
          <p15:clr>
            <a:srgbClr val="9AA0A6"/>
          </p15:clr>
        </p15:guide>
        <p15:guide id="8" orient="horz" pos="4320">
          <p15:clr>
            <a:srgbClr val="9AA0A6"/>
          </p15:clr>
        </p15:guide>
        <p15:guide id="11" pos="7680">
          <p15:clr>
            <a:srgbClr val="9AA0A6"/>
          </p15:clr>
        </p15:guide>
        <p15:guide id="12" orient="horz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EHk4g8zE2z4m43gVIvTzYAbkl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99D8E5-BCD6-44B2-A8CA-2E9618214638}">
  <a:tblStyle styleId="{4499D8E5-BCD6-44B2-A8CA-2E96182146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92" y="64"/>
      </p:cViewPr>
      <p:guideLst>
        <p:guide pos="4959"/>
        <p:guide pos="454"/>
        <p:guide orient="horz" pos="425"/>
        <p:guide orient="horz" pos="3895"/>
        <p:guide pos="7226"/>
        <p:guide pos="2721"/>
        <p:guide pos="3855"/>
        <p:guide orient="horz" pos="4320"/>
        <p:guide pos="76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6b218f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96b218f55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96b218f55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813170db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19813170db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5241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304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7532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7660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9821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4984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6748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009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pycharm/download/#section=window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96b218f55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96b218f55d_0_0"/>
          <p:cNvSpPr txBox="1"/>
          <p:nvPr/>
        </p:nvSpPr>
        <p:spPr>
          <a:xfrm>
            <a:off x="630926" y="1643506"/>
            <a:ext cx="462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Тема № 1.2</a:t>
            </a:r>
            <a:endParaRPr sz="18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g196b218f55d_0_0"/>
          <p:cNvSpPr/>
          <p:nvPr/>
        </p:nvSpPr>
        <p:spPr>
          <a:xfrm>
            <a:off x="633175" y="2066750"/>
            <a:ext cx="7472700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900" b="1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Установка и настройка окружения разработки</a:t>
            </a:r>
            <a:endParaRPr lang="ru-RU" sz="3100" b="1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2" name="Google Shape;92;g196b218f55d_0_0"/>
          <p:cNvSpPr txBox="1"/>
          <p:nvPr/>
        </p:nvSpPr>
        <p:spPr>
          <a:xfrm>
            <a:off x="630926" y="3396701"/>
            <a:ext cx="462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9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Лекция </a:t>
            </a:r>
            <a:endParaRPr sz="1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3" name="Google Shape;93;g196b218f55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725" y="4862774"/>
            <a:ext cx="2748000" cy="13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813170db2_0_1"/>
          <p:cNvSpPr/>
          <p:nvPr/>
        </p:nvSpPr>
        <p:spPr>
          <a:xfrm>
            <a:off x="609200" y="2659750"/>
            <a:ext cx="371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Ваши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вопросы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g19813170db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125" y="674700"/>
            <a:ext cx="5296147" cy="550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Инструменты разработчика</a:t>
            </a:r>
            <a:endParaRPr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12bde07e62c_1_67"/>
          <p:cNvSpPr/>
          <p:nvPr/>
        </p:nvSpPr>
        <p:spPr>
          <a:xfrm>
            <a:off x="642756" y="1705908"/>
            <a:ext cx="11143776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IDE</a:t>
            </a: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</a:t>
            </a:r>
            <a:r>
              <a:rPr lang="ru-RU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интегрированная среда разработки</a:t>
            </a: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 — это программа, которая предназначена для разработки программного обеспечения. IDE объединяет несколько инструментов, специально предназначенных для разработки.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ru-RU" sz="17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Эти инструменты обычно включают:</a:t>
            </a:r>
          </a:p>
          <a:p>
            <a:pPr marL="536575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редактор, предназначенный для работы с кодом (например, подсветка синтаксиса языка и автодополнение);</a:t>
            </a:r>
          </a:p>
          <a:p>
            <a:pPr marL="536575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инструменты сборки, выполнения и отладки кода программы;</a:t>
            </a:r>
          </a:p>
          <a:p>
            <a:pPr marL="536575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определенную форму системы управления версиями;</a:t>
            </a:r>
          </a:p>
        </p:txBody>
      </p:sp>
    </p:spTree>
    <p:extLst>
      <p:ext uri="{BB962C8B-B14F-4D97-AF65-F5344CB8AC3E}">
        <p14:creationId xmlns:p14="http://schemas.microsoft.com/office/powerpoint/2010/main" val="158263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Инструменты разработчика</a:t>
            </a:r>
            <a:endParaRPr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12bde07e62c_1_67"/>
          <p:cNvSpPr/>
          <p:nvPr/>
        </p:nvSpPr>
        <p:spPr>
          <a:xfrm>
            <a:off x="642756" y="1705908"/>
            <a:ext cx="11143776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Редактор исходного кода 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— текстовый редактор для создания и редактирования исходного кода программ. Он может быть отдельным приложением или встроен в интегрированную среду разработки (IDE).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ru-RU" sz="170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Основные задачи редактора кода:</a:t>
            </a:r>
          </a:p>
          <a:p>
            <a:pPr marL="536575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подсветка синтаксиса;</a:t>
            </a:r>
          </a:p>
          <a:p>
            <a:pPr marL="536575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автодополнение слов;</a:t>
            </a:r>
          </a:p>
          <a:p>
            <a:pPr marL="536575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проверка правильности расстановки скобок и отступов;</a:t>
            </a:r>
          </a:p>
          <a:p>
            <a:pPr marL="536575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контекстная помощь по коду;</a:t>
            </a:r>
          </a:p>
        </p:txBody>
      </p:sp>
    </p:spTree>
    <p:extLst>
      <p:ext uri="{BB962C8B-B14F-4D97-AF65-F5344CB8AC3E}">
        <p14:creationId xmlns:p14="http://schemas.microsoft.com/office/powerpoint/2010/main" val="198276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Загрузка </a:t>
            </a:r>
            <a:r>
              <a:rPr lang="en-US" sz="3200" b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IDE</a:t>
            </a:r>
            <a:endParaRPr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12bde07e62c_1_67"/>
          <p:cNvSpPr/>
          <p:nvPr/>
        </p:nvSpPr>
        <p:spPr>
          <a:xfrm>
            <a:off x="609200" y="1612890"/>
            <a:ext cx="11143776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Как вы заметили редактор исходного кода имеет более простой функционал, поэтому мы будем использовать среду разработки </a:t>
            </a:r>
            <a:r>
              <a:rPr lang="ru-RU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PyCharm </a:t>
            </a:r>
            <a:r>
              <a:rPr lang="ru-RU" sz="1700" b="1" i="1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Community</a:t>
            </a:r>
            <a:r>
              <a:rPr lang="ru-RU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(это бесплатная версия программы).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Ссылка для скачивания: 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https://www.jetbrains.com/ru-ru/pycharm/download/#section=windows</a:t>
            </a:r>
            <a:endParaRPr lang="ru-RU" sz="170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ru-RU" sz="170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F1975F-BDC5-4474-9A87-C3399063B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343" y="3470281"/>
            <a:ext cx="5542764" cy="28963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25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PyCharm 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12bde07e62c_1_67"/>
          <p:cNvSpPr/>
          <p:nvPr/>
        </p:nvSpPr>
        <p:spPr>
          <a:xfrm>
            <a:off x="609200" y="1336845"/>
            <a:ext cx="11143776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Мощная интегрированная среда разработки (IDE) для Python, разработанная компанией JetBrains. Она предоставляет множество инструментов для упрощения разработки на Python, включая редактор кода, отладчик, инструменты для тестирования и управления версиями.</a:t>
            </a:r>
          </a:p>
        </p:txBody>
      </p:sp>
      <p:sp>
        <p:nvSpPr>
          <p:cNvPr id="5" name="Google Shape;101;g12bde07e62c_1_67">
            <a:extLst>
              <a:ext uri="{FF2B5EF4-FFF2-40B4-BE49-F238E27FC236}">
                <a16:creationId xmlns:a16="http://schemas.microsoft.com/office/drawing/2014/main" id="{0C158F5A-CEFB-45C7-999C-85A7EC07F5E2}"/>
              </a:ext>
            </a:extLst>
          </p:cNvPr>
          <p:cNvSpPr/>
          <p:nvPr/>
        </p:nvSpPr>
        <p:spPr>
          <a:xfrm>
            <a:off x="609200" y="2466904"/>
            <a:ext cx="11143776" cy="201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 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Загрузка </a:t>
            </a:r>
            <a:r>
              <a:rPr lang="en-US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PyCharm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1. 1. 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Перейдите на официальный сайт PyCharm</a:t>
            </a:r>
            <a:r>
              <a:rPr lang="en-US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 ссылке из предыдущего слайда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 2. Выберите версию для вашей операционной системы (Windows, macOS, Linux).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1. 3. 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Нажмите на кнопку "Download" и выберите подходящую версию Community </a:t>
            </a:r>
          </a:p>
        </p:txBody>
      </p:sp>
      <p:sp>
        <p:nvSpPr>
          <p:cNvPr id="7" name="Google Shape;101;g12bde07e62c_1_67">
            <a:extLst>
              <a:ext uri="{FF2B5EF4-FFF2-40B4-BE49-F238E27FC236}">
                <a16:creationId xmlns:a16="http://schemas.microsoft.com/office/drawing/2014/main" id="{ABC3133C-2BBF-406A-9A3B-9F583E3BDA48}"/>
              </a:ext>
            </a:extLst>
          </p:cNvPr>
          <p:cNvSpPr/>
          <p:nvPr/>
        </p:nvSpPr>
        <p:spPr>
          <a:xfrm>
            <a:off x="609200" y="4485735"/>
            <a:ext cx="11143776" cy="201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 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Установка </a:t>
            </a:r>
            <a:r>
              <a:rPr lang="en-US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PyCharm</a:t>
            </a:r>
            <a:endParaRPr lang="ru-RU" sz="170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1. 1. 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Запустите загруженный установочный файл .exe.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 2. Следуйте инструкциям мастера установки.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1. 3. 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 этапе выбора компонентов можно выбрать установку дополнительных плагинов и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 создание ярлыков.</a:t>
            </a:r>
          </a:p>
        </p:txBody>
      </p:sp>
    </p:spTree>
    <p:extLst>
      <p:ext uri="{BB962C8B-B14F-4D97-AF65-F5344CB8AC3E}">
        <p14:creationId xmlns:p14="http://schemas.microsoft.com/office/powerpoint/2010/main" val="67389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проекта</a:t>
            </a:r>
            <a:endParaRPr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12bde07e62c_1_67"/>
          <p:cNvSpPr/>
          <p:nvPr/>
        </p:nvSpPr>
        <p:spPr>
          <a:xfrm>
            <a:off x="609200" y="1294108"/>
            <a:ext cx="11143776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После установки в левом верхнем углу нажимаем File&gt;New project.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 вас появится следующее окно: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6948B7-698A-43C3-A70F-B4233E695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340" y="2280123"/>
            <a:ext cx="5845292" cy="4445007"/>
          </a:xfrm>
          <a:prstGeom prst="rect">
            <a:avLst/>
          </a:prstGeom>
        </p:spPr>
      </p:pic>
      <p:sp>
        <p:nvSpPr>
          <p:cNvPr id="12" name="Google Shape;101;g12bde07e62c_1_67">
            <a:extLst>
              <a:ext uri="{FF2B5EF4-FFF2-40B4-BE49-F238E27FC236}">
                <a16:creationId xmlns:a16="http://schemas.microsoft.com/office/drawing/2014/main" id="{5A4C6CAD-3E87-48C0-BE08-6033160281A3}"/>
              </a:ext>
            </a:extLst>
          </p:cNvPr>
          <p:cNvSpPr/>
          <p:nvPr/>
        </p:nvSpPr>
        <p:spPr>
          <a:xfrm>
            <a:off x="651145" y="3684971"/>
            <a:ext cx="3929244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Выставив настройки как на скриншоте выше, нажимаем на кнопку Create в правом нижнем углу. PyCharm автоматически создаст файл main.py с исходным кодом (вместо него мы можем писать собственный код, удалив строки, составленные PyCharm).</a:t>
            </a:r>
          </a:p>
        </p:txBody>
      </p:sp>
    </p:spTree>
    <p:extLst>
      <p:ext uri="{BB962C8B-B14F-4D97-AF65-F5344CB8AC3E}">
        <p14:creationId xmlns:p14="http://schemas.microsoft.com/office/powerpoint/2010/main" val="295815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8405404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Настройка интерпретатора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lang="ru-RU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12bde07e62c_1_67"/>
          <p:cNvSpPr/>
          <p:nvPr/>
        </p:nvSpPr>
        <p:spPr>
          <a:xfrm>
            <a:off x="609200" y="1294108"/>
            <a:ext cx="5265389" cy="240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Перейдите в меню </a:t>
            </a:r>
            <a:r>
              <a:rPr lang="en-US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File</a:t>
            </a:r>
            <a:r>
              <a:rPr lang="en-US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-&gt; </a:t>
            </a:r>
            <a:r>
              <a:rPr lang="en-US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Settings</a:t>
            </a:r>
            <a:r>
              <a:rPr lang="en-US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lang="ru-RU" sz="170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Выберите раздел </a:t>
            </a:r>
            <a:r>
              <a:rPr lang="en-US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Project: &lt;</a:t>
            </a:r>
            <a:r>
              <a:rPr lang="ru-RU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имя_проекта&gt; 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-&gt; </a:t>
            </a:r>
            <a:r>
              <a:rPr lang="en-US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 Interpreter</a:t>
            </a:r>
            <a:r>
              <a:rPr lang="en-US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lang="ru-RU" sz="170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Нажмите на значок шестеренки и выберите </a:t>
            </a:r>
            <a:r>
              <a:rPr lang="en-US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Add</a:t>
            </a:r>
            <a:r>
              <a:rPr lang="ru-RU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Interpreter</a:t>
            </a:r>
            <a:r>
              <a:rPr lang="ru-RU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</a:t>
            </a:r>
            <a:r>
              <a:rPr lang="en-US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&gt; </a:t>
            </a:r>
            <a:r>
              <a:rPr lang="en-US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Add Local</a:t>
            </a:r>
            <a:r>
              <a:rPr lang="ru-RU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Interpreter</a:t>
            </a:r>
            <a:r>
              <a:rPr lang="en-US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lang="ru-RU" sz="170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Выберите тип интерпретатора </a:t>
            </a:r>
            <a:r>
              <a:rPr lang="en-US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Virtualenv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lang="en-US" sz="170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Из выпадающего списка </a:t>
            </a:r>
            <a:r>
              <a:rPr lang="en-US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</a:t>
            </a:r>
            <a:r>
              <a:rPr lang="en-US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interpreter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выб</a:t>
            </a: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е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рете </a:t>
            </a:r>
            <a:r>
              <a:rPr lang="en-US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</a:t>
            </a:r>
            <a:r>
              <a:rPr lang="en-US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последней версии.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Следуйте инструкциям для настройки интерпретатора.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81CCC56-E825-45C0-8E2F-0E94819C3618}"/>
              </a:ext>
            </a:extLst>
          </p:cNvPr>
          <p:cNvGrpSpPr/>
          <p:nvPr/>
        </p:nvGrpSpPr>
        <p:grpSpPr>
          <a:xfrm>
            <a:off x="5992836" y="1445436"/>
            <a:ext cx="6043535" cy="3822236"/>
            <a:chOff x="5992836" y="1445436"/>
            <a:chExt cx="6043535" cy="3822236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AD7020AA-C6C5-446A-8603-D0FF01907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2836" y="1445436"/>
              <a:ext cx="6043535" cy="3822236"/>
            </a:xfrm>
            <a:prstGeom prst="rect">
              <a:avLst/>
            </a:prstGeom>
          </p:spPr>
        </p:pic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2CBF582B-E8BD-4BB8-8E2E-67A9D520FBCD}"/>
                </a:ext>
              </a:extLst>
            </p:cNvPr>
            <p:cNvSpPr/>
            <p:nvPr/>
          </p:nvSpPr>
          <p:spPr>
            <a:xfrm>
              <a:off x="6316910" y="2550252"/>
              <a:ext cx="1249960" cy="28103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0F25B594-D187-4177-8604-52C7905149FE}"/>
                </a:ext>
              </a:extLst>
            </p:cNvPr>
            <p:cNvSpPr/>
            <p:nvPr/>
          </p:nvSpPr>
          <p:spPr>
            <a:xfrm>
              <a:off x="10557546" y="1979802"/>
              <a:ext cx="756408" cy="17756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E1F2D1C0-9DF8-43B4-8E79-EA0674C193D1}"/>
                </a:ext>
              </a:extLst>
            </p:cNvPr>
            <p:cNvSpPr/>
            <p:nvPr/>
          </p:nvSpPr>
          <p:spPr>
            <a:xfrm>
              <a:off x="7676729" y="2382068"/>
              <a:ext cx="900419" cy="19334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0D0A1CE7-7C6F-44BC-AD11-737DCB2AF51A}"/>
                </a:ext>
              </a:extLst>
            </p:cNvPr>
            <p:cNvSpPr/>
            <p:nvPr/>
          </p:nvSpPr>
          <p:spPr>
            <a:xfrm>
              <a:off x="8562570" y="2759773"/>
              <a:ext cx="3341408" cy="19334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220D3A2-4A09-49E9-9632-F8E0FF51675F}"/>
                </a:ext>
              </a:extLst>
            </p:cNvPr>
            <p:cNvSpPr/>
            <p:nvPr/>
          </p:nvSpPr>
          <p:spPr>
            <a:xfrm>
              <a:off x="11003559" y="5030192"/>
              <a:ext cx="514525" cy="19334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09951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Настройка среды разработки</a:t>
            </a:r>
            <a:endParaRPr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01;g12bde07e62c_1_67">
            <a:extLst>
              <a:ext uri="{FF2B5EF4-FFF2-40B4-BE49-F238E27FC236}">
                <a16:creationId xmlns:a16="http://schemas.microsoft.com/office/drawing/2014/main" id="{5A4C6CAD-3E87-48C0-BE08-6033160281A3}"/>
              </a:ext>
            </a:extLst>
          </p:cNvPr>
          <p:cNvSpPr/>
          <p:nvPr/>
        </p:nvSpPr>
        <p:spPr>
          <a:xfrm>
            <a:off x="609201" y="1252533"/>
            <a:ext cx="4436778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Перейдите в </a:t>
            </a:r>
            <a:r>
              <a:rPr lang="en-US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File 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</a:t>
            </a:r>
            <a:r>
              <a:rPr lang="en-US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&gt; Settings 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</a:t>
            </a:r>
            <a:r>
              <a:rPr lang="en-US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&gt; Appearance &amp; Behavior &gt; Appearance.</a:t>
            </a:r>
            <a:endParaRPr lang="ru-RU" sz="170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Выберите подходящую тему (например, </a:t>
            </a:r>
            <a:r>
              <a:rPr lang="en-US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Darcula 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для темного режима или </a:t>
            </a:r>
            <a:r>
              <a:rPr lang="en-US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Light 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для светлого режима).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 разделе </a:t>
            </a:r>
            <a:r>
              <a:rPr lang="en-US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Editor &gt; Color Scheme 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выберите цветовую схему для синтаксиса кода.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Так же 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можно настроить параметры редактора кода, такие как отступы, подсветка синтаксиса и т.д.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FDF3054-3296-431C-BC24-51313AD00DB0}"/>
              </a:ext>
            </a:extLst>
          </p:cNvPr>
          <p:cNvGrpSpPr/>
          <p:nvPr/>
        </p:nvGrpSpPr>
        <p:grpSpPr>
          <a:xfrm>
            <a:off x="5045979" y="1464541"/>
            <a:ext cx="7048544" cy="5112425"/>
            <a:chOff x="5045979" y="1464541"/>
            <a:chExt cx="7048544" cy="5112425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29FD3CD6-DDDD-4E3E-9191-912EF82D2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5979" y="1464541"/>
              <a:ext cx="7048544" cy="5112425"/>
            </a:xfrm>
            <a:prstGeom prst="rect">
              <a:avLst/>
            </a:prstGeom>
          </p:spPr>
        </p:pic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86E6CF58-023F-47AD-82D9-0362A5E61696}"/>
                </a:ext>
              </a:extLst>
            </p:cNvPr>
            <p:cNvSpPr/>
            <p:nvPr/>
          </p:nvSpPr>
          <p:spPr>
            <a:xfrm>
              <a:off x="5645790" y="2289790"/>
              <a:ext cx="900419" cy="19334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7810249-A2E8-42EA-BA42-52BB836E1ECD}"/>
                </a:ext>
              </a:extLst>
            </p:cNvPr>
            <p:cNvSpPr/>
            <p:nvPr/>
          </p:nvSpPr>
          <p:spPr>
            <a:xfrm>
              <a:off x="7146020" y="2134998"/>
              <a:ext cx="1226193" cy="22370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7DE85C9C-FC6C-4D86-AFCA-2094F4636893}"/>
                </a:ext>
              </a:extLst>
            </p:cNvPr>
            <p:cNvSpPr/>
            <p:nvPr/>
          </p:nvSpPr>
          <p:spPr>
            <a:xfrm>
              <a:off x="10314264" y="6145930"/>
              <a:ext cx="574646" cy="23389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5459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357988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Использование </a:t>
            </a:r>
            <a:r>
              <a:rPr lang="en-US" sz="3200" b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PyCharm</a:t>
            </a:r>
            <a:endParaRPr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01;g12bde07e62c_1_67">
            <a:extLst>
              <a:ext uri="{FF2B5EF4-FFF2-40B4-BE49-F238E27FC236}">
                <a16:creationId xmlns:a16="http://schemas.microsoft.com/office/drawing/2014/main" id="{5A4C6CAD-3E87-48C0-BE08-6033160281A3}"/>
              </a:ext>
            </a:extLst>
          </p:cNvPr>
          <p:cNvSpPr/>
          <p:nvPr/>
        </p:nvSpPr>
        <p:spPr>
          <a:xfrm>
            <a:off x="609200" y="1455394"/>
            <a:ext cx="5036591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 Откройте файл Python в проекте.</a:t>
            </a: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2. PyCharm предоставит автодополнение, подсказки по коду, подсветку синтаксиса и другие инструменты для облегчения разработки.</a:t>
            </a:r>
          </a:p>
        </p:txBody>
      </p:sp>
      <p:sp>
        <p:nvSpPr>
          <p:cNvPr id="10" name="Google Shape;116;g196b218f55d_0_147">
            <a:extLst>
              <a:ext uri="{FF2B5EF4-FFF2-40B4-BE49-F238E27FC236}">
                <a16:creationId xmlns:a16="http://schemas.microsoft.com/office/drawing/2014/main" id="{2DB31976-7F3A-415B-BAD1-A4D810033907}"/>
              </a:ext>
            </a:extLst>
          </p:cNvPr>
          <p:cNvSpPr/>
          <p:nvPr/>
        </p:nvSpPr>
        <p:spPr>
          <a:xfrm>
            <a:off x="609200" y="871336"/>
            <a:ext cx="5036591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Редактирование кода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01;g12bde07e62c_1_67">
            <a:extLst>
              <a:ext uri="{FF2B5EF4-FFF2-40B4-BE49-F238E27FC236}">
                <a16:creationId xmlns:a16="http://schemas.microsoft.com/office/drawing/2014/main" id="{76386F59-2251-4F92-B098-0CF982518780}"/>
              </a:ext>
            </a:extLst>
          </p:cNvPr>
          <p:cNvSpPr/>
          <p:nvPr/>
        </p:nvSpPr>
        <p:spPr>
          <a:xfrm>
            <a:off x="6420376" y="1455394"/>
            <a:ext cx="5036591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 Для запуска скрипта щелкните правой кнопкой мыши на файле и выберите </a:t>
            </a:r>
            <a:r>
              <a:rPr lang="ru-RU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Run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b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2. Результаты выполнения будут отображаться в нижней части окна IDE.</a:t>
            </a:r>
          </a:p>
        </p:txBody>
      </p:sp>
      <p:sp>
        <p:nvSpPr>
          <p:cNvPr id="13" name="Google Shape;116;g196b218f55d_0_147">
            <a:extLst>
              <a:ext uri="{FF2B5EF4-FFF2-40B4-BE49-F238E27FC236}">
                <a16:creationId xmlns:a16="http://schemas.microsoft.com/office/drawing/2014/main" id="{D0D968D9-4C0D-4618-B4C3-52824595CCF6}"/>
              </a:ext>
            </a:extLst>
          </p:cNvPr>
          <p:cNvSpPr/>
          <p:nvPr/>
        </p:nvSpPr>
        <p:spPr>
          <a:xfrm>
            <a:off x="6420376" y="867094"/>
            <a:ext cx="5036591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Запуск кода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01;g12bde07e62c_1_67">
            <a:extLst>
              <a:ext uri="{FF2B5EF4-FFF2-40B4-BE49-F238E27FC236}">
                <a16:creationId xmlns:a16="http://schemas.microsoft.com/office/drawing/2014/main" id="{C4F5312B-B7B0-4B1D-8BED-BB351E51E4C9}"/>
              </a:ext>
            </a:extLst>
          </p:cNvPr>
          <p:cNvSpPr/>
          <p:nvPr/>
        </p:nvSpPr>
        <p:spPr>
          <a:xfrm>
            <a:off x="609198" y="3864481"/>
            <a:ext cx="5036591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 Установите точки останова (breakpoints) в нужных местах кода (щелкните слева от номера строки).</a:t>
            </a: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2. Запустите скрипт в режиме отладки, щелкнув правой кнопкой мыши на файле и выбрав Debug.</a:t>
            </a: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3.Используйте отладочные инструменты для пошагового выполнения кода и анализа переменных.</a:t>
            </a:r>
          </a:p>
        </p:txBody>
      </p:sp>
      <p:sp>
        <p:nvSpPr>
          <p:cNvPr id="15" name="Google Shape;116;g196b218f55d_0_147">
            <a:extLst>
              <a:ext uri="{FF2B5EF4-FFF2-40B4-BE49-F238E27FC236}">
                <a16:creationId xmlns:a16="http://schemas.microsoft.com/office/drawing/2014/main" id="{44E02463-B160-477F-9BB1-214FAD97A285}"/>
              </a:ext>
            </a:extLst>
          </p:cNvPr>
          <p:cNvSpPr/>
          <p:nvPr/>
        </p:nvSpPr>
        <p:spPr>
          <a:xfrm>
            <a:off x="609199" y="3276181"/>
            <a:ext cx="5036591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Отладка кода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101;g12bde07e62c_1_67">
            <a:extLst>
              <a:ext uri="{FF2B5EF4-FFF2-40B4-BE49-F238E27FC236}">
                <a16:creationId xmlns:a16="http://schemas.microsoft.com/office/drawing/2014/main" id="{8E0D6CE9-CB08-49AC-B570-06CAD0320AE6}"/>
              </a:ext>
            </a:extLst>
          </p:cNvPr>
          <p:cNvSpPr/>
          <p:nvPr/>
        </p:nvSpPr>
        <p:spPr>
          <a:xfrm>
            <a:off x="6420376" y="3864481"/>
            <a:ext cx="5036591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 Перейдите в раздел </a:t>
            </a:r>
            <a:r>
              <a:rPr lang="en-US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File -&gt; Settings -&gt; Project: &lt;</a:t>
            </a: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имя_проекта&gt; -&gt; </a:t>
            </a:r>
            <a:r>
              <a:rPr lang="en-US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 Interpreter.</a:t>
            </a:r>
            <a:b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2. Нажмите на значок + для добавления нового пакета.</a:t>
            </a:r>
            <a:b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-RU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3. Введите имя пакета и нажмите </a:t>
            </a:r>
            <a:r>
              <a:rPr lang="en-US" sz="17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Install</a:t>
            </a:r>
            <a:r>
              <a:rPr lang="en-US" sz="17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lang="ru-RU" sz="170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" name="Google Shape;116;g196b218f55d_0_147">
            <a:extLst>
              <a:ext uri="{FF2B5EF4-FFF2-40B4-BE49-F238E27FC236}">
                <a16:creationId xmlns:a16="http://schemas.microsoft.com/office/drawing/2014/main" id="{39AB8F8E-1F43-4DC4-AE08-FE3133CF2461}"/>
              </a:ext>
            </a:extLst>
          </p:cNvPr>
          <p:cNvSpPr/>
          <p:nvPr/>
        </p:nvSpPr>
        <p:spPr>
          <a:xfrm>
            <a:off x="6420376" y="3276181"/>
            <a:ext cx="5036591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Управление пакетами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67850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649</Words>
  <Application>Microsoft Office PowerPoint</Application>
  <PresentationFormat>Широкоэкранный</PresentationFormat>
  <Paragraphs>63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Montserrat ExtraBold</vt:lpstr>
      <vt:lpstr>Montserrat</vt:lpstr>
      <vt:lpstr>Montserrat Medium</vt:lpstr>
      <vt:lpstr>Calibri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root</cp:lastModifiedBy>
  <cp:revision>7</cp:revision>
  <dcterms:created xsi:type="dcterms:W3CDTF">2021-04-07T09:04:13Z</dcterms:created>
  <dcterms:modified xsi:type="dcterms:W3CDTF">2024-06-27T19:25:03Z</dcterms:modified>
</cp:coreProperties>
</file>