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80" r:id="rId4"/>
    <p:sldId id="281" r:id="rId5"/>
    <p:sldId id="282" r:id="rId6"/>
    <p:sldId id="267" r:id="rId7"/>
    <p:sldId id="283" r:id="rId8"/>
    <p:sldId id="284" r:id="rId9"/>
    <p:sldId id="285" r:id="rId10"/>
    <p:sldId id="286" r:id="rId11"/>
    <p:sldId id="287" r:id="rId12"/>
    <p:sldId id="26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Montserrat" panose="00000500000000000000" pitchFamily="2" charset="-52"/>
      <p:regular r:id="rId23"/>
      <p:bold r:id="rId24"/>
      <p:italic r:id="rId25"/>
      <p:boldItalic r:id="rId26"/>
    </p:embeddedFont>
    <p:embeddedFont>
      <p:font typeface="Montserrat ExtraBold" panose="00000900000000000000" pitchFamily="2" charset="-52"/>
      <p:bold r:id="rId27"/>
      <p:boldItalic r:id="rId28"/>
    </p:embeddedFont>
    <p:embeddedFont>
      <p:font typeface="Montserrat Medium" panose="00000600000000000000" pitchFamily="2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B"/>
    <a:srgbClr val="4A7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2" y="64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498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386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497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39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66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706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856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684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861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81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1.3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0671095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 переменными, типами данных, операторами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496443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683042"/>
            <a:ext cx="10226440" cy="42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Строки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88768-834D-4A0A-B18A-66B3160E7E27}"/>
              </a:ext>
            </a:extLst>
          </p:cNvPr>
          <p:cNvSpPr txBox="1"/>
          <p:nvPr/>
        </p:nvSpPr>
        <p:spPr>
          <a:xfrm>
            <a:off x="594824" y="1409181"/>
            <a:ext cx="108639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Строки являются неизменяемым типом данных. Это означает, что создав переменную и записав в нее текст, мы уже не сможем так просто изменить этот текст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12562-CF20-485A-BF02-7AF0F2EB0BD0}"/>
              </a:ext>
            </a:extLst>
          </p:cNvPr>
          <p:cNvSpPr txBox="1"/>
          <p:nvPr/>
        </p:nvSpPr>
        <p:spPr>
          <a:xfrm>
            <a:off x="609200" y="2327363"/>
            <a:ext cx="108639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text_variable = 'some string'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text_variable[0] = 'S'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7D6FB-16B6-435B-9E99-E6D40A6DACB3}"/>
              </a:ext>
            </a:extLst>
          </p:cNvPr>
          <p:cNvSpPr txBox="1"/>
          <p:nvPr/>
        </p:nvSpPr>
        <p:spPr>
          <a:xfrm>
            <a:off x="594824" y="3190425"/>
            <a:ext cx="108639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необходимости изменить строку можно создать новую переменную, в которую запишем часть старой строки с добавлением символов, которые нужно изменить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0A586F21-0BCE-4A7A-BBA1-908D8C20AB5F}"/>
              </a:ext>
            </a:extLst>
          </p:cNvPr>
          <p:cNvSpPr/>
          <p:nvPr/>
        </p:nvSpPr>
        <p:spPr>
          <a:xfrm>
            <a:off x="4134674" y="1917982"/>
            <a:ext cx="1421501" cy="1434313"/>
          </a:xfrm>
          <a:prstGeom prst="mathMultiply">
            <a:avLst>
              <a:gd name="adj1" fmla="val 70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DC6E7-BE36-4550-A2F1-42E9A807006F}"/>
              </a:ext>
            </a:extLst>
          </p:cNvPr>
          <p:cNvSpPr txBox="1"/>
          <p:nvPr/>
        </p:nvSpPr>
        <p:spPr>
          <a:xfrm>
            <a:off x="594824" y="4009517"/>
            <a:ext cx="1086393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text_variable = 'some string'</a:t>
            </a:r>
          </a:p>
          <a:p>
            <a:pPr algn="just"/>
            <a:endParaRPr lang="en-US" sz="1700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new_text_variable = 'S' + text_variable[1:]</a:t>
            </a:r>
          </a:p>
          <a:p>
            <a:pPr algn="just"/>
            <a:endParaRPr lang="en-US" sz="1700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print(new_text_variable)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D88EE-76E8-495B-8A12-DFEA0676E738}"/>
              </a:ext>
            </a:extLst>
          </p:cNvPr>
          <p:cNvSpPr txBox="1"/>
          <p:nvPr/>
        </p:nvSpPr>
        <p:spPr>
          <a:xfrm>
            <a:off x="594824" y="5563954"/>
            <a:ext cx="1086393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Montserrat Medium" panose="00000600000000000000" pitchFamily="2" charset="-52"/>
                <a:sym typeface="Montserrat Medium"/>
              </a:rPr>
              <a:t>*</a:t>
            </a: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sym typeface="Montserrat Medium"/>
              </a:rPr>
              <a:t>Операция </a:t>
            </a:r>
            <a:r>
              <a:rPr lang="en-US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text_variable[1:]</a:t>
            </a: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называется </a:t>
            </a:r>
            <a:r>
              <a:rPr lang="ru-RU" sz="1700" b="1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срез</a:t>
            </a: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. До двоеточия указывает индекс символа откуда начинаем срез, а после двоеточия где заканчиваем. Если до двоеточия нет числа, то значит срез начинается с первым сиволом, если числа нет после двоеточия, то срез заканчивается с концом строки.</a:t>
            </a:r>
            <a:endParaRPr lang="ru-RU" sz="1700">
              <a:solidFill>
                <a:srgbClr val="00396B"/>
              </a:solidFill>
              <a:latin typeface="Montserrat Medium" panose="00000600000000000000" pitchFamily="2" charset="-52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926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683042"/>
            <a:ext cx="10226440" cy="42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Преобразования типов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88768-834D-4A0A-B18A-66B3160E7E27}"/>
              </a:ext>
            </a:extLst>
          </p:cNvPr>
          <p:cNvSpPr txBox="1"/>
          <p:nvPr/>
        </p:nvSpPr>
        <p:spPr>
          <a:xfrm>
            <a:off x="594824" y="1547201"/>
            <a:ext cx="108639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Python есть возможность преобразования одного типа данных в другой для дальнейших манипуляций - число в строку, целое число в вещественное и др.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12562-CF20-485A-BF02-7AF0F2EB0BD0}"/>
              </a:ext>
            </a:extLst>
          </p:cNvPr>
          <p:cNvSpPr txBox="1"/>
          <p:nvPr/>
        </p:nvSpPr>
        <p:spPr>
          <a:xfrm>
            <a:off x="609200" y="2827697"/>
            <a:ext cx="1086393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print(5 + ' ' + '</a:t>
            </a: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часов’)  </a:t>
            </a:r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нельзя складывать строки с числами</a:t>
            </a:r>
          </a:p>
          <a:p>
            <a:pPr algn="just"/>
            <a:endParaRPr lang="ru-RU" sz="1700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print(str(5) + ' ' + '</a:t>
            </a: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часов’) </a:t>
            </a:r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преобразовываем число в строку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C720D-2159-41E4-ADEA-6A5A20F8E48F}"/>
              </a:ext>
            </a:extLst>
          </p:cNvPr>
          <p:cNvSpPr txBox="1"/>
          <p:nvPr/>
        </p:nvSpPr>
        <p:spPr>
          <a:xfrm>
            <a:off x="609200" y="2435065"/>
            <a:ext cx="1086393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str()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переводит объект в строковый тип, если возможно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9BCBE-6045-4B0F-8D93-CD37D540F23E}"/>
              </a:ext>
            </a:extLst>
          </p:cNvPr>
          <p:cNvSpPr txBox="1"/>
          <p:nvPr/>
        </p:nvSpPr>
        <p:spPr>
          <a:xfrm>
            <a:off x="664034" y="3996439"/>
            <a:ext cx="1086393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int()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переводит объект в целочисленный тип, если возможно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4A55B-D0F0-4F04-AB14-C15BBA2C0ABA}"/>
              </a:ext>
            </a:extLst>
          </p:cNvPr>
          <p:cNvSpPr txBox="1"/>
          <p:nvPr/>
        </p:nvSpPr>
        <p:spPr>
          <a:xfrm>
            <a:off x="664034" y="4473709"/>
            <a:ext cx="1086393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print(int(16.47))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AD738-F5BC-4C06-90B6-7636FC1334F1}"/>
              </a:ext>
            </a:extLst>
          </p:cNvPr>
          <p:cNvSpPr txBox="1"/>
          <p:nvPr/>
        </p:nvSpPr>
        <p:spPr>
          <a:xfrm>
            <a:off x="664034" y="5169694"/>
            <a:ext cx="1086393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loat()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переводит объект в числовой (вещественный) тип, если возможно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BA105-F555-4BFF-84A6-37367FF54046}"/>
              </a:ext>
            </a:extLst>
          </p:cNvPr>
          <p:cNvSpPr txBox="1"/>
          <p:nvPr/>
        </p:nvSpPr>
        <p:spPr>
          <a:xfrm>
            <a:off x="664034" y="5646964"/>
            <a:ext cx="1086393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print(float(16))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9846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1101058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4B4AF47-911F-4D3F-87A7-B24B4DC61E0B}"/>
              </a:ext>
            </a:extLst>
          </p:cNvPr>
          <p:cNvGrpSpPr/>
          <p:nvPr/>
        </p:nvGrpSpPr>
        <p:grpSpPr>
          <a:xfrm>
            <a:off x="5861523" y="1248994"/>
            <a:ext cx="6375999" cy="2552405"/>
            <a:chOff x="3147563" y="1451296"/>
            <a:chExt cx="6375999" cy="255240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6E4A26-9522-47B9-802E-E126086F46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79"/>
            <a:stretch/>
          </p:blipFill>
          <p:spPr bwMode="auto">
            <a:xfrm>
              <a:off x="3147563" y="1725283"/>
              <a:ext cx="6375999" cy="2278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588A26-45C9-4F68-9F73-7C5F17AB6227}"/>
                </a:ext>
              </a:extLst>
            </p:cNvPr>
            <p:cNvSpPr txBox="1"/>
            <p:nvPr/>
          </p:nvSpPr>
          <p:spPr>
            <a:xfrm>
              <a:off x="3606996" y="1451297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i="0">
                  <a:solidFill>
                    <a:srgbClr val="00396B"/>
                  </a:solidFill>
                  <a:effectLst/>
                  <a:latin typeface="Montserrat Medium" panose="00000600000000000000" pitchFamily="2" charset="-52"/>
                </a:rPr>
                <a:t>"</a:t>
              </a:r>
              <a:r>
                <a:rPr lang="en-US" b="1">
                  <a:solidFill>
                    <a:srgbClr val="00396B"/>
                  </a:solidFill>
                  <a:latin typeface="Montserrat Medium" panose="00000600000000000000" pitchFamily="2" charset="-52"/>
                </a:rPr>
                <a:t>DJI Tello</a:t>
              </a:r>
              <a:r>
                <a:rPr lang="ru-RU" b="1" i="0">
                  <a:solidFill>
                    <a:srgbClr val="00396B"/>
                  </a:solidFill>
                  <a:effectLst/>
                  <a:latin typeface="Montserrat Medium" panose="00000600000000000000" pitchFamily="2" charset="-52"/>
                </a:rPr>
                <a:t>"</a:t>
              </a:r>
              <a:endParaRPr lang="ru-RU" b="1">
                <a:solidFill>
                  <a:srgbClr val="00396B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848677-F54F-4A8C-B6A7-AA12C77A86AA}"/>
                </a:ext>
              </a:extLst>
            </p:cNvPr>
            <p:cNvSpPr txBox="1"/>
            <p:nvPr/>
          </p:nvSpPr>
          <p:spPr>
            <a:xfrm>
              <a:off x="6037243" y="1451296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396B"/>
                  </a:solidFill>
                  <a:latin typeface="Montserrat Medium" panose="00000600000000000000" pitchFamily="2" charset="-52"/>
                </a:rPr>
                <a:t>True</a:t>
              </a:r>
              <a:endParaRPr lang="ru-RU" b="1">
                <a:solidFill>
                  <a:srgbClr val="00396B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D45327-C5BF-4D25-9DE6-51D68EF4BADD}"/>
                </a:ext>
              </a:extLst>
            </p:cNvPr>
            <p:cNvSpPr txBox="1"/>
            <p:nvPr/>
          </p:nvSpPr>
          <p:spPr>
            <a:xfrm>
              <a:off x="8301686" y="1451296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0">
                  <a:solidFill>
                    <a:srgbClr val="00396B"/>
                  </a:solidFill>
                  <a:effectLst/>
                  <a:latin typeface="Montserrat Medium" panose="00000600000000000000" pitchFamily="2" charset="-52"/>
                </a:rPr>
                <a:t>20</a:t>
              </a:r>
              <a:endParaRPr lang="ru-RU" b="1">
                <a:solidFill>
                  <a:srgbClr val="00396B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88D6DA-1E52-4EFF-836E-CCE9FF2174AC}"/>
                </a:ext>
              </a:extLst>
            </p:cNvPr>
            <p:cNvSpPr txBox="1"/>
            <p:nvPr/>
          </p:nvSpPr>
          <p:spPr>
            <a:xfrm>
              <a:off x="3492788" y="3429001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>
                  <a:solidFill>
                    <a:schemeClr val="bg1"/>
                  </a:solidFill>
                  <a:latin typeface="Montserrat Medium" panose="00000600000000000000" pitchFamily="2" charset="-52"/>
                </a:rPr>
                <a:t>модель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D26E03-08B3-4303-9584-AEF537C8BE72}"/>
                </a:ext>
              </a:extLst>
            </p:cNvPr>
            <p:cNvSpPr txBox="1"/>
            <p:nvPr/>
          </p:nvSpPr>
          <p:spPr>
            <a:xfrm>
              <a:off x="5689480" y="3324138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>
                  <a:solidFill>
                    <a:schemeClr val="bg1"/>
                  </a:solidFill>
                  <a:latin typeface="Montserrat Medium" panose="00000600000000000000" pitchFamily="2" charset="-52"/>
                </a:rPr>
                <a:t>наличие</a:t>
              </a:r>
            </a:p>
            <a:p>
              <a:pPr algn="ctr"/>
              <a:r>
                <a:rPr lang="ru-RU" b="1">
                  <a:solidFill>
                    <a:schemeClr val="bg1"/>
                  </a:solidFill>
                  <a:latin typeface="Montserrat Medium" panose="00000600000000000000" pitchFamily="2" charset="-52"/>
                </a:rPr>
                <a:t>камеры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E722DF-6A89-4C6A-AB39-EC446B2722E7}"/>
                </a:ext>
              </a:extLst>
            </p:cNvPr>
            <p:cNvSpPr txBox="1"/>
            <p:nvPr/>
          </p:nvSpPr>
          <p:spPr>
            <a:xfrm>
              <a:off x="7841100" y="3429000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i="0">
                  <a:solidFill>
                    <a:schemeClr val="bg1"/>
                  </a:solidFill>
                  <a:effectLst/>
                  <a:latin typeface="Montserrat Medium" panose="00000600000000000000" pitchFamily="2" charset="-52"/>
                </a:rPr>
                <a:t>скорость</a:t>
              </a:r>
              <a:endParaRPr lang="ru-RU" b="1">
                <a:solidFill>
                  <a:schemeClr val="bg1"/>
                </a:solidFill>
                <a:latin typeface="Montserrat Medium" panose="00000600000000000000" pitchFamily="2" charset="-52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1B1D11-7726-4A02-8EE2-684C457CD397}"/>
              </a:ext>
            </a:extLst>
          </p:cNvPr>
          <p:cNvSpPr txBox="1"/>
          <p:nvPr/>
        </p:nvSpPr>
        <p:spPr>
          <a:xfrm>
            <a:off x="676799" y="2484642"/>
            <a:ext cx="4410649" cy="1274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Переменных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это именованная область памяти, которая используется для доступа к данным, записанным в ней.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8DADA-20B9-41BC-8F01-6131287CF14A}"/>
              </a:ext>
            </a:extLst>
          </p:cNvPr>
          <p:cNvSpPr txBox="1"/>
          <p:nvPr/>
        </p:nvSpPr>
        <p:spPr>
          <a:xfrm>
            <a:off x="679476" y="1774403"/>
            <a:ext cx="609734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Хранение данных происходит в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переменных.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lang="ru-RU" sz="1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3D760-9D81-496F-9C32-A955CDBC2C2D}"/>
              </a:ext>
            </a:extLst>
          </p:cNvPr>
          <p:cNvSpPr txBox="1"/>
          <p:nvPr/>
        </p:nvSpPr>
        <p:spPr>
          <a:xfrm>
            <a:off x="676798" y="3930015"/>
            <a:ext cx="10338847" cy="67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Переменные могут хранить в себе любой тип данных - цифры, строки текста, функции. Следовательно,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тип переменной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это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тип данных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которые записаны в эту переменную.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D2F5EC3-341A-44EF-A2D3-25E87BA3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117" y="4731316"/>
            <a:ext cx="3353815" cy="20961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9B3087-4666-46A9-8AE6-6EE95BDE200C}"/>
              </a:ext>
            </a:extLst>
          </p:cNvPr>
          <p:cNvSpPr txBox="1"/>
          <p:nvPr/>
        </p:nvSpPr>
        <p:spPr>
          <a:xfrm>
            <a:off x="676798" y="4954359"/>
            <a:ext cx="7944082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Присваивать значения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переменным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обязательно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только так интерпретатор Python сможет понять какой тип переменных и присвоить ей значение.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Процесс присвоения начального значения переменной называется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инициализацией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6201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1101058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Переменные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8DADA-20B9-41BC-8F01-6131287CF14A}"/>
              </a:ext>
            </a:extLst>
          </p:cNvPr>
          <p:cNvSpPr txBox="1"/>
          <p:nvPr/>
        </p:nvSpPr>
        <p:spPr>
          <a:xfrm>
            <a:off x="609199" y="1410261"/>
            <a:ext cx="11010582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Имена переменных в Python могут быть любой длины и могут состоять из прописных и строчных букв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A-Z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a-z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цифр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0-9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 символа подчеркивания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_</a:t>
            </a:r>
          </a:p>
          <a:p>
            <a:pPr algn="just"/>
            <a:endParaRPr lang="ru-RU" sz="1700" b="1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Переменные не могут начинаться с цифр и специальные символы в названии переменных не допустимы:</a:t>
            </a:r>
          </a:p>
          <a:p>
            <a:pPr algn="just"/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4038600" indent="-285750" algn="just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396B"/>
                </a:solidFill>
                <a:latin typeface="Montserrat Medium"/>
                <a:sym typeface="Montserrat Medium"/>
              </a:rPr>
              <a:t>1cant = 5</a:t>
            </a:r>
          </a:p>
          <a:p>
            <a:pPr marL="4038600" indent="-285750" algn="just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396B"/>
                </a:solidFill>
                <a:latin typeface="Montserrat Medium"/>
                <a:sym typeface="Montserrat Medium"/>
              </a:rPr>
              <a:t>cantt$$ = 5</a:t>
            </a:r>
          </a:p>
          <a:p>
            <a:pPr marL="4038600" indent="-285750" algn="just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396B"/>
                </a:solidFill>
                <a:latin typeface="Montserrat Medium"/>
                <a:sym typeface="Montserrat Medium"/>
              </a:rPr>
              <a:t>c!an&gt;tt$ = 5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sym typeface="Montserrat Medium"/>
              </a:rPr>
              <a:t>При этом стоит помнить, что Python регистрозависимый. Это значит, что переменные с именами, написанными в разном регистре это разные переменные:</a:t>
            </a:r>
          </a:p>
          <a:p>
            <a:pPr algn="just"/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algn="just"/>
            <a:r>
              <a:rPr lang="de-DE" sz="1700">
                <a:solidFill>
                  <a:srgbClr val="00396B"/>
                </a:solidFill>
                <a:latin typeface="Montserrat Medium"/>
                <a:sym typeface="Montserrat Medium"/>
              </a:rPr>
              <a:t>Im_variable = 5</a:t>
            </a:r>
          </a:p>
          <a:p>
            <a:pPr algn="just"/>
            <a:r>
              <a:rPr lang="de-DE" sz="1700">
                <a:solidFill>
                  <a:srgbClr val="00396B"/>
                </a:solidFill>
                <a:latin typeface="Montserrat Medium"/>
                <a:sym typeface="Montserrat Medium"/>
              </a:rPr>
              <a:t>im_VARIABLE = 7</a:t>
            </a:r>
          </a:p>
          <a:p>
            <a:pPr algn="just"/>
            <a:r>
              <a:rPr lang="de-DE" sz="1700">
                <a:solidFill>
                  <a:srgbClr val="00396B"/>
                </a:solidFill>
                <a:latin typeface="Montserrat Medium"/>
                <a:sym typeface="Montserrat Medium"/>
              </a:rPr>
              <a:t>print(Im_variable, im_VARIABLE)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algn="just"/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algn="just"/>
            <a:r>
              <a:rPr lang="en-US" sz="1700">
                <a:solidFill>
                  <a:srgbClr val="00396B"/>
                </a:solidFill>
                <a:latin typeface="Montserrat Medium"/>
                <a:sym typeface="Montserrat Medium"/>
              </a:rPr>
              <a:t>&gt;&gt;&gt; </a:t>
            </a:r>
            <a:r>
              <a:rPr lang="de-DE" sz="1700">
                <a:solidFill>
                  <a:srgbClr val="00396B"/>
                </a:solidFill>
                <a:latin typeface="Montserrat Medium"/>
                <a:sym typeface="Montserrat Medium"/>
              </a:rPr>
              <a:t>5 7</a:t>
            </a:r>
          </a:p>
          <a:p>
            <a:pPr algn="just"/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6" name="Знак умножения 5">
            <a:extLst>
              <a:ext uri="{FF2B5EF4-FFF2-40B4-BE49-F238E27FC236}">
                <a16:creationId xmlns:a16="http://schemas.microsoft.com/office/drawing/2014/main" id="{6FA77D85-5B09-4420-9CDF-C022C66B1743}"/>
              </a:ext>
            </a:extLst>
          </p:cNvPr>
          <p:cNvSpPr/>
          <p:nvPr/>
        </p:nvSpPr>
        <p:spPr>
          <a:xfrm>
            <a:off x="6096000" y="2711843"/>
            <a:ext cx="1421501" cy="1434313"/>
          </a:xfrm>
          <a:prstGeom prst="mathMultiply">
            <a:avLst>
              <a:gd name="adj1" fmla="val 70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3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1101058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слова языка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8DADA-20B9-41BC-8F01-6131287CF14A}"/>
              </a:ext>
            </a:extLst>
          </p:cNvPr>
          <p:cNvSpPr txBox="1"/>
          <p:nvPr/>
        </p:nvSpPr>
        <p:spPr>
          <a:xfrm>
            <a:off x="609199" y="2033345"/>
            <a:ext cx="7264351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Python существуют ключевые слова, в которые разработчики языка уже записали определенные инструкции. Например, слово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создает цикл, а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объявляет функцию. </a:t>
            </a:r>
            <a:endParaRPr lang="en-US" sz="17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/>
            <a:endParaRPr lang="en-US" sz="17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Следовательно ключевые слова нельзя применять в названиях переменных, это может вызвать ошибку</a:t>
            </a:r>
            <a:endParaRPr lang="en-US" sz="17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/>
            <a:endParaRPr lang="en-US" sz="17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394200" algn="just"/>
            <a:endParaRPr lang="en-US" sz="1700">
              <a:solidFill>
                <a:srgbClr val="00396B"/>
              </a:solidFill>
              <a:latin typeface="Montserrat Medium"/>
              <a:sym typeface="Montserrat Medium"/>
            </a:endParaRPr>
          </a:p>
          <a:p>
            <a:pPr marL="2873375" algn="just"/>
            <a:r>
              <a:rPr lang="en-US" sz="1700">
                <a:solidFill>
                  <a:srgbClr val="00396B"/>
                </a:solidFill>
                <a:latin typeface="Montserrat Medium"/>
                <a:sym typeface="Montserrat Medium"/>
              </a:rPr>
              <a:t>def = 3</a:t>
            </a:r>
          </a:p>
          <a:p>
            <a:pPr marL="2873375" algn="just"/>
            <a:r>
              <a:rPr lang="en-US" sz="1700">
                <a:solidFill>
                  <a:srgbClr val="00396B"/>
                </a:solidFill>
                <a:latin typeface="Montserrat Medium"/>
                <a:sym typeface="Montserrat Medium"/>
              </a:rPr>
              <a:t>print(def)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EAAEF45A-6673-4014-AF27-1B4DFDA9B3D1}"/>
              </a:ext>
            </a:extLst>
          </p:cNvPr>
          <p:cNvSpPr/>
          <p:nvPr/>
        </p:nvSpPr>
        <p:spPr>
          <a:xfrm>
            <a:off x="4445225" y="3997803"/>
            <a:ext cx="1421501" cy="1434313"/>
          </a:xfrm>
          <a:prstGeom prst="mathMultiply">
            <a:avLst>
              <a:gd name="adj1" fmla="val 70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95081-32AD-43BF-AFCC-CC38E307DC2B}"/>
              </a:ext>
            </a:extLst>
          </p:cNvPr>
          <p:cNvSpPr txBox="1"/>
          <p:nvPr/>
        </p:nvSpPr>
        <p:spPr>
          <a:xfrm>
            <a:off x="8611001" y="676624"/>
            <a:ext cx="28956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Список ключевых слов: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5B1B79-3D2D-46C9-A327-24E1B446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001" y="1114635"/>
            <a:ext cx="2971800" cy="5648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6951B5-4784-4E0E-B6F1-8393E6C72F4F}"/>
              </a:ext>
            </a:extLst>
          </p:cNvPr>
          <p:cNvSpPr txBox="1"/>
          <p:nvPr/>
        </p:nvSpPr>
        <p:spPr>
          <a:xfrm>
            <a:off x="651008" y="5447739"/>
            <a:ext cx="726435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Мы можем включать эти слова в состав названий переменных, например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isValidForm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или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globalUserLogName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но давать названия с одним только ключевым словом неправильно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6296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730616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Базовые типы данных в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8DADA-20B9-41BC-8F01-6131287CF14A}"/>
              </a:ext>
            </a:extLst>
          </p:cNvPr>
          <p:cNvSpPr txBox="1"/>
          <p:nvPr/>
        </p:nvSpPr>
        <p:spPr>
          <a:xfrm>
            <a:off x="609199" y="1333457"/>
            <a:ext cx="1097724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Вся информация в Python имеет определенный тип. Важно различать и уметь определять их, поскольку есть разные способы манипуляции данными. </a:t>
            </a:r>
            <a:endParaRPr lang="en-US" sz="17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0C510A1-88A4-4CED-A8EB-13A2EDF676D8}"/>
              </a:ext>
            </a:extLst>
          </p:cNvPr>
          <p:cNvGrpSpPr/>
          <p:nvPr/>
        </p:nvGrpSpPr>
        <p:grpSpPr>
          <a:xfrm>
            <a:off x="1682984" y="3212963"/>
            <a:ext cx="7773668" cy="2251196"/>
            <a:chOff x="348225" y="1204916"/>
            <a:chExt cx="7773668" cy="22511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69FEE-4E4F-49E0-8DB3-D2A0BC0059FB}"/>
                </a:ext>
              </a:extLst>
            </p:cNvPr>
            <p:cNvSpPr txBox="1"/>
            <p:nvPr/>
          </p:nvSpPr>
          <p:spPr>
            <a:xfrm>
              <a:off x="3216748" y="1204916"/>
              <a:ext cx="272542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Типы данных в </a:t>
              </a:r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Python</a:t>
              </a:r>
              <a:endParaRPr lang="ru-RU" sz="1700" b="1" dirty="0">
                <a:solidFill>
                  <a:srgbClr val="00396B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BD1A7-F1D2-4A11-9A7A-5BFE676DE915}"/>
                </a:ext>
              </a:extLst>
            </p:cNvPr>
            <p:cNvSpPr txBox="1"/>
            <p:nvPr/>
          </p:nvSpPr>
          <p:spPr>
            <a:xfrm>
              <a:off x="348225" y="2317339"/>
              <a:ext cx="4847802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 err="1">
                  <a:solidFill>
                    <a:srgbClr val="00396B"/>
                  </a:solidFill>
                  <a:latin typeface="Montserrat Medium" panose="00000600000000000000" pitchFamily="2" charset="-52"/>
                </a:rPr>
                <a:t>int</a:t>
              </a:r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(Integer) </a:t>
              </a:r>
              <a:r>
                <a:rPr lang="ru-RU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  -&gt; 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целые числа</a:t>
              </a:r>
            </a:p>
            <a:p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float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              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 -&gt; 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вещественные числа</a:t>
              </a:r>
            </a:p>
            <a:p>
              <a:r>
                <a:rPr lang="en-US" sz="1700" b="1" dirty="0" err="1">
                  <a:solidFill>
                    <a:srgbClr val="00396B"/>
                  </a:solidFill>
                  <a:latin typeface="Montserrat Medium" panose="00000600000000000000" pitchFamily="2" charset="-52"/>
                </a:rPr>
                <a:t>str</a:t>
              </a:r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(String) </a:t>
              </a:r>
              <a:r>
                <a:rPr lang="ru-RU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   </a:t>
              </a:r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 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-&gt; 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строка</a:t>
              </a:r>
            </a:p>
            <a:p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bool (</a:t>
              </a:r>
              <a:r>
                <a:rPr lang="en-US" sz="1700" b="1" dirty="0" err="1">
                  <a:solidFill>
                    <a:srgbClr val="00396B"/>
                  </a:solidFill>
                  <a:latin typeface="Montserrat Medium" panose="00000600000000000000" pitchFamily="2" charset="-52"/>
                </a:rPr>
                <a:t>Boolian</a:t>
              </a:r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)</a:t>
              </a:r>
              <a:r>
                <a:rPr lang="ru-RU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</a:t>
              </a:r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 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-&gt; 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логический (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True/False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95E322-66B1-441C-A18F-B7DF77829284}"/>
                </a:ext>
              </a:extLst>
            </p:cNvPr>
            <p:cNvSpPr txBox="1"/>
            <p:nvPr/>
          </p:nvSpPr>
          <p:spPr>
            <a:xfrm>
              <a:off x="6072934" y="2446868"/>
              <a:ext cx="204895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list </a:t>
              </a:r>
              <a:r>
                <a:rPr lang="ru-RU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     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-&gt; 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список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</a:t>
              </a:r>
            </a:p>
            <a:p>
              <a:r>
                <a:rPr lang="en-US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tuple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 </a:t>
              </a:r>
              <a:r>
                <a:rPr lang="en-US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-&gt; </a:t>
              </a:r>
              <a:r>
                <a:rPr lang="ru-RU" sz="1700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кортеж</a:t>
              </a:r>
              <a:endParaRPr lang="en-US" sz="1700" dirty="0">
                <a:solidFill>
                  <a:srgbClr val="00396B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871F23-9CFC-4315-8967-70B5D4F3BAA6}"/>
                </a:ext>
              </a:extLst>
            </p:cNvPr>
            <p:cNvSpPr txBox="1"/>
            <p:nvPr/>
          </p:nvSpPr>
          <p:spPr>
            <a:xfrm>
              <a:off x="1541340" y="1896848"/>
              <a:ext cx="118173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Простые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C1D2EE-C3FD-4D8C-B31E-71369972F6CE}"/>
                </a:ext>
              </a:extLst>
            </p:cNvPr>
            <p:cNvSpPr txBox="1"/>
            <p:nvPr/>
          </p:nvSpPr>
          <p:spPr>
            <a:xfrm>
              <a:off x="6149585" y="1896848"/>
              <a:ext cx="12490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700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Сложные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0CD14837-C2FD-48F4-A8C3-90ED820A9B62}"/>
                </a:ext>
              </a:extLst>
            </p:cNvPr>
            <p:cNvCxnSpPr/>
            <p:nvPr/>
          </p:nvCxnSpPr>
          <p:spPr>
            <a:xfrm flipH="1">
              <a:off x="2402222" y="1501076"/>
              <a:ext cx="783354" cy="3793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F91B3CE8-4CE0-4E89-A9F9-CD36F4C1847A}"/>
                </a:ext>
              </a:extLst>
            </p:cNvPr>
            <p:cNvCxnSpPr/>
            <p:nvPr/>
          </p:nvCxnSpPr>
          <p:spPr>
            <a:xfrm rot="14040000" flipH="1">
              <a:off x="5981848" y="1527486"/>
              <a:ext cx="783354" cy="3793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5E2611-2D61-4F12-988B-133D4858CB7E}"/>
              </a:ext>
            </a:extLst>
          </p:cNvPr>
          <p:cNvGrpSpPr/>
          <p:nvPr/>
        </p:nvGrpSpPr>
        <p:grpSpPr>
          <a:xfrm>
            <a:off x="2182995" y="5483362"/>
            <a:ext cx="7451448" cy="1323439"/>
            <a:chOff x="1027802" y="3834982"/>
            <a:chExt cx="7451448" cy="132343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50EE311-3DE6-45BC-B566-407C3E54387B}"/>
                </a:ext>
              </a:extLst>
            </p:cNvPr>
            <p:cNvSpPr/>
            <p:nvPr/>
          </p:nvSpPr>
          <p:spPr>
            <a:xfrm>
              <a:off x="1027802" y="4204314"/>
              <a:ext cx="2052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num1 = 15</a:t>
              </a:r>
            </a:p>
            <a:p>
              <a:r>
                <a:rPr lang="en-US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num2 = 15.5</a:t>
              </a:r>
            </a:p>
            <a:p>
              <a:r>
                <a:rPr lang="en-US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string = “Hello”</a:t>
              </a:r>
            </a:p>
            <a:p>
              <a:r>
                <a:rPr lang="en-US" dirty="0" err="1">
                  <a:solidFill>
                    <a:srgbClr val="00396B"/>
                  </a:solidFill>
                  <a:latin typeface="Montserrat Medium" panose="00000600000000000000" pitchFamily="2" charset="-52"/>
                </a:rPr>
                <a:t>boolean</a:t>
              </a:r>
              <a:r>
                <a:rPr lang="en-US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= True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74482C67-417C-4FD0-A59E-03802D8E79E5}"/>
                </a:ext>
              </a:extLst>
            </p:cNvPr>
            <p:cNvSpPr/>
            <p:nvPr/>
          </p:nvSpPr>
          <p:spPr>
            <a:xfrm>
              <a:off x="6036839" y="4226919"/>
              <a:ext cx="24424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396B"/>
                  </a:solidFill>
                  <a:latin typeface="Montserrat Medium" panose="00000600000000000000" pitchFamily="2" charset="-52"/>
                </a:rPr>
                <a:t>spisok</a:t>
              </a:r>
              <a:r>
                <a:rPr lang="en-US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= [1, 2, ‘3’, ‘4’]</a:t>
              </a:r>
            </a:p>
            <a:p>
              <a:r>
                <a:rPr lang="en-US" dirty="0" err="1">
                  <a:solidFill>
                    <a:srgbClr val="00396B"/>
                  </a:solidFill>
                  <a:latin typeface="Montserrat Medium" panose="00000600000000000000" pitchFamily="2" charset="-52"/>
                </a:rPr>
                <a:t>korteg</a:t>
              </a:r>
              <a:r>
                <a:rPr lang="en-US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 = (5, 6, ‘7’, ‘8’)</a:t>
              </a:r>
              <a:endParaRPr lang="ru-RU" dirty="0">
                <a:solidFill>
                  <a:srgbClr val="00396B"/>
                </a:solidFill>
                <a:latin typeface="Montserrat Medium" panose="00000600000000000000" pitchFamily="2" charset="-5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DB2335-951E-44B8-8A87-CDEC52ED102B}"/>
                </a:ext>
              </a:extLst>
            </p:cNvPr>
            <p:cNvSpPr txBox="1"/>
            <p:nvPr/>
          </p:nvSpPr>
          <p:spPr>
            <a:xfrm>
              <a:off x="1220781" y="3837206"/>
              <a:ext cx="946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Пример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87CF5C-E486-4ECB-9BF3-CE7E18E05721}"/>
                </a:ext>
              </a:extLst>
            </p:cNvPr>
            <p:cNvSpPr txBox="1"/>
            <p:nvPr/>
          </p:nvSpPr>
          <p:spPr>
            <a:xfrm>
              <a:off x="6550409" y="3834982"/>
              <a:ext cx="946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396B"/>
                  </a:solidFill>
                  <a:latin typeface="Montserrat Medium" panose="00000600000000000000" pitchFamily="2" charset="-52"/>
                </a:rPr>
                <a:t>Пример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777B7E-7859-4864-BC24-F3772F6D1A47}"/>
              </a:ext>
            </a:extLst>
          </p:cNvPr>
          <p:cNvSpPr txBox="1"/>
          <p:nvPr/>
        </p:nvSpPr>
        <p:spPr>
          <a:xfrm>
            <a:off x="3188013" y="2070995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396B"/>
                </a:solidFill>
                <a:latin typeface="Montserrat Medium" panose="00000600000000000000" pitchFamily="2" charset="-52"/>
              </a:rPr>
              <a:t>fio</a:t>
            </a:r>
            <a:r>
              <a:rPr lang="en-US" sz="2000" dirty="0">
                <a:solidFill>
                  <a:srgbClr val="00396B"/>
                </a:solidFill>
                <a:latin typeface="Montserrat Medium" panose="00000600000000000000" pitchFamily="2" charset="-52"/>
              </a:rPr>
              <a:t> = “</a:t>
            </a:r>
            <a:r>
              <a:rPr lang="ru-RU" sz="2000" dirty="0">
                <a:solidFill>
                  <a:srgbClr val="00396B"/>
                </a:solidFill>
                <a:latin typeface="Montserrat Medium" panose="00000600000000000000" pitchFamily="2" charset="-52"/>
              </a:rPr>
              <a:t>Пушкин Александр Сергеевич</a:t>
            </a:r>
            <a:r>
              <a:rPr lang="en-US" sz="2000" dirty="0">
                <a:solidFill>
                  <a:srgbClr val="00396B"/>
                </a:solidFill>
                <a:latin typeface="Montserrat Medium" panose="00000600000000000000" pitchFamily="2" charset="-52"/>
              </a:rPr>
              <a:t>”</a:t>
            </a:r>
            <a:endParaRPr lang="ru-RU" sz="2000" dirty="0">
              <a:solidFill>
                <a:srgbClr val="00396B"/>
              </a:solidFill>
              <a:latin typeface="Montserrat Medium" panose="00000600000000000000" pitchFamily="2" charset="-52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D50CBED-69E9-43A3-9080-77E1B5BEE890}"/>
              </a:ext>
            </a:extLst>
          </p:cNvPr>
          <p:cNvCxnSpPr>
            <a:cxnSpLocks/>
          </p:cNvCxnSpPr>
          <p:nvPr/>
        </p:nvCxnSpPr>
        <p:spPr>
          <a:xfrm flipV="1">
            <a:off x="2482174" y="2375378"/>
            <a:ext cx="647432" cy="348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F1C0AD-3200-4603-8874-F44877FFEA60}"/>
              </a:ext>
            </a:extLst>
          </p:cNvPr>
          <p:cNvSpPr txBox="1"/>
          <p:nvPr/>
        </p:nvSpPr>
        <p:spPr>
          <a:xfrm>
            <a:off x="1723283" y="2871762"/>
            <a:ext cx="144302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396B"/>
                </a:solidFill>
                <a:latin typeface="Montserrat Medium" panose="00000600000000000000" pitchFamily="2" charset="-52"/>
              </a:rPr>
              <a:t>Переменная </a:t>
            </a:r>
          </a:p>
        </p:txBody>
      </p:sp>
      <p:sp>
        <p:nvSpPr>
          <p:cNvPr id="23" name="Правая фигурная скобка 22">
            <a:extLst>
              <a:ext uri="{FF2B5EF4-FFF2-40B4-BE49-F238E27FC236}">
                <a16:creationId xmlns:a16="http://schemas.microsoft.com/office/drawing/2014/main" id="{B2007FF4-F9F2-40CA-83D2-33CC49132C94}"/>
              </a:ext>
            </a:extLst>
          </p:cNvPr>
          <p:cNvSpPr/>
          <p:nvPr/>
        </p:nvSpPr>
        <p:spPr>
          <a:xfrm rot="5400000">
            <a:off x="5810378" y="444789"/>
            <a:ext cx="442351" cy="427791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96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50E303-A482-4B7D-B326-E499A85765F7}"/>
              </a:ext>
            </a:extLst>
          </p:cNvPr>
          <p:cNvSpPr txBox="1"/>
          <p:nvPr/>
        </p:nvSpPr>
        <p:spPr>
          <a:xfrm>
            <a:off x="5457949" y="2850335"/>
            <a:ext cx="11079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396B"/>
                </a:solidFill>
                <a:latin typeface="Montserrat Medium" panose="00000600000000000000" pitchFamily="2" charset="-52"/>
              </a:rPr>
              <a:t>Значение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1A3BE59-09A7-4902-939C-621590D4597C}"/>
              </a:ext>
            </a:extLst>
          </p:cNvPr>
          <p:cNvCxnSpPr/>
          <p:nvPr/>
        </p:nvCxnSpPr>
        <p:spPr>
          <a:xfrm flipH="1">
            <a:off x="8385270" y="2275175"/>
            <a:ext cx="290792" cy="2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FEB09B-B719-4B14-8375-133718B3D329}"/>
              </a:ext>
            </a:extLst>
          </p:cNvPr>
          <p:cNvSpPr txBox="1"/>
          <p:nvPr/>
        </p:nvSpPr>
        <p:spPr>
          <a:xfrm>
            <a:off x="8676062" y="2131786"/>
            <a:ext cx="218040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396B"/>
                </a:solidFill>
                <a:latin typeface="Montserrat Medium" panose="00000600000000000000" pitchFamily="2" charset="-52"/>
              </a:rPr>
              <a:t>Тип данных: </a:t>
            </a:r>
            <a:r>
              <a:rPr lang="en-US" dirty="0">
                <a:solidFill>
                  <a:srgbClr val="00396B"/>
                </a:solidFill>
                <a:latin typeface="Montserrat Medium" panose="00000600000000000000" pitchFamily="2" charset="-52"/>
              </a:rPr>
              <a:t>“</a:t>
            </a:r>
            <a:r>
              <a:rPr lang="ru-RU" dirty="0">
                <a:solidFill>
                  <a:srgbClr val="00396B"/>
                </a:solidFill>
                <a:latin typeface="Montserrat Medium" panose="00000600000000000000" pitchFamily="2" charset="-52"/>
              </a:rPr>
              <a:t>строка</a:t>
            </a:r>
            <a:r>
              <a:rPr lang="en-US" dirty="0">
                <a:solidFill>
                  <a:srgbClr val="00396B"/>
                </a:solidFill>
                <a:latin typeface="Montserrat Medium" panose="00000600000000000000" pitchFamily="2" charset="-52"/>
              </a:rPr>
              <a:t>”</a:t>
            </a:r>
            <a:endParaRPr lang="ru-RU" dirty="0">
              <a:solidFill>
                <a:srgbClr val="00396B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07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226440" cy="42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Математические операции/комментарии 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B3B8AE-E1C9-4DB0-BA52-75256ACE0686}"/>
              </a:ext>
            </a:extLst>
          </p:cNvPr>
          <p:cNvSpPr/>
          <p:nvPr/>
        </p:nvSpPr>
        <p:spPr>
          <a:xfrm>
            <a:off x="609200" y="1248897"/>
            <a:ext cx="83290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Математические операции:</a:t>
            </a:r>
            <a:endParaRPr lang="en-US" sz="2000" b="1" dirty="0">
              <a:solidFill>
                <a:srgbClr val="4A7296"/>
              </a:solidFill>
              <a:latin typeface="Montserrat Medium" panose="00000600000000000000" pitchFamily="2" charset="-52"/>
              <a:cs typeface="Times New Roman" panose="02020603050405020304" pitchFamily="18" charset="0"/>
            </a:endParaRPr>
          </a:p>
          <a:p>
            <a:r>
              <a:rPr lang="ru-RU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=  </a:t>
            </a:r>
            <a:r>
              <a:rPr lang="ru-RU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знак присвоения переменной значение.</a:t>
            </a:r>
          </a:p>
          <a:p>
            <a:r>
              <a:rPr lang="ru-RU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+</a:t>
            </a:r>
            <a:r>
              <a:rPr lang="en-US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 </a:t>
            </a:r>
            <a:r>
              <a:rPr lang="ru-RU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прибавление</a:t>
            </a:r>
          </a:p>
          <a:p>
            <a:r>
              <a:rPr lang="ru-RU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</a:t>
            </a:r>
            <a:r>
              <a:rPr lang="ru-RU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 </a:t>
            </a:r>
            <a:r>
              <a:rPr lang="ru-RU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вычитание</a:t>
            </a:r>
          </a:p>
          <a:p>
            <a:r>
              <a:rPr lang="ru-RU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*</a:t>
            </a:r>
            <a:r>
              <a:rPr lang="en-US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 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умножение</a:t>
            </a:r>
          </a:p>
          <a:p>
            <a:r>
              <a:rPr lang="en-US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/   </a:t>
            </a:r>
            <a:r>
              <a:rPr lang="en-US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деление</a:t>
            </a:r>
          </a:p>
          <a:p>
            <a:r>
              <a:rPr lang="en-US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//  </a:t>
            </a:r>
            <a:r>
              <a:rPr lang="en-US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деление без остатка</a:t>
            </a:r>
          </a:p>
          <a:p>
            <a:r>
              <a:rPr lang="ru-RU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**</a:t>
            </a:r>
            <a:r>
              <a:rPr lang="en-US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возведение в степень</a:t>
            </a:r>
          </a:p>
          <a:p>
            <a:r>
              <a:rPr lang="en-US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% </a:t>
            </a:r>
            <a:r>
              <a:rPr lang="ru-RU" sz="2000" b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остаток от деление</a:t>
            </a:r>
          </a:p>
          <a:p>
            <a:endParaRPr lang="en-US" sz="2000" dirty="0">
              <a:solidFill>
                <a:srgbClr val="4A7296"/>
              </a:solidFill>
              <a:latin typeface="Montserrat Medium" panose="000006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98044-B8DD-48D2-899A-DA78F2876CC8}"/>
              </a:ext>
            </a:extLst>
          </p:cNvPr>
          <p:cNvSpPr txBox="1"/>
          <p:nvPr/>
        </p:nvSpPr>
        <p:spPr>
          <a:xfrm>
            <a:off x="7081107" y="1248897"/>
            <a:ext cx="4900701" cy="11387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b="1" dirty="0">
                <a:solidFill>
                  <a:srgbClr val="4A7296"/>
                </a:solidFill>
                <a:latin typeface="Montserrat Medium" panose="00000600000000000000" pitchFamily="2" charset="-52"/>
              </a:rPr>
              <a:t>Можно складывать и умножать строки:</a:t>
            </a:r>
            <a:endParaRPr lang="en-US" sz="1800" b="1" dirty="0">
              <a:solidFill>
                <a:srgbClr val="4A7296"/>
              </a:solidFill>
              <a:latin typeface="Montserrat Medium" panose="00000600000000000000" pitchFamily="2" charset="-52"/>
            </a:endParaRPr>
          </a:p>
          <a:p>
            <a:endParaRPr lang="ru-RU" sz="1800" b="1" dirty="0">
              <a:solidFill>
                <a:srgbClr val="4A7296"/>
              </a:solidFill>
              <a:latin typeface="Montserrat Medium" panose="00000600000000000000" pitchFamily="2" charset="-52"/>
            </a:endParaRPr>
          </a:p>
          <a:p>
            <a:r>
              <a:rPr lang="en-US" sz="1800" b="1" dirty="0">
                <a:solidFill>
                  <a:srgbClr val="4A7296"/>
                </a:solidFill>
                <a:latin typeface="Montserrat Medium" panose="00000600000000000000" pitchFamily="2" charset="-52"/>
              </a:rPr>
              <a:t>print</a:t>
            </a:r>
            <a:r>
              <a:rPr lang="en-US" sz="1800" dirty="0">
                <a:solidFill>
                  <a:srgbClr val="4A7296"/>
                </a:solidFill>
                <a:latin typeface="Montserrat Medium" panose="00000600000000000000" pitchFamily="2" charset="-52"/>
              </a:rPr>
              <a:t>(“</a:t>
            </a:r>
            <a:r>
              <a:rPr lang="en-US" sz="1800" dirty="0" err="1">
                <a:solidFill>
                  <a:srgbClr val="4A7296"/>
                </a:solidFill>
                <a:latin typeface="Montserrat Medium" panose="00000600000000000000" pitchFamily="2" charset="-52"/>
              </a:rPr>
              <a:t>Hello</a:t>
            </a:r>
            <a:r>
              <a:rPr lang="en-US" dirty="0" err="1">
                <a:solidFill>
                  <a:srgbClr val="4A7296"/>
                </a:solidFill>
                <a:latin typeface="Montserrat Medium" panose="00000600000000000000" pitchFamily="2" charset="-52"/>
              </a:rPr>
              <a:t>”+“World</a:t>
            </a:r>
            <a:r>
              <a:rPr lang="en-US" sz="1800" dirty="0">
                <a:solidFill>
                  <a:srgbClr val="4A7296"/>
                </a:solidFill>
                <a:latin typeface="Montserrat Medium" panose="00000600000000000000" pitchFamily="2" charset="-52"/>
              </a:rPr>
              <a:t>”)</a:t>
            </a:r>
            <a:endParaRPr lang="ru-RU" sz="1800" dirty="0">
              <a:solidFill>
                <a:srgbClr val="4A7296"/>
              </a:solidFill>
              <a:latin typeface="Montserrat Medium" panose="00000600000000000000" pitchFamily="2" charset="-52"/>
            </a:endParaRPr>
          </a:p>
          <a:p>
            <a:r>
              <a:rPr lang="en-US" b="1" dirty="0">
                <a:solidFill>
                  <a:srgbClr val="4A7296"/>
                </a:solidFill>
                <a:latin typeface="Montserrat Medium" panose="00000600000000000000" pitchFamily="2" charset="-52"/>
              </a:rPr>
              <a:t>print</a:t>
            </a:r>
            <a:r>
              <a:rPr lang="en-US" dirty="0">
                <a:solidFill>
                  <a:srgbClr val="4A7296"/>
                </a:solidFill>
                <a:latin typeface="Montserrat Medium" panose="00000600000000000000" pitchFamily="2" charset="-52"/>
              </a:rPr>
              <a:t>(“Hello”*3)</a:t>
            </a:r>
            <a:endParaRPr lang="ru-RU" sz="1800" dirty="0">
              <a:solidFill>
                <a:srgbClr val="4A7296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A5F4CB-5296-499B-9DC2-92EC146E30C3}"/>
              </a:ext>
            </a:extLst>
          </p:cNvPr>
          <p:cNvSpPr/>
          <p:nvPr/>
        </p:nvSpPr>
        <p:spPr>
          <a:xfrm>
            <a:off x="7081107" y="255184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Комментарии:</a:t>
            </a:r>
            <a:endParaRPr lang="en-US" b="1" dirty="0">
              <a:solidFill>
                <a:srgbClr val="4A7296"/>
              </a:solidFill>
              <a:latin typeface="Montserrat Medium" panose="00000600000000000000" pitchFamily="2" charset="-5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‘#’ – </a:t>
            </a:r>
            <a:r>
              <a:rPr lang="ru-RU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комментирование строки</a:t>
            </a:r>
            <a:r>
              <a:rPr lang="en-US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(</a:t>
            </a:r>
            <a:r>
              <a:rPr lang="ru-RU" i="1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для комментирования нескольких строк, </a:t>
            </a:r>
            <a:r>
              <a:rPr lang="ru-RU" i="1" dirty="0" err="1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англ</a:t>
            </a:r>
            <a:r>
              <a:rPr lang="ru-RU" i="1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 раскладка, </a:t>
            </a:r>
            <a:r>
              <a:rPr lang="en-US" i="1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ctrl+/ </a:t>
            </a:r>
            <a:r>
              <a:rPr lang="ru-RU" dirty="0">
                <a:solidFill>
                  <a:srgbClr val="4A7296"/>
                </a:solidFill>
                <a:latin typeface="Montserrat Medium" panose="00000600000000000000" pitchFamily="2" charset="-5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Google Shape;107;g196b218f55d_0_139">
            <a:extLst>
              <a:ext uri="{FF2B5EF4-FFF2-40B4-BE49-F238E27FC236}">
                <a16:creationId xmlns:a16="http://schemas.microsoft.com/office/drawing/2014/main" id="{2CA450C9-A613-4C35-BA0F-0E25FEB8E173}"/>
              </a:ext>
            </a:extLst>
          </p:cNvPr>
          <p:cNvSpPr/>
          <p:nvPr/>
        </p:nvSpPr>
        <p:spPr>
          <a:xfrm>
            <a:off x="609200" y="4085183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Преобразование типов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BB515-454C-42F9-B38C-89A4CB45B751}"/>
              </a:ext>
            </a:extLst>
          </p:cNvPr>
          <p:cNvSpPr txBox="1"/>
          <p:nvPr/>
        </p:nvSpPr>
        <p:spPr>
          <a:xfrm>
            <a:off x="1666008" y="4813563"/>
            <a:ext cx="885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i="1" dirty="0">
                <a:solidFill>
                  <a:srgbClr val="4A7296"/>
                </a:solidFill>
              </a:rPr>
              <a:t>Любую переменную одного типа можно преобразовать к другому типу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B41C1-1047-4F16-A245-7A5DDCF90FE4}"/>
              </a:ext>
            </a:extLst>
          </p:cNvPr>
          <p:cNvSpPr txBox="1"/>
          <p:nvPr/>
        </p:nvSpPr>
        <p:spPr>
          <a:xfrm>
            <a:off x="2485978" y="5719761"/>
            <a:ext cx="1151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i="1" u="sng" dirty="0">
                <a:solidFill>
                  <a:srgbClr val="4A7296"/>
                </a:solidFill>
              </a:rPr>
              <a:t>Пример:</a:t>
            </a:r>
          </a:p>
          <a:p>
            <a:r>
              <a:rPr lang="en-US" sz="1800" dirty="0">
                <a:solidFill>
                  <a:srgbClr val="4A7296"/>
                </a:solidFill>
              </a:rPr>
              <a:t>x= “123”</a:t>
            </a:r>
          </a:p>
          <a:p>
            <a:r>
              <a:rPr lang="en-US" sz="1800" dirty="0">
                <a:solidFill>
                  <a:srgbClr val="4A7296"/>
                </a:solidFill>
              </a:rPr>
              <a:t>y= </a:t>
            </a:r>
            <a:r>
              <a:rPr lang="en-US" sz="1800" b="1" dirty="0" err="1">
                <a:solidFill>
                  <a:srgbClr val="4A7296"/>
                </a:solidFill>
              </a:rPr>
              <a:t>int</a:t>
            </a:r>
            <a:r>
              <a:rPr lang="en-US" sz="1800" dirty="0">
                <a:solidFill>
                  <a:srgbClr val="4A7296"/>
                </a:solidFill>
              </a:rPr>
              <a:t>(x)</a:t>
            </a:r>
          </a:p>
        </p:txBody>
      </p:sp>
      <p:sp>
        <p:nvSpPr>
          <p:cNvPr id="12" name="Стрелка вправо 12">
            <a:extLst>
              <a:ext uri="{FF2B5EF4-FFF2-40B4-BE49-F238E27FC236}">
                <a16:creationId xmlns:a16="http://schemas.microsoft.com/office/drawing/2014/main" id="{9AABFA18-18F1-4EAE-8966-6EC99F0434AA}"/>
              </a:ext>
            </a:extLst>
          </p:cNvPr>
          <p:cNvSpPr/>
          <p:nvPr/>
        </p:nvSpPr>
        <p:spPr>
          <a:xfrm>
            <a:off x="4559577" y="6120515"/>
            <a:ext cx="1299411" cy="2540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EE353-B9BC-4F2B-B27E-4A7B057C8F45}"/>
              </a:ext>
            </a:extLst>
          </p:cNvPr>
          <p:cNvSpPr txBox="1"/>
          <p:nvPr/>
        </p:nvSpPr>
        <p:spPr>
          <a:xfrm>
            <a:off x="6422238" y="5734509"/>
            <a:ext cx="36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i="1" u="sng" dirty="0">
                <a:solidFill>
                  <a:srgbClr val="4A7296"/>
                </a:solidFill>
              </a:rPr>
              <a:t>Проверить тип переменной</a:t>
            </a:r>
            <a:r>
              <a:rPr lang="ru-RU" sz="1800" b="1" u="sng" dirty="0">
                <a:solidFill>
                  <a:srgbClr val="4A7296"/>
                </a:solidFill>
              </a:rPr>
              <a:t>:</a:t>
            </a:r>
          </a:p>
          <a:p>
            <a:r>
              <a:rPr lang="en-US" sz="1800" b="1" dirty="0">
                <a:solidFill>
                  <a:srgbClr val="4A7296"/>
                </a:solidFill>
              </a:rPr>
              <a:t>print</a:t>
            </a:r>
            <a:r>
              <a:rPr lang="en-US" sz="1800" dirty="0">
                <a:solidFill>
                  <a:srgbClr val="4A7296"/>
                </a:solidFill>
              </a:rPr>
              <a:t>(</a:t>
            </a:r>
            <a:r>
              <a:rPr lang="en-US" sz="1800" b="1" dirty="0">
                <a:solidFill>
                  <a:srgbClr val="4A7296"/>
                </a:solidFill>
              </a:rPr>
              <a:t>type</a:t>
            </a:r>
            <a:r>
              <a:rPr lang="en-US" sz="1800" dirty="0">
                <a:solidFill>
                  <a:srgbClr val="4A7296"/>
                </a:solidFill>
              </a:rPr>
              <a:t>(x))</a:t>
            </a:r>
            <a:r>
              <a:rPr lang="ru-RU" sz="1800" dirty="0">
                <a:solidFill>
                  <a:srgbClr val="4A7296"/>
                </a:solidFill>
              </a:rPr>
              <a:t> </a:t>
            </a:r>
            <a:r>
              <a:rPr lang="en-US" sz="1800" dirty="0">
                <a:solidFill>
                  <a:srgbClr val="4A7296"/>
                </a:solidFill>
              </a:rPr>
              <a:t>-</a:t>
            </a:r>
            <a:r>
              <a:rPr lang="ru-RU" sz="1800" dirty="0">
                <a:solidFill>
                  <a:srgbClr val="4A7296"/>
                </a:solidFill>
              </a:rPr>
              <a:t> строка</a:t>
            </a:r>
            <a:endParaRPr lang="en-US" sz="1800" dirty="0">
              <a:solidFill>
                <a:srgbClr val="4A7296"/>
              </a:solidFill>
            </a:endParaRPr>
          </a:p>
          <a:p>
            <a:r>
              <a:rPr lang="en-US" sz="1800" b="1" dirty="0">
                <a:solidFill>
                  <a:srgbClr val="4A7296"/>
                </a:solidFill>
              </a:rPr>
              <a:t>print</a:t>
            </a:r>
            <a:r>
              <a:rPr lang="en-US" sz="1800" dirty="0">
                <a:solidFill>
                  <a:srgbClr val="4A7296"/>
                </a:solidFill>
              </a:rPr>
              <a:t>(</a:t>
            </a:r>
            <a:r>
              <a:rPr lang="en-US" sz="1800" b="1" dirty="0">
                <a:solidFill>
                  <a:srgbClr val="4A7296"/>
                </a:solidFill>
              </a:rPr>
              <a:t>type</a:t>
            </a:r>
            <a:r>
              <a:rPr lang="en-US" sz="1800" dirty="0">
                <a:solidFill>
                  <a:srgbClr val="4A7296"/>
                </a:solidFill>
              </a:rPr>
              <a:t>(y))</a:t>
            </a:r>
            <a:r>
              <a:rPr lang="ru-RU" sz="1800" dirty="0">
                <a:solidFill>
                  <a:srgbClr val="4A7296"/>
                </a:solidFill>
              </a:rPr>
              <a:t> - число</a:t>
            </a:r>
          </a:p>
        </p:txBody>
      </p:sp>
    </p:spTree>
    <p:extLst>
      <p:ext uri="{BB962C8B-B14F-4D97-AF65-F5344CB8AC3E}">
        <p14:creationId xmlns:p14="http://schemas.microsoft.com/office/powerpoint/2010/main" val="31169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226440" cy="42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Ввод и вывод данных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ru-RU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88768-834D-4A0A-B18A-66B3160E7E27}"/>
              </a:ext>
            </a:extLst>
          </p:cNvPr>
          <p:cNvSpPr txBox="1"/>
          <p:nvPr/>
        </p:nvSpPr>
        <p:spPr>
          <a:xfrm>
            <a:off x="609200" y="1256967"/>
            <a:ext cx="1086393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Помимо ключевых слов в Python есть функции - заранее прописанные инструкции, нам нужно лишь указать их название. Есть две функции, позволяющие самым простым способом получить и вывести информацию: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FE822-50BC-43B1-BD0E-DCA79022B638}"/>
              </a:ext>
            </a:extLst>
          </p:cNvPr>
          <p:cNvSpPr txBox="1"/>
          <p:nvPr/>
        </p:nvSpPr>
        <p:spPr>
          <a:xfrm>
            <a:off x="609200" y="2467198"/>
            <a:ext cx="5351653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ввода информации от пользователя используется функция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input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(). Эта функция самостоятельно вызывает текстовое окно, в которое мы можем вводить любую информацию. Значение полученное функцией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input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() можно и нужно записывать переменные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BEECA-948E-44DA-893A-EB456C17BCD4}"/>
              </a:ext>
            </a:extLst>
          </p:cNvPr>
          <p:cNvSpPr txBox="1"/>
          <p:nvPr/>
        </p:nvSpPr>
        <p:spPr>
          <a:xfrm>
            <a:off x="6371645" y="2467198"/>
            <a:ext cx="521115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вывода информации используется функция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print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(). Это функцией удобно пользоваться, когда нам нужно проверить какой-то этап работы программы. Например, что сейчас записано в переменной или какой получился итог обработки информации. </a:t>
            </a:r>
          </a:p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вывода значений функции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print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(param1, param2, ...) нужно передать переменные или конкретные значения через запятую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71D8E-FEA7-4E34-9188-2C230506A007}"/>
              </a:ext>
            </a:extLst>
          </p:cNvPr>
          <p:cNvSpPr txBox="1"/>
          <p:nvPr/>
        </p:nvSpPr>
        <p:spPr>
          <a:xfrm>
            <a:off x="609200" y="4475440"/>
            <a:ext cx="535165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var_b = input()</a:t>
            </a:r>
          </a:p>
          <a:p>
            <a:pPr algn="just"/>
            <a:endParaRPr lang="en-US" sz="1700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print(var_b)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CE6EE-2411-4357-96CC-0044FB669528}"/>
              </a:ext>
            </a:extLst>
          </p:cNvPr>
          <p:cNvSpPr txBox="1"/>
          <p:nvPr/>
        </p:nvSpPr>
        <p:spPr>
          <a:xfrm>
            <a:off x="6371645" y="5665885"/>
            <a:ext cx="535165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var_a = 13.7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print(45)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print(var_a)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738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683042"/>
            <a:ext cx="10226440" cy="42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Числовые типы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88768-834D-4A0A-B18A-66B3160E7E27}"/>
              </a:ext>
            </a:extLst>
          </p:cNvPr>
          <p:cNvSpPr txBox="1"/>
          <p:nvPr/>
        </p:nvSpPr>
        <p:spPr>
          <a:xfrm>
            <a:off x="609200" y="1696913"/>
            <a:ext cx="1086393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Это все числа, которыми мы пользуемся каждый день. Чтобы записать число в переменную, нам нужно дать имя переменной и указать необходимое число без каких-либо кавычек </a:t>
            </a:r>
            <a:r>
              <a:rPr lang="ru-RU" sz="1700" i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variableName = number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Это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очень важно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т.к.</a:t>
            </a:r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только так Python поймет, что мы будем работать именно с числовым типом данных, а не со строками. В свою очередь сами числа можно разделить на несколько подтипов: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71D8E-FEA7-4E34-9188-2C230506A007}"/>
              </a:ext>
            </a:extLst>
          </p:cNvPr>
          <p:cNvSpPr txBox="1"/>
          <p:nvPr/>
        </p:nvSpPr>
        <p:spPr>
          <a:xfrm>
            <a:off x="689513" y="4237016"/>
            <a:ext cx="446908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int_var_a = 5</a:t>
            </a:r>
          </a:p>
          <a:p>
            <a:pPr algn="just"/>
            <a:endParaRPr lang="en-US" sz="1700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int_var_b = -10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1534A-A047-4303-A37A-30F7C5D9B6C4}"/>
              </a:ext>
            </a:extLst>
          </p:cNvPr>
          <p:cNvSpPr txBox="1"/>
          <p:nvPr/>
        </p:nvSpPr>
        <p:spPr>
          <a:xfrm>
            <a:off x="664034" y="3359853"/>
            <a:ext cx="458945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Целые числа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Все натуральные числа (положительные и отрициательные) без дробной части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3FAF4-2F0E-4B0B-8768-DA0EC89D53A1}"/>
              </a:ext>
            </a:extLst>
          </p:cNvPr>
          <p:cNvSpPr txBox="1"/>
          <p:nvPr/>
        </p:nvSpPr>
        <p:spPr>
          <a:xfrm>
            <a:off x="6938513" y="4237016"/>
            <a:ext cx="446908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float_var_a = 3.14</a:t>
            </a:r>
          </a:p>
          <a:p>
            <a:pPr algn="just"/>
            <a:endParaRPr lang="en-US" sz="1700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float_var_b = 5.25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4F846-09EA-4A21-860E-AD7FA61181D8}"/>
              </a:ext>
            </a:extLst>
          </p:cNvPr>
          <p:cNvSpPr txBox="1"/>
          <p:nvPr/>
        </p:nvSpPr>
        <p:spPr>
          <a:xfrm>
            <a:off x="6913034" y="3359853"/>
            <a:ext cx="45894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Вещественные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(числа с плавающей точкой)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4FF59-C070-456C-A7D0-9529D6E868DA}"/>
              </a:ext>
            </a:extLst>
          </p:cNvPr>
          <p:cNvSpPr txBox="1"/>
          <p:nvPr/>
        </p:nvSpPr>
        <p:spPr>
          <a:xfrm>
            <a:off x="689513" y="5565984"/>
            <a:ext cx="108639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Есть и другие, более специфичные, такие как комплексные числа, но их применяют в инженерном программировании, поэтому на старте можно не рассматривать их.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092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683042"/>
            <a:ext cx="10226440" cy="42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Строки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88768-834D-4A0A-B18A-66B3160E7E27}"/>
              </a:ext>
            </a:extLst>
          </p:cNvPr>
          <p:cNvSpPr txBox="1"/>
          <p:nvPr/>
        </p:nvSpPr>
        <p:spPr>
          <a:xfrm>
            <a:off x="609200" y="2153580"/>
            <a:ext cx="1086393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Строка в Python это последовательность символов. Это означает, что для Python все строки не больше чем набор символов, каждый из которых стоит на своей позиции. </a:t>
            </a:r>
            <a:endParaRPr lang="en-US" sz="17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Текст в переменные строкового типа передается в одинарных либо двойных кавычках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2C56C5-DFD2-4C0E-A09F-98302C07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928" y="1082379"/>
            <a:ext cx="2886075" cy="1095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F12562-CF20-485A-BF02-7AF0F2EB0BD0}"/>
              </a:ext>
            </a:extLst>
          </p:cNvPr>
          <p:cNvSpPr txBox="1"/>
          <p:nvPr/>
        </p:nvSpPr>
        <p:spPr>
          <a:xfrm>
            <a:off x="609200" y="3224782"/>
            <a:ext cx="108639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test_string = 'строка'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test_string = "строка"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96265-73E5-40E7-9C25-CFBCCD91DCF7}"/>
              </a:ext>
            </a:extLst>
          </p:cNvPr>
          <p:cNvSpPr txBox="1"/>
          <p:nvPr/>
        </p:nvSpPr>
        <p:spPr>
          <a:xfrm>
            <a:off x="609200" y="3939248"/>
            <a:ext cx="423884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Чтобы записать несколько строчек с сохранением переносов строк, используются тройные кавычки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B21A1-7AD2-4B82-A5D6-C84F2D72D902}"/>
              </a:ext>
            </a:extLst>
          </p:cNvPr>
          <p:cNvSpPr txBox="1"/>
          <p:nvPr/>
        </p:nvSpPr>
        <p:spPr>
          <a:xfrm>
            <a:off x="609200" y="4944624"/>
            <a:ext cx="517049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test_string = ''' </a:t>
            </a: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строка с</a:t>
            </a:r>
          </a:p>
          <a:p>
            <a:pPr algn="just"/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переносом  '''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print(test_string)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test_str = '</a:t>
            </a: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строка с</a:t>
            </a:r>
          </a:p>
          <a:p>
            <a:pPr algn="just"/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переносом'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print(test_str)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sym typeface="Montserrat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38CFCF-1750-4BDF-A478-A9EC016F9A47}"/>
              </a:ext>
            </a:extLst>
          </p:cNvPr>
          <p:cNvSpPr txBox="1"/>
          <p:nvPr/>
        </p:nvSpPr>
        <p:spPr>
          <a:xfrm>
            <a:off x="6096000" y="3936224"/>
            <a:ext cx="536275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Есть возможность получить доступ к определённому символу в строке, делается это по индексу элемента строки (это та самая позиция, на которой хранится символ в строковой переменной). </a:t>
            </a:r>
          </a:p>
          <a:p>
            <a:pPr algn="just"/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Индексы в Python всегда начинаются с нуля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5CD8A-4FC4-42E3-9D42-CEC30A94AE1E}"/>
              </a:ext>
            </a:extLst>
          </p:cNvPr>
          <p:cNvSpPr txBox="1"/>
          <p:nvPr/>
        </p:nvSpPr>
        <p:spPr>
          <a:xfrm>
            <a:off x="6095999" y="5676701"/>
            <a:ext cx="536275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country = ‘Russia'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print(company_name[0])</a:t>
            </a:r>
          </a:p>
          <a:p>
            <a:pPr algn="just"/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print(company_name[4])</a:t>
            </a:r>
            <a:endParaRPr lang="ru-RU" sz="1700">
              <a:solidFill>
                <a:srgbClr val="00396B"/>
              </a:solidFill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3285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1247</Words>
  <Application>Microsoft Office PowerPoint</Application>
  <PresentationFormat>Широкоэкранный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Montserrat ExtraBold</vt:lpstr>
      <vt:lpstr>Montserrat</vt:lpstr>
      <vt:lpstr>Montserrat Medium</vt:lpstr>
      <vt:lpstr>Consolas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10</cp:revision>
  <dcterms:created xsi:type="dcterms:W3CDTF">2021-04-07T09:04:13Z</dcterms:created>
  <dcterms:modified xsi:type="dcterms:W3CDTF">2024-06-27T19:24:55Z</dcterms:modified>
</cp:coreProperties>
</file>