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7" r:id="rId4"/>
    <p:sldId id="278" r:id="rId5"/>
    <p:sldId id="273" r:id="rId6"/>
    <p:sldId id="274" r:id="rId7"/>
    <p:sldId id="275" r:id="rId8"/>
    <p:sldId id="276" r:id="rId9"/>
    <p:sldId id="279" r:id="rId10"/>
    <p:sldId id="280" r:id="rId11"/>
    <p:sldId id="281" r:id="rId12"/>
    <p:sldId id="282" r:id="rId13"/>
    <p:sldId id="26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JetBrains Mono" panose="02000009000000000000" pitchFamily="49" charset="0"/>
      <p:regular r:id="rId24"/>
      <p:bold r:id="rId25"/>
      <p:italic r:id="rId26"/>
      <p:boldItalic r:id="rId27"/>
    </p:embeddedFont>
    <p:embeddedFont>
      <p:font typeface="Montserrat" panose="00000500000000000000" pitchFamily="2" charset="-52"/>
      <p:regular r:id="rId28"/>
      <p:bold r:id="rId29"/>
      <p:italic r:id="rId30"/>
      <p:boldItalic r:id="rId31"/>
    </p:embeddedFont>
    <p:embeddedFont>
      <p:font typeface="Montserrat ExtraBold" panose="00000900000000000000" pitchFamily="2" charset="-52"/>
      <p:bold r:id="rId32"/>
      <p:boldItalic r:id="rId33"/>
    </p:embeddedFont>
    <p:embeddedFont>
      <p:font typeface="Montserrat Medium" panose="00000600000000000000" pitchFamily="2" charset="-52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2" y="64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0947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0340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4057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227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877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19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472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095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046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973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1.1</a:t>
            </a:r>
            <a:endParaRPr sz="18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4" y="2066750"/>
            <a:ext cx="11031718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Введение в Python.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Основы синтаксиса</a:t>
            </a:r>
            <a:endParaRPr lang="ru-RU"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3517415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 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8476077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элементы</a:t>
            </a: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09199" y="2083097"/>
            <a:ext cx="5322263" cy="90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Логические операторы в Python используются для выполнения логических операций над значениями.</a:t>
            </a:r>
          </a:p>
        </p:txBody>
      </p:sp>
      <p:sp>
        <p:nvSpPr>
          <p:cNvPr id="9" name="Google Shape;116;g196b218f55d_0_147">
            <a:extLst>
              <a:ext uri="{FF2B5EF4-FFF2-40B4-BE49-F238E27FC236}">
                <a16:creationId xmlns:a16="http://schemas.microsoft.com/office/drawing/2014/main" id="{673B9BE9-D708-47CD-89C0-B79D045FA63E}"/>
              </a:ext>
            </a:extLst>
          </p:cNvPr>
          <p:cNvSpPr/>
          <p:nvPr/>
        </p:nvSpPr>
        <p:spPr>
          <a:xfrm>
            <a:off x="609200" y="1299175"/>
            <a:ext cx="53222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Логические операторы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01;g12bde07e62c_1_67">
            <a:extLst>
              <a:ext uri="{FF2B5EF4-FFF2-40B4-BE49-F238E27FC236}">
                <a16:creationId xmlns:a16="http://schemas.microsoft.com/office/drawing/2014/main" id="{C2A9AF75-8F75-4A53-843F-B880A20C9CC1}"/>
              </a:ext>
            </a:extLst>
          </p:cNvPr>
          <p:cNvSpPr/>
          <p:nvPr/>
        </p:nvSpPr>
        <p:spPr>
          <a:xfrm>
            <a:off x="6260541" y="2083097"/>
            <a:ext cx="5322263" cy="203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Операторы сравнения в Python используются для сравнения значений. Они возвращают логическое значение (True или False) в зависимости от результата сравнения</a:t>
            </a:r>
          </a:p>
        </p:txBody>
      </p:sp>
      <p:sp>
        <p:nvSpPr>
          <p:cNvPr id="15" name="Google Shape;116;g196b218f55d_0_147">
            <a:extLst>
              <a:ext uri="{FF2B5EF4-FFF2-40B4-BE49-F238E27FC236}">
                <a16:creationId xmlns:a16="http://schemas.microsoft.com/office/drawing/2014/main" id="{2F8B9E1F-4FDE-43C6-B41E-CF4EC9C09F7C}"/>
              </a:ext>
            </a:extLst>
          </p:cNvPr>
          <p:cNvSpPr/>
          <p:nvPr/>
        </p:nvSpPr>
        <p:spPr>
          <a:xfrm>
            <a:off x="6260542" y="1299175"/>
            <a:ext cx="53222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Операторы сравнения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01;g12bde07e62c_1_67">
            <a:extLst>
              <a:ext uri="{FF2B5EF4-FFF2-40B4-BE49-F238E27FC236}">
                <a16:creationId xmlns:a16="http://schemas.microsoft.com/office/drawing/2014/main" id="{922A445D-1402-4CC9-A29E-70109A473C75}"/>
              </a:ext>
            </a:extLst>
          </p:cNvPr>
          <p:cNvSpPr/>
          <p:nvPr/>
        </p:nvSpPr>
        <p:spPr>
          <a:xfrm>
            <a:off x="609198" y="3594285"/>
            <a:ext cx="5322263" cy="90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and b  # Логическое И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or b   # Логическое ИЛИ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not a    # Логическое НЕ</a:t>
            </a:r>
          </a:p>
        </p:txBody>
      </p:sp>
      <p:sp>
        <p:nvSpPr>
          <p:cNvPr id="13" name="Google Shape;101;g12bde07e62c_1_67">
            <a:extLst>
              <a:ext uri="{FF2B5EF4-FFF2-40B4-BE49-F238E27FC236}">
                <a16:creationId xmlns:a16="http://schemas.microsoft.com/office/drawing/2014/main" id="{6BE01B30-1E32-4137-B7FD-4A7EEEE4615E}"/>
              </a:ext>
            </a:extLst>
          </p:cNvPr>
          <p:cNvSpPr/>
          <p:nvPr/>
        </p:nvSpPr>
        <p:spPr>
          <a:xfrm>
            <a:off x="6260539" y="3596308"/>
            <a:ext cx="5322263" cy="203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== b  # Равенство</a:t>
            </a:r>
            <a:b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!= b  # Неравенство</a:t>
            </a:r>
            <a:b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&gt; b   # Больше</a:t>
            </a:r>
            <a:b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&lt; b   # Меньше</a:t>
            </a:r>
            <a:b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&gt;= b  # Больше или равно</a:t>
            </a:r>
            <a:b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&lt;= b  # Меньше или равно</a:t>
            </a:r>
          </a:p>
        </p:txBody>
      </p:sp>
    </p:spTree>
    <p:extLst>
      <p:ext uri="{BB962C8B-B14F-4D97-AF65-F5344CB8AC3E}">
        <p14:creationId xmlns:p14="http://schemas.microsoft.com/office/powerpoint/2010/main" val="143177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8476077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Структуры данных</a:t>
            </a: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09196" y="1842062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Упорядоченные изменяемые коллекции элементов. Они позволяют хранить наборы данных и предоставляют множество методов для их манипуляции. </a:t>
            </a:r>
          </a:p>
        </p:txBody>
      </p:sp>
      <p:sp>
        <p:nvSpPr>
          <p:cNvPr id="9" name="Google Shape;116;g196b218f55d_0_147">
            <a:extLst>
              <a:ext uri="{FF2B5EF4-FFF2-40B4-BE49-F238E27FC236}">
                <a16:creationId xmlns:a16="http://schemas.microsoft.com/office/drawing/2014/main" id="{673B9BE9-D708-47CD-89C0-B79D045FA63E}"/>
              </a:ext>
            </a:extLst>
          </p:cNvPr>
          <p:cNvSpPr/>
          <p:nvPr/>
        </p:nvSpPr>
        <p:spPr>
          <a:xfrm>
            <a:off x="609200" y="1299175"/>
            <a:ext cx="53222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Списки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01;g12bde07e62c_1_67">
            <a:extLst>
              <a:ext uri="{FF2B5EF4-FFF2-40B4-BE49-F238E27FC236}">
                <a16:creationId xmlns:a16="http://schemas.microsoft.com/office/drawing/2014/main" id="{C2A9AF75-8F75-4A53-843F-B880A20C9CC1}"/>
              </a:ext>
            </a:extLst>
          </p:cNvPr>
          <p:cNvSpPr/>
          <p:nvPr/>
        </p:nvSpPr>
        <p:spPr>
          <a:xfrm>
            <a:off x="6260538" y="3524896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my_tuple = (1, 2, 3, 4, 5)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" name="Google Shape;116;g196b218f55d_0_147">
            <a:extLst>
              <a:ext uri="{FF2B5EF4-FFF2-40B4-BE49-F238E27FC236}">
                <a16:creationId xmlns:a16="http://schemas.microsoft.com/office/drawing/2014/main" id="{2F8B9E1F-4FDE-43C6-B41E-CF4EC9C09F7C}"/>
              </a:ext>
            </a:extLst>
          </p:cNvPr>
          <p:cNvSpPr/>
          <p:nvPr/>
        </p:nvSpPr>
        <p:spPr>
          <a:xfrm>
            <a:off x="6260536" y="1323814"/>
            <a:ext cx="53222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Кортежи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16;g196b218f55d_0_147">
            <a:extLst>
              <a:ext uri="{FF2B5EF4-FFF2-40B4-BE49-F238E27FC236}">
                <a16:creationId xmlns:a16="http://schemas.microsoft.com/office/drawing/2014/main" id="{0ED1A972-5264-4EDB-9E1A-9F36A10708DA}"/>
              </a:ext>
            </a:extLst>
          </p:cNvPr>
          <p:cNvSpPr/>
          <p:nvPr/>
        </p:nvSpPr>
        <p:spPr>
          <a:xfrm>
            <a:off x="609198" y="3947493"/>
            <a:ext cx="53222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Словари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01;g12bde07e62c_1_67">
            <a:extLst>
              <a:ext uri="{FF2B5EF4-FFF2-40B4-BE49-F238E27FC236}">
                <a16:creationId xmlns:a16="http://schemas.microsoft.com/office/drawing/2014/main" id="{D4E3789E-D85F-4541-AEE4-F85B3B690EFF}"/>
              </a:ext>
            </a:extLst>
          </p:cNvPr>
          <p:cNvSpPr/>
          <p:nvPr/>
        </p:nvSpPr>
        <p:spPr>
          <a:xfrm>
            <a:off x="609196" y="3257861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my_list = [1, 2, 3, 4, 5]</a:t>
            </a:r>
            <a:endParaRPr lang="ru-RU" sz="1700">
              <a:solidFill>
                <a:srgbClr val="00396B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" name="Google Shape;101;g12bde07e62c_1_67">
            <a:extLst>
              <a:ext uri="{FF2B5EF4-FFF2-40B4-BE49-F238E27FC236}">
                <a16:creationId xmlns:a16="http://schemas.microsoft.com/office/drawing/2014/main" id="{7C95DEB4-3DBD-4977-8E19-3C10CAB99EDC}"/>
              </a:ext>
            </a:extLst>
          </p:cNvPr>
          <p:cNvSpPr/>
          <p:nvPr/>
        </p:nvSpPr>
        <p:spPr>
          <a:xfrm>
            <a:off x="6260538" y="1831048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Упорядоченные неизменяемые коллекции элементов. Как и списки, кортежи могут содержать элементы различных типов, но в отличие от списков, их элементы нельзя изменять после создания.</a:t>
            </a:r>
          </a:p>
        </p:txBody>
      </p:sp>
      <p:sp>
        <p:nvSpPr>
          <p:cNvPr id="17" name="Google Shape;101;g12bde07e62c_1_67">
            <a:extLst>
              <a:ext uri="{FF2B5EF4-FFF2-40B4-BE49-F238E27FC236}">
                <a16:creationId xmlns:a16="http://schemas.microsoft.com/office/drawing/2014/main" id="{6BAB51EA-E828-491A-B090-3674C62A78D9}"/>
              </a:ext>
            </a:extLst>
          </p:cNvPr>
          <p:cNvSpPr/>
          <p:nvPr/>
        </p:nvSpPr>
        <p:spPr>
          <a:xfrm>
            <a:off x="680676" y="4471724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Неупорядоченные коллекции пар "ключ-значение". Словари позволяют хранить данные таким образом, чтобы к ним можно было обращаться по ключам, а не по индексам, как в списках или кортежах.</a:t>
            </a:r>
          </a:p>
        </p:txBody>
      </p:sp>
      <p:sp>
        <p:nvSpPr>
          <p:cNvPr id="18" name="Google Shape;101;g12bde07e62c_1_67">
            <a:extLst>
              <a:ext uri="{FF2B5EF4-FFF2-40B4-BE49-F238E27FC236}">
                <a16:creationId xmlns:a16="http://schemas.microsoft.com/office/drawing/2014/main" id="{665A5A78-6C7E-4B45-871F-E51465E889EB}"/>
              </a:ext>
            </a:extLst>
          </p:cNvPr>
          <p:cNvSpPr/>
          <p:nvPr/>
        </p:nvSpPr>
        <p:spPr>
          <a:xfrm>
            <a:off x="773737" y="6084033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my_dict = {'key1': 'value1', 'key2': 'value2'}</a:t>
            </a:r>
          </a:p>
        </p:txBody>
      </p:sp>
      <p:sp>
        <p:nvSpPr>
          <p:cNvPr id="19" name="Google Shape;116;g196b218f55d_0_147">
            <a:extLst>
              <a:ext uri="{FF2B5EF4-FFF2-40B4-BE49-F238E27FC236}">
                <a16:creationId xmlns:a16="http://schemas.microsoft.com/office/drawing/2014/main" id="{3FAFEAD5-5925-41D1-8BCB-58DDA170D3C2}"/>
              </a:ext>
            </a:extLst>
          </p:cNvPr>
          <p:cNvSpPr/>
          <p:nvPr/>
        </p:nvSpPr>
        <p:spPr>
          <a:xfrm>
            <a:off x="6260540" y="3951065"/>
            <a:ext cx="53222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Множества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101;g12bde07e62c_1_67">
            <a:extLst>
              <a:ext uri="{FF2B5EF4-FFF2-40B4-BE49-F238E27FC236}">
                <a16:creationId xmlns:a16="http://schemas.microsoft.com/office/drawing/2014/main" id="{0A978F1A-B12E-4E2E-9847-B38F9438837D}"/>
              </a:ext>
            </a:extLst>
          </p:cNvPr>
          <p:cNvSpPr/>
          <p:nvPr/>
        </p:nvSpPr>
        <p:spPr>
          <a:xfrm>
            <a:off x="6260537" y="4471724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Неупорядоченные коллекции уникальных элементов. Они используются для хранения множества элементов без дублирования и поддерживают стандартные операции теории множеств.</a:t>
            </a:r>
          </a:p>
        </p:txBody>
      </p:sp>
      <p:sp>
        <p:nvSpPr>
          <p:cNvPr id="21" name="Google Shape;101;g12bde07e62c_1_67">
            <a:extLst>
              <a:ext uri="{FF2B5EF4-FFF2-40B4-BE49-F238E27FC236}">
                <a16:creationId xmlns:a16="http://schemas.microsoft.com/office/drawing/2014/main" id="{3F0B04E2-91A2-4978-A9E4-6C0DD738233F}"/>
              </a:ext>
            </a:extLst>
          </p:cNvPr>
          <p:cNvSpPr/>
          <p:nvPr/>
        </p:nvSpPr>
        <p:spPr>
          <a:xfrm>
            <a:off x="6305046" y="6104920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my_set = {1, 2, 3, 4, 5}</a:t>
            </a:r>
          </a:p>
        </p:txBody>
      </p:sp>
    </p:spTree>
    <p:extLst>
      <p:ext uri="{BB962C8B-B14F-4D97-AF65-F5344CB8AC3E}">
        <p14:creationId xmlns:p14="http://schemas.microsoft.com/office/powerpoint/2010/main" val="128501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8476077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Управляющие конструкции</a:t>
            </a: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09196" y="1842062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Используются для выполнения определенных блоков кода в зависимости от выполнения или невыполнения определенных условий.</a:t>
            </a:r>
          </a:p>
        </p:txBody>
      </p:sp>
      <p:sp>
        <p:nvSpPr>
          <p:cNvPr id="9" name="Google Shape;116;g196b218f55d_0_147">
            <a:extLst>
              <a:ext uri="{FF2B5EF4-FFF2-40B4-BE49-F238E27FC236}">
                <a16:creationId xmlns:a16="http://schemas.microsoft.com/office/drawing/2014/main" id="{673B9BE9-D708-47CD-89C0-B79D045FA63E}"/>
              </a:ext>
            </a:extLst>
          </p:cNvPr>
          <p:cNvSpPr/>
          <p:nvPr/>
        </p:nvSpPr>
        <p:spPr>
          <a:xfrm>
            <a:off x="609200" y="1299175"/>
            <a:ext cx="53222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Условные операторы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01;g12bde07e62c_1_67">
            <a:extLst>
              <a:ext uri="{FF2B5EF4-FFF2-40B4-BE49-F238E27FC236}">
                <a16:creationId xmlns:a16="http://schemas.microsoft.com/office/drawing/2014/main" id="{C2A9AF75-8F75-4A53-843F-B880A20C9CC1}"/>
              </a:ext>
            </a:extLst>
          </p:cNvPr>
          <p:cNvSpPr/>
          <p:nvPr/>
        </p:nvSpPr>
        <p:spPr>
          <a:xfrm>
            <a:off x="6260534" y="3071325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Основные виды циклов в Python включают:</a:t>
            </a:r>
            <a:b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700" b="1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for</a:t>
            </a: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и </a:t>
            </a:r>
            <a:r>
              <a:rPr lang="ru-RU" sz="1700" b="1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while</a:t>
            </a:r>
          </a:p>
        </p:txBody>
      </p:sp>
      <p:sp>
        <p:nvSpPr>
          <p:cNvPr id="15" name="Google Shape;116;g196b218f55d_0_147">
            <a:extLst>
              <a:ext uri="{FF2B5EF4-FFF2-40B4-BE49-F238E27FC236}">
                <a16:creationId xmlns:a16="http://schemas.microsoft.com/office/drawing/2014/main" id="{2F8B9E1F-4FDE-43C6-B41E-CF4EC9C09F7C}"/>
              </a:ext>
            </a:extLst>
          </p:cNvPr>
          <p:cNvSpPr/>
          <p:nvPr/>
        </p:nvSpPr>
        <p:spPr>
          <a:xfrm>
            <a:off x="6260536" y="1323814"/>
            <a:ext cx="53222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Циклы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16;g196b218f55d_0_147">
            <a:extLst>
              <a:ext uri="{FF2B5EF4-FFF2-40B4-BE49-F238E27FC236}">
                <a16:creationId xmlns:a16="http://schemas.microsoft.com/office/drawing/2014/main" id="{0ED1A972-5264-4EDB-9E1A-9F36A10708DA}"/>
              </a:ext>
            </a:extLst>
          </p:cNvPr>
          <p:cNvSpPr/>
          <p:nvPr/>
        </p:nvSpPr>
        <p:spPr>
          <a:xfrm>
            <a:off x="609198" y="3947493"/>
            <a:ext cx="53222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Функции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01;g12bde07e62c_1_67">
            <a:extLst>
              <a:ext uri="{FF2B5EF4-FFF2-40B4-BE49-F238E27FC236}">
                <a16:creationId xmlns:a16="http://schemas.microsoft.com/office/drawing/2014/main" id="{D4E3789E-D85F-4541-AEE4-F85B3B690EFF}"/>
              </a:ext>
            </a:extLst>
          </p:cNvPr>
          <p:cNvSpPr/>
          <p:nvPr/>
        </p:nvSpPr>
        <p:spPr>
          <a:xfrm>
            <a:off x="609196" y="3257861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1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if</a:t>
            </a:r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700" b="1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elif</a:t>
            </a:r>
            <a: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и </a:t>
            </a:r>
            <a:r>
              <a:rPr lang="en-US" sz="1700" b="1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else</a:t>
            </a:r>
            <a:endParaRPr lang="ru-RU" sz="1700" b="1">
              <a:solidFill>
                <a:srgbClr val="00396B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" name="Google Shape;101;g12bde07e62c_1_67">
            <a:extLst>
              <a:ext uri="{FF2B5EF4-FFF2-40B4-BE49-F238E27FC236}">
                <a16:creationId xmlns:a16="http://schemas.microsoft.com/office/drawing/2014/main" id="{7C95DEB4-3DBD-4977-8E19-3C10CAB99EDC}"/>
              </a:ext>
            </a:extLst>
          </p:cNvPr>
          <p:cNvSpPr/>
          <p:nvPr/>
        </p:nvSpPr>
        <p:spPr>
          <a:xfrm>
            <a:off x="6260538" y="1831048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Позволяют выполнять блоки кода многократно, пока выполняется определенное условие. </a:t>
            </a:r>
          </a:p>
        </p:txBody>
      </p:sp>
      <p:sp>
        <p:nvSpPr>
          <p:cNvPr id="17" name="Google Shape;101;g12bde07e62c_1_67">
            <a:extLst>
              <a:ext uri="{FF2B5EF4-FFF2-40B4-BE49-F238E27FC236}">
                <a16:creationId xmlns:a16="http://schemas.microsoft.com/office/drawing/2014/main" id="{6BAB51EA-E828-491A-B090-3674C62A78D9}"/>
              </a:ext>
            </a:extLst>
          </p:cNvPr>
          <p:cNvSpPr/>
          <p:nvPr/>
        </p:nvSpPr>
        <p:spPr>
          <a:xfrm>
            <a:off x="680676" y="4471724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Блоки кода, которые можно вызывать многократно с различными аргументами. </a:t>
            </a:r>
          </a:p>
        </p:txBody>
      </p:sp>
      <p:sp>
        <p:nvSpPr>
          <p:cNvPr id="18" name="Google Shape;101;g12bde07e62c_1_67">
            <a:extLst>
              <a:ext uri="{FF2B5EF4-FFF2-40B4-BE49-F238E27FC236}">
                <a16:creationId xmlns:a16="http://schemas.microsoft.com/office/drawing/2014/main" id="{665A5A78-6C7E-4B45-871F-E51465E889EB}"/>
              </a:ext>
            </a:extLst>
          </p:cNvPr>
          <p:cNvSpPr/>
          <p:nvPr/>
        </p:nvSpPr>
        <p:spPr>
          <a:xfrm>
            <a:off x="765645" y="5412699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def my_function():    </a:t>
            </a:r>
            <a:br>
              <a:rPr lang="ru-RU" sz="16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6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6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print("Hello, world!")</a:t>
            </a:r>
            <a:br>
              <a:rPr lang="ru-RU" sz="16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br>
              <a:rPr lang="ru-RU" sz="16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en-US" sz="16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my_function()  # Выведет: Hello, world!</a:t>
            </a:r>
          </a:p>
        </p:txBody>
      </p:sp>
      <p:sp>
        <p:nvSpPr>
          <p:cNvPr id="19" name="Google Shape;116;g196b218f55d_0_147">
            <a:extLst>
              <a:ext uri="{FF2B5EF4-FFF2-40B4-BE49-F238E27FC236}">
                <a16:creationId xmlns:a16="http://schemas.microsoft.com/office/drawing/2014/main" id="{3FAFEAD5-5925-41D1-8BCB-58DDA170D3C2}"/>
              </a:ext>
            </a:extLst>
          </p:cNvPr>
          <p:cNvSpPr/>
          <p:nvPr/>
        </p:nvSpPr>
        <p:spPr>
          <a:xfrm>
            <a:off x="6260540" y="3951065"/>
            <a:ext cx="53222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Классы и объекты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101;g12bde07e62c_1_67">
            <a:extLst>
              <a:ext uri="{FF2B5EF4-FFF2-40B4-BE49-F238E27FC236}">
                <a16:creationId xmlns:a16="http://schemas.microsoft.com/office/drawing/2014/main" id="{0A978F1A-B12E-4E2E-9847-B38F9438837D}"/>
              </a:ext>
            </a:extLst>
          </p:cNvPr>
          <p:cNvSpPr/>
          <p:nvPr/>
        </p:nvSpPr>
        <p:spPr>
          <a:xfrm>
            <a:off x="6260537" y="4471724"/>
            <a:ext cx="5322263" cy="7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Основа объектно-ориентированного программирования (ООП). Классы позволяют создавать собственные типы данных, объединяя данные и функции, которые работают с этими данными, в одной структуре. Объект — это экземпляр класса.</a:t>
            </a:r>
          </a:p>
        </p:txBody>
      </p:sp>
    </p:spTree>
    <p:extLst>
      <p:ext uri="{BB962C8B-B14F-4D97-AF65-F5344CB8AC3E}">
        <p14:creationId xmlns:p14="http://schemas.microsoft.com/office/powerpoint/2010/main" val="150037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5" y="674700"/>
            <a:ext cx="5296147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Язык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09200" y="1408098"/>
            <a:ext cx="1114377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– язык программирования. Имеет минималистичный синтаксис, большое число готовых функций и высокий потенциал для быстрой работы. 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F36F5C-BA2D-435F-8BD3-F55135AB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99" y="4212153"/>
            <a:ext cx="2774122" cy="799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5AEF11-32EE-42C7-B4C1-FDEBDE7064CA}"/>
              </a:ext>
            </a:extLst>
          </p:cNvPr>
          <p:cNvSpPr txBox="1"/>
          <p:nvPr/>
        </p:nvSpPr>
        <p:spPr>
          <a:xfrm>
            <a:off x="820547" y="2895453"/>
            <a:ext cx="482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396B"/>
                </a:solidFill>
              </a:rPr>
              <a:t>Дата создания:  </a:t>
            </a:r>
            <a:r>
              <a:rPr lang="ru-RU" sz="2000" dirty="0">
                <a:solidFill>
                  <a:srgbClr val="00396B"/>
                </a:solidFill>
              </a:rPr>
              <a:t>20 февраля 1991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B1357-E7B7-449E-BB4A-887F3EFD293B}"/>
              </a:ext>
            </a:extLst>
          </p:cNvPr>
          <p:cNvSpPr txBox="1"/>
          <p:nvPr/>
        </p:nvSpPr>
        <p:spPr>
          <a:xfrm>
            <a:off x="2111908" y="3530261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396B"/>
                </a:solidFill>
              </a:rPr>
              <a:t>Создатель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E2F23-CD79-4070-AE44-D7AC01D53DE5}"/>
              </a:ext>
            </a:extLst>
          </p:cNvPr>
          <p:cNvSpPr txBox="1"/>
          <p:nvPr/>
        </p:nvSpPr>
        <p:spPr>
          <a:xfrm>
            <a:off x="1739789" y="6061447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>
                <a:solidFill>
                  <a:srgbClr val="00396B"/>
                </a:solidFill>
              </a:rPr>
              <a:t>Гвидо Ван </a:t>
            </a:r>
            <a:r>
              <a:rPr lang="ru-RU" sz="2000" b="1" i="1" dirty="0" err="1">
                <a:solidFill>
                  <a:srgbClr val="00396B"/>
                </a:solidFill>
              </a:rPr>
              <a:t>Россум</a:t>
            </a:r>
            <a:endParaRPr lang="ru-RU" sz="2000" b="1" i="1" dirty="0">
              <a:solidFill>
                <a:srgbClr val="00396B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1FCBD48-C961-400A-9D9C-B8A3C586CE15}"/>
              </a:ext>
            </a:extLst>
          </p:cNvPr>
          <p:cNvGrpSpPr/>
          <p:nvPr/>
        </p:nvGrpSpPr>
        <p:grpSpPr>
          <a:xfrm>
            <a:off x="8064264" y="2912102"/>
            <a:ext cx="2302237" cy="3549455"/>
            <a:chOff x="5999551" y="2002273"/>
            <a:chExt cx="1866717" cy="3350484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2D00AC10-2DB9-436F-A288-314D2D60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2159" y="2728466"/>
              <a:ext cx="1854109" cy="36366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228B9A74-0761-46FC-949B-9F5FAD58E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2160" y="3156669"/>
              <a:ext cx="1800200" cy="368821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D597EE64-6296-4C9F-84C5-05B26EFBE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2160" y="3606803"/>
              <a:ext cx="1506100" cy="46177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374D68-5189-459C-A5F8-70B35CDE48DA}"/>
                </a:ext>
              </a:extLst>
            </p:cNvPr>
            <p:cNvSpPr txBox="1"/>
            <p:nvPr/>
          </p:nvSpPr>
          <p:spPr>
            <a:xfrm>
              <a:off x="6140757" y="2002273"/>
              <a:ext cx="1693845" cy="435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rgbClr val="00396B"/>
                  </a:solidFill>
                </a:rPr>
                <a:t>Программы:</a:t>
              </a: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DA5F5403-C723-4D46-AA1D-84E0CC478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12160" y="4149892"/>
              <a:ext cx="1308447" cy="570483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0ADF3F5-ACE4-4097-A92D-04C1C9285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99551" y="4801688"/>
              <a:ext cx="1321056" cy="551069"/>
            </a:xfrm>
            <a:prstGeom prst="rect">
              <a:avLst/>
            </a:prstGeom>
          </p:spPr>
        </p:pic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B80329E-3B0F-4743-9B13-64F38420D6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0" y="3988510"/>
            <a:ext cx="30480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Что значит программировать</a:t>
            </a: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42756" y="1705908"/>
            <a:ext cx="1114377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Рекомендованные книги для параллельного чтения с курсом:</a:t>
            </a:r>
          </a:p>
          <a:p>
            <a:pPr marL="536575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Пол Бэрри — Изучаем программирование на Python</a:t>
            </a:r>
          </a:p>
          <a:p>
            <a:pPr marL="536575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Рейтц Кеннет, Шлюссер Таня — Автостопом по Python</a:t>
            </a:r>
          </a:p>
          <a:p>
            <a:pPr marL="536575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Марк Лутц — Learning Python / Изучаем Python. 5-е издание, 2019. Книга-справочник</a:t>
            </a:r>
          </a:p>
          <a:p>
            <a:pPr marL="536575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Лутц Марк — Python. Карманный справочник</a:t>
            </a:r>
          </a:p>
        </p:txBody>
      </p:sp>
    </p:spTree>
    <p:extLst>
      <p:ext uri="{BB962C8B-B14F-4D97-AF65-F5344CB8AC3E}">
        <p14:creationId xmlns:p14="http://schemas.microsoft.com/office/powerpoint/2010/main" val="413846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Особенности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72118" y="1366154"/>
            <a:ext cx="1077002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Простой – программа похожа на простой английский текст;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Легкий в освоении – простой синтаксис;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Свободный и открытый – GitHub;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Язык высокого уровня – не надо управлять памятью, итд;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Портируемый – запускается на любой платформе;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Интерпретируемый – программа исполняется построчно без перевода в машинный код;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Объектно-ориентированный – использование ООП при написании программ;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Расширяемый – можно использовать код написанный на других языка программирования внутри Python;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Встраиваемый – наоборот можно встраивать Python в код других языков;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Обширные библиотеки – много библиотек в общем доступе.</a:t>
            </a:r>
          </a:p>
        </p:txBody>
      </p:sp>
    </p:spTree>
    <p:extLst>
      <p:ext uri="{BB962C8B-B14F-4D97-AF65-F5344CB8AC3E}">
        <p14:creationId xmlns:p14="http://schemas.microsoft.com/office/powerpoint/2010/main" val="186168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8476077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Знакомство с онлайн-редактором. Первая программа</a:t>
            </a: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42756" y="1705908"/>
            <a:ext cx="9828338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выполнения практических и домашних заданий зарегистрируйтесь в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сервисе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Внимание! Если у вас последнее время наблюдаются проблемы с работой в </a:t>
            </a: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replit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используйте любой бесплатный VPN.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BE63F0-52AB-40AF-B3A8-B907CE3B7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14" y="3361888"/>
            <a:ext cx="5400044" cy="298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8476077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Знакомство с онлайн-редактором. Первая программа</a:t>
            </a:r>
          </a:p>
        </p:txBody>
      </p:sp>
      <p:sp>
        <p:nvSpPr>
          <p:cNvPr id="101" name="Google Shape;101;g12bde07e62c_1_67"/>
          <p:cNvSpPr/>
          <p:nvPr/>
        </p:nvSpPr>
        <p:spPr>
          <a:xfrm>
            <a:off x="701478" y="1761269"/>
            <a:ext cx="1114377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Создаем проект: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 </a:t>
            </a:r>
            <a:r>
              <a:rPr lang="en-US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 Repl </a:t>
            </a:r>
            <a:r>
              <a:rPr lang="en-US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➡ </a:t>
            </a:r>
            <a:r>
              <a:rPr lang="en-US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</a:t>
            </a:r>
            <a:endParaRPr lang="ru-RU" sz="1700" b="1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E61B3C-B430-4CD1-82F8-BF3A3DE1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2927758"/>
            <a:ext cx="5229276" cy="2890007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C7E41260-184D-49C6-BED5-080FB3DF859C}"/>
              </a:ext>
            </a:extLst>
          </p:cNvPr>
          <p:cNvSpPr/>
          <p:nvPr/>
        </p:nvSpPr>
        <p:spPr>
          <a:xfrm>
            <a:off x="292515" y="3449803"/>
            <a:ext cx="633368" cy="31372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B93A3737-7CC5-46FE-8404-65C5111AD5AF}"/>
              </a:ext>
            </a:extLst>
          </p:cNvPr>
          <p:cNvSpPr/>
          <p:nvPr/>
        </p:nvSpPr>
        <p:spPr>
          <a:xfrm rot="5400000">
            <a:off x="1742116" y="4208310"/>
            <a:ext cx="633368" cy="31372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60670F-8A21-4ABC-A7F6-C23F60457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449" y="2927758"/>
            <a:ext cx="5185995" cy="2866087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0ECA6ED-38F0-4870-99E8-C75B9517826F}"/>
              </a:ext>
            </a:extLst>
          </p:cNvPr>
          <p:cNvSpPr/>
          <p:nvPr/>
        </p:nvSpPr>
        <p:spPr>
          <a:xfrm>
            <a:off x="8317983" y="3992291"/>
            <a:ext cx="633368" cy="31372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88224E8F-4271-4A6A-AE18-DF22562649F0}"/>
              </a:ext>
            </a:extLst>
          </p:cNvPr>
          <p:cNvSpPr/>
          <p:nvPr/>
        </p:nvSpPr>
        <p:spPr>
          <a:xfrm rot="5400000">
            <a:off x="9469775" y="4562046"/>
            <a:ext cx="633368" cy="31372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01;g12bde07e62c_1_67">
            <a:extLst>
              <a:ext uri="{FF2B5EF4-FFF2-40B4-BE49-F238E27FC236}">
                <a16:creationId xmlns:a16="http://schemas.microsoft.com/office/drawing/2014/main" id="{C633C93F-DE8D-4E88-AD9B-0732EF498775}"/>
              </a:ext>
            </a:extLst>
          </p:cNvPr>
          <p:cNvSpPr/>
          <p:nvPr/>
        </p:nvSpPr>
        <p:spPr>
          <a:xfrm>
            <a:off x="6273366" y="1860276"/>
            <a:ext cx="1114377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Придумываем название и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нажимаем </a:t>
            </a:r>
            <a:r>
              <a:rPr lang="en-US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 Repl</a:t>
            </a:r>
            <a:endParaRPr lang="ru-RU" sz="1700" b="1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9868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8476077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Знакомство с онлайн-редактором. Первая программа</a:t>
            </a: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46950" y="1665214"/>
            <a:ext cx="11143776" cy="90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Напишите в файле </a:t>
            </a:r>
            <a:r>
              <a:rPr lang="en-US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main.py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напишите </a:t>
            </a: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print('My first string of code’)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 запустите программу, нажав </a:t>
            </a:r>
            <a:r>
              <a:rPr lang="en-US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Run</a:t>
            </a:r>
            <a:endParaRPr lang="ru-RU" sz="1700" b="1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192DCD-EDEA-44A5-AFEA-EC5F7E5E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298" y="2662848"/>
            <a:ext cx="7221523" cy="3991040"/>
          </a:xfrm>
          <a:prstGeom prst="rect">
            <a:avLst/>
          </a:prstGeom>
        </p:spPr>
      </p:pic>
      <p:sp>
        <p:nvSpPr>
          <p:cNvPr id="15" name="Google Shape;101;g12bde07e62c_1_67">
            <a:extLst>
              <a:ext uri="{FF2B5EF4-FFF2-40B4-BE49-F238E27FC236}">
                <a16:creationId xmlns:a16="http://schemas.microsoft.com/office/drawing/2014/main" id="{8EC8BD30-A058-4DC9-BC6B-E3B41D867FEE}"/>
              </a:ext>
            </a:extLst>
          </p:cNvPr>
          <p:cNvSpPr/>
          <p:nvPr/>
        </p:nvSpPr>
        <p:spPr>
          <a:xfrm>
            <a:off x="646950" y="2974225"/>
            <a:ext cx="3140679" cy="90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справа появится строка </a:t>
            </a:r>
            <a:r>
              <a:rPr lang="ru-RU" sz="1700" i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My first string of code</a:t>
            </a:r>
            <a:endParaRPr lang="ru-RU" sz="1700" i="1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916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8476077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Основы синтаксиса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lang="ru-RU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66064" y="1419550"/>
            <a:ext cx="11143776" cy="90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Синтаксис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правила оформления и написания кода. Сюда входят отступы, специальные символы и слова и многое другое. 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D846668-42AC-4240-9C98-49CE37C7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04" y="4621248"/>
            <a:ext cx="480131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number_a =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5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number_b =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7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number_c = number_a + number_b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(number_c)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0372A-F995-4D8A-A0EB-59508D2C12A0}"/>
              </a:ext>
            </a:extLst>
          </p:cNvPr>
          <p:cNvSpPr txBox="1"/>
          <p:nvPr/>
        </p:nvSpPr>
        <p:spPr>
          <a:xfrm>
            <a:off x="759204" y="2438724"/>
            <a:ext cx="5727860" cy="183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ледующее утверждение будет важным элементом синтаксиса Python: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Одна инструкция в одну строку.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Таким образом Python понимает, что одно действие закончилось и за ним следует другое</a:t>
            </a:r>
          </a:p>
        </p:txBody>
      </p:sp>
      <p:sp>
        <p:nvSpPr>
          <p:cNvPr id="7" name="Google Shape;101;g12bde07e62c_1_67">
            <a:extLst>
              <a:ext uri="{FF2B5EF4-FFF2-40B4-BE49-F238E27FC236}">
                <a16:creationId xmlns:a16="http://schemas.microsoft.com/office/drawing/2014/main" id="{9C333182-D91A-4B1E-86D8-149F587EA238}"/>
              </a:ext>
            </a:extLst>
          </p:cNvPr>
          <p:cNvSpPr/>
          <p:nvPr/>
        </p:nvSpPr>
        <p:spPr>
          <a:xfrm>
            <a:off x="7246466" y="2519451"/>
            <a:ext cx="4563374" cy="1831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Можно писать несколько инструкций в одной строке, разделив их точкой с запятой, однако такой вариант написания не рекомендуется, поскольку усложняет чтение кода</a:t>
            </a: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C13C9-C44B-4322-9BE3-4C3EB76C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466" y="4621248"/>
            <a:ext cx="456337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number_a = 15; number_b = 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print(number_a, number_b)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8476077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элементы</a:t>
            </a: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09199" y="2083097"/>
            <a:ext cx="5322263" cy="90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Переменные в Python не требуют явного указания типа данных. Тип переменной определяется автоматически при присваивании значения.</a:t>
            </a:r>
          </a:p>
        </p:txBody>
      </p:sp>
      <p:sp>
        <p:nvSpPr>
          <p:cNvPr id="9" name="Google Shape;116;g196b218f55d_0_147">
            <a:extLst>
              <a:ext uri="{FF2B5EF4-FFF2-40B4-BE49-F238E27FC236}">
                <a16:creationId xmlns:a16="http://schemas.microsoft.com/office/drawing/2014/main" id="{673B9BE9-D708-47CD-89C0-B79D045FA63E}"/>
              </a:ext>
            </a:extLst>
          </p:cNvPr>
          <p:cNvSpPr/>
          <p:nvPr/>
        </p:nvSpPr>
        <p:spPr>
          <a:xfrm>
            <a:off x="609200" y="1299175"/>
            <a:ext cx="53222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Переменные и типы данных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01;g12bde07e62c_1_67">
            <a:extLst>
              <a:ext uri="{FF2B5EF4-FFF2-40B4-BE49-F238E27FC236}">
                <a16:creationId xmlns:a16="http://schemas.microsoft.com/office/drawing/2014/main" id="{740377EE-256E-42AF-89EA-056ABE492124}"/>
              </a:ext>
            </a:extLst>
          </p:cNvPr>
          <p:cNvSpPr/>
          <p:nvPr/>
        </p:nvSpPr>
        <p:spPr>
          <a:xfrm>
            <a:off x="609198" y="3806701"/>
            <a:ext cx="5322263" cy="181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= 10           # Целое число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b = 3.14         # Число с плавающей точкой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 = 'Hello'      # Строка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 = True         # Логическое значение</a:t>
            </a:r>
          </a:p>
        </p:txBody>
      </p:sp>
      <p:sp>
        <p:nvSpPr>
          <p:cNvPr id="14" name="Google Shape;101;g12bde07e62c_1_67">
            <a:extLst>
              <a:ext uri="{FF2B5EF4-FFF2-40B4-BE49-F238E27FC236}">
                <a16:creationId xmlns:a16="http://schemas.microsoft.com/office/drawing/2014/main" id="{C2A9AF75-8F75-4A53-843F-B880A20C9CC1}"/>
              </a:ext>
            </a:extLst>
          </p:cNvPr>
          <p:cNvSpPr/>
          <p:nvPr/>
        </p:nvSpPr>
        <p:spPr>
          <a:xfrm>
            <a:off x="6260541" y="2083097"/>
            <a:ext cx="5322263" cy="90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поддерживает различные операторы для выполнения арифметических, логических и побитовых операций.</a:t>
            </a:r>
          </a:p>
        </p:txBody>
      </p:sp>
      <p:sp>
        <p:nvSpPr>
          <p:cNvPr id="15" name="Google Shape;116;g196b218f55d_0_147">
            <a:extLst>
              <a:ext uri="{FF2B5EF4-FFF2-40B4-BE49-F238E27FC236}">
                <a16:creationId xmlns:a16="http://schemas.microsoft.com/office/drawing/2014/main" id="{2F8B9E1F-4FDE-43C6-B41E-CF4EC9C09F7C}"/>
              </a:ext>
            </a:extLst>
          </p:cNvPr>
          <p:cNvSpPr/>
          <p:nvPr/>
        </p:nvSpPr>
        <p:spPr>
          <a:xfrm>
            <a:off x="6260542" y="1299175"/>
            <a:ext cx="53222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Операторы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01;g12bde07e62c_1_67">
            <a:extLst>
              <a:ext uri="{FF2B5EF4-FFF2-40B4-BE49-F238E27FC236}">
                <a16:creationId xmlns:a16="http://schemas.microsoft.com/office/drawing/2014/main" id="{0A905B09-AB96-4B90-9596-637ECB0A76FE}"/>
              </a:ext>
            </a:extLst>
          </p:cNvPr>
          <p:cNvSpPr/>
          <p:nvPr/>
        </p:nvSpPr>
        <p:spPr>
          <a:xfrm>
            <a:off x="6260540" y="3806701"/>
            <a:ext cx="5322263" cy="181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+ b  # Сложение</a:t>
            </a:r>
            <a:b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- b  # Вычитание</a:t>
            </a:r>
            <a:b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* b  # Умножение</a:t>
            </a:r>
            <a:b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/ b  # Деление</a:t>
            </a:r>
            <a:b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// b # Целочисленное деление</a:t>
            </a:r>
            <a:b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% b  # Остаток от деления</a:t>
            </a:r>
            <a:br>
              <a:rPr lang="en-US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</a:br>
            <a:r>
              <a:rPr lang="ru-RU" sz="1700">
                <a:solidFill>
                  <a:srgbClr val="00396B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 ** b # Возведение в степень</a:t>
            </a:r>
          </a:p>
        </p:txBody>
      </p:sp>
    </p:spTree>
    <p:extLst>
      <p:ext uri="{BB962C8B-B14F-4D97-AF65-F5344CB8AC3E}">
        <p14:creationId xmlns:p14="http://schemas.microsoft.com/office/powerpoint/2010/main" val="1473416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900</Words>
  <Application>Microsoft Office PowerPoint</Application>
  <PresentationFormat>Широкоэкранный</PresentationFormat>
  <Paragraphs>95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Montserrat ExtraBold</vt:lpstr>
      <vt:lpstr>Montserrat</vt:lpstr>
      <vt:lpstr>Montserrat Medium</vt:lpstr>
      <vt:lpstr>JetBrains Mono</vt:lpstr>
      <vt:lpstr>Consolas</vt:lpstr>
      <vt:lpstr>Calibri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17</cp:revision>
  <dcterms:created xsi:type="dcterms:W3CDTF">2021-04-07T09:04:13Z</dcterms:created>
  <dcterms:modified xsi:type="dcterms:W3CDTF">2024-06-27T19:25:13Z</dcterms:modified>
</cp:coreProperties>
</file>