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61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-52"/>
      <p:regular r:id="rId17"/>
      <p:bold r:id="rId18"/>
      <p:italic r:id="rId19"/>
      <p:boldItalic r:id="rId20"/>
    </p:embeddedFont>
    <p:embeddedFont>
      <p:font typeface="Montserrat ExtraBold" panose="00000900000000000000" pitchFamily="2" charset="-52"/>
      <p:bold r:id="rId21"/>
      <p:boldItalic r:id="rId22"/>
    </p:embeddedFont>
    <p:embeddedFont>
      <p:font typeface="Montserrat Medium" panose="00000600000000000000" pitchFamily="2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 pos="4320">
          <p15:clr>
            <a:srgbClr val="9AA0A6"/>
          </p15:clr>
        </p15:guide>
        <p15:guide id="11" pos="7680">
          <p15:clr>
            <a:srgbClr val="9AA0A6"/>
          </p15:clr>
        </p15:guide>
        <p15:guide id="12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EHk4g8zE2z4m43gVIvTzYAbk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9D8E5-BCD6-44B2-A8CA-2E9618214638}">
  <a:tblStyle styleId="{4499D8E5-BCD6-44B2-A8CA-2E96182146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551" autoAdjust="0"/>
  </p:normalViewPr>
  <p:slideViewPr>
    <p:cSldViewPr snapToGrid="0">
      <p:cViewPr varScale="1">
        <p:scale>
          <a:sx n="79" d="100"/>
          <a:sy n="79" d="100"/>
        </p:scale>
        <p:origin x="88" y="456"/>
      </p:cViewPr>
      <p:guideLst>
        <p:guide pos="4959"/>
        <p:guide pos="454"/>
        <p:guide orient="horz" pos="425"/>
        <p:guide orient="horz" pos="3895"/>
        <p:guide pos="7226"/>
        <p:guide pos="2721"/>
        <p:guide pos="3855"/>
        <p:guide orient="horz" pos="4320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e060e7d1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12e060e7d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986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079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624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347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6852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6761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 err="1"/>
              <a:t>process_video_stream</a:t>
            </a:r>
            <a:r>
              <a:rPr lang="ru-RU" b="1" dirty="0"/>
              <a:t>():</a:t>
            </a:r>
            <a:r>
              <a:rPr lang="ru-RU" dirty="0"/>
              <a:t> Эта функция отвечает за обработку видеопотока с камеры дрона. В данном примере она использует </a:t>
            </a:r>
            <a:r>
              <a:rPr lang="ru-RU" dirty="0" err="1"/>
              <a:t>OpenCV</a:t>
            </a:r>
            <a:r>
              <a:rPr lang="ru-RU" dirty="0"/>
              <a:t> для захвата кадров с камеры, конвертирует их в черно-белый формат и выводит обработанный кадр на экран. Также добавлена симуляция задержки обработки для более реалистичного сценария.</a:t>
            </a:r>
          </a:p>
          <a:p>
            <a:r>
              <a:rPr lang="ru-RU" b="1" dirty="0" err="1"/>
              <a:t>control_drone_movement</a:t>
            </a:r>
            <a:r>
              <a:rPr lang="ru-RU" b="1" dirty="0"/>
              <a:t>():</a:t>
            </a:r>
            <a:r>
              <a:rPr lang="ru-RU" dirty="0"/>
              <a:t> Функция имитирует управление движением дрона на основе случайных данных с сенсоров. Если данные выше определенного значения, дрон "движется вперёд", в противном случае — "зависает". Задержка между циклами управления также симулируется.</a:t>
            </a:r>
          </a:p>
          <a:p>
            <a:r>
              <a:rPr lang="ru-RU" b="1" dirty="0" err="1"/>
              <a:t>main</a:t>
            </a:r>
            <a:r>
              <a:rPr lang="ru-RU" b="1" dirty="0"/>
              <a:t>():</a:t>
            </a:r>
            <a:r>
              <a:rPr lang="ru-RU" dirty="0"/>
              <a:t> Основная функция, которая запускает обе задачи параллельно, используя </a:t>
            </a:r>
            <a:r>
              <a:rPr lang="ru-RU" dirty="0" err="1"/>
              <a:t>ThreadPoolExecutor</a:t>
            </a:r>
            <a:r>
              <a:rPr lang="ru-RU" dirty="0"/>
              <a:t> из библиотеки </a:t>
            </a:r>
            <a:r>
              <a:rPr lang="ru-RU" dirty="0" err="1"/>
              <a:t>concurrent.futures</a:t>
            </a:r>
            <a:r>
              <a:rPr lang="ru-RU" dirty="0"/>
              <a:t>. Эта функция создаёт два потока: один для обработки видеопотока и другой для управления движением дрона.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90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30926" y="1643506"/>
            <a:ext cx="46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4.3</a:t>
            </a:r>
            <a:endParaRPr sz="1800" b="0" i="0" u="none" strike="noStrike" cap="none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196b218f55d_0_0"/>
          <p:cNvSpPr/>
          <p:nvPr/>
        </p:nvSpPr>
        <p:spPr>
          <a:xfrm>
            <a:off x="633174" y="2066750"/>
            <a:ext cx="10091009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900" b="1" i="0" u="none" strike="noStrike" cap="none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Использование библиотек для параллельных вычислений</a:t>
            </a:r>
            <a:endParaRPr lang="ru-RU" sz="3100" b="1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30926" y="3413739"/>
            <a:ext cx="46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900" b="0" i="0" u="none" strike="noStrike" cap="none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</a:t>
            </a:r>
            <a:endParaRPr sz="1900" b="0" i="0" u="none" strike="noStrike" cap="none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25" y="4862774"/>
            <a:ext cx="2748000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e060e7d11_0_10"/>
          <p:cNvSpPr/>
          <p:nvPr/>
        </p:nvSpPr>
        <p:spPr>
          <a:xfrm>
            <a:off x="609200" y="2659750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g12e060e7d1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800" y="674700"/>
            <a:ext cx="5538355" cy="55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9780973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 в параллельные вычисления</a:t>
            </a:r>
            <a:endParaRPr lang="en-US" sz="3200" b="1" i="0" u="none" strike="noStrike" cap="none" dirty="0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12bde07e62c_1_67"/>
          <p:cNvSpPr/>
          <p:nvPr/>
        </p:nvSpPr>
        <p:spPr>
          <a:xfrm>
            <a:off x="609199" y="2292467"/>
            <a:ext cx="3647212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 параллелизма:</a:t>
            </a:r>
            <a:endParaRPr lang="en-US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33;g196b218f55d_0_40">
            <a:extLst>
              <a:ext uri="{FF2B5EF4-FFF2-40B4-BE49-F238E27FC236}">
                <a16:creationId xmlns:a16="http://schemas.microsoft.com/office/drawing/2014/main" id="{27C4D571-4B54-44D7-8321-2AAB2C081F9D}"/>
              </a:ext>
            </a:extLst>
          </p:cNvPr>
          <p:cNvSpPr/>
          <p:nvPr/>
        </p:nvSpPr>
        <p:spPr>
          <a:xfrm>
            <a:off x="3786828" y="2107025"/>
            <a:ext cx="6531728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Повышение производительности.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Сокращение времени выполнения задач.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Эффективное использование ресурсов.</a:t>
            </a:r>
            <a:endParaRPr sz="1800" b="0" i="0" u="none" strike="noStrike" cap="none" dirty="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" name="Google Shape;108;g196b218f55d_0_139">
            <a:extLst>
              <a:ext uri="{FF2B5EF4-FFF2-40B4-BE49-F238E27FC236}">
                <a16:creationId xmlns:a16="http://schemas.microsoft.com/office/drawing/2014/main" id="{D1093855-4180-4667-9662-8602B7CFAD6A}"/>
              </a:ext>
            </a:extLst>
          </p:cNvPr>
          <p:cNvSpPr/>
          <p:nvPr/>
        </p:nvSpPr>
        <p:spPr>
          <a:xfrm>
            <a:off x="645908" y="1167276"/>
            <a:ext cx="10900183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Параллельные вычисления </a:t>
            </a:r>
            <a:r>
              <a:rPr lang="ru-RU" sz="20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– это выполнение нескольких операций или вычислений одновременно.</a:t>
            </a:r>
          </a:p>
        </p:txBody>
      </p:sp>
      <p:sp>
        <p:nvSpPr>
          <p:cNvPr id="13" name="Google Shape;99;g12bde07e62c_1_67">
            <a:extLst>
              <a:ext uri="{FF2B5EF4-FFF2-40B4-BE49-F238E27FC236}">
                <a16:creationId xmlns:a16="http://schemas.microsoft.com/office/drawing/2014/main" id="{296D1B3A-7942-471C-BB26-85B3D08BAA60}"/>
              </a:ext>
            </a:extLst>
          </p:cNvPr>
          <p:cNvSpPr/>
          <p:nvPr/>
        </p:nvSpPr>
        <p:spPr>
          <a:xfrm>
            <a:off x="645908" y="3582767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Виды параллелизма:</a:t>
            </a:r>
            <a:endParaRPr lang="en-US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33;g196b218f55d_0_40">
            <a:extLst>
              <a:ext uri="{FF2B5EF4-FFF2-40B4-BE49-F238E27FC236}">
                <a16:creationId xmlns:a16="http://schemas.microsoft.com/office/drawing/2014/main" id="{655CDD7E-8BF5-407E-AC58-426F3F8AD966}"/>
              </a:ext>
            </a:extLst>
          </p:cNvPr>
          <p:cNvSpPr/>
          <p:nvPr/>
        </p:nvSpPr>
        <p:spPr>
          <a:xfrm>
            <a:off x="645908" y="4154285"/>
            <a:ext cx="11273660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Мультизадачность (</a:t>
            </a:r>
            <a:r>
              <a:rPr lang="en-US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Multitasking)</a:t>
            </a:r>
            <a:endParaRPr lang="ru-RU" sz="1800" b="0" i="0" u="none" strike="noStrike" cap="none" dirty="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445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16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Одновременное выполнение нескольких задач на одном процессоре путем их переключения.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Многопоточность (</a:t>
            </a:r>
            <a:r>
              <a:rPr lang="en-US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Multithreading)</a:t>
            </a:r>
            <a:endParaRPr lang="ru-RU" sz="1800" b="0" i="0" u="none" strike="noStrike" cap="none" dirty="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445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16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Разделение одной программы на несколько потоков, которые выполняются параллельно.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Многопроцессорность (</a:t>
            </a:r>
            <a:r>
              <a:rPr lang="en-US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Multiprocessing)</a:t>
            </a:r>
            <a:endParaRPr lang="ru-RU" sz="1800" b="0" i="0" u="none" strike="noStrike" cap="none" dirty="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445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16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Использование нескольких процессоров для выполнения различных задач одновременно.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11002872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0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Обзор библиотек для параллельных вычислений</a:t>
            </a:r>
            <a:endParaRPr lang="en-US" sz="3000" b="1" i="0" u="none" strike="noStrike" cap="none" dirty="0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99;g12bde07e62c_1_67">
            <a:extLst>
              <a:ext uri="{FF2B5EF4-FFF2-40B4-BE49-F238E27FC236}">
                <a16:creationId xmlns:a16="http://schemas.microsoft.com/office/drawing/2014/main" id="{296D1B3A-7942-471C-BB26-85B3D08BAA60}"/>
              </a:ext>
            </a:extLst>
          </p:cNvPr>
          <p:cNvSpPr/>
          <p:nvPr/>
        </p:nvSpPr>
        <p:spPr>
          <a:xfrm>
            <a:off x="609198" y="1236076"/>
            <a:ext cx="851052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Библиотеки из стандартной библиотеки Python:</a:t>
            </a:r>
            <a:endParaRPr lang="en-US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33;g196b218f55d_0_40">
            <a:extLst>
              <a:ext uri="{FF2B5EF4-FFF2-40B4-BE49-F238E27FC236}">
                <a16:creationId xmlns:a16="http://schemas.microsoft.com/office/drawing/2014/main" id="{655CDD7E-8BF5-407E-AC58-426F3F8AD966}"/>
              </a:ext>
            </a:extLst>
          </p:cNvPr>
          <p:cNvSpPr/>
          <p:nvPr/>
        </p:nvSpPr>
        <p:spPr>
          <a:xfrm>
            <a:off x="609198" y="1920883"/>
            <a:ext cx="11273660" cy="277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1800" b="1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threading</a:t>
            </a: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Поддержка многопоточности в Python.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Подходит для задач, где операции могут выполняться одновременно в пределах одного процесса.</a:t>
            </a:r>
          </a:p>
          <a:p>
            <a:pPr marL="1143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1800" b="1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multiprocessing</a:t>
            </a: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Поддержка многопроцессорности.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Создание и управление процессами, каждый из которых выполняет свою задачу.</a:t>
            </a:r>
            <a:endParaRPr lang="ru-RU" sz="1600" b="0" i="0" u="none" strike="noStrike" cap="none" dirty="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9880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11002872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0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Обзор библиотек для параллельных вычислений</a:t>
            </a:r>
            <a:endParaRPr lang="en-US" sz="3000" b="1" i="0" u="none" strike="noStrike" cap="none" dirty="0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99;g12bde07e62c_1_67">
            <a:extLst>
              <a:ext uri="{FF2B5EF4-FFF2-40B4-BE49-F238E27FC236}">
                <a16:creationId xmlns:a16="http://schemas.microsoft.com/office/drawing/2014/main" id="{296D1B3A-7942-471C-BB26-85B3D08BAA60}"/>
              </a:ext>
            </a:extLst>
          </p:cNvPr>
          <p:cNvSpPr/>
          <p:nvPr/>
        </p:nvSpPr>
        <p:spPr>
          <a:xfrm>
            <a:off x="609198" y="1025684"/>
            <a:ext cx="851052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Внешние библиотеки:</a:t>
            </a:r>
            <a:endParaRPr lang="en-US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33;g196b218f55d_0_40">
            <a:extLst>
              <a:ext uri="{FF2B5EF4-FFF2-40B4-BE49-F238E27FC236}">
                <a16:creationId xmlns:a16="http://schemas.microsoft.com/office/drawing/2014/main" id="{655CDD7E-8BF5-407E-AC58-426F3F8AD966}"/>
              </a:ext>
            </a:extLst>
          </p:cNvPr>
          <p:cNvSpPr/>
          <p:nvPr/>
        </p:nvSpPr>
        <p:spPr>
          <a:xfrm>
            <a:off x="609198" y="1597203"/>
            <a:ext cx="11273660" cy="197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en-US" sz="1800" b="1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concurrent.futures</a:t>
            </a: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Высокоуровневый интерфейс для управления потоками и процессами. Простой способ </a:t>
            </a:r>
            <a:r>
              <a:rPr lang="ru-RU" sz="1800" b="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параллелизовать</a:t>
            </a: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задачи с использованием </a:t>
            </a:r>
            <a:r>
              <a:rPr lang="ru-RU" sz="1800" b="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ThreadPoolExecutor</a:t>
            </a: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и </a:t>
            </a:r>
            <a:r>
              <a:rPr lang="ru-RU" sz="1800" b="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ProcessPoolExecutor</a:t>
            </a: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</p:txBody>
      </p:sp>
      <p:sp>
        <p:nvSpPr>
          <p:cNvPr id="6" name="Google Shape;133;g196b218f55d_0_40">
            <a:extLst>
              <a:ext uri="{FF2B5EF4-FFF2-40B4-BE49-F238E27FC236}">
                <a16:creationId xmlns:a16="http://schemas.microsoft.com/office/drawing/2014/main" id="{E6F46FC1-6D75-4A42-AF3D-041DAACB27CE}"/>
              </a:ext>
            </a:extLst>
          </p:cNvPr>
          <p:cNvSpPr/>
          <p:nvPr/>
        </p:nvSpPr>
        <p:spPr>
          <a:xfrm>
            <a:off x="609198" y="3125249"/>
            <a:ext cx="11273660" cy="135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en-US" sz="1800" b="1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asyncio</a:t>
            </a: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Асинхронное программирование. Подходит для задач, где важно работать с I/O операциями без блокировки выполнения.</a:t>
            </a:r>
          </a:p>
        </p:txBody>
      </p:sp>
      <p:sp>
        <p:nvSpPr>
          <p:cNvPr id="8" name="Google Shape;133;g196b218f55d_0_40">
            <a:extLst>
              <a:ext uri="{FF2B5EF4-FFF2-40B4-BE49-F238E27FC236}">
                <a16:creationId xmlns:a16="http://schemas.microsoft.com/office/drawing/2014/main" id="{71EB7C65-036C-4D20-89DA-8503466DABB2}"/>
              </a:ext>
            </a:extLst>
          </p:cNvPr>
          <p:cNvSpPr/>
          <p:nvPr/>
        </p:nvSpPr>
        <p:spPr>
          <a:xfrm>
            <a:off x="609198" y="4309197"/>
            <a:ext cx="11273660" cy="135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en-US" sz="1800" b="1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dask</a:t>
            </a: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Поддержка распределенных вычислений. Обработка больших данных и управление параллельными задачами на кластере.</a:t>
            </a:r>
          </a:p>
        </p:txBody>
      </p:sp>
      <p:sp>
        <p:nvSpPr>
          <p:cNvPr id="10" name="Google Shape;133;g196b218f55d_0_40">
            <a:extLst>
              <a:ext uri="{FF2B5EF4-FFF2-40B4-BE49-F238E27FC236}">
                <a16:creationId xmlns:a16="http://schemas.microsoft.com/office/drawing/2014/main" id="{BA1D4AFD-E714-437C-86B5-5707FD08202B}"/>
              </a:ext>
            </a:extLst>
          </p:cNvPr>
          <p:cNvSpPr/>
          <p:nvPr/>
        </p:nvSpPr>
        <p:spPr>
          <a:xfrm>
            <a:off x="609198" y="5493144"/>
            <a:ext cx="11273660" cy="135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en-US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Ray</a:t>
            </a: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Библиотека для масштабируемых распределенных вычислений. Подходит для сложных вычислительных задач, таких как тренировка моделей машинного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292198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11002872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0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для задач управления дроном</a:t>
            </a:r>
            <a:endParaRPr lang="en-US" sz="3000" b="1" i="0" u="none" strike="noStrike" cap="none" dirty="0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99;g12bde07e62c_1_67">
            <a:extLst>
              <a:ext uri="{FF2B5EF4-FFF2-40B4-BE49-F238E27FC236}">
                <a16:creationId xmlns:a16="http://schemas.microsoft.com/office/drawing/2014/main" id="{296D1B3A-7942-471C-BB26-85B3D08BAA60}"/>
              </a:ext>
            </a:extLst>
          </p:cNvPr>
          <p:cNvSpPr/>
          <p:nvPr/>
        </p:nvSpPr>
        <p:spPr>
          <a:xfrm>
            <a:off x="609198" y="1025684"/>
            <a:ext cx="851052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Внешние библиотеки:</a:t>
            </a:r>
            <a:endParaRPr lang="en-US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33;g196b218f55d_0_40">
            <a:extLst>
              <a:ext uri="{FF2B5EF4-FFF2-40B4-BE49-F238E27FC236}">
                <a16:creationId xmlns:a16="http://schemas.microsoft.com/office/drawing/2014/main" id="{655CDD7E-8BF5-407E-AC58-426F3F8AD966}"/>
              </a:ext>
            </a:extLst>
          </p:cNvPr>
          <p:cNvSpPr/>
          <p:nvPr/>
        </p:nvSpPr>
        <p:spPr>
          <a:xfrm>
            <a:off x="609198" y="1597203"/>
            <a:ext cx="11273660" cy="197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Обработка сенсорных данных: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Описание</a:t>
            </a: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Параллельная обработка данных с различных сенсоров, таких как камера, акселерометр, гироскоп и GPS.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Пример</a:t>
            </a:r>
            <a:r>
              <a:rPr lang="ru-RU" sz="1800" b="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Использование многопоточности для одновременной обработки данных с камеры и датчиков, чтобы поддерживать стабильный полет.</a:t>
            </a:r>
          </a:p>
        </p:txBody>
      </p:sp>
      <p:sp>
        <p:nvSpPr>
          <p:cNvPr id="9" name="Google Shape;133;g196b218f55d_0_40">
            <a:extLst>
              <a:ext uri="{FF2B5EF4-FFF2-40B4-BE49-F238E27FC236}">
                <a16:creationId xmlns:a16="http://schemas.microsoft.com/office/drawing/2014/main" id="{DB05E6B6-FEE7-4643-9CD4-57998BD1F1F9}"/>
              </a:ext>
            </a:extLst>
          </p:cNvPr>
          <p:cNvSpPr/>
          <p:nvPr/>
        </p:nvSpPr>
        <p:spPr>
          <a:xfrm>
            <a:off x="609198" y="3684948"/>
            <a:ext cx="11273660" cy="197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алгоритмов управления: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Описание: 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Параллельное выполнение нескольких алгоритмов управления, таких как стабилизация и навигация.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Пример: 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Параллельная работа алгоритма PID-контроллера для стабилизации полета и алгоритма маршрутизации для передвижения дрона по заданному маршруту.</a:t>
            </a:r>
          </a:p>
        </p:txBody>
      </p:sp>
    </p:spTree>
    <p:extLst>
      <p:ext uri="{BB962C8B-B14F-4D97-AF65-F5344CB8AC3E}">
        <p14:creationId xmlns:p14="http://schemas.microsoft.com/office/powerpoint/2010/main" val="135592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11002872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0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для задач управления дроном</a:t>
            </a:r>
            <a:endParaRPr lang="en-US" sz="3000" b="1" i="0" u="none" strike="noStrike" cap="none" dirty="0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99;g12bde07e62c_1_67">
            <a:extLst>
              <a:ext uri="{FF2B5EF4-FFF2-40B4-BE49-F238E27FC236}">
                <a16:creationId xmlns:a16="http://schemas.microsoft.com/office/drawing/2014/main" id="{296D1B3A-7942-471C-BB26-85B3D08BAA60}"/>
              </a:ext>
            </a:extLst>
          </p:cNvPr>
          <p:cNvSpPr/>
          <p:nvPr/>
        </p:nvSpPr>
        <p:spPr>
          <a:xfrm>
            <a:off x="609198" y="1025684"/>
            <a:ext cx="851052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 dirty="0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Внешние библиотеки:</a:t>
            </a:r>
            <a:endParaRPr lang="en-US" sz="2300" b="1" i="0" u="none" strike="noStrike" cap="none" dirty="0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33;g196b218f55d_0_40">
            <a:extLst>
              <a:ext uri="{FF2B5EF4-FFF2-40B4-BE49-F238E27FC236}">
                <a16:creationId xmlns:a16="http://schemas.microsoft.com/office/drawing/2014/main" id="{655CDD7E-8BF5-407E-AC58-426F3F8AD966}"/>
              </a:ext>
            </a:extLst>
          </p:cNvPr>
          <p:cNvSpPr/>
          <p:nvPr/>
        </p:nvSpPr>
        <p:spPr>
          <a:xfrm>
            <a:off x="609198" y="1597203"/>
            <a:ext cx="11273660" cy="197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Компьютерное зрение на борту дрона: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Описание: 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компьютерного зрения для анализа видеопотока в реальном времени с использованием параллельных вычислений.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Пример: 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Обнаружение объектов в кадре и избегание препятствий с помощью </a:t>
            </a:r>
            <a:r>
              <a:rPr lang="ru-RU" sz="180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OpenCV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и параллельных потоков для обработки изображения и выполнения других задач управления.</a:t>
            </a:r>
          </a:p>
        </p:txBody>
      </p:sp>
      <p:sp>
        <p:nvSpPr>
          <p:cNvPr id="9" name="Google Shape;133;g196b218f55d_0_40">
            <a:extLst>
              <a:ext uri="{FF2B5EF4-FFF2-40B4-BE49-F238E27FC236}">
                <a16:creationId xmlns:a16="http://schemas.microsoft.com/office/drawing/2014/main" id="{DB05E6B6-FEE7-4643-9CD4-57998BD1F1F9}"/>
              </a:ext>
            </a:extLst>
          </p:cNvPr>
          <p:cNvSpPr/>
          <p:nvPr/>
        </p:nvSpPr>
        <p:spPr>
          <a:xfrm>
            <a:off x="609198" y="4057182"/>
            <a:ext cx="11273660" cy="197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Пример на практике: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Описание: 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Создание программы, которая одновременно управляет дроном и анализирует видеопоток с камеры.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Пример: 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Использование библиотеки </a:t>
            </a:r>
            <a:r>
              <a:rPr lang="ru-RU" sz="180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concurrent.futures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для распределения задач обработки видеопотока и управления движением дрона.</a:t>
            </a:r>
          </a:p>
        </p:txBody>
      </p:sp>
    </p:spTree>
    <p:extLst>
      <p:ext uri="{BB962C8B-B14F-4D97-AF65-F5344CB8AC3E}">
        <p14:creationId xmlns:p14="http://schemas.microsoft.com/office/powerpoint/2010/main" val="51526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570900"/>
            <a:ext cx="11002872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0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Особенности и сложности в контексте дронов</a:t>
            </a:r>
            <a:endParaRPr lang="en-US" sz="3000" b="1" i="0" u="none" strike="noStrike" cap="none" dirty="0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33;g196b218f55d_0_40">
            <a:extLst>
              <a:ext uri="{FF2B5EF4-FFF2-40B4-BE49-F238E27FC236}">
                <a16:creationId xmlns:a16="http://schemas.microsoft.com/office/drawing/2014/main" id="{655CDD7E-8BF5-407E-AC58-426F3F8AD966}"/>
              </a:ext>
            </a:extLst>
          </p:cNvPr>
          <p:cNvSpPr/>
          <p:nvPr/>
        </p:nvSpPr>
        <p:spPr>
          <a:xfrm>
            <a:off x="609198" y="1192601"/>
            <a:ext cx="11273660" cy="197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Синхронизация данных: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Описание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Необходимость синхронизации потоков и процессов для корректного обмена данными.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Проблемы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Возможность гонок данных (</a:t>
            </a:r>
            <a:r>
              <a:rPr lang="ru-RU" sz="180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race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80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conditions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), блокировок (</a:t>
            </a:r>
            <a:r>
              <a:rPr lang="ru-RU" sz="180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deadlocks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), и некорректного доступа к общим ресурсам.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Решения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Использование блокировок (</a:t>
            </a:r>
            <a:r>
              <a:rPr lang="ru-RU" sz="180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locks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), семафоров (</a:t>
            </a:r>
            <a:r>
              <a:rPr lang="ru-RU" sz="180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semaphores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), и очередей (</a:t>
            </a:r>
            <a:r>
              <a:rPr lang="ru-RU" sz="1800" i="0" u="none" strike="noStrike" cap="none" dirty="0" err="1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queues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для управления доступом к общим данным.</a:t>
            </a:r>
          </a:p>
        </p:txBody>
      </p:sp>
      <p:sp>
        <p:nvSpPr>
          <p:cNvPr id="8" name="Google Shape;133;g196b218f55d_0_40">
            <a:extLst>
              <a:ext uri="{FF2B5EF4-FFF2-40B4-BE49-F238E27FC236}">
                <a16:creationId xmlns:a16="http://schemas.microsoft.com/office/drawing/2014/main" id="{7F25522B-FEF1-4AAA-9674-7CDDC0F084BA}"/>
              </a:ext>
            </a:extLst>
          </p:cNvPr>
          <p:cNvSpPr/>
          <p:nvPr/>
        </p:nvSpPr>
        <p:spPr>
          <a:xfrm>
            <a:off x="609198" y="4109779"/>
            <a:ext cx="11273660" cy="197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Распределение ресурсов: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Описание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Ограниченные вычислительные ресурсы на борту дрона.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Проблемы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Ограниченное количество процессорных ядер и оперативной памяти.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1800" b="1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Решения</a:t>
            </a:r>
            <a:r>
              <a:rPr lang="ru-RU" sz="1800" i="0" u="none" strike="noStrike" cap="none" dirty="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Оптимизация кода и эффективное распределение задач по ядрам процессора; использование легковесных потоков и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155820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295772"/>
            <a:ext cx="11002872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0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Пример практического применения</a:t>
            </a:r>
            <a:endParaRPr lang="en-US" sz="3000" b="1" i="0" u="none" strike="noStrike" cap="none" dirty="0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1E127-EFDD-4DFE-92C0-EE7580B0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83" y="1091141"/>
            <a:ext cx="7375737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concurrent.futures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cv2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Функция для обработки видеопотока с камеры</a:t>
            </a: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process_video_stream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cap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cv2.VideoCapture(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Открываем видеопоток с камеры</a:t>
            </a: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True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frame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cap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.read()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not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Простой алгоритм обработки - конвертация в черно-белое изображение</a:t>
            </a: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gray_frame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cv2.cvtColor(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frame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cv2.COLOR_BGR2GRAY)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Выводим обработанный кадр</a:t>
            </a: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cv2.imshow(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'Processed Frame'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gray_frame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Симулируем задержку обработки</a:t>
            </a:r>
            <a:b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cv2.waitKey(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&amp;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0xFF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ord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'q'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cap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.release()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cv2.destroyAllWindows()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8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199" y="295772"/>
            <a:ext cx="11002872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000" b="1" i="0" u="none" strike="noStrike" cap="none" dirty="0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Пример практического применения</a:t>
            </a:r>
            <a:endParaRPr lang="en-US" sz="3000" b="1" i="0" u="none" strike="noStrike" cap="none" dirty="0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BBE64E-062C-422E-A5AA-64CACDCFE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99" y="1172060"/>
            <a:ext cx="7037504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Функция для управления движением дрона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control_drone_movement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Симулируем получение данных с сенсоров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sensor_data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random.randint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Логика принятия решений на основе данных сенсоров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sensor_data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Drone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moving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forward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Drone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hovering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Симулируем задержку управления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"__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__"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concurrent.futures.ThreadPoolExecutor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executor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Запускаем обработку видеопотока и управление дроном параллельно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video_future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executor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.submit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process_video_stream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control_future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executor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.submit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control_drone_movement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Ожидаем завершения обеих задач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concurrent.futures.wait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video_future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control_future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018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987</Words>
  <Application>Microsoft Office PowerPoint</Application>
  <PresentationFormat>Широкоэкранный</PresentationFormat>
  <Paragraphs>69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Montserrat ExtraBold</vt:lpstr>
      <vt:lpstr>Arial</vt:lpstr>
      <vt:lpstr>Montserrat</vt:lpstr>
      <vt:lpstr>JetBrains Mono</vt:lpstr>
      <vt:lpstr>Montserrat Medium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Egor Maximov</cp:lastModifiedBy>
  <cp:revision>6</cp:revision>
  <dcterms:created xsi:type="dcterms:W3CDTF">2021-04-07T09:04:13Z</dcterms:created>
  <dcterms:modified xsi:type="dcterms:W3CDTF">2024-08-23T05:53:57Z</dcterms:modified>
</cp:coreProperties>
</file>