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62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-52"/>
      <p:regular r:id="rId16"/>
      <p:bold r:id="rId17"/>
      <p:italic r:id="rId18"/>
      <p:boldItalic r:id="rId19"/>
    </p:embeddedFont>
    <p:embeddedFont>
      <p:font typeface="Montserrat ExtraBold" panose="00000900000000000000" pitchFamily="2" charset="-52"/>
      <p:bold r:id="rId20"/>
      <p:boldItalic r:id="rId21"/>
    </p:embeddedFont>
    <p:embeddedFont>
      <p:font typeface="Montserrat Medium" panose="00000600000000000000" pitchFamily="2" charset="-52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959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orient="horz" pos="3895">
          <p15:clr>
            <a:srgbClr val="9AA0A6"/>
          </p15:clr>
        </p15:guide>
        <p15:guide id="5" pos="7226">
          <p15:clr>
            <a:srgbClr val="9AA0A6"/>
          </p15:clr>
        </p15:guide>
        <p15:guide id="6" pos="2721">
          <p15:clr>
            <a:srgbClr val="9AA0A6"/>
          </p15:clr>
        </p15:guide>
        <p15:guide id="7" pos="3855">
          <p15:clr>
            <a:srgbClr val="9AA0A6"/>
          </p15:clr>
        </p15:guide>
        <p15:guide id="8" orient="horz" pos="4320">
          <p15:clr>
            <a:srgbClr val="9AA0A6"/>
          </p15:clr>
        </p15:guide>
        <p15:guide id="11" pos="7680">
          <p15:clr>
            <a:srgbClr val="9AA0A6"/>
          </p15:clr>
        </p15:guide>
        <p15:guide id="12" orient="horz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EHk4g8zE2z4m43gVIvTzYAbkl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99D8E5-BCD6-44B2-A8CA-2E9618214638}">
  <a:tblStyle styleId="{4499D8E5-BCD6-44B2-A8CA-2E96182146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61" autoAdjust="0"/>
  </p:normalViewPr>
  <p:slideViewPr>
    <p:cSldViewPr snapToGrid="0">
      <p:cViewPr varScale="1">
        <p:scale>
          <a:sx n="82" d="100"/>
          <a:sy n="82" d="100"/>
        </p:scale>
        <p:origin x="52" y="40"/>
      </p:cViewPr>
      <p:guideLst>
        <p:guide pos="4959"/>
        <p:guide pos="454"/>
        <p:guide orient="horz" pos="425"/>
        <p:guide orient="horz" pos="3895"/>
        <p:guide pos="7226"/>
        <p:guide pos="2721"/>
        <p:guide pos="3855"/>
        <p:guide orient="horz" pos="4320"/>
        <p:guide pos="76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6b218f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96b218f5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g196b218f5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776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Возможности: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Управление полетом:</a:t>
            </a:r>
            <a:r>
              <a:rPr lang="ru-RU" dirty="0"/>
              <a:t> Поддержка управления дроном в реальном времени, включая взлет, посадку, полет по заданным маршрутам и выполнение маневров.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Управление камерой:</a:t>
            </a:r>
            <a:r>
              <a:rPr lang="ru-RU" dirty="0"/>
              <a:t> Контроль камеры дрона, включая съемку фото и видео, настройку параметров камеры (ISO, выдержка, экспозиция).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Телеметрия и сенсоры:</a:t>
            </a:r>
            <a:r>
              <a:rPr lang="ru-RU" dirty="0"/>
              <a:t> Доступ к данным сенсоров, таким как GPS, гироскоп, акселерометр, и телеметрическим данным, что позволяет отслеживать состояние дрона.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Интеграция с мобильными устройствами:</a:t>
            </a:r>
            <a:r>
              <a:rPr lang="ru-RU" dirty="0"/>
              <a:t> Разработка приложений для </a:t>
            </a:r>
            <a:r>
              <a:rPr lang="ru-RU" dirty="0" err="1"/>
              <a:t>iOS</a:t>
            </a:r>
            <a:r>
              <a:rPr lang="ru-RU" dirty="0"/>
              <a:t> и </a:t>
            </a:r>
            <a:r>
              <a:rPr lang="ru-RU" dirty="0" err="1"/>
              <a:t>Android</a:t>
            </a:r>
            <a:r>
              <a:rPr lang="ru-RU" dirty="0"/>
              <a:t>, что упрощает создание мобильных решений для управления дроном.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u-RU" dirty="0"/>
          </a:p>
          <a:p>
            <a:r>
              <a:rPr lang="ru-RU" b="1" dirty="0"/>
              <a:t>Преимущества: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Глубокая интеграция:</a:t>
            </a:r>
            <a:r>
              <a:rPr lang="ru-RU" dirty="0"/>
              <a:t> Поддержка всех ключевых функций дронов DJI с высокой степенью надежности.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Обширная документация и поддержка:</a:t>
            </a:r>
            <a:r>
              <a:rPr lang="ru-RU" dirty="0"/>
              <a:t> Широкий набор ресурсов, примеров кода и документации от DJI, а также активное сообщество разработчиков.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Стабильность и производительность:</a:t>
            </a:r>
            <a:r>
              <a:rPr lang="ru-RU" dirty="0"/>
              <a:t> DJI SDK оптимизирован для работы с оборудованием DJI, обеспечивая высокую производительность и надежность приложений.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072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Поддерживаемые платформы: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ArduPilot</a:t>
            </a:r>
            <a:r>
              <a:rPr lang="ru-RU" b="1" dirty="0"/>
              <a:t>:</a:t>
            </a:r>
            <a:r>
              <a:rPr lang="ru-RU" dirty="0"/>
              <a:t> Один из наиболее популярных программных пакетов для автономного управления дронами. Использует </a:t>
            </a:r>
            <a:r>
              <a:rPr lang="ru-RU" dirty="0" err="1"/>
              <a:t>MAVLink</a:t>
            </a:r>
            <a:r>
              <a:rPr lang="ru-RU" dirty="0"/>
              <a:t> для передачи команд и данных между дроном и наземной станцией.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PX4:</a:t>
            </a:r>
            <a:r>
              <a:rPr lang="ru-RU" dirty="0"/>
              <a:t> Платформа с открытым исходным кодом для автономного управления дронами, также использует </a:t>
            </a:r>
            <a:r>
              <a:rPr lang="ru-RU" dirty="0" err="1"/>
              <a:t>MAVLink</a:t>
            </a:r>
            <a:r>
              <a:rPr lang="ru-RU" dirty="0"/>
              <a:t> для связи.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Наземные станции:</a:t>
            </a:r>
            <a:r>
              <a:rPr lang="ru-RU" dirty="0"/>
              <a:t> </a:t>
            </a:r>
            <a:r>
              <a:rPr lang="ru-RU" dirty="0" err="1"/>
              <a:t>QGroundControl</a:t>
            </a:r>
            <a:r>
              <a:rPr lang="ru-RU" dirty="0"/>
              <a:t>, </a:t>
            </a:r>
            <a:r>
              <a:rPr lang="ru-RU" dirty="0" err="1"/>
              <a:t>Mission</a:t>
            </a:r>
            <a:r>
              <a:rPr lang="ru-RU" dirty="0"/>
              <a:t> </a:t>
            </a:r>
            <a:r>
              <a:rPr lang="ru-RU" dirty="0" err="1"/>
              <a:t>Planner</a:t>
            </a:r>
            <a:r>
              <a:rPr lang="ru-RU" dirty="0"/>
              <a:t> и другие наземные станции, поддерживающие </a:t>
            </a:r>
            <a:r>
              <a:rPr lang="ru-RU" dirty="0" err="1"/>
              <a:t>MAVLink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Другие платформы:</a:t>
            </a:r>
            <a:r>
              <a:rPr lang="ru-RU" dirty="0"/>
              <a:t> Поддерживается множеством </a:t>
            </a:r>
            <a:r>
              <a:rPr lang="ru-RU" dirty="0" err="1"/>
              <a:t>кастомных</a:t>
            </a:r>
            <a:r>
              <a:rPr lang="ru-RU" dirty="0"/>
              <a:t> решений и других платформ с открытым исходным кодом.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42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368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6200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351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813170db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19813170db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96b218f55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96b218f55d_0_0"/>
          <p:cNvSpPr txBox="1"/>
          <p:nvPr/>
        </p:nvSpPr>
        <p:spPr>
          <a:xfrm>
            <a:off x="630926" y="1643506"/>
            <a:ext cx="462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Тема № 3.10</a:t>
            </a:r>
            <a:endParaRPr sz="1800" b="0" i="0" u="none" strike="noStrike" cap="none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g196b218f55d_0_0"/>
          <p:cNvSpPr/>
          <p:nvPr/>
        </p:nvSpPr>
        <p:spPr>
          <a:xfrm>
            <a:off x="633174" y="2066750"/>
            <a:ext cx="11031002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800" b="1" i="0" u="none" strike="noStrike" cap="none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Выбор подходящего API для управления дронами и интеграция его в приложение или систему управления</a:t>
            </a:r>
          </a:p>
        </p:txBody>
      </p:sp>
      <p:sp>
        <p:nvSpPr>
          <p:cNvPr id="92" name="Google Shape;92;g196b218f55d_0_0"/>
          <p:cNvSpPr txBox="1"/>
          <p:nvPr/>
        </p:nvSpPr>
        <p:spPr>
          <a:xfrm>
            <a:off x="630926" y="4009676"/>
            <a:ext cx="462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900" b="0" i="0" u="none" strike="noStrike" cap="none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Лекция </a:t>
            </a:r>
            <a:endParaRPr sz="1900" b="0" i="0" u="none" strike="noStrike" cap="none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" name="Google Shape;93;g196b218f55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725" y="4862774"/>
            <a:ext cx="2748000" cy="13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10073668" cy="53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 dirty="0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API для управления дронами</a:t>
            </a:r>
            <a:endParaRPr lang="en-US" sz="3200" b="1" i="0" u="none" strike="noStrike" cap="none" dirty="0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g12bde07e62c_1_67"/>
          <p:cNvSpPr/>
          <p:nvPr/>
        </p:nvSpPr>
        <p:spPr>
          <a:xfrm>
            <a:off x="1185620" y="1539397"/>
            <a:ext cx="411675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DJI SDK</a:t>
            </a:r>
            <a:endParaRPr lang="ru-RU"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33;g196b218f55d_0_40">
            <a:extLst>
              <a:ext uri="{FF2B5EF4-FFF2-40B4-BE49-F238E27FC236}">
                <a16:creationId xmlns:a16="http://schemas.microsoft.com/office/drawing/2014/main" id="{F285207B-FB94-4880-B371-FAF437431F48}"/>
              </a:ext>
            </a:extLst>
          </p:cNvPr>
          <p:cNvSpPr/>
          <p:nvPr/>
        </p:nvSpPr>
        <p:spPr>
          <a:xfrm>
            <a:off x="1185620" y="2478418"/>
            <a:ext cx="4090797" cy="2840185"/>
          </a:xfrm>
          <a:prstGeom prst="rect">
            <a:avLst/>
          </a:prstGeom>
          <a:ln w="25400" cap="rnd">
            <a:solidFill>
              <a:schemeClr val="accent5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Поддержка управления дроном, доступ к камере и сенсорам, интеграция с мобильными устройствами, возможность разработки под различные платформы (</a:t>
            </a:r>
            <a:r>
              <a:rPr lang="ru-RU" sz="2000" b="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iOS</a:t>
            </a: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ru-RU" sz="2000" b="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Android</a:t>
            </a: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).</a:t>
            </a:r>
          </a:p>
        </p:txBody>
      </p:sp>
      <p:sp>
        <p:nvSpPr>
          <p:cNvPr id="13" name="Google Shape;99;g12bde07e62c_1_67">
            <a:extLst>
              <a:ext uri="{FF2B5EF4-FFF2-40B4-BE49-F238E27FC236}">
                <a16:creationId xmlns:a16="http://schemas.microsoft.com/office/drawing/2014/main" id="{B444B0E4-D7F9-4F87-834B-7389C45A493F}"/>
              </a:ext>
            </a:extLst>
          </p:cNvPr>
          <p:cNvSpPr/>
          <p:nvPr/>
        </p:nvSpPr>
        <p:spPr>
          <a:xfrm>
            <a:off x="6916342" y="1539397"/>
            <a:ext cx="430443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300" b="1" i="0" u="none" strike="noStrike" cap="none" dirty="0" err="1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MAVLink</a:t>
            </a:r>
            <a:endParaRPr lang="ru-RU"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33;g196b218f55d_0_40">
            <a:extLst>
              <a:ext uri="{FF2B5EF4-FFF2-40B4-BE49-F238E27FC236}">
                <a16:creationId xmlns:a16="http://schemas.microsoft.com/office/drawing/2014/main" id="{AE73FF44-D82C-482E-BE77-FD411686B7DB}"/>
              </a:ext>
            </a:extLst>
          </p:cNvPr>
          <p:cNvSpPr/>
          <p:nvPr/>
        </p:nvSpPr>
        <p:spPr>
          <a:xfrm>
            <a:off x="6916342" y="2478418"/>
            <a:ext cx="4304431" cy="2840185"/>
          </a:xfrm>
          <a:prstGeom prst="rect">
            <a:avLst/>
          </a:prstGeom>
          <a:ln w="25400" cap="rnd">
            <a:solidFill>
              <a:schemeClr val="accent5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Поддержка автономных миссий, двусторонняя передача данных в реальном времени, совместимость с различными платформами и программным обеспечением.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717AA6A-B9E1-45CB-A19E-CFFF2B8AE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23" b="29999"/>
          <a:stretch/>
        </p:blipFill>
        <p:spPr bwMode="auto">
          <a:xfrm>
            <a:off x="6881258" y="4485639"/>
            <a:ext cx="2738933" cy="11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Google Shape;98;g12bde07e62c_1_67"/>
          <p:cNvSpPr/>
          <p:nvPr/>
        </p:nvSpPr>
        <p:spPr>
          <a:xfrm>
            <a:off x="609200" y="570900"/>
            <a:ext cx="10073668" cy="53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DJI SDK: </a:t>
            </a:r>
            <a:r>
              <a:rPr lang="ru-RU" sz="3200" b="1" i="0" u="none" strike="noStrike" cap="none" dirty="0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Подробный обзор</a:t>
            </a:r>
            <a:endParaRPr lang="en-US" sz="3200" b="1" i="0" u="none" strike="noStrike" cap="none" dirty="0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33;g196b218f55d_0_40">
            <a:extLst>
              <a:ext uri="{FF2B5EF4-FFF2-40B4-BE49-F238E27FC236}">
                <a16:creationId xmlns:a16="http://schemas.microsoft.com/office/drawing/2014/main" id="{F285207B-FB94-4880-B371-FAF437431F48}"/>
              </a:ext>
            </a:extLst>
          </p:cNvPr>
          <p:cNvSpPr/>
          <p:nvPr/>
        </p:nvSpPr>
        <p:spPr>
          <a:xfrm>
            <a:off x="609199" y="1230804"/>
            <a:ext cx="11084271" cy="2070335"/>
          </a:xfrm>
          <a:prstGeom prst="rect">
            <a:avLst/>
          </a:prstGeom>
          <a:ln w="25400" cap="rnd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sz="20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DJI SDK </a:t>
            </a: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(Software Development Kit) — это набор инструментов и библиотек, предоставляемый компанией DJI для разработчиков, позволяющий создавать приложения, взаимодействующие с дронами DJI. SDK предоставляет доступ ко всем ключевым функциям дронов, включая управление полетом, камерой, сенсорами и получение телеметрических данных.</a:t>
            </a:r>
          </a:p>
        </p:txBody>
      </p:sp>
      <p:sp>
        <p:nvSpPr>
          <p:cNvPr id="7" name="Google Shape;99;g12bde07e62c_1_67">
            <a:extLst>
              <a:ext uri="{FF2B5EF4-FFF2-40B4-BE49-F238E27FC236}">
                <a16:creationId xmlns:a16="http://schemas.microsoft.com/office/drawing/2014/main" id="{BE6C4DA6-8C5E-4124-99F8-9EF604424995}"/>
              </a:ext>
            </a:extLst>
          </p:cNvPr>
          <p:cNvSpPr/>
          <p:nvPr/>
        </p:nvSpPr>
        <p:spPr>
          <a:xfrm>
            <a:off x="725437" y="3262712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Поддерживаемые дроны</a:t>
            </a:r>
            <a:endParaRPr lang="en-US"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Mavic Series">
            <a:extLst>
              <a:ext uri="{FF2B5EF4-FFF2-40B4-BE49-F238E27FC236}">
                <a16:creationId xmlns:a16="http://schemas.microsoft.com/office/drawing/2014/main" id="{6B1D87A1-D1B5-4CDE-955C-65C3BD151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81" t="20339" r="26971"/>
          <a:stretch/>
        </p:blipFill>
        <p:spPr bwMode="auto">
          <a:xfrm>
            <a:off x="4926729" y="4293031"/>
            <a:ext cx="2054637" cy="152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88F6000-B90F-43F8-A932-846AFD4A5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1" y="4376406"/>
            <a:ext cx="2727785" cy="143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E5193F-ADC7-4563-A15B-2A7021E6574F}"/>
              </a:ext>
            </a:extLst>
          </p:cNvPr>
          <p:cNvSpPr txBox="1"/>
          <p:nvPr/>
        </p:nvSpPr>
        <p:spPr>
          <a:xfrm>
            <a:off x="935675" y="6062009"/>
            <a:ext cx="974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0" i="0" cap="all" dirty="0">
                <a:solidFill>
                  <a:srgbClr val="707473"/>
                </a:solidFill>
                <a:effectLst/>
                <a:latin typeface="inherit"/>
              </a:rPr>
              <a:t>Phantom </a:t>
            </a:r>
            <a:endParaRPr lang="en-US" b="0" i="0" dirty="0">
              <a:solidFill>
                <a:srgbClr val="44A8F2"/>
              </a:solidFill>
              <a:effectLst/>
              <a:latin typeface="Gotha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7DA66-3389-4430-9C0D-CAC25CF28955}"/>
              </a:ext>
            </a:extLst>
          </p:cNvPr>
          <p:cNvSpPr txBox="1"/>
          <p:nvPr/>
        </p:nvSpPr>
        <p:spPr>
          <a:xfrm>
            <a:off x="5466819" y="6033801"/>
            <a:ext cx="974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0" i="0" cap="all" dirty="0">
                <a:solidFill>
                  <a:srgbClr val="707473"/>
                </a:solidFill>
                <a:effectLst/>
                <a:latin typeface="inherit"/>
              </a:rPr>
              <a:t>Mavic </a:t>
            </a:r>
            <a:endParaRPr lang="en-US" b="0" i="0" dirty="0">
              <a:solidFill>
                <a:srgbClr val="44A8F2"/>
              </a:solidFill>
              <a:effectLst/>
              <a:latin typeface="Gotham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795205D-4A9B-495D-B018-A9E6CEE20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9" r="13639"/>
          <a:stretch/>
        </p:blipFill>
        <p:spPr bwMode="auto">
          <a:xfrm>
            <a:off x="2819586" y="4281805"/>
            <a:ext cx="2054637" cy="153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253DDE-AA56-4AB5-94E5-2AC32F17B53B}"/>
              </a:ext>
            </a:extLst>
          </p:cNvPr>
          <p:cNvSpPr txBox="1"/>
          <p:nvPr/>
        </p:nvSpPr>
        <p:spPr>
          <a:xfrm>
            <a:off x="3395146" y="6033801"/>
            <a:ext cx="974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0" i="0" cap="all" dirty="0">
                <a:solidFill>
                  <a:srgbClr val="707473"/>
                </a:solidFill>
                <a:effectLst/>
                <a:latin typeface="inherit"/>
              </a:rPr>
              <a:t>Inspire </a:t>
            </a:r>
            <a:endParaRPr lang="en-US" b="0" i="0" dirty="0">
              <a:solidFill>
                <a:srgbClr val="44A8F2"/>
              </a:solidFill>
              <a:effectLst/>
              <a:latin typeface="Gotha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A32DA-A971-44A0-806B-295EB71D991A}"/>
              </a:ext>
            </a:extLst>
          </p:cNvPr>
          <p:cNvSpPr txBox="1"/>
          <p:nvPr/>
        </p:nvSpPr>
        <p:spPr>
          <a:xfrm>
            <a:off x="11018131" y="7021138"/>
            <a:ext cx="974456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0" i="0" cap="all" dirty="0" err="1">
                <a:solidFill>
                  <a:srgbClr val="707473"/>
                </a:solidFill>
                <a:effectLst/>
                <a:latin typeface="inherit"/>
              </a:rPr>
              <a:t>Matrice</a:t>
            </a:r>
            <a:r>
              <a:rPr lang="en-US" b="0" i="0" cap="all" dirty="0">
                <a:solidFill>
                  <a:srgbClr val="707473"/>
                </a:solidFill>
                <a:effectLst/>
                <a:latin typeface="inherit"/>
              </a:rPr>
              <a:t> </a:t>
            </a:r>
            <a:endParaRPr lang="en-US" b="0" i="0" dirty="0">
              <a:solidFill>
                <a:srgbClr val="44A8F2"/>
              </a:solidFill>
              <a:effectLst/>
              <a:latin typeface="Gotham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FC5E07D-2C88-4831-9B72-E8A065A77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2" t="3099" r="21177" b="54591"/>
          <a:stretch/>
        </p:blipFill>
        <p:spPr bwMode="auto">
          <a:xfrm>
            <a:off x="9651378" y="4293030"/>
            <a:ext cx="2371241" cy="152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079ADBF-B6CC-46B5-9B5E-02F4CD02FD67}"/>
              </a:ext>
            </a:extLst>
          </p:cNvPr>
          <p:cNvSpPr txBox="1"/>
          <p:nvPr/>
        </p:nvSpPr>
        <p:spPr>
          <a:xfrm>
            <a:off x="7763496" y="6033800"/>
            <a:ext cx="974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0" i="0" cap="all" dirty="0" err="1">
                <a:solidFill>
                  <a:srgbClr val="707473"/>
                </a:solidFill>
                <a:effectLst/>
                <a:latin typeface="inherit"/>
              </a:rPr>
              <a:t>Matrice</a:t>
            </a:r>
            <a:endParaRPr lang="en-US" b="0" i="0" dirty="0">
              <a:solidFill>
                <a:srgbClr val="44A8F2"/>
              </a:solidFill>
              <a:effectLst/>
              <a:latin typeface="Gotha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E057C6-7074-4B82-87ED-73B08646A9B0}"/>
              </a:ext>
            </a:extLst>
          </p:cNvPr>
          <p:cNvSpPr txBox="1"/>
          <p:nvPr/>
        </p:nvSpPr>
        <p:spPr>
          <a:xfrm>
            <a:off x="10349770" y="6051798"/>
            <a:ext cx="974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0" i="0" cap="all" dirty="0">
                <a:solidFill>
                  <a:srgbClr val="707473"/>
                </a:solidFill>
                <a:effectLst/>
                <a:latin typeface="inherit"/>
              </a:rPr>
              <a:t>DJI Mini </a:t>
            </a:r>
            <a:endParaRPr lang="en-US" b="0" i="0" dirty="0">
              <a:solidFill>
                <a:srgbClr val="44A8F2"/>
              </a:solidFill>
              <a:effectLst/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54186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10073668" cy="53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DJI SDK: </a:t>
            </a:r>
            <a:r>
              <a:rPr lang="ru-RU" sz="3200" b="1" i="0" u="none" strike="noStrike" cap="none" dirty="0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Подробный обзор</a:t>
            </a:r>
            <a:endParaRPr lang="en-US" sz="3200" b="1" i="0" u="none" strike="noStrike" cap="none" dirty="0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99;g12bde07e62c_1_67">
            <a:extLst>
              <a:ext uri="{FF2B5EF4-FFF2-40B4-BE49-F238E27FC236}">
                <a16:creationId xmlns:a16="http://schemas.microsoft.com/office/drawing/2014/main" id="{BE6C4DA6-8C5E-4124-99F8-9EF604424995}"/>
              </a:ext>
            </a:extLst>
          </p:cNvPr>
          <p:cNvSpPr/>
          <p:nvPr/>
        </p:nvSpPr>
        <p:spPr>
          <a:xfrm>
            <a:off x="609200" y="1201438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Возможности</a:t>
            </a:r>
            <a:endParaRPr lang="en-US"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A32DA-A971-44A0-806B-295EB71D991A}"/>
              </a:ext>
            </a:extLst>
          </p:cNvPr>
          <p:cNvSpPr txBox="1"/>
          <p:nvPr/>
        </p:nvSpPr>
        <p:spPr>
          <a:xfrm>
            <a:off x="11018131" y="7021138"/>
            <a:ext cx="974456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0" i="0" cap="all" dirty="0" err="1">
                <a:solidFill>
                  <a:srgbClr val="707473"/>
                </a:solidFill>
                <a:effectLst/>
                <a:latin typeface="inherit"/>
              </a:rPr>
              <a:t>Matrice</a:t>
            </a:r>
            <a:r>
              <a:rPr lang="en-US" b="0" i="0" cap="all" dirty="0">
                <a:solidFill>
                  <a:srgbClr val="707473"/>
                </a:solidFill>
                <a:effectLst/>
                <a:latin typeface="inherit"/>
              </a:rPr>
              <a:t> </a:t>
            </a:r>
            <a:endParaRPr lang="en-US" b="0" i="0" dirty="0">
              <a:solidFill>
                <a:srgbClr val="44A8F2"/>
              </a:solidFill>
              <a:effectLst/>
              <a:latin typeface="Gotham"/>
            </a:endParaRPr>
          </a:p>
        </p:txBody>
      </p:sp>
      <p:sp>
        <p:nvSpPr>
          <p:cNvPr id="17" name="Google Shape;133;g196b218f55d_0_40">
            <a:extLst>
              <a:ext uri="{FF2B5EF4-FFF2-40B4-BE49-F238E27FC236}">
                <a16:creationId xmlns:a16="http://schemas.microsoft.com/office/drawing/2014/main" id="{E947233C-E8F2-4063-8F0D-6688026AFB94}"/>
              </a:ext>
            </a:extLst>
          </p:cNvPr>
          <p:cNvSpPr/>
          <p:nvPr/>
        </p:nvSpPr>
        <p:spPr>
          <a:xfrm>
            <a:off x="609199" y="1882836"/>
            <a:ext cx="10408931" cy="237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Управление полетом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Управление камерой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Телеметрия и сенсоры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Интеграция с мобильными устройствами</a:t>
            </a:r>
            <a:endParaRPr lang="ru-RU" sz="2000" dirty="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" name="Google Shape;99;g12bde07e62c_1_67">
            <a:extLst>
              <a:ext uri="{FF2B5EF4-FFF2-40B4-BE49-F238E27FC236}">
                <a16:creationId xmlns:a16="http://schemas.microsoft.com/office/drawing/2014/main" id="{60E24617-C48B-4A76-9BC0-4055651ADD89}"/>
              </a:ext>
            </a:extLst>
          </p:cNvPr>
          <p:cNvSpPr/>
          <p:nvPr/>
        </p:nvSpPr>
        <p:spPr>
          <a:xfrm>
            <a:off x="609200" y="4099617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Преимущества</a:t>
            </a:r>
            <a:endParaRPr lang="en-US"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133;g196b218f55d_0_40">
            <a:extLst>
              <a:ext uri="{FF2B5EF4-FFF2-40B4-BE49-F238E27FC236}">
                <a16:creationId xmlns:a16="http://schemas.microsoft.com/office/drawing/2014/main" id="{64A4A5A3-7777-48A8-B7C8-DAA2D05400D2}"/>
              </a:ext>
            </a:extLst>
          </p:cNvPr>
          <p:cNvSpPr/>
          <p:nvPr/>
        </p:nvSpPr>
        <p:spPr>
          <a:xfrm>
            <a:off x="609199" y="4781015"/>
            <a:ext cx="10408931" cy="237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Глубокая интеграция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Обширная документация и поддержка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Стабильность и производительность</a:t>
            </a:r>
          </a:p>
        </p:txBody>
      </p:sp>
    </p:spTree>
    <p:extLst>
      <p:ext uri="{BB962C8B-B14F-4D97-AF65-F5344CB8AC3E}">
        <p14:creationId xmlns:p14="http://schemas.microsoft.com/office/powerpoint/2010/main" val="145200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10073668" cy="53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MAVLink</a:t>
            </a:r>
            <a:r>
              <a:rPr lang="en-US" sz="3200" b="1" i="0" u="none" strike="noStrike" cap="none" dirty="0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ru-RU" sz="3200" b="1" i="0" u="none" strike="noStrike" cap="none" dirty="0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Подробный обзор</a:t>
            </a:r>
            <a:endParaRPr lang="en-US" sz="3200" b="1" i="0" u="none" strike="noStrike" cap="none" dirty="0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A32DA-A971-44A0-806B-295EB71D991A}"/>
              </a:ext>
            </a:extLst>
          </p:cNvPr>
          <p:cNvSpPr txBox="1"/>
          <p:nvPr/>
        </p:nvSpPr>
        <p:spPr>
          <a:xfrm>
            <a:off x="11018131" y="7021138"/>
            <a:ext cx="974456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0" i="0" cap="all" dirty="0" err="1">
                <a:solidFill>
                  <a:srgbClr val="707473"/>
                </a:solidFill>
                <a:effectLst/>
                <a:latin typeface="inherit"/>
              </a:rPr>
              <a:t>Matrice</a:t>
            </a:r>
            <a:r>
              <a:rPr lang="en-US" b="0" i="0" cap="all" dirty="0">
                <a:solidFill>
                  <a:srgbClr val="707473"/>
                </a:solidFill>
                <a:effectLst/>
                <a:latin typeface="inherit"/>
              </a:rPr>
              <a:t> </a:t>
            </a:r>
            <a:endParaRPr lang="en-US" b="0" i="0" dirty="0">
              <a:solidFill>
                <a:srgbClr val="44A8F2"/>
              </a:solidFill>
              <a:effectLst/>
              <a:latin typeface="Gotham"/>
            </a:endParaRPr>
          </a:p>
        </p:txBody>
      </p:sp>
      <p:sp>
        <p:nvSpPr>
          <p:cNvPr id="21" name="Google Shape;133;g196b218f55d_0_40">
            <a:extLst>
              <a:ext uri="{FF2B5EF4-FFF2-40B4-BE49-F238E27FC236}">
                <a16:creationId xmlns:a16="http://schemas.microsoft.com/office/drawing/2014/main" id="{64A4A5A3-7777-48A8-B7C8-DAA2D05400D2}"/>
              </a:ext>
            </a:extLst>
          </p:cNvPr>
          <p:cNvSpPr/>
          <p:nvPr/>
        </p:nvSpPr>
        <p:spPr>
          <a:xfrm>
            <a:off x="609199" y="3835618"/>
            <a:ext cx="10408931" cy="237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en-US" sz="2000" b="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ArduPilot</a:t>
            </a:r>
            <a:endParaRPr lang="ru-RU" sz="2000" b="0" i="0" u="none" strike="noStrike" cap="none" dirty="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en-US" sz="2000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PX4</a:t>
            </a:r>
            <a:endParaRPr lang="ru-RU" sz="2000" dirty="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Наземные станции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Другие платформы (кастомные в т.ч.)</a:t>
            </a:r>
          </a:p>
        </p:txBody>
      </p:sp>
      <p:sp>
        <p:nvSpPr>
          <p:cNvPr id="8" name="Google Shape;133;g196b218f55d_0_40">
            <a:extLst>
              <a:ext uri="{FF2B5EF4-FFF2-40B4-BE49-F238E27FC236}">
                <a16:creationId xmlns:a16="http://schemas.microsoft.com/office/drawing/2014/main" id="{DF889AA2-016B-4C01-B284-01F9C2853E2B}"/>
              </a:ext>
            </a:extLst>
          </p:cNvPr>
          <p:cNvSpPr/>
          <p:nvPr/>
        </p:nvSpPr>
        <p:spPr>
          <a:xfrm>
            <a:off x="609199" y="1207557"/>
            <a:ext cx="11084271" cy="2070335"/>
          </a:xfrm>
          <a:prstGeom prst="rect">
            <a:avLst/>
          </a:prstGeom>
          <a:ln w="25400" cap="rnd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sz="2000" b="1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MAVLink</a:t>
            </a:r>
            <a:r>
              <a:rPr lang="ru-RU" sz="20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(Micro Air Vehicle Link) — это легковесный двунаправленный коммуникационный протокол для взаимодействия между дроном и наземной станцией, другими беспилотными аппаратами или программными решениями</a:t>
            </a:r>
          </a:p>
        </p:txBody>
      </p:sp>
      <p:sp>
        <p:nvSpPr>
          <p:cNvPr id="9" name="Google Shape;99;g12bde07e62c_1_67">
            <a:extLst>
              <a:ext uri="{FF2B5EF4-FFF2-40B4-BE49-F238E27FC236}">
                <a16:creationId xmlns:a16="http://schemas.microsoft.com/office/drawing/2014/main" id="{74C67691-1594-4174-A175-8499EA99D731}"/>
              </a:ext>
            </a:extLst>
          </p:cNvPr>
          <p:cNvSpPr/>
          <p:nvPr/>
        </p:nvSpPr>
        <p:spPr>
          <a:xfrm>
            <a:off x="609200" y="3134850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Поддерживаемые платформы:</a:t>
            </a:r>
            <a:endParaRPr lang="en-US"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7171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10073668" cy="53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MAVLink</a:t>
            </a:r>
            <a:r>
              <a:rPr lang="en-US" sz="3200" b="1" i="0" u="none" strike="noStrike" cap="none" dirty="0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ru-RU" sz="3200" b="1" i="0" u="none" strike="noStrike" cap="none" dirty="0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Подробный обзор</a:t>
            </a:r>
            <a:endParaRPr lang="en-US" sz="3200" b="1" i="0" u="none" strike="noStrike" cap="none" dirty="0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A32DA-A971-44A0-806B-295EB71D991A}"/>
              </a:ext>
            </a:extLst>
          </p:cNvPr>
          <p:cNvSpPr txBox="1"/>
          <p:nvPr/>
        </p:nvSpPr>
        <p:spPr>
          <a:xfrm>
            <a:off x="11018131" y="7021138"/>
            <a:ext cx="974456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0" i="0" cap="all" dirty="0" err="1">
                <a:solidFill>
                  <a:srgbClr val="707473"/>
                </a:solidFill>
                <a:effectLst/>
                <a:latin typeface="inherit"/>
              </a:rPr>
              <a:t>Matrice</a:t>
            </a:r>
            <a:r>
              <a:rPr lang="en-US" b="0" i="0" cap="all" dirty="0">
                <a:solidFill>
                  <a:srgbClr val="707473"/>
                </a:solidFill>
                <a:effectLst/>
                <a:latin typeface="inherit"/>
              </a:rPr>
              <a:t> </a:t>
            </a:r>
            <a:endParaRPr lang="en-US" b="0" i="0" dirty="0">
              <a:solidFill>
                <a:srgbClr val="44A8F2"/>
              </a:solidFill>
              <a:effectLst/>
              <a:latin typeface="Gotham"/>
            </a:endParaRPr>
          </a:p>
        </p:txBody>
      </p:sp>
      <p:sp>
        <p:nvSpPr>
          <p:cNvPr id="7" name="Google Shape;99;g12bde07e62c_1_67">
            <a:extLst>
              <a:ext uri="{FF2B5EF4-FFF2-40B4-BE49-F238E27FC236}">
                <a16:creationId xmlns:a16="http://schemas.microsoft.com/office/drawing/2014/main" id="{3DF09666-180C-4617-98E5-BF1A0B850231}"/>
              </a:ext>
            </a:extLst>
          </p:cNvPr>
          <p:cNvSpPr/>
          <p:nvPr/>
        </p:nvSpPr>
        <p:spPr>
          <a:xfrm>
            <a:off x="609200" y="1201438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Возможности</a:t>
            </a:r>
            <a:endParaRPr lang="en-US"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33;g196b218f55d_0_40">
            <a:extLst>
              <a:ext uri="{FF2B5EF4-FFF2-40B4-BE49-F238E27FC236}">
                <a16:creationId xmlns:a16="http://schemas.microsoft.com/office/drawing/2014/main" id="{BC13EBFB-8BD9-432E-A467-B13AE688394B}"/>
              </a:ext>
            </a:extLst>
          </p:cNvPr>
          <p:cNvSpPr/>
          <p:nvPr/>
        </p:nvSpPr>
        <p:spPr>
          <a:xfrm>
            <a:off x="609200" y="1882836"/>
            <a:ext cx="4923696" cy="237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Автономные миссии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Двусторонняя связь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Гибкость и кастомизация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Интеграция с различными системами</a:t>
            </a:r>
          </a:p>
        </p:txBody>
      </p:sp>
      <p:sp>
        <p:nvSpPr>
          <p:cNvPr id="11" name="Google Shape;99;g12bde07e62c_1_67">
            <a:extLst>
              <a:ext uri="{FF2B5EF4-FFF2-40B4-BE49-F238E27FC236}">
                <a16:creationId xmlns:a16="http://schemas.microsoft.com/office/drawing/2014/main" id="{970194FC-E2E6-4BB7-84AF-2CE03D60A27B}"/>
              </a:ext>
            </a:extLst>
          </p:cNvPr>
          <p:cNvSpPr/>
          <p:nvPr/>
        </p:nvSpPr>
        <p:spPr>
          <a:xfrm>
            <a:off x="609200" y="4099617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Преимущества</a:t>
            </a:r>
            <a:endParaRPr lang="en-US"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33;g196b218f55d_0_40">
            <a:extLst>
              <a:ext uri="{FF2B5EF4-FFF2-40B4-BE49-F238E27FC236}">
                <a16:creationId xmlns:a16="http://schemas.microsoft.com/office/drawing/2014/main" id="{2C5BF6BB-12B2-490F-AFA9-41418FE0D7F6}"/>
              </a:ext>
            </a:extLst>
          </p:cNvPr>
          <p:cNvSpPr/>
          <p:nvPr/>
        </p:nvSpPr>
        <p:spPr>
          <a:xfrm>
            <a:off x="609199" y="4781015"/>
            <a:ext cx="10408931" cy="237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Открытый исходный код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Широкое сообщество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Совместимость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Широкое применение</a:t>
            </a:r>
          </a:p>
        </p:txBody>
      </p:sp>
    </p:spTree>
    <p:extLst>
      <p:ext uri="{BB962C8B-B14F-4D97-AF65-F5344CB8AC3E}">
        <p14:creationId xmlns:p14="http://schemas.microsoft.com/office/powerpoint/2010/main" val="226275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10073668" cy="53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 dirty="0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Сравнение DJI SDK и </a:t>
            </a:r>
            <a:r>
              <a:rPr lang="ru-RU" sz="3200" b="1" i="0" u="none" strike="noStrike" cap="none" dirty="0" err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MAVLink</a:t>
            </a:r>
            <a:endParaRPr lang="en-US" sz="3200" b="1" i="0" u="none" strike="noStrike" cap="none" dirty="0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A32DA-A971-44A0-806B-295EB71D991A}"/>
              </a:ext>
            </a:extLst>
          </p:cNvPr>
          <p:cNvSpPr txBox="1"/>
          <p:nvPr/>
        </p:nvSpPr>
        <p:spPr>
          <a:xfrm>
            <a:off x="11018131" y="7021138"/>
            <a:ext cx="974456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0" i="0" cap="all" dirty="0" err="1">
                <a:solidFill>
                  <a:srgbClr val="707473"/>
                </a:solidFill>
                <a:effectLst/>
                <a:latin typeface="inherit"/>
              </a:rPr>
              <a:t>Matrice</a:t>
            </a:r>
            <a:r>
              <a:rPr lang="en-US" b="0" i="0" cap="all" dirty="0">
                <a:solidFill>
                  <a:srgbClr val="707473"/>
                </a:solidFill>
                <a:effectLst/>
                <a:latin typeface="inherit"/>
              </a:rPr>
              <a:t> </a:t>
            </a:r>
            <a:endParaRPr lang="en-US" b="0" i="0" dirty="0">
              <a:solidFill>
                <a:srgbClr val="44A8F2"/>
              </a:solidFill>
              <a:effectLst/>
              <a:latin typeface="Gotham"/>
            </a:endParaRPr>
          </a:p>
        </p:txBody>
      </p:sp>
      <p:sp>
        <p:nvSpPr>
          <p:cNvPr id="7" name="Google Shape;99;g12bde07e62c_1_67">
            <a:extLst>
              <a:ext uri="{FF2B5EF4-FFF2-40B4-BE49-F238E27FC236}">
                <a16:creationId xmlns:a16="http://schemas.microsoft.com/office/drawing/2014/main" id="{3DF09666-180C-4617-98E5-BF1A0B850231}"/>
              </a:ext>
            </a:extLst>
          </p:cNvPr>
          <p:cNvSpPr/>
          <p:nvPr/>
        </p:nvSpPr>
        <p:spPr>
          <a:xfrm>
            <a:off x="609200" y="1201438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Сравнение возможностей:</a:t>
            </a:r>
            <a:endParaRPr lang="en-US"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33;g196b218f55d_0_40">
            <a:extLst>
              <a:ext uri="{FF2B5EF4-FFF2-40B4-BE49-F238E27FC236}">
                <a16:creationId xmlns:a16="http://schemas.microsoft.com/office/drawing/2014/main" id="{BC13EBFB-8BD9-432E-A467-B13AE688394B}"/>
              </a:ext>
            </a:extLst>
          </p:cNvPr>
          <p:cNvSpPr/>
          <p:nvPr/>
        </p:nvSpPr>
        <p:spPr>
          <a:xfrm>
            <a:off x="609199" y="1836342"/>
            <a:ext cx="10408931" cy="237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1" dirty="0">
                <a:solidFill>
                  <a:schemeClr val="tx1"/>
                </a:solidFill>
                <a:latin typeface="Montserrat Medium" panose="00000600000000000000" pitchFamily="2" charset="-52"/>
              </a:rPr>
              <a:t>Поддерживаемые устройства:</a:t>
            </a:r>
            <a:endParaRPr lang="ru-RU" sz="2000" b="1" dirty="0">
              <a:solidFill>
                <a:schemeClr val="tx1"/>
              </a:solidFill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" name="Google Shape;133;g196b218f55d_0_40">
            <a:extLst>
              <a:ext uri="{FF2B5EF4-FFF2-40B4-BE49-F238E27FC236}">
                <a16:creationId xmlns:a16="http://schemas.microsoft.com/office/drawing/2014/main" id="{2C5BF6BB-12B2-490F-AFA9-41418FE0D7F6}"/>
              </a:ext>
            </a:extLst>
          </p:cNvPr>
          <p:cNvSpPr/>
          <p:nvPr/>
        </p:nvSpPr>
        <p:spPr>
          <a:xfrm>
            <a:off x="1583656" y="2385271"/>
            <a:ext cx="10408931" cy="237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Courier New" panose="02070309020205020404" pitchFamily="49" charset="0"/>
              <a:buChar char="o"/>
            </a:pP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DJI SDK: Предназначен исключительно для работы с дронами компании DJI (серии </a:t>
            </a:r>
            <a:r>
              <a:rPr lang="ru-RU" sz="2000" b="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Mavic</a:t>
            </a: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Phantom, </a:t>
            </a:r>
            <a:r>
              <a:rPr lang="ru-RU" sz="2000" b="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Inspire</a:t>
            </a: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ru-RU" sz="2000" b="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Matrice</a:t>
            </a: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и т.д.).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Courier New" panose="02070309020205020404" pitchFamily="49" charset="0"/>
              <a:buChar char="o"/>
            </a:pPr>
            <a:r>
              <a:rPr lang="ru-RU" sz="2000" b="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MAVLink</a:t>
            </a: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Поддерживает широкий спектр дронов, включая кастомные модели, работающие на платформах </a:t>
            </a:r>
            <a:r>
              <a:rPr lang="ru-RU" sz="2000" b="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ArduPilot</a:t>
            </a: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и PX4, </a:t>
            </a:r>
            <a:endParaRPr lang="ru-RU" sz="2000" dirty="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" name="Google Shape;133;g196b218f55d_0_40">
            <a:extLst>
              <a:ext uri="{FF2B5EF4-FFF2-40B4-BE49-F238E27FC236}">
                <a16:creationId xmlns:a16="http://schemas.microsoft.com/office/drawing/2014/main" id="{5E851941-8893-4393-B564-276D4B0321B7}"/>
              </a:ext>
            </a:extLst>
          </p:cNvPr>
          <p:cNvSpPr/>
          <p:nvPr/>
        </p:nvSpPr>
        <p:spPr>
          <a:xfrm>
            <a:off x="609199" y="4193748"/>
            <a:ext cx="10408931" cy="237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1" dirty="0">
                <a:solidFill>
                  <a:schemeClr val="tx1"/>
                </a:solidFill>
                <a:latin typeface="Montserrat Medium" panose="00000600000000000000" pitchFamily="2" charset="-52"/>
              </a:rPr>
              <a:t>Гибкость и кастомизация:</a:t>
            </a:r>
            <a:endParaRPr lang="ru-RU" sz="2000" b="1" dirty="0">
              <a:solidFill>
                <a:schemeClr val="tx1"/>
              </a:solidFill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" name="Google Shape;133;g196b218f55d_0_40">
            <a:extLst>
              <a:ext uri="{FF2B5EF4-FFF2-40B4-BE49-F238E27FC236}">
                <a16:creationId xmlns:a16="http://schemas.microsoft.com/office/drawing/2014/main" id="{DE88C403-B7C2-4AC8-8926-1A56C2CDF721}"/>
              </a:ext>
            </a:extLst>
          </p:cNvPr>
          <p:cNvSpPr/>
          <p:nvPr/>
        </p:nvSpPr>
        <p:spPr>
          <a:xfrm>
            <a:off x="1583656" y="4641940"/>
            <a:ext cx="10408931" cy="237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Courier New" panose="02070309020205020404" pitchFamily="49" charset="0"/>
              <a:buChar char="o"/>
            </a:pP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DJI SDK: Обеспечивает глубокую интеграцию с аппаратным обеспечением DJI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Courier New" panose="02070309020205020404" pitchFamily="49" charset="0"/>
              <a:buChar char="o"/>
            </a:pPr>
            <a:r>
              <a:rPr lang="ru-RU" sz="2000" b="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MAVLink</a:t>
            </a: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Высокая гибкость и возможность кастомизации. Поддерживает создание собственных команд и функций, совместим с множеством различных платформ и устройств.</a:t>
            </a:r>
            <a:endParaRPr lang="ru-RU" sz="2000" dirty="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349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10073668" cy="53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 dirty="0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Сравнение DJI SDK и </a:t>
            </a:r>
            <a:r>
              <a:rPr lang="ru-RU" sz="3200" b="1" i="0" u="none" strike="noStrike" cap="none" dirty="0" err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MAVLink</a:t>
            </a:r>
            <a:endParaRPr lang="en-US" sz="3200" b="1" i="0" u="none" strike="noStrike" cap="none" dirty="0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A32DA-A971-44A0-806B-295EB71D991A}"/>
              </a:ext>
            </a:extLst>
          </p:cNvPr>
          <p:cNvSpPr txBox="1"/>
          <p:nvPr/>
        </p:nvSpPr>
        <p:spPr>
          <a:xfrm>
            <a:off x="11018131" y="7021138"/>
            <a:ext cx="974456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0" i="0" cap="all" dirty="0" err="1">
                <a:solidFill>
                  <a:srgbClr val="707473"/>
                </a:solidFill>
                <a:effectLst/>
                <a:latin typeface="inherit"/>
              </a:rPr>
              <a:t>Matrice</a:t>
            </a:r>
            <a:r>
              <a:rPr lang="en-US" b="0" i="0" cap="all" dirty="0">
                <a:solidFill>
                  <a:srgbClr val="707473"/>
                </a:solidFill>
                <a:effectLst/>
                <a:latin typeface="inherit"/>
              </a:rPr>
              <a:t> </a:t>
            </a:r>
            <a:endParaRPr lang="en-US" b="0" i="0" dirty="0">
              <a:solidFill>
                <a:srgbClr val="44A8F2"/>
              </a:solidFill>
              <a:effectLst/>
              <a:latin typeface="Gotham"/>
            </a:endParaRPr>
          </a:p>
        </p:txBody>
      </p:sp>
      <p:sp>
        <p:nvSpPr>
          <p:cNvPr id="7" name="Google Shape;99;g12bde07e62c_1_67">
            <a:extLst>
              <a:ext uri="{FF2B5EF4-FFF2-40B4-BE49-F238E27FC236}">
                <a16:creationId xmlns:a16="http://schemas.microsoft.com/office/drawing/2014/main" id="{3DF09666-180C-4617-98E5-BF1A0B850231}"/>
              </a:ext>
            </a:extLst>
          </p:cNvPr>
          <p:cNvSpPr/>
          <p:nvPr/>
        </p:nvSpPr>
        <p:spPr>
          <a:xfrm>
            <a:off x="609200" y="1201438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Сравнение возможностей:</a:t>
            </a:r>
            <a:endParaRPr lang="en-US"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33;g196b218f55d_0_40">
            <a:extLst>
              <a:ext uri="{FF2B5EF4-FFF2-40B4-BE49-F238E27FC236}">
                <a16:creationId xmlns:a16="http://schemas.microsoft.com/office/drawing/2014/main" id="{BC13EBFB-8BD9-432E-A467-B13AE688394B}"/>
              </a:ext>
            </a:extLst>
          </p:cNvPr>
          <p:cNvSpPr/>
          <p:nvPr/>
        </p:nvSpPr>
        <p:spPr>
          <a:xfrm>
            <a:off x="609199" y="1689111"/>
            <a:ext cx="10408931" cy="237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1" dirty="0">
                <a:solidFill>
                  <a:schemeClr val="tx1"/>
                </a:solidFill>
                <a:latin typeface="Montserrat Medium" panose="00000600000000000000" pitchFamily="2" charset="-52"/>
              </a:rPr>
              <a:t>Сложность интеграции:</a:t>
            </a:r>
            <a:endParaRPr lang="ru-RU" sz="2000" b="1" dirty="0">
              <a:solidFill>
                <a:schemeClr val="tx1"/>
              </a:solidFill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" name="Google Shape;133;g196b218f55d_0_40">
            <a:extLst>
              <a:ext uri="{FF2B5EF4-FFF2-40B4-BE49-F238E27FC236}">
                <a16:creationId xmlns:a16="http://schemas.microsoft.com/office/drawing/2014/main" id="{2C5BF6BB-12B2-490F-AFA9-41418FE0D7F6}"/>
              </a:ext>
            </a:extLst>
          </p:cNvPr>
          <p:cNvSpPr/>
          <p:nvPr/>
        </p:nvSpPr>
        <p:spPr>
          <a:xfrm>
            <a:off x="1583656" y="2121804"/>
            <a:ext cx="10408931" cy="237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Courier New" panose="02070309020205020404" pitchFamily="49" charset="0"/>
              <a:buChar char="o"/>
            </a:pP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DJI SDK: Интуитивно понятен для интеграции, благодаря обширной документации, поддержке и примерам кода. </a:t>
            </a:r>
          </a:p>
          <a:p>
            <a:pPr marL="4572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Courier New" panose="02070309020205020404" pitchFamily="49" charset="0"/>
              <a:buChar char="o"/>
            </a:pPr>
            <a:r>
              <a:rPr lang="ru-RU" sz="2000" b="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DJI.MAVLink</a:t>
            </a: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Требует более глубоких технических знаний для интеграции и настройки.</a:t>
            </a:r>
            <a:endParaRPr lang="ru-RU" sz="2000" dirty="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" name="Google Shape;133;g196b218f55d_0_40">
            <a:extLst>
              <a:ext uri="{FF2B5EF4-FFF2-40B4-BE49-F238E27FC236}">
                <a16:creationId xmlns:a16="http://schemas.microsoft.com/office/drawing/2014/main" id="{5E851941-8893-4393-B564-276D4B0321B7}"/>
              </a:ext>
            </a:extLst>
          </p:cNvPr>
          <p:cNvSpPr/>
          <p:nvPr/>
        </p:nvSpPr>
        <p:spPr>
          <a:xfrm>
            <a:off x="609199" y="3979290"/>
            <a:ext cx="10408931" cy="237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1" dirty="0">
                <a:solidFill>
                  <a:schemeClr val="tx1"/>
                </a:solidFill>
                <a:latin typeface="Montserrat Medium" panose="00000600000000000000" pitchFamily="2" charset="-52"/>
              </a:rPr>
              <a:t>Применение:</a:t>
            </a:r>
            <a:endParaRPr lang="ru-RU" sz="2000" b="1" dirty="0">
              <a:solidFill>
                <a:schemeClr val="tx1"/>
              </a:solidFill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" name="Google Shape;133;g196b218f55d_0_40">
            <a:extLst>
              <a:ext uri="{FF2B5EF4-FFF2-40B4-BE49-F238E27FC236}">
                <a16:creationId xmlns:a16="http://schemas.microsoft.com/office/drawing/2014/main" id="{DE88C403-B7C2-4AC8-8926-1A56C2CDF721}"/>
              </a:ext>
            </a:extLst>
          </p:cNvPr>
          <p:cNvSpPr/>
          <p:nvPr/>
        </p:nvSpPr>
        <p:spPr>
          <a:xfrm>
            <a:off x="1583656" y="4362971"/>
            <a:ext cx="10408931" cy="237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Courier New" panose="02070309020205020404" pitchFamily="49" charset="0"/>
              <a:buChar char="o"/>
            </a:pP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DJI SDK: Идеально подходит для коммерческих приложений, связанных с аэрофотосъемкой, мониторингом и инспекциями, где требуется стабильная и проверенная платформа.</a:t>
            </a:r>
          </a:p>
          <a:p>
            <a:pPr marL="4572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Courier New" panose="02070309020205020404" pitchFamily="49" charset="0"/>
              <a:buChar char="o"/>
            </a:pPr>
            <a:r>
              <a:rPr lang="ru-RU" sz="2000" b="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MAVLink</a:t>
            </a: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Подходит для исследовательских и промышленных приложений, где требуется гибкость, возможность работы с различными типами дронов и поддержка автономных миссий.</a:t>
            </a:r>
            <a:endParaRPr lang="ru-RU" sz="2000" dirty="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446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813170db2_0_1"/>
          <p:cNvSpPr/>
          <p:nvPr/>
        </p:nvSpPr>
        <p:spPr>
          <a:xfrm>
            <a:off x="609200" y="2659750"/>
            <a:ext cx="371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Ваши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g19813170db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25" y="674700"/>
            <a:ext cx="5296147" cy="550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655</Words>
  <Application>Microsoft Office PowerPoint</Application>
  <PresentationFormat>Широкоэкранный</PresentationFormat>
  <Paragraphs>84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Montserrat ExtraBold</vt:lpstr>
      <vt:lpstr>Montserrat Medium</vt:lpstr>
      <vt:lpstr>Arial</vt:lpstr>
      <vt:lpstr>Gotham</vt:lpstr>
      <vt:lpstr>inherit</vt:lpstr>
      <vt:lpstr>Courier New</vt:lpstr>
      <vt:lpstr>Montserrat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Egor Maximov</cp:lastModifiedBy>
  <cp:revision>16</cp:revision>
  <dcterms:created xsi:type="dcterms:W3CDTF">2021-04-07T09:04:13Z</dcterms:created>
  <dcterms:modified xsi:type="dcterms:W3CDTF">2024-08-12T15:49:21Z</dcterms:modified>
</cp:coreProperties>
</file>