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81" r:id="rId4"/>
    <p:sldId id="282" r:id="rId5"/>
    <p:sldId id="283" r:id="rId6"/>
    <p:sldId id="284" r:id="rId7"/>
    <p:sldId id="275" r:id="rId8"/>
    <p:sldId id="262"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Montserrat" panose="00000500000000000000" pitchFamily="2" charset="-52"/>
      <p:regular r:id="rId19"/>
      <p:bold r:id="rId20"/>
      <p:italic r:id="rId21"/>
      <p:boldItalic r:id="rId22"/>
    </p:embeddedFont>
    <p:embeddedFont>
      <p:font typeface="Montserrat ExtraBold" panose="00000900000000000000" pitchFamily="2" charset="-52"/>
      <p:bold r:id="rId23"/>
      <p:boldItalic r:id="rId24"/>
    </p:embeddedFont>
    <p:embeddedFont>
      <p:font typeface="Montserrat Medium" panose="00000600000000000000" pitchFamily="2" charset="-52"/>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959">
          <p15:clr>
            <a:srgbClr val="A4A3A4"/>
          </p15:clr>
        </p15:guide>
        <p15:guide id="2" pos="454">
          <p15:clr>
            <a:srgbClr val="9AA0A6"/>
          </p15:clr>
        </p15:guide>
        <p15:guide id="3" orient="horz" pos="425">
          <p15:clr>
            <a:srgbClr val="9AA0A6"/>
          </p15:clr>
        </p15:guide>
        <p15:guide id="4" orient="horz" pos="3895">
          <p15:clr>
            <a:srgbClr val="9AA0A6"/>
          </p15:clr>
        </p15:guide>
        <p15:guide id="5" pos="7226">
          <p15:clr>
            <a:srgbClr val="9AA0A6"/>
          </p15:clr>
        </p15:guide>
        <p15:guide id="6" pos="2721">
          <p15:clr>
            <a:srgbClr val="9AA0A6"/>
          </p15:clr>
        </p15:guide>
        <p15:guide id="7" pos="3855">
          <p15:clr>
            <a:srgbClr val="9AA0A6"/>
          </p15:clr>
        </p15:guide>
        <p15:guide id="8" orient="horz" pos="4320">
          <p15:clr>
            <a:srgbClr val="9AA0A6"/>
          </p15:clr>
        </p15:guide>
        <p15:guide id="11" pos="7680">
          <p15:clr>
            <a:srgbClr val="9AA0A6"/>
          </p15:clr>
        </p15:guide>
        <p15:guide id="12" orient="horz">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EHk4g8zE2z4m43gVIvTzYAbkl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99D8E5-BCD6-44B2-A8CA-2E9618214638}">
  <a:tblStyle styleId="{4499D8E5-BCD6-44B2-A8CA-2E961821463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61" autoAdjust="0"/>
  </p:normalViewPr>
  <p:slideViewPr>
    <p:cSldViewPr snapToGrid="0">
      <p:cViewPr varScale="1">
        <p:scale>
          <a:sx n="79" d="100"/>
          <a:sy n="79" d="100"/>
        </p:scale>
        <p:origin x="88" y="268"/>
      </p:cViewPr>
      <p:guideLst>
        <p:guide pos="4959"/>
        <p:guide pos="454"/>
        <p:guide orient="horz" pos="425"/>
        <p:guide orient="horz" pos="3895"/>
        <p:guide pos="7226"/>
        <p:guide pos="2721"/>
        <p:guide pos="3855"/>
        <p:guide orient="horz" pos="4320"/>
        <p:guide pos="768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icrosoft.github.io/AirSim/simple_fligh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icrosoft.github.io/AirSim/simple_fligh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microsoft/AirSim/tree/main/AirLib/include/physic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github.com/microsoft/AirSim/tree/main/AirLib/include/api" TargetMode="External"/><Relationship Id="rId5" Type="http://schemas.openxmlformats.org/officeDocument/2006/relationships/hyperlink" Target="https://github.com/microsoft/AirSim/tree/main/AirLib/include/vehiclesr" TargetMode="External"/><Relationship Id="rId4" Type="http://schemas.openxmlformats.org/officeDocument/2006/relationships/hyperlink" Target="https://github.com/microsoft/AirSim/tree/main/AirLib/include/sensor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microsoft/AirSim/tree/main/Unreal/Plugins/AirSim/Source/Vehicle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ithub.com/microsoft/AirSim/tree/main/Unreal/Plugins/AirSim/Source/UnrealSensors" TargetMode="External"/><Relationship Id="rId4" Type="http://schemas.openxmlformats.org/officeDocument/2006/relationships/hyperlink" Target="https://github.com/microsoft/AirSim/blob/main/Unreal/Plugins/AirSim/Source/PawnSimApi.cp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96b218f55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196b218f55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g196b218f55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ru-RU"/>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bde07e62c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ru-RU" b="0" i="0" dirty="0" err="1">
                <a:solidFill>
                  <a:srgbClr val="404040"/>
                </a:solidFill>
                <a:effectLst/>
                <a:latin typeface="Lato" panose="020F0502020204030203" pitchFamily="34" charset="0"/>
              </a:rPr>
              <a:t>Мультиротором</a:t>
            </a:r>
            <a:r>
              <a:rPr lang="ru-RU" b="0" i="0" dirty="0">
                <a:solidFill>
                  <a:srgbClr val="404040"/>
                </a:solidFill>
                <a:effectLst/>
                <a:latin typeface="Lato" panose="020F0502020204030203" pitchFamily="34" charset="0"/>
              </a:rPr>
              <a:t> можно управлять, указывая углы, вектор скорости, положение назначения или некоторую комбинацию из них. </a:t>
            </a:r>
            <a:r>
              <a:rPr lang="ru-RU" dirty="0" err="1"/>
              <a:t>move</a:t>
            </a:r>
            <a:r>
              <a:rPr lang="ru-RU" dirty="0"/>
              <a:t>*</a:t>
            </a:r>
            <a:r>
              <a:rPr lang="ru-RU" b="0" i="0" dirty="0">
                <a:solidFill>
                  <a:srgbClr val="404040"/>
                </a:solidFill>
                <a:effectLst/>
                <a:latin typeface="Lato" panose="020F0502020204030203" pitchFamily="34" charset="0"/>
              </a:rPr>
              <a:t>Для этой цели существуют соответствующие API. При управлении положением нам нужно использовать некий алгоритм следования по пути. По умолчанию AirSim использует алгоритм следования по морковке. Это часто называют «высокоуровневым управлением», потому что вам просто нужно указать цель высокого уровня, а прошивка позаботится обо всем остальном. В настоящее время самым низким уровнем управления, доступным в AirSim, является </a:t>
            </a:r>
            <a:r>
              <a:rPr lang="ru-RU" dirty="0" err="1"/>
              <a:t>moveByAngleThrottleAsync</a:t>
            </a:r>
            <a:r>
              <a:rPr lang="ru-RU" b="0" i="0" dirty="0" err="1">
                <a:solidFill>
                  <a:srgbClr val="404040"/>
                </a:solidFill>
                <a:effectLst/>
                <a:latin typeface="Lato" panose="020F0502020204030203" pitchFamily="34" charset="0"/>
              </a:rPr>
              <a:t>API</a:t>
            </a:r>
            <a:r>
              <a:rPr lang="ru-RU" b="0" i="0" dirty="0">
                <a:solidFill>
                  <a:srgbClr val="404040"/>
                </a:solidFill>
                <a:effectLst/>
                <a:latin typeface="Lato" panose="020F0502020204030203" pitchFamily="34" charset="0"/>
              </a:rPr>
              <a:t>.</a:t>
            </a:r>
            <a:endParaRPr dirty="0"/>
          </a:p>
        </p:txBody>
      </p:sp>
      <p:sp>
        <p:nvSpPr>
          <p:cNvPr id="96" name="Google Shape;96;g12bde07e62c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bde07e62c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ru-RU" b="1" i="0" dirty="0">
                <a:solidFill>
                  <a:srgbClr val="404040"/>
                </a:solidFill>
                <a:effectLst/>
                <a:latin typeface="Lato" panose="020F0502020204030203" pitchFamily="34" charset="0"/>
              </a:rPr>
              <a:t>Предупреждение</a:t>
            </a:r>
            <a:r>
              <a:rPr lang="ru-RU" b="0" i="0" dirty="0">
                <a:solidFill>
                  <a:srgbClr val="404040"/>
                </a:solidFill>
                <a:effectLst/>
                <a:latin typeface="Lato" panose="020F0502020204030203" pitchFamily="34" charset="0"/>
              </a:rPr>
              <a:t> : Хотя все выпуски AirSim всегда тестируются с PX4 для обеспечения поддержки, настройка PX4 — нетривиальная задача. Если у вас нет хотя бы среднего уровня опыта работы со стеком PX4, мы рекомендуем вам использовать </a:t>
            </a:r>
            <a:r>
              <a:rPr lang="ru-RU" b="0" i="0" u="none" strike="noStrike" dirty="0" err="1">
                <a:solidFill>
                  <a:srgbClr val="2980B9"/>
                </a:solidFill>
                <a:effectLst/>
                <a:latin typeface="Lato" panose="020F0502020204030203" pitchFamily="34" charset="0"/>
                <a:hlinkClick r:id="rId3"/>
              </a:rPr>
              <a:t>simple_flight</a:t>
            </a:r>
            <a:r>
              <a:rPr lang="ru-RU" b="0" i="0" dirty="0">
                <a:solidFill>
                  <a:srgbClr val="404040"/>
                </a:solidFill>
                <a:effectLst/>
                <a:latin typeface="Lato" panose="020F0502020204030203" pitchFamily="34" charset="0"/>
              </a:rPr>
              <a:t> , который теперь используется по умолчанию в AirSim.</a:t>
            </a:r>
            <a:endParaRPr dirty="0"/>
          </a:p>
        </p:txBody>
      </p:sp>
      <p:sp>
        <p:nvSpPr>
          <p:cNvPr id="96" name="Google Shape;96;g12bde07e62c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02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bde07e62c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ru-RU" b="1" i="0" dirty="0">
                <a:solidFill>
                  <a:srgbClr val="404040"/>
                </a:solidFill>
                <a:effectLst/>
                <a:latin typeface="Lato" panose="020F0502020204030203" pitchFamily="34" charset="0"/>
              </a:rPr>
              <a:t>Предупреждение</a:t>
            </a:r>
            <a:r>
              <a:rPr lang="ru-RU" b="0" i="0" dirty="0">
                <a:solidFill>
                  <a:srgbClr val="404040"/>
                </a:solidFill>
                <a:effectLst/>
                <a:latin typeface="Lato" panose="020F0502020204030203" pitchFamily="34" charset="0"/>
              </a:rPr>
              <a:t> : Хотя все выпуски AirSim всегда тестируются с PX4 для обеспечения поддержки, настройка PX4 — нетривиальная задача. Если у вас нет хотя бы среднего уровня опыта работы со стеком PX4, мы рекомендуем вам использовать </a:t>
            </a:r>
            <a:r>
              <a:rPr lang="ru-RU" b="0" i="0" u="none" strike="noStrike" dirty="0" err="1">
                <a:solidFill>
                  <a:srgbClr val="2980B9"/>
                </a:solidFill>
                <a:effectLst/>
                <a:latin typeface="Lato" panose="020F0502020204030203" pitchFamily="34" charset="0"/>
                <a:hlinkClick r:id="rId3"/>
              </a:rPr>
              <a:t>simple_flight</a:t>
            </a:r>
            <a:r>
              <a:rPr lang="ru-RU" b="0" i="0" dirty="0">
                <a:solidFill>
                  <a:srgbClr val="404040"/>
                </a:solidFill>
                <a:effectLst/>
                <a:latin typeface="Lato" panose="020F0502020204030203" pitchFamily="34" charset="0"/>
              </a:rPr>
              <a:t> , который теперь используется по умолчанию в AirSim.</a:t>
            </a:r>
            <a:endParaRPr dirty="0"/>
          </a:p>
        </p:txBody>
      </p:sp>
      <p:sp>
        <p:nvSpPr>
          <p:cNvPr id="96" name="Google Shape;96;g12bde07e62c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31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bde07e62c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ru-RU" b="0" i="1" u="none" strike="noStrike" dirty="0">
                <a:solidFill>
                  <a:srgbClr val="2980B9"/>
                </a:solidFill>
                <a:effectLst/>
                <a:latin typeface="Lato" panose="020F0502020204030203" pitchFamily="34" charset="0"/>
                <a:hlinkClick r:id="rId3"/>
              </a:rPr>
              <a:t>Физический движок:</a:t>
            </a:r>
            <a:r>
              <a:rPr lang="ru-RU" b="0" i="0" dirty="0">
                <a:solidFill>
                  <a:srgbClr val="404040"/>
                </a:solidFill>
                <a:effectLst/>
                <a:latin typeface="Lato" panose="020F0502020204030203" pitchFamily="34" charset="0"/>
              </a:rPr>
              <a:t> Это физический движок только для заголовка. Он разработан, чтобы быть быстрым и расширяемым для реализации различных транспортных средств.</a:t>
            </a:r>
          </a:p>
          <a:p>
            <a:pPr algn="l">
              <a:buFont typeface="+mj-lt"/>
              <a:buAutoNum type="arabicPeriod"/>
            </a:pPr>
            <a:r>
              <a:rPr lang="ru-RU" b="0" i="1" u="none" strike="noStrike" dirty="0">
                <a:solidFill>
                  <a:srgbClr val="2980B9"/>
                </a:solidFill>
                <a:effectLst/>
                <a:latin typeface="Lato" panose="020F0502020204030203" pitchFamily="34" charset="0"/>
                <a:hlinkClick r:id="rId4"/>
              </a:rPr>
              <a:t>Модели датчиков:</a:t>
            </a:r>
            <a:r>
              <a:rPr lang="ru-RU" b="0" i="0" dirty="0">
                <a:solidFill>
                  <a:srgbClr val="404040"/>
                </a:solidFill>
                <a:effectLst/>
                <a:latin typeface="Lato" panose="020F0502020204030203" pitchFamily="34" charset="0"/>
              </a:rPr>
              <a:t> Это модели только с заголовками для барометра, инерциального измерительного блока, GPS и магнитометра.</a:t>
            </a:r>
          </a:p>
          <a:p>
            <a:pPr algn="l">
              <a:buFont typeface="+mj-lt"/>
              <a:buAutoNum type="arabicPeriod"/>
            </a:pPr>
            <a:r>
              <a:rPr lang="ru-RU" b="0" i="1" u="none" strike="noStrike" dirty="0">
                <a:solidFill>
                  <a:srgbClr val="2980B9"/>
                </a:solidFill>
                <a:effectLst/>
                <a:latin typeface="Lato" panose="020F0502020204030203" pitchFamily="34" charset="0"/>
                <a:hlinkClick r:id="rId5"/>
              </a:rPr>
              <a:t>Модели транспортных средств:</a:t>
            </a:r>
            <a:r>
              <a:rPr lang="ru-RU" b="0" i="0" dirty="0">
                <a:solidFill>
                  <a:srgbClr val="404040"/>
                </a:solidFill>
                <a:effectLst/>
                <a:latin typeface="Lato" panose="020F0502020204030203" pitchFamily="34" charset="0"/>
              </a:rPr>
              <a:t> Это модели только для заголовков для конфигураций и моделей транспортных средств. В настоящее время мы реализовали модель для </a:t>
            </a:r>
            <a:r>
              <a:rPr lang="ru-RU" b="0" i="0" dirty="0" err="1">
                <a:solidFill>
                  <a:srgbClr val="404040"/>
                </a:solidFill>
                <a:effectLst/>
                <a:latin typeface="Lato" panose="020F0502020204030203" pitchFamily="34" charset="0"/>
              </a:rPr>
              <a:t>MultiRotor</a:t>
            </a:r>
            <a:r>
              <a:rPr lang="ru-RU" b="0" i="0" dirty="0">
                <a:solidFill>
                  <a:srgbClr val="404040"/>
                </a:solidFill>
                <a:effectLst/>
                <a:latin typeface="Lato" panose="020F0502020204030203" pitchFamily="34" charset="0"/>
              </a:rPr>
              <a:t> и конфигурацию для PX4 </a:t>
            </a:r>
            <a:r>
              <a:rPr lang="ru-RU" b="0" i="0" dirty="0" err="1">
                <a:solidFill>
                  <a:srgbClr val="404040"/>
                </a:solidFill>
                <a:effectLst/>
                <a:latin typeface="Lato" panose="020F0502020204030203" pitchFamily="34" charset="0"/>
              </a:rPr>
              <a:t>QuadRotor</a:t>
            </a:r>
            <a:r>
              <a:rPr lang="ru-RU" b="0" i="0" dirty="0">
                <a:solidFill>
                  <a:srgbClr val="404040"/>
                </a:solidFill>
                <a:effectLst/>
                <a:latin typeface="Lato" panose="020F0502020204030203" pitchFamily="34" charset="0"/>
              </a:rPr>
              <a:t> в конфигурации X. Существует несколько различных моделей </a:t>
            </a:r>
            <a:r>
              <a:rPr lang="ru-RU" b="0" i="0" dirty="0" err="1">
                <a:solidFill>
                  <a:srgbClr val="404040"/>
                </a:solidFill>
                <a:effectLst/>
                <a:latin typeface="Lato" panose="020F0502020204030203" pitchFamily="34" charset="0"/>
              </a:rPr>
              <a:t>Multirotor</a:t>
            </a:r>
            <a:r>
              <a:rPr lang="ru-RU" b="0" i="0" dirty="0">
                <a:solidFill>
                  <a:srgbClr val="404040"/>
                </a:solidFill>
                <a:effectLst/>
                <a:latin typeface="Lato" panose="020F0502020204030203" pitchFamily="34" charset="0"/>
              </a:rPr>
              <a:t>, определенных в MultiRotorParams.hpp, включая также </a:t>
            </a:r>
            <a:r>
              <a:rPr lang="ru-RU" b="0" i="0" dirty="0" err="1">
                <a:solidFill>
                  <a:srgbClr val="404040"/>
                </a:solidFill>
                <a:effectLst/>
                <a:latin typeface="Lato" panose="020F0502020204030203" pitchFamily="34" charset="0"/>
              </a:rPr>
              <a:t>гексакоптер</a:t>
            </a:r>
            <a:r>
              <a:rPr lang="ru-RU" b="0" i="0" dirty="0">
                <a:solidFill>
                  <a:srgbClr val="404040"/>
                </a:solidFill>
                <a:effectLst/>
                <a:latin typeface="Lato" panose="020F0502020204030203" pitchFamily="34" charset="0"/>
              </a:rPr>
              <a:t>.</a:t>
            </a:r>
          </a:p>
          <a:p>
            <a:pPr algn="l">
              <a:buFont typeface="+mj-lt"/>
              <a:buAutoNum type="arabicPeriod"/>
            </a:pPr>
            <a:r>
              <a:rPr lang="ru-RU" b="0" i="1" u="none" strike="noStrike" dirty="0">
                <a:solidFill>
                  <a:srgbClr val="2980B9"/>
                </a:solidFill>
                <a:effectLst/>
                <a:latin typeface="Lato" panose="020F0502020204030203" pitchFamily="34" charset="0"/>
                <a:hlinkClick r:id="rId6"/>
              </a:rPr>
              <a:t>Файлы, связанные с API:</a:t>
            </a:r>
            <a:r>
              <a:rPr lang="ru-RU" b="0" i="0" dirty="0">
                <a:solidFill>
                  <a:srgbClr val="404040"/>
                </a:solidFill>
                <a:effectLst/>
                <a:latin typeface="Lato" panose="020F0502020204030203" pitchFamily="34" charset="0"/>
              </a:rPr>
              <a:t> Эта часть </a:t>
            </a:r>
            <a:r>
              <a:rPr lang="ru-RU" b="0" i="0" dirty="0" err="1">
                <a:solidFill>
                  <a:srgbClr val="404040"/>
                </a:solidFill>
                <a:effectLst/>
                <a:latin typeface="Lato" panose="020F0502020204030203" pitchFamily="34" charset="0"/>
              </a:rPr>
              <a:t>AirLib</a:t>
            </a:r>
            <a:r>
              <a:rPr lang="ru-RU" b="0" i="0" dirty="0">
                <a:solidFill>
                  <a:srgbClr val="404040"/>
                </a:solidFill>
                <a:effectLst/>
                <a:latin typeface="Lato" panose="020F0502020204030203" pitchFamily="34" charset="0"/>
              </a:rPr>
              <a:t> предоставляет абстрактный базовый класс для наших API и конкретную реализацию для определенных платформ транспортных средств, таких как </a:t>
            </a:r>
            <a:r>
              <a:rPr lang="ru-RU" b="0" i="0" dirty="0" err="1">
                <a:solidFill>
                  <a:srgbClr val="404040"/>
                </a:solidFill>
                <a:effectLst/>
                <a:latin typeface="Lato" panose="020F0502020204030203" pitchFamily="34" charset="0"/>
              </a:rPr>
              <a:t>MavLink</a:t>
            </a:r>
            <a:r>
              <a:rPr lang="ru-RU" b="0" i="0" dirty="0">
                <a:solidFill>
                  <a:srgbClr val="404040"/>
                </a:solidFill>
                <a:effectLst/>
                <a:latin typeface="Lato" panose="020F0502020204030203" pitchFamily="34" charset="0"/>
              </a:rPr>
              <a:t>. Он также имеет классы для клиента и сервера RPC.</a:t>
            </a:r>
          </a:p>
        </p:txBody>
      </p:sp>
      <p:sp>
        <p:nvSpPr>
          <p:cNvPr id="96" name="Google Shape;96;g12bde07e62c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2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bde07e62c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ru-RU" b="0" i="1" dirty="0" err="1">
                <a:solidFill>
                  <a:srgbClr val="404040"/>
                </a:solidFill>
                <a:effectLst/>
                <a:latin typeface="Lato" panose="020F0502020204030203" pitchFamily="34" charset="0"/>
              </a:rPr>
              <a:t>SimMode</a:t>
            </a:r>
            <a:r>
              <a:rPr lang="ru-RU" b="0" i="1" dirty="0">
                <a:solidFill>
                  <a:srgbClr val="404040"/>
                </a:solidFill>
                <a:effectLst/>
                <a:latin typeface="Lato" panose="020F0502020204030203" pitchFamily="34" charset="0"/>
              </a:rPr>
              <a:t>_ классы</a:t>
            </a:r>
            <a:r>
              <a:rPr lang="ru-RU" b="0" i="0" dirty="0">
                <a:solidFill>
                  <a:srgbClr val="404040"/>
                </a:solidFill>
                <a:effectLst/>
                <a:latin typeface="Lato" panose="020F0502020204030203" pitchFamily="34" charset="0"/>
              </a:rPr>
              <a:t> : классы </a:t>
            </a:r>
            <a:r>
              <a:rPr lang="ru-RU" b="0" i="0" dirty="0" err="1">
                <a:solidFill>
                  <a:srgbClr val="404040"/>
                </a:solidFill>
                <a:effectLst/>
                <a:latin typeface="Lato" panose="020F0502020204030203" pitchFamily="34" charset="0"/>
              </a:rPr>
              <a:t>SimMode</a:t>
            </a:r>
            <a:r>
              <a:rPr lang="ru-RU" b="0" i="0" dirty="0">
                <a:solidFill>
                  <a:srgbClr val="404040"/>
                </a:solidFill>
                <a:effectLst/>
                <a:latin typeface="Lato" panose="020F0502020204030203" pitchFamily="34" charset="0"/>
              </a:rPr>
              <a:t> помогают реализовать множество различных режимов, таких как чистый режим компьютерного зрения, где нет транспортного средства или моделирования для определенного транспортного средства (в настоящее время автомобиль и </a:t>
            </a:r>
            <a:r>
              <a:rPr lang="ru-RU" b="0" i="0" dirty="0" err="1">
                <a:solidFill>
                  <a:srgbClr val="404040"/>
                </a:solidFill>
                <a:effectLst/>
                <a:latin typeface="Lato" panose="020F0502020204030203" pitchFamily="34" charset="0"/>
              </a:rPr>
              <a:t>мультиротор</a:t>
            </a:r>
            <a:r>
              <a:rPr lang="ru-RU" b="0" i="0" dirty="0">
                <a:solidFill>
                  <a:srgbClr val="404040"/>
                </a:solidFill>
                <a:effectLst/>
                <a:latin typeface="Lato" panose="020F0502020204030203" pitchFamily="34" charset="0"/>
              </a:rPr>
              <a:t>). Классы транспортных средств находятся </a:t>
            </a:r>
            <a:r>
              <a:rPr lang="ru-RU" b="0" i="0" dirty="0" err="1">
                <a:solidFill>
                  <a:srgbClr val="404040"/>
                </a:solidFill>
                <a:effectLst/>
                <a:latin typeface="Lato" panose="020F0502020204030203" pitchFamily="34" charset="0"/>
              </a:rPr>
              <a:t>в</a:t>
            </a:r>
            <a:r>
              <a:rPr lang="ru-RU" b="0" i="0" u="none" strike="noStrike" dirty="0" err="1">
                <a:solidFill>
                  <a:srgbClr val="2980B9"/>
                </a:solidFill>
                <a:effectLst/>
                <a:latin typeface="Lato" panose="020F0502020204030203" pitchFamily="34" charset="0"/>
                <a:hlinkClick r:id="rId3"/>
              </a:rPr>
              <a:t>Vehicles</a:t>
            </a:r>
            <a:r>
              <a:rPr lang="ru-RU" b="0" i="0" u="none" strike="noStrike" dirty="0">
                <a:solidFill>
                  <a:srgbClr val="2980B9"/>
                </a:solidFill>
                <a:effectLst/>
                <a:latin typeface="Lato" panose="020F0502020204030203" pitchFamily="34" charset="0"/>
                <a:hlinkClick r:id="rId3"/>
              </a:rPr>
              <a:t>/</a:t>
            </a:r>
            <a:endParaRPr lang="ru-RU" b="0" i="0" dirty="0">
              <a:solidFill>
                <a:srgbClr val="404040"/>
              </a:solidFill>
              <a:effectLst/>
              <a:latin typeface="Lato" panose="020F0502020204030203" pitchFamily="34" charset="0"/>
            </a:endParaRPr>
          </a:p>
          <a:p>
            <a:pPr algn="l">
              <a:buFont typeface="+mj-lt"/>
              <a:buAutoNum type="arabicPeriod"/>
            </a:pPr>
            <a:r>
              <a:rPr lang="ru-RU" b="0" i="1" dirty="0" err="1">
                <a:solidFill>
                  <a:srgbClr val="404040"/>
                </a:solidFill>
                <a:effectLst/>
                <a:latin typeface="Lato" panose="020F0502020204030203" pitchFamily="34" charset="0"/>
              </a:rPr>
              <a:t>PawnSimApi</a:t>
            </a:r>
            <a:r>
              <a:rPr lang="ru-RU" b="0" i="0" dirty="0">
                <a:solidFill>
                  <a:srgbClr val="404040"/>
                </a:solidFill>
                <a:effectLst/>
                <a:latin typeface="Lato" panose="020F0502020204030203" pitchFamily="34" charset="0"/>
              </a:rPr>
              <a:t> : Это </a:t>
            </a:r>
            <a:r>
              <a:rPr lang="ru-RU" b="0" i="0" u="none" strike="noStrike" dirty="0">
                <a:solidFill>
                  <a:srgbClr val="2980B9"/>
                </a:solidFill>
                <a:effectLst/>
                <a:latin typeface="Lato" panose="020F0502020204030203" pitchFamily="34" charset="0"/>
                <a:hlinkClick r:id="rId4"/>
              </a:rPr>
              <a:t>базовый класс</a:t>
            </a:r>
            <a:r>
              <a:rPr lang="ru-RU" b="0" i="0" dirty="0">
                <a:solidFill>
                  <a:srgbClr val="404040"/>
                </a:solidFill>
                <a:effectLst/>
                <a:latin typeface="Lato" panose="020F0502020204030203" pitchFamily="34" charset="0"/>
              </a:rPr>
              <a:t> для всех визуализаций </a:t>
            </a:r>
            <a:r>
              <a:rPr lang="ru-RU" b="0" i="0" dirty="0" err="1">
                <a:solidFill>
                  <a:srgbClr val="404040"/>
                </a:solidFill>
                <a:effectLst/>
                <a:latin typeface="Lato" panose="020F0502020204030203" pitchFamily="34" charset="0"/>
              </a:rPr>
              <a:t>Pawn</a:t>
            </a:r>
            <a:r>
              <a:rPr lang="ru-RU" b="0" i="0" dirty="0">
                <a:solidFill>
                  <a:srgbClr val="404040"/>
                </a:solidFill>
                <a:effectLst/>
                <a:latin typeface="Lato" panose="020F0502020204030203" pitchFamily="34" charset="0"/>
              </a:rPr>
              <a:t> транспортных средств. У каждого транспортного средства есть свой собственный дочерний класс </a:t>
            </a:r>
            <a:r>
              <a:rPr lang="ru-RU" b="0" i="0" dirty="0" err="1">
                <a:solidFill>
                  <a:srgbClr val="404040"/>
                </a:solidFill>
                <a:effectLst/>
                <a:latin typeface="Lato" panose="020F0502020204030203" pitchFamily="34" charset="0"/>
              </a:rPr>
              <a:t>Pawn</a:t>
            </a:r>
            <a:r>
              <a:rPr lang="ru-RU" b="0" i="0" dirty="0">
                <a:solidFill>
                  <a:srgbClr val="404040"/>
                </a:solidFill>
                <a:effectLst/>
                <a:latin typeface="Lato" panose="020F0502020204030203" pitchFamily="34" charset="0"/>
              </a:rPr>
              <a:t> (</a:t>
            </a:r>
            <a:r>
              <a:rPr lang="ru-RU" b="0" i="0" dirty="0" err="1">
                <a:solidFill>
                  <a:srgbClr val="404040"/>
                </a:solidFill>
                <a:effectLst/>
                <a:latin typeface="Lato" panose="020F0502020204030203" pitchFamily="34" charset="0"/>
              </a:rPr>
              <a:t>Multirotor|Car|ComputerVision</a:t>
            </a:r>
            <a:r>
              <a:rPr lang="ru-RU" b="0" i="0" dirty="0">
                <a:solidFill>
                  <a:srgbClr val="404040"/>
                </a:solidFill>
                <a:effectLst/>
                <a:latin typeface="Lato" panose="020F0502020204030203" pitchFamily="34" charset="0"/>
              </a:rPr>
              <a:t>).</a:t>
            </a:r>
          </a:p>
          <a:p>
            <a:pPr algn="l">
              <a:buFont typeface="+mj-lt"/>
              <a:buAutoNum type="arabicPeriod"/>
            </a:pPr>
            <a:r>
              <a:rPr lang="ru-RU" b="0" i="0" u="none" strike="noStrike" dirty="0" err="1">
                <a:solidFill>
                  <a:srgbClr val="2980B9"/>
                </a:solidFill>
                <a:effectLst/>
                <a:latin typeface="Lato" panose="020F0502020204030203" pitchFamily="34" charset="0"/>
                <a:hlinkClick r:id="rId5"/>
              </a:rPr>
              <a:t>UnrealSensors</a:t>
            </a:r>
            <a:r>
              <a:rPr lang="ru-RU" b="0" i="0" dirty="0">
                <a:solidFill>
                  <a:srgbClr val="404040"/>
                </a:solidFill>
                <a:effectLst/>
                <a:latin typeface="Lato" panose="020F0502020204030203" pitchFamily="34" charset="0"/>
              </a:rPr>
              <a:t> : содержит реализацию датчиков расстояния и </a:t>
            </a:r>
            <a:r>
              <a:rPr lang="ru-RU" b="0" i="0" dirty="0" err="1">
                <a:solidFill>
                  <a:srgbClr val="404040"/>
                </a:solidFill>
                <a:effectLst/>
                <a:latin typeface="Lato" panose="020F0502020204030203" pitchFamily="34" charset="0"/>
              </a:rPr>
              <a:t>лидара</a:t>
            </a:r>
            <a:r>
              <a:rPr lang="ru-RU" b="0" i="0" dirty="0">
                <a:solidFill>
                  <a:srgbClr val="404040"/>
                </a:solidFill>
                <a:effectLst/>
                <a:latin typeface="Lato" panose="020F0502020204030203" pitchFamily="34" charset="0"/>
              </a:rPr>
              <a:t>.</a:t>
            </a:r>
          </a:p>
          <a:p>
            <a:pPr algn="l">
              <a:buFont typeface="+mj-lt"/>
              <a:buAutoNum type="arabicPeriod"/>
            </a:pPr>
            <a:r>
              <a:rPr lang="ru-RU" b="0" i="1" dirty="0" err="1">
                <a:solidFill>
                  <a:srgbClr val="404040"/>
                </a:solidFill>
                <a:effectLst/>
                <a:latin typeface="Lato" panose="020F0502020204030203" pitchFamily="34" charset="0"/>
              </a:rPr>
              <a:t>WorldSimApi</a:t>
            </a:r>
            <a:r>
              <a:rPr lang="ru-RU" b="0" i="0" dirty="0">
                <a:solidFill>
                  <a:srgbClr val="404040"/>
                </a:solidFill>
                <a:effectLst/>
                <a:latin typeface="Lato" panose="020F0502020204030203" pitchFamily="34" charset="0"/>
              </a:rPr>
              <a:t> : реализует большинство API, не зависящих от среды и транспортных средств.</a:t>
            </a:r>
          </a:p>
        </p:txBody>
      </p:sp>
      <p:sp>
        <p:nvSpPr>
          <p:cNvPr id="96" name="Google Shape;96;g12bde07e62c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426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bde07e62c_1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ru-RU" b="0" i="0" dirty="0">
                <a:solidFill>
                  <a:srgbClr val="404040"/>
                </a:solidFill>
                <a:effectLst/>
                <a:latin typeface="Lato" panose="020F0502020204030203" pitchFamily="34" charset="0"/>
              </a:rPr>
              <a:t>На следующем рисунке показано, как загружается и вызывается AirSim движком </a:t>
            </a:r>
            <a:r>
              <a:rPr lang="ru-RU" b="0" i="0" dirty="0" err="1">
                <a:solidFill>
                  <a:srgbClr val="404040"/>
                </a:solidFill>
                <a:effectLst/>
                <a:latin typeface="Lato" panose="020F0502020204030203" pitchFamily="34" charset="0"/>
              </a:rPr>
              <a:t>Unreal</a:t>
            </a:r>
            <a:r>
              <a:rPr lang="ru-RU" b="0" i="0" dirty="0">
                <a:solidFill>
                  <a:srgbClr val="404040"/>
                </a:solidFill>
                <a:effectLst/>
                <a:latin typeface="Lato" panose="020F0502020204030203" pitchFamily="34" charset="0"/>
              </a:rPr>
              <a:t> Game Engine:</a:t>
            </a:r>
            <a:endParaRPr dirty="0"/>
          </a:p>
        </p:txBody>
      </p:sp>
      <p:sp>
        <p:nvSpPr>
          <p:cNvPr id="96" name="Google Shape;96;g12bde07e62c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776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813170db2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19813170db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9"/>
        <p:cNvGrpSpPr/>
        <p:nvPr/>
      </p:nvGrpSpPr>
      <p:grpSpPr>
        <a:xfrm>
          <a:off x="0" y="0"/>
          <a:ext cx="0" cy="0"/>
          <a:chOff x="0" y="0"/>
          <a:chExt cx="0" cy="0"/>
        </a:xfrm>
      </p:grpSpPr>
      <p:sp>
        <p:nvSpPr>
          <p:cNvPr id="20" name="Google Shape;20;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AirSim/tree/main/PythonClient/multiroto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g196b218f55d_0_0"/>
          <p:cNvPicPr preferRelativeResize="0"/>
          <p:nvPr/>
        </p:nvPicPr>
        <p:blipFill rotWithShape="1">
          <a:blip r:embed="rId3">
            <a:alphaModFix/>
          </a:blip>
          <a:srcRect/>
          <a:stretch/>
        </p:blipFill>
        <p:spPr>
          <a:xfrm>
            <a:off x="0" y="-1"/>
            <a:ext cx="12192000" cy="6858003"/>
          </a:xfrm>
          <a:prstGeom prst="rect">
            <a:avLst/>
          </a:prstGeom>
          <a:noFill/>
          <a:ln>
            <a:noFill/>
          </a:ln>
        </p:spPr>
      </p:pic>
      <p:sp>
        <p:nvSpPr>
          <p:cNvPr id="90" name="Google Shape;90;g196b218f55d_0_0"/>
          <p:cNvSpPr txBox="1"/>
          <p:nvPr/>
        </p:nvSpPr>
        <p:spPr>
          <a:xfrm>
            <a:off x="630926" y="1643506"/>
            <a:ext cx="4621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u-RU" sz="1800" b="0" i="0" u="none" strike="noStrike" cap="none" dirty="0">
                <a:solidFill>
                  <a:srgbClr val="FFFFFF"/>
                </a:solidFill>
                <a:latin typeface="Montserrat Medium"/>
                <a:ea typeface="Montserrat Medium"/>
                <a:cs typeface="Montserrat Medium"/>
                <a:sym typeface="Montserrat Medium"/>
              </a:rPr>
              <a:t>Тема № 3.10</a:t>
            </a:r>
            <a:endParaRPr sz="1800" b="0" i="0" u="none" strike="noStrike" cap="none" dirty="0">
              <a:solidFill>
                <a:srgbClr val="FFFFFF"/>
              </a:solidFill>
              <a:latin typeface="Montserrat Medium"/>
              <a:ea typeface="Montserrat Medium"/>
              <a:cs typeface="Montserrat Medium"/>
              <a:sym typeface="Montserrat Medium"/>
            </a:endParaRPr>
          </a:p>
        </p:txBody>
      </p:sp>
      <p:sp>
        <p:nvSpPr>
          <p:cNvPr id="91" name="Google Shape;91;g196b218f55d_0_0"/>
          <p:cNvSpPr/>
          <p:nvPr/>
        </p:nvSpPr>
        <p:spPr>
          <a:xfrm>
            <a:off x="633174" y="2066750"/>
            <a:ext cx="11031002" cy="1202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000000"/>
              </a:buClr>
              <a:buSzPts val="4000"/>
              <a:buFont typeface="Arial"/>
              <a:buNone/>
            </a:pPr>
            <a:r>
              <a:rPr lang="ru-RU" sz="3800" b="1" i="0" u="none" strike="noStrike" cap="none" dirty="0">
                <a:solidFill>
                  <a:srgbClr val="FFFFFF"/>
                </a:solidFill>
                <a:latin typeface="Montserrat ExtraBold"/>
                <a:ea typeface="Montserrat ExtraBold"/>
                <a:cs typeface="Montserrat ExtraBold"/>
                <a:sym typeface="Montserrat ExtraBold"/>
              </a:rPr>
              <a:t>Изучение документации </a:t>
            </a:r>
          </a:p>
          <a:p>
            <a:pPr marL="0" marR="0" lvl="0" indent="0" algn="l" rtl="0">
              <a:lnSpc>
                <a:spcPct val="90000"/>
              </a:lnSpc>
              <a:spcBef>
                <a:spcPts val="1000"/>
              </a:spcBef>
              <a:spcAft>
                <a:spcPts val="0"/>
              </a:spcAft>
              <a:buClr>
                <a:srgbClr val="000000"/>
              </a:buClr>
              <a:buSzPts val="4000"/>
              <a:buFont typeface="Arial"/>
              <a:buNone/>
            </a:pPr>
            <a:r>
              <a:rPr lang="ru-RU" sz="3800" b="1" i="0" u="none" strike="noStrike" cap="none" dirty="0">
                <a:solidFill>
                  <a:srgbClr val="FFFFFF"/>
                </a:solidFill>
                <a:latin typeface="Montserrat ExtraBold"/>
                <a:ea typeface="Montserrat ExtraBold"/>
                <a:cs typeface="Montserrat ExtraBold"/>
                <a:sym typeface="Montserrat ExtraBold"/>
              </a:rPr>
              <a:t>выбранного API</a:t>
            </a:r>
          </a:p>
        </p:txBody>
      </p:sp>
      <p:sp>
        <p:nvSpPr>
          <p:cNvPr id="92" name="Google Shape;92;g196b218f55d_0_0"/>
          <p:cNvSpPr txBox="1"/>
          <p:nvPr/>
        </p:nvSpPr>
        <p:spPr>
          <a:xfrm>
            <a:off x="630926" y="4009676"/>
            <a:ext cx="4621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u-RU" sz="1900" b="0" i="0" u="none" strike="noStrike" cap="none" dirty="0">
                <a:solidFill>
                  <a:srgbClr val="FFFFFF"/>
                </a:solidFill>
                <a:latin typeface="Montserrat Medium"/>
                <a:ea typeface="Montserrat Medium"/>
                <a:cs typeface="Montserrat Medium"/>
                <a:sym typeface="Montserrat Medium"/>
              </a:rPr>
              <a:t>Лекция </a:t>
            </a:r>
            <a:endParaRPr sz="1900" b="0" i="0" u="none" strike="noStrike" cap="none" dirty="0">
              <a:solidFill>
                <a:srgbClr val="FFFFFF"/>
              </a:solidFill>
              <a:latin typeface="Montserrat Medium"/>
              <a:ea typeface="Montserrat Medium"/>
              <a:cs typeface="Montserrat Medium"/>
              <a:sym typeface="Montserrat Medium"/>
            </a:endParaRPr>
          </a:p>
        </p:txBody>
      </p:sp>
      <p:pic>
        <p:nvPicPr>
          <p:cNvPr id="93" name="Google Shape;93;g196b218f55d_0_0"/>
          <p:cNvPicPr preferRelativeResize="0"/>
          <p:nvPr/>
        </p:nvPicPr>
        <p:blipFill rotWithShape="1">
          <a:blip r:embed="rId4">
            <a:alphaModFix/>
          </a:blip>
          <a:srcRect/>
          <a:stretch/>
        </p:blipFill>
        <p:spPr>
          <a:xfrm>
            <a:off x="720725" y="4862774"/>
            <a:ext cx="2748000" cy="132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2bde07e62c_1_67"/>
          <p:cNvSpPr/>
          <p:nvPr/>
        </p:nvSpPr>
        <p:spPr>
          <a:xfrm>
            <a:off x="609200" y="570900"/>
            <a:ext cx="10073668" cy="537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200"/>
              <a:buFont typeface="Arial"/>
              <a:buNone/>
            </a:pPr>
            <a:r>
              <a:rPr lang="en-US" sz="3200" b="1" i="0" u="none" strike="noStrike" cap="none" dirty="0">
                <a:solidFill>
                  <a:srgbClr val="FF0068"/>
                </a:solidFill>
                <a:latin typeface="Montserrat"/>
                <a:ea typeface="Montserrat"/>
                <a:cs typeface="Montserrat"/>
                <a:sym typeface="Montserrat"/>
              </a:rPr>
              <a:t>API </a:t>
            </a:r>
            <a:r>
              <a:rPr lang="en-US" sz="3200" b="1" i="0" u="none" strike="noStrike" cap="none" dirty="0" err="1">
                <a:solidFill>
                  <a:srgbClr val="FF0068"/>
                </a:solidFill>
                <a:latin typeface="Montserrat"/>
                <a:ea typeface="Montserrat"/>
                <a:cs typeface="Montserrat"/>
                <a:sym typeface="Montserrat"/>
              </a:rPr>
              <a:t>AirSim</a:t>
            </a:r>
            <a:endParaRPr lang="en-US" sz="3200" b="1" i="0" u="none" strike="noStrike" cap="none" dirty="0">
              <a:solidFill>
                <a:srgbClr val="FF0068"/>
              </a:solidFill>
              <a:latin typeface="Montserrat"/>
              <a:ea typeface="Montserrat"/>
              <a:cs typeface="Montserrat"/>
              <a:sym typeface="Montserrat"/>
            </a:endParaRPr>
          </a:p>
        </p:txBody>
      </p:sp>
      <p:sp>
        <p:nvSpPr>
          <p:cNvPr id="7" name="Google Shape;133;g196b218f55d_0_40">
            <a:extLst>
              <a:ext uri="{FF2B5EF4-FFF2-40B4-BE49-F238E27FC236}">
                <a16:creationId xmlns:a16="http://schemas.microsoft.com/office/drawing/2014/main" id="{416304DA-F046-4003-BF2F-D452CBA19DBB}"/>
              </a:ext>
            </a:extLst>
          </p:cNvPr>
          <p:cNvSpPr/>
          <p:nvPr/>
        </p:nvSpPr>
        <p:spPr>
          <a:xfrm>
            <a:off x="609199" y="1207557"/>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a:solidFill>
                  <a:srgbClr val="00396B"/>
                </a:solidFill>
                <a:latin typeface="Montserrat Medium"/>
                <a:ea typeface="Montserrat Medium"/>
                <a:cs typeface="Montserrat Medium"/>
                <a:sym typeface="Montserrat Medium"/>
              </a:rPr>
              <a:t>AirSim предоставляет API, чтобы вы могли взаимодействовать с ТС в симуляции программно.</a:t>
            </a:r>
          </a:p>
        </p:txBody>
      </p:sp>
      <p:sp>
        <p:nvSpPr>
          <p:cNvPr id="8" name="Google Shape;99;g12bde07e62c_1_67">
            <a:extLst>
              <a:ext uri="{FF2B5EF4-FFF2-40B4-BE49-F238E27FC236}">
                <a16:creationId xmlns:a16="http://schemas.microsoft.com/office/drawing/2014/main" id="{34AB4321-F6E1-4D56-8647-3643ECAE5DAE}"/>
              </a:ext>
            </a:extLst>
          </p:cNvPr>
          <p:cNvSpPr/>
          <p:nvPr/>
        </p:nvSpPr>
        <p:spPr>
          <a:xfrm>
            <a:off x="609200" y="2107742"/>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ru-RU" sz="2300" b="1" i="0" u="none" strike="noStrike" cap="none" dirty="0">
                <a:solidFill>
                  <a:srgbClr val="1E5CEC"/>
                </a:solidFill>
                <a:latin typeface="Montserrat"/>
                <a:ea typeface="Montserrat"/>
                <a:cs typeface="Montserrat"/>
                <a:sym typeface="Montserrat"/>
              </a:rPr>
              <a:t>Установка пакета </a:t>
            </a:r>
            <a:r>
              <a:rPr lang="en-US" sz="2300" b="1" i="0" u="none" strike="noStrike" cap="none" dirty="0">
                <a:solidFill>
                  <a:srgbClr val="1E5CEC"/>
                </a:solidFill>
                <a:latin typeface="Montserrat"/>
                <a:ea typeface="Montserrat"/>
                <a:cs typeface="Montserrat"/>
                <a:sym typeface="Montserrat"/>
              </a:rPr>
              <a:t>AirSim</a:t>
            </a:r>
          </a:p>
        </p:txBody>
      </p:sp>
      <p:sp>
        <p:nvSpPr>
          <p:cNvPr id="9" name="Google Shape;133;g196b218f55d_0_40">
            <a:extLst>
              <a:ext uri="{FF2B5EF4-FFF2-40B4-BE49-F238E27FC236}">
                <a16:creationId xmlns:a16="http://schemas.microsoft.com/office/drawing/2014/main" id="{EF4BE976-8CBE-47CE-8724-ED4B2198BA0B}"/>
              </a:ext>
            </a:extLst>
          </p:cNvPr>
          <p:cNvSpPr/>
          <p:nvPr/>
        </p:nvSpPr>
        <p:spPr>
          <a:xfrm>
            <a:off x="609198" y="2696042"/>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en-US" sz="2000" i="0" u="none" strike="noStrike" cap="none" dirty="0">
                <a:solidFill>
                  <a:srgbClr val="00396B"/>
                </a:solidFill>
                <a:latin typeface="Montserrat Medium"/>
                <a:ea typeface="Montserrat Medium"/>
                <a:cs typeface="Montserrat Medium"/>
                <a:sym typeface="Montserrat Medium"/>
              </a:rPr>
              <a:t>pip install </a:t>
            </a:r>
            <a:r>
              <a:rPr lang="en-US" sz="2000" i="0" u="none" strike="noStrike" cap="none" dirty="0" err="1">
                <a:solidFill>
                  <a:srgbClr val="00396B"/>
                </a:solidFill>
                <a:latin typeface="Montserrat Medium"/>
                <a:ea typeface="Montserrat Medium"/>
                <a:cs typeface="Montserrat Medium"/>
                <a:sym typeface="Montserrat Medium"/>
              </a:rPr>
              <a:t>msgpack</a:t>
            </a:r>
            <a:r>
              <a:rPr lang="en-US" sz="2000" i="0" u="none" strike="noStrike" cap="none" dirty="0">
                <a:solidFill>
                  <a:srgbClr val="00396B"/>
                </a:solidFill>
                <a:latin typeface="Montserrat Medium"/>
                <a:ea typeface="Montserrat Medium"/>
                <a:cs typeface="Montserrat Medium"/>
                <a:sym typeface="Montserrat Medium"/>
              </a:rPr>
              <a:t>-</a:t>
            </a:r>
            <a:r>
              <a:rPr lang="en-US" sz="2000" i="0" u="none" strike="noStrike" cap="none" dirty="0" err="1">
                <a:solidFill>
                  <a:srgbClr val="00396B"/>
                </a:solidFill>
                <a:latin typeface="Montserrat Medium"/>
                <a:ea typeface="Montserrat Medium"/>
                <a:cs typeface="Montserrat Medium"/>
                <a:sym typeface="Montserrat Medium"/>
              </a:rPr>
              <a:t>rpc</a:t>
            </a:r>
            <a:r>
              <a:rPr lang="en-US" sz="2000" i="0" u="none" strike="noStrike" cap="none" dirty="0">
                <a:solidFill>
                  <a:srgbClr val="00396B"/>
                </a:solidFill>
                <a:latin typeface="Montserrat Medium"/>
                <a:ea typeface="Montserrat Medium"/>
                <a:cs typeface="Montserrat Medium"/>
                <a:sym typeface="Montserrat Medium"/>
              </a:rPr>
              <a:t>-python</a:t>
            </a:r>
            <a:r>
              <a:rPr lang="ru-RU" sz="2000" i="0" u="none" strike="noStrike" cap="none" dirty="0">
                <a:solidFill>
                  <a:srgbClr val="00396B"/>
                </a:solidFill>
                <a:latin typeface="Montserrat Medium"/>
                <a:ea typeface="Montserrat Medium"/>
                <a:cs typeface="Montserrat Medium"/>
                <a:sym typeface="Montserrat Medium"/>
              </a:rPr>
              <a:t> </a:t>
            </a:r>
            <a:r>
              <a:rPr lang="en-US" sz="2000" i="0" u="none" strike="noStrike" cap="none" dirty="0" err="1">
                <a:solidFill>
                  <a:srgbClr val="00396B"/>
                </a:solidFill>
                <a:latin typeface="Montserrat Medium"/>
                <a:ea typeface="Montserrat Medium"/>
                <a:cs typeface="Montserrat Medium"/>
                <a:sym typeface="Montserrat Medium"/>
              </a:rPr>
              <a:t>airsim</a:t>
            </a:r>
            <a:endParaRPr lang="ru-RU" sz="2000" i="0" u="none" strike="noStrike" cap="none" dirty="0">
              <a:solidFill>
                <a:srgbClr val="00396B"/>
              </a:solidFill>
              <a:latin typeface="Montserrat Medium"/>
              <a:ea typeface="Montserrat Medium"/>
              <a:cs typeface="Montserrat Medium"/>
              <a:sym typeface="Montserrat Medium"/>
            </a:endParaRPr>
          </a:p>
        </p:txBody>
      </p:sp>
      <p:sp>
        <p:nvSpPr>
          <p:cNvPr id="11" name="Google Shape;99;g12bde07e62c_1_67">
            <a:extLst>
              <a:ext uri="{FF2B5EF4-FFF2-40B4-BE49-F238E27FC236}">
                <a16:creationId xmlns:a16="http://schemas.microsoft.com/office/drawing/2014/main" id="{F1B06B29-5236-4EE0-BA44-19F757A74525}"/>
              </a:ext>
            </a:extLst>
          </p:cNvPr>
          <p:cNvSpPr/>
          <p:nvPr/>
        </p:nvSpPr>
        <p:spPr>
          <a:xfrm>
            <a:off x="609198" y="3596227"/>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en-US" sz="2300" b="1" i="0" u="none" strike="noStrike" cap="none" dirty="0">
                <a:solidFill>
                  <a:srgbClr val="1E5CEC"/>
                </a:solidFill>
                <a:latin typeface="Montserrat"/>
                <a:ea typeface="Montserrat"/>
                <a:cs typeface="Montserrat"/>
                <a:sym typeface="Montserrat"/>
              </a:rPr>
              <a:t>API </a:t>
            </a:r>
            <a:r>
              <a:rPr lang="ru-RU" sz="2300" b="1" i="0" u="none" strike="noStrike" cap="none" dirty="0">
                <a:solidFill>
                  <a:srgbClr val="1E5CEC"/>
                </a:solidFill>
                <a:latin typeface="Montserrat"/>
                <a:ea typeface="Montserrat"/>
                <a:cs typeface="Montserrat"/>
                <a:sym typeface="Montserrat"/>
              </a:rPr>
              <a:t>для </a:t>
            </a:r>
            <a:r>
              <a:rPr lang="ru-RU" sz="2300" b="1" i="0" u="none" strike="noStrike" cap="none" dirty="0" err="1">
                <a:solidFill>
                  <a:srgbClr val="1E5CEC"/>
                </a:solidFill>
                <a:latin typeface="Montserrat"/>
                <a:ea typeface="Montserrat"/>
                <a:cs typeface="Montserrat"/>
                <a:sym typeface="Montserrat"/>
              </a:rPr>
              <a:t>мультикоптеров</a:t>
            </a:r>
            <a:endParaRPr lang="en-US" sz="2300" b="1" i="0" u="none" strike="noStrike" cap="none" dirty="0">
              <a:solidFill>
                <a:srgbClr val="1E5CEC"/>
              </a:solidFill>
              <a:latin typeface="Montserrat"/>
              <a:ea typeface="Montserrat"/>
              <a:cs typeface="Montserrat"/>
              <a:sym typeface="Montserrat"/>
            </a:endParaRPr>
          </a:p>
        </p:txBody>
      </p:sp>
      <p:sp>
        <p:nvSpPr>
          <p:cNvPr id="12" name="Google Shape;133;g196b218f55d_0_40">
            <a:extLst>
              <a:ext uri="{FF2B5EF4-FFF2-40B4-BE49-F238E27FC236}">
                <a16:creationId xmlns:a16="http://schemas.microsoft.com/office/drawing/2014/main" id="{A9259F7A-7519-48D8-9C3C-28B1BDA59864}"/>
              </a:ext>
            </a:extLst>
          </p:cNvPr>
          <p:cNvSpPr/>
          <p:nvPr/>
        </p:nvSpPr>
        <p:spPr>
          <a:xfrm>
            <a:off x="609198" y="4283744"/>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err="1">
                <a:solidFill>
                  <a:srgbClr val="00396B"/>
                </a:solidFill>
                <a:latin typeface="Montserrat Medium"/>
                <a:ea typeface="Montserrat Medium"/>
                <a:cs typeface="Montserrat Medium"/>
                <a:sym typeface="Montserrat Medium"/>
              </a:rPr>
              <a:t>Мультиротором</a:t>
            </a:r>
            <a:r>
              <a:rPr lang="ru-RU" sz="2000" i="0" u="none" strike="noStrike" cap="none" dirty="0">
                <a:solidFill>
                  <a:srgbClr val="00396B"/>
                </a:solidFill>
                <a:latin typeface="Montserrat Medium"/>
                <a:ea typeface="Montserrat Medium"/>
                <a:cs typeface="Montserrat Medium"/>
                <a:sym typeface="Montserrat Medium"/>
              </a:rPr>
              <a:t> можно управлять, указывая углы, вектор скорости, положение назначения или некоторую комбинацию из них.</a:t>
            </a:r>
          </a:p>
        </p:txBody>
      </p:sp>
      <p:sp>
        <p:nvSpPr>
          <p:cNvPr id="14" name="Google Shape;133;g196b218f55d_0_40">
            <a:extLst>
              <a:ext uri="{FF2B5EF4-FFF2-40B4-BE49-F238E27FC236}">
                <a16:creationId xmlns:a16="http://schemas.microsoft.com/office/drawing/2014/main" id="{AFAD89C5-8556-4CFD-A1AF-093492506CA0}"/>
              </a:ext>
            </a:extLst>
          </p:cNvPr>
          <p:cNvSpPr/>
          <p:nvPr/>
        </p:nvSpPr>
        <p:spPr>
          <a:xfrm>
            <a:off x="2384596" y="5212703"/>
            <a:ext cx="2813733"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ctr" rtl="0">
              <a:lnSpc>
                <a:spcPct val="115000"/>
              </a:lnSpc>
              <a:spcBef>
                <a:spcPts val="1000"/>
              </a:spcBef>
              <a:spcAft>
                <a:spcPts val="0"/>
              </a:spcAft>
              <a:buClr>
                <a:srgbClr val="1E5CEC"/>
              </a:buClr>
              <a:buSzPts val="1800"/>
            </a:pPr>
            <a:r>
              <a:rPr lang="en-US" sz="2800" b="0" i="0" dirty="0">
                <a:solidFill>
                  <a:srgbClr val="E74C3C"/>
                </a:solidFill>
                <a:effectLst/>
                <a:latin typeface="SFMono-Regular"/>
              </a:rPr>
              <a:t>move</a:t>
            </a:r>
            <a:endParaRPr lang="ru-RU" sz="2000" i="0" u="none" strike="noStrike" cap="none" dirty="0">
              <a:solidFill>
                <a:srgbClr val="00396B"/>
              </a:solidFill>
              <a:latin typeface="Montserrat Medium"/>
              <a:ea typeface="Montserrat Medium"/>
              <a:cs typeface="Montserrat Medium"/>
              <a:sym typeface="Montserrat Medium"/>
            </a:endParaRPr>
          </a:p>
        </p:txBody>
      </p:sp>
      <p:sp>
        <p:nvSpPr>
          <p:cNvPr id="18" name="Google Shape;133;g196b218f55d_0_40">
            <a:extLst>
              <a:ext uri="{FF2B5EF4-FFF2-40B4-BE49-F238E27FC236}">
                <a16:creationId xmlns:a16="http://schemas.microsoft.com/office/drawing/2014/main" id="{D9DD3F82-2C80-49DF-B5C1-1A76C47C7866}"/>
              </a:ext>
            </a:extLst>
          </p:cNvPr>
          <p:cNvSpPr/>
          <p:nvPr/>
        </p:nvSpPr>
        <p:spPr>
          <a:xfrm>
            <a:off x="5818173" y="5212703"/>
            <a:ext cx="4628645"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ctr" rtl="0">
              <a:lnSpc>
                <a:spcPct val="115000"/>
              </a:lnSpc>
              <a:spcBef>
                <a:spcPts val="1000"/>
              </a:spcBef>
              <a:spcAft>
                <a:spcPts val="0"/>
              </a:spcAft>
              <a:buClr>
                <a:srgbClr val="1E5CEC"/>
              </a:buClr>
              <a:buSzPts val="1800"/>
            </a:pPr>
            <a:r>
              <a:rPr lang="en-US" sz="2800" b="0" i="0" dirty="0" err="1">
                <a:solidFill>
                  <a:srgbClr val="E74C3C"/>
                </a:solidFill>
                <a:effectLst/>
                <a:latin typeface="SFMono-Regular"/>
              </a:rPr>
              <a:t>moveByAngleThrottleAsync</a:t>
            </a:r>
            <a:endParaRPr lang="ru-RU" sz="2000" i="0" u="none" strike="noStrike" cap="none" dirty="0">
              <a:solidFill>
                <a:srgbClr val="00396B"/>
              </a:solidFill>
              <a:latin typeface="Montserrat Medium"/>
              <a:ea typeface="Montserrat Medium"/>
              <a:cs typeface="Montserrat Medium"/>
              <a:sym typeface="Montserrat Medium"/>
            </a:endParaRPr>
          </a:p>
        </p:txBody>
      </p:sp>
      <p:sp>
        <p:nvSpPr>
          <p:cNvPr id="19" name="Google Shape;133;g196b218f55d_0_40">
            <a:extLst>
              <a:ext uri="{FF2B5EF4-FFF2-40B4-BE49-F238E27FC236}">
                <a16:creationId xmlns:a16="http://schemas.microsoft.com/office/drawing/2014/main" id="{4849F9A6-DEEE-42D9-8C39-F0E64BF42C8A}"/>
              </a:ext>
            </a:extLst>
          </p:cNvPr>
          <p:cNvSpPr/>
          <p:nvPr/>
        </p:nvSpPr>
        <p:spPr>
          <a:xfrm>
            <a:off x="609198" y="5979699"/>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a:solidFill>
                  <a:srgbClr val="00396B"/>
                </a:solidFill>
                <a:latin typeface="Montserrat Medium"/>
                <a:ea typeface="Montserrat Medium"/>
                <a:cs typeface="Montserrat Medium"/>
                <a:sym typeface="Montserrat Medium"/>
              </a:rPr>
              <a:t>Примеры: </a:t>
            </a:r>
            <a:r>
              <a:rPr lang="en-US" sz="2000" i="0" u="none" strike="noStrike" cap="none" dirty="0">
                <a:solidFill>
                  <a:srgbClr val="00396B"/>
                </a:solidFill>
                <a:latin typeface="Montserrat Medium"/>
                <a:ea typeface="Montserrat Medium"/>
                <a:cs typeface="Montserrat Medium"/>
                <a:sym typeface="Montserrat Medium"/>
                <a:hlinkClick r:id="rId3"/>
              </a:rPr>
              <a:t>https://github.com/Microsoft/AirSim/tree/main/PythonClient//multirotor</a:t>
            </a:r>
            <a:endParaRPr lang="ru-RU" sz="2000" i="0" u="none" strike="noStrike" cap="none" dirty="0">
              <a:solidFill>
                <a:srgbClr val="00396B"/>
              </a:solidFill>
              <a:latin typeface="Montserrat Medium"/>
              <a:ea typeface="Montserrat Medium"/>
              <a:cs typeface="Montserrat Medium"/>
              <a:sym typeface="Montserrat Medium"/>
            </a:endParaRPr>
          </a:p>
          <a:p>
            <a:pPr marL="114300" marR="0" lvl="0" algn="just" rtl="0">
              <a:lnSpc>
                <a:spcPct val="115000"/>
              </a:lnSpc>
              <a:spcBef>
                <a:spcPts val="1000"/>
              </a:spcBef>
              <a:spcAft>
                <a:spcPts val="0"/>
              </a:spcAft>
              <a:buClr>
                <a:srgbClr val="1E5CEC"/>
              </a:buClr>
              <a:buSzPts val="1800"/>
            </a:pPr>
            <a:endParaRPr lang="ru-RU" sz="2000" i="0" u="none" strike="noStrike" cap="none" dirty="0">
              <a:solidFill>
                <a:srgbClr val="00396B"/>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2bde07e62c_1_67"/>
          <p:cNvSpPr/>
          <p:nvPr/>
        </p:nvSpPr>
        <p:spPr>
          <a:xfrm>
            <a:off x="609200" y="570900"/>
            <a:ext cx="10073668" cy="537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200"/>
              <a:buFont typeface="Arial"/>
              <a:buNone/>
            </a:pPr>
            <a:r>
              <a:rPr lang="ru-RU" sz="3200" b="1" i="0" u="none" strike="noStrike" cap="none" dirty="0">
                <a:solidFill>
                  <a:srgbClr val="FF0068"/>
                </a:solidFill>
                <a:latin typeface="Montserrat"/>
                <a:ea typeface="Montserrat"/>
                <a:cs typeface="Montserrat"/>
                <a:sym typeface="Montserrat"/>
              </a:rPr>
              <a:t>Настройка </a:t>
            </a:r>
            <a:r>
              <a:rPr lang="en-US" sz="3200" b="1" i="0" u="none" strike="noStrike" cap="none" dirty="0">
                <a:solidFill>
                  <a:srgbClr val="FF0068"/>
                </a:solidFill>
                <a:latin typeface="Montserrat"/>
                <a:ea typeface="Montserrat"/>
                <a:cs typeface="Montserrat"/>
                <a:sym typeface="Montserrat"/>
              </a:rPr>
              <a:t>PX4</a:t>
            </a:r>
          </a:p>
        </p:txBody>
      </p:sp>
      <p:sp>
        <p:nvSpPr>
          <p:cNvPr id="7" name="Google Shape;133;g196b218f55d_0_40">
            <a:extLst>
              <a:ext uri="{FF2B5EF4-FFF2-40B4-BE49-F238E27FC236}">
                <a16:creationId xmlns:a16="http://schemas.microsoft.com/office/drawing/2014/main" id="{416304DA-F046-4003-BF2F-D452CBA19DBB}"/>
              </a:ext>
            </a:extLst>
          </p:cNvPr>
          <p:cNvSpPr/>
          <p:nvPr/>
        </p:nvSpPr>
        <p:spPr>
          <a:xfrm>
            <a:off x="609199" y="1207557"/>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a:solidFill>
                  <a:srgbClr val="00396B"/>
                </a:solidFill>
                <a:latin typeface="Montserrat Medium"/>
                <a:ea typeface="Montserrat Medium"/>
                <a:cs typeface="Montserrat Medium"/>
                <a:sym typeface="Montserrat Medium"/>
              </a:rPr>
              <a:t>Программный стек PX4 — это очень популярный контроллер полета с открытым исходным кодом, поддерживающий широкий спектр плат и датчиков, а также встроенные возможности для задач более высокого уровня, таких как планирование миссии.</a:t>
            </a:r>
          </a:p>
        </p:txBody>
      </p:sp>
      <p:sp>
        <p:nvSpPr>
          <p:cNvPr id="15" name="Google Shape;99;g12bde07e62c_1_67">
            <a:extLst>
              <a:ext uri="{FF2B5EF4-FFF2-40B4-BE49-F238E27FC236}">
                <a16:creationId xmlns:a16="http://schemas.microsoft.com/office/drawing/2014/main" id="{0B81F7BD-2C83-4158-8EEF-ACD9760DEF0A}"/>
              </a:ext>
            </a:extLst>
          </p:cNvPr>
          <p:cNvSpPr/>
          <p:nvPr/>
        </p:nvSpPr>
        <p:spPr>
          <a:xfrm>
            <a:off x="609199" y="2840700"/>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ru-RU" sz="2300" b="1" i="0" u="none" strike="noStrike" cap="none" dirty="0">
                <a:solidFill>
                  <a:srgbClr val="1E5CEC"/>
                </a:solidFill>
                <a:latin typeface="Montserrat"/>
                <a:ea typeface="Montserrat"/>
                <a:cs typeface="Montserrat"/>
                <a:sym typeface="Montserrat"/>
              </a:rPr>
              <a:t>Ручное управление</a:t>
            </a:r>
            <a:endParaRPr lang="en-US" sz="2300" b="1" i="0" u="none" strike="noStrike" cap="none" dirty="0">
              <a:solidFill>
                <a:srgbClr val="1E5CEC"/>
              </a:solidFill>
              <a:latin typeface="Montserrat"/>
              <a:ea typeface="Montserrat"/>
              <a:cs typeface="Montserrat"/>
              <a:sym typeface="Montserrat"/>
            </a:endParaRPr>
          </a:p>
        </p:txBody>
      </p:sp>
      <p:sp>
        <p:nvSpPr>
          <p:cNvPr id="16" name="Google Shape;133;g196b218f55d_0_40">
            <a:extLst>
              <a:ext uri="{FF2B5EF4-FFF2-40B4-BE49-F238E27FC236}">
                <a16:creationId xmlns:a16="http://schemas.microsoft.com/office/drawing/2014/main" id="{D9DD58C2-3935-401B-B90D-21E317564804}"/>
              </a:ext>
            </a:extLst>
          </p:cNvPr>
          <p:cNvSpPr/>
          <p:nvPr/>
        </p:nvSpPr>
        <p:spPr>
          <a:xfrm>
            <a:off x="498530" y="3429000"/>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571500" marR="0" lvl="0" indent="-457200" rtl="0">
              <a:lnSpc>
                <a:spcPct val="115000"/>
              </a:lnSpc>
              <a:spcBef>
                <a:spcPts val="1000"/>
              </a:spcBef>
              <a:spcAft>
                <a:spcPts val="0"/>
              </a:spcAft>
              <a:buClr>
                <a:srgbClr val="1E5CEC"/>
              </a:buClr>
              <a:buSzPts val="1800"/>
              <a:buAutoNum type="arabicPeriod"/>
            </a:pPr>
            <a:r>
              <a:rPr lang="ru-RU" sz="2000" i="0" u="none" strike="noStrike" cap="none" dirty="0">
                <a:solidFill>
                  <a:srgbClr val="00396B"/>
                </a:solidFill>
                <a:latin typeface="Montserrat Medium"/>
                <a:ea typeface="Montserrat Medium"/>
                <a:cs typeface="Montserrat Medium"/>
                <a:sym typeface="Montserrat Medium"/>
              </a:rPr>
              <a:t>Убедитесь, что ваш RC-приемник связан с его RC-передатчиком. </a:t>
            </a:r>
          </a:p>
          <a:p>
            <a:pPr marL="114300" marR="0" lvl="0" rtl="0">
              <a:lnSpc>
                <a:spcPct val="115000"/>
              </a:lnSpc>
              <a:spcBef>
                <a:spcPts val="1000"/>
              </a:spcBef>
              <a:spcAft>
                <a:spcPts val="0"/>
              </a:spcAft>
              <a:buClr>
                <a:srgbClr val="1E5CEC"/>
              </a:buClr>
              <a:buSzPts val="1800"/>
            </a:pPr>
            <a:r>
              <a:rPr lang="ru-RU" sz="2000" dirty="0">
                <a:solidFill>
                  <a:srgbClr val="00396B"/>
                </a:solidFill>
                <a:latin typeface="Montserrat Medium"/>
                <a:ea typeface="Montserrat Medium"/>
                <a:cs typeface="Montserrat Medium"/>
                <a:sym typeface="Montserrat Medium"/>
              </a:rPr>
              <a:t>       </a:t>
            </a:r>
            <a:r>
              <a:rPr lang="ru-RU" sz="2000" i="0" u="none" strike="noStrike" cap="none" dirty="0">
                <a:solidFill>
                  <a:srgbClr val="00396B"/>
                </a:solidFill>
                <a:latin typeface="Montserrat Medium"/>
                <a:ea typeface="Montserrat Medium"/>
                <a:cs typeface="Montserrat Medium"/>
                <a:sym typeface="Montserrat Medium"/>
              </a:rPr>
              <a:t>Подключите RC-передатчик к RC-порту контроллера полета. </a:t>
            </a:r>
          </a:p>
          <a:p>
            <a:pPr marL="571500" marR="0" lvl="0" indent="-457200" rtl="0">
              <a:lnSpc>
                <a:spcPct val="115000"/>
              </a:lnSpc>
              <a:spcBef>
                <a:spcPts val="1000"/>
              </a:spcBef>
              <a:spcAft>
                <a:spcPts val="0"/>
              </a:spcAft>
              <a:buClr>
                <a:srgbClr val="1E5CEC"/>
              </a:buClr>
              <a:buSzPts val="1800"/>
              <a:buFont typeface="+mj-lt"/>
              <a:buAutoNum type="arabicPeriod" startAt="2"/>
            </a:pPr>
            <a:r>
              <a:rPr lang="ru-RU" sz="2000" i="0" u="none" strike="noStrike" cap="none" dirty="0">
                <a:solidFill>
                  <a:srgbClr val="00396B"/>
                </a:solidFill>
                <a:latin typeface="Montserrat Medium"/>
                <a:ea typeface="Montserrat Medium"/>
                <a:cs typeface="Montserrat Medium"/>
                <a:sym typeface="Montserrat Medium"/>
              </a:rPr>
              <a:t>Загрузите </a:t>
            </a:r>
            <a:r>
              <a:rPr lang="ru-RU" sz="2000" i="0" u="none" strike="noStrike" cap="none" dirty="0" err="1">
                <a:solidFill>
                  <a:srgbClr val="00396B"/>
                </a:solidFill>
                <a:latin typeface="Montserrat Medium"/>
                <a:ea typeface="Montserrat Medium"/>
                <a:cs typeface="Montserrat Medium"/>
                <a:sym typeface="Montserrat Medium"/>
              </a:rPr>
              <a:t>QGroundControl</a:t>
            </a:r>
            <a:r>
              <a:rPr lang="ru-RU" sz="2000" i="0" u="none" strike="noStrike" cap="none" dirty="0">
                <a:solidFill>
                  <a:srgbClr val="00396B"/>
                </a:solidFill>
                <a:latin typeface="Montserrat Medium"/>
                <a:ea typeface="Montserrat Medium"/>
                <a:cs typeface="Montserrat Medium"/>
                <a:sym typeface="Montserrat Medium"/>
              </a:rPr>
              <a:t> , запустите его и подключите полетный контроллер к USB-порту.</a:t>
            </a:r>
          </a:p>
          <a:p>
            <a:pPr marL="571500" marR="0" lvl="0" indent="-457200" rtl="0">
              <a:lnSpc>
                <a:spcPct val="115000"/>
              </a:lnSpc>
              <a:spcBef>
                <a:spcPts val="1000"/>
              </a:spcBef>
              <a:spcAft>
                <a:spcPts val="0"/>
              </a:spcAft>
              <a:buClr>
                <a:srgbClr val="1E5CEC"/>
              </a:buClr>
              <a:buSzPts val="1800"/>
              <a:buAutoNum type="arabicPeriod" startAt="2"/>
            </a:pPr>
            <a:r>
              <a:rPr lang="ru-RU" sz="2000" i="0" u="none" strike="noStrike" cap="none" dirty="0">
                <a:solidFill>
                  <a:srgbClr val="00396B"/>
                </a:solidFill>
                <a:latin typeface="Montserrat Medium"/>
                <a:ea typeface="Montserrat Medium"/>
                <a:cs typeface="Montserrat Medium"/>
                <a:sym typeface="Montserrat Medium"/>
              </a:rPr>
              <a:t>В файле настроек AirSim укажите PX4 для конфигурации вашего дрона</a:t>
            </a:r>
          </a:p>
          <a:p>
            <a:pPr marL="114300" marR="0" lvl="0" rtl="0">
              <a:lnSpc>
                <a:spcPct val="115000"/>
              </a:lnSpc>
              <a:spcBef>
                <a:spcPts val="1000"/>
              </a:spcBef>
              <a:spcAft>
                <a:spcPts val="0"/>
              </a:spcAft>
              <a:buClr>
                <a:srgbClr val="1E5CEC"/>
              </a:buClr>
              <a:buSzPts val="1800"/>
            </a:pPr>
            <a:endParaRPr lang="ru-RU" sz="2000" i="0" u="none" strike="noStrike" cap="none" dirty="0">
              <a:solidFill>
                <a:srgbClr val="00396B"/>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02915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2bde07e62c_1_67"/>
          <p:cNvSpPr/>
          <p:nvPr/>
        </p:nvSpPr>
        <p:spPr>
          <a:xfrm>
            <a:off x="609200" y="570900"/>
            <a:ext cx="10073668" cy="537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200"/>
              <a:buFont typeface="Arial"/>
              <a:buNone/>
            </a:pPr>
            <a:r>
              <a:rPr lang="ru-RU" sz="3200" b="1" i="0" u="none" strike="noStrike" cap="none" dirty="0">
                <a:solidFill>
                  <a:srgbClr val="FF0068"/>
                </a:solidFill>
                <a:latin typeface="Montserrat"/>
                <a:ea typeface="Montserrat"/>
                <a:cs typeface="Montserrat"/>
                <a:sym typeface="Montserrat"/>
              </a:rPr>
              <a:t>Настройка </a:t>
            </a:r>
            <a:r>
              <a:rPr lang="en-US" sz="3200" b="1" i="0" u="none" strike="noStrike" cap="none" dirty="0">
                <a:solidFill>
                  <a:srgbClr val="FF0068"/>
                </a:solidFill>
                <a:latin typeface="Montserrat"/>
                <a:ea typeface="Montserrat"/>
                <a:cs typeface="Montserrat"/>
                <a:sym typeface="Montserrat"/>
              </a:rPr>
              <a:t>PX4</a:t>
            </a:r>
          </a:p>
        </p:txBody>
      </p:sp>
      <p:sp>
        <p:nvSpPr>
          <p:cNvPr id="7" name="Google Shape;133;g196b218f55d_0_40">
            <a:extLst>
              <a:ext uri="{FF2B5EF4-FFF2-40B4-BE49-F238E27FC236}">
                <a16:creationId xmlns:a16="http://schemas.microsoft.com/office/drawing/2014/main" id="{416304DA-F046-4003-BF2F-D452CBA19DBB}"/>
              </a:ext>
            </a:extLst>
          </p:cNvPr>
          <p:cNvSpPr/>
          <p:nvPr/>
        </p:nvSpPr>
        <p:spPr>
          <a:xfrm>
            <a:off x="609199" y="1207557"/>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a:solidFill>
                  <a:srgbClr val="00396B"/>
                </a:solidFill>
                <a:latin typeface="Montserrat Medium"/>
                <a:ea typeface="Montserrat Medium"/>
                <a:cs typeface="Montserrat Medium"/>
                <a:sym typeface="Montserrat Medium"/>
              </a:rPr>
              <a:t>Программный стек PX4 — это очень популярный контроллер полета с открытым исходным кодом, поддерживающий широкий спектр плат и датчиков, а также встроенные возможности для задач более высокого уровня, таких как планирование миссии.</a:t>
            </a:r>
          </a:p>
        </p:txBody>
      </p:sp>
      <p:sp>
        <p:nvSpPr>
          <p:cNvPr id="15" name="Google Shape;99;g12bde07e62c_1_67">
            <a:extLst>
              <a:ext uri="{FF2B5EF4-FFF2-40B4-BE49-F238E27FC236}">
                <a16:creationId xmlns:a16="http://schemas.microsoft.com/office/drawing/2014/main" id="{0B81F7BD-2C83-4158-8EEF-ACD9760DEF0A}"/>
              </a:ext>
            </a:extLst>
          </p:cNvPr>
          <p:cNvSpPr/>
          <p:nvPr/>
        </p:nvSpPr>
        <p:spPr>
          <a:xfrm>
            <a:off x="609199" y="2840700"/>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ru-RU" sz="2300" b="1" i="0" u="none" strike="noStrike" cap="none" dirty="0">
                <a:solidFill>
                  <a:srgbClr val="1E5CEC"/>
                </a:solidFill>
                <a:latin typeface="Montserrat"/>
                <a:ea typeface="Montserrat"/>
                <a:cs typeface="Montserrat"/>
                <a:sym typeface="Montserrat"/>
              </a:rPr>
              <a:t>Ручное управление</a:t>
            </a:r>
            <a:endParaRPr lang="en-US" sz="2300" b="1" i="0" u="none" strike="noStrike" cap="none" dirty="0">
              <a:solidFill>
                <a:srgbClr val="1E5CEC"/>
              </a:solidFill>
              <a:latin typeface="Montserrat"/>
              <a:ea typeface="Montserrat"/>
              <a:cs typeface="Montserrat"/>
              <a:sym typeface="Montserrat"/>
            </a:endParaRPr>
          </a:p>
        </p:txBody>
      </p:sp>
      <p:sp>
        <p:nvSpPr>
          <p:cNvPr id="16" name="Google Shape;133;g196b218f55d_0_40">
            <a:extLst>
              <a:ext uri="{FF2B5EF4-FFF2-40B4-BE49-F238E27FC236}">
                <a16:creationId xmlns:a16="http://schemas.microsoft.com/office/drawing/2014/main" id="{D9DD58C2-3935-401B-B90D-21E317564804}"/>
              </a:ext>
            </a:extLst>
          </p:cNvPr>
          <p:cNvSpPr/>
          <p:nvPr/>
        </p:nvSpPr>
        <p:spPr>
          <a:xfrm>
            <a:off x="498530" y="3429000"/>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571500" marR="0" lvl="0" indent="-457200" rtl="0">
              <a:lnSpc>
                <a:spcPct val="115000"/>
              </a:lnSpc>
              <a:spcBef>
                <a:spcPts val="1000"/>
              </a:spcBef>
              <a:spcAft>
                <a:spcPts val="0"/>
              </a:spcAft>
              <a:buClr>
                <a:srgbClr val="1E5CEC"/>
              </a:buClr>
              <a:buSzPts val="1800"/>
              <a:buAutoNum type="arabicPeriod"/>
            </a:pPr>
            <a:r>
              <a:rPr lang="ru-RU" sz="2000" i="0" u="none" strike="noStrike" cap="none" dirty="0">
                <a:solidFill>
                  <a:srgbClr val="00396B"/>
                </a:solidFill>
                <a:latin typeface="Montserrat Medium"/>
                <a:ea typeface="Montserrat Medium"/>
                <a:cs typeface="Montserrat Medium"/>
                <a:sym typeface="Montserrat Medium"/>
              </a:rPr>
              <a:t>Убедитесь, что ваш RC-приемник связан с его RC-передатчиком. </a:t>
            </a:r>
          </a:p>
          <a:p>
            <a:pPr marL="114300" marR="0" lvl="0" rtl="0">
              <a:lnSpc>
                <a:spcPct val="115000"/>
              </a:lnSpc>
              <a:spcBef>
                <a:spcPts val="1000"/>
              </a:spcBef>
              <a:spcAft>
                <a:spcPts val="0"/>
              </a:spcAft>
              <a:buClr>
                <a:srgbClr val="1E5CEC"/>
              </a:buClr>
              <a:buSzPts val="1800"/>
            </a:pPr>
            <a:r>
              <a:rPr lang="ru-RU" sz="2000" dirty="0">
                <a:solidFill>
                  <a:srgbClr val="00396B"/>
                </a:solidFill>
                <a:latin typeface="Montserrat Medium"/>
                <a:ea typeface="Montserrat Medium"/>
                <a:cs typeface="Montserrat Medium"/>
                <a:sym typeface="Montserrat Medium"/>
              </a:rPr>
              <a:t>       </a:t>
            </a:r>
            <a:r>
              <a:rPr lang="ru-RU" sz="2000" i="0" u="none" strike="noStrike" cap="none" dirty="0">
                <a:solidFill>
                  <a:srgbClr val="00396B"/>
                </a:solidFill>
                <a:latin typeface="Montserrat Medium"/>
                <a:ea typeface="Montserrat Medium"/>
                <a:cs typeface="Montserrat Medium"/>
                <a:sym typeface="Montserrat Medium"/>
              </a:rPr>
              <a:t>Подключите RC-передатчик к RC-порту контроллера полета. </a:t>
            </a:r>
          </a:p>
          <a:p>
            <a:pPr marL="571500" marR="0" lvl="0" indent="-457200" rtl="0">
              <a:lnSpc>
                <a:spcPct val="115000"/>
              </a:lnSpc>
              <a:spcBef>
                <a:spcPts val="1000"/>
              </a:spcBef>
              <a:spcAft>
                <a:spcPts val="0"/>
              </a:spcAft>
              <a:buClr>
                <a:srgbClr val="1E5CEC"/>
              </a:buClr>
              <a:buSzPts val="1800"/>
              <a:buFont typeface="+mj-lt"/>
              <a:buAutoNum type="arabicPeriod" startAt="2"/>
            </a:pPr>
            <a:r>
              <a:rPr lang="ru-RU" sz="2000" i="0" u="none" strike="noStrike" cap="none" dirty="0">
                <a:solidFill>
                  <a:srgbClr val="00396B"/>
                </a:solidFill>
                <a:latin typeface="Montserrat Medium"/>
                <a:ea typeface="Montserrat Medium"/>
                <a:cs typeface="Montserrat Medium"/>
                <a:sym typeface="Montserrat Medium"/>
              </a:rPr>
              <a:t>Загрузите </a:t>
            </a:r>
            <a:r>
              <a:rPr lang="ru-RU" sz="2000" i="0" u="none" strike="noStrike" cap="none" dirty="0" err="1">
                <a:solidFill>
                  <a:srgbClr val="00396B"/>
                </a:solidFill>
                <a:latin typeface="Montserrat Medium"/>
                <a:ea typeface="Montserrat Medium"/>
                <a:cs typeface="Montserrat Medium"/>
                <a:sym typeface="Montserrat Medium"/>
              </a:rPr>
              <a:t>QGroundControl</a:t>
            </a:r>
            <a:r>
              <a:rPr lang="ru-RU" sz="2000" i="0" u="none" strike="noStrike" cap="none" dirty="0">
                <a:solidFill>
                  <a:srgbClr val="00396B"/>
                </a:solidFill>
                <a:latin typeface="Montserrat Medium"/>
                <a:ea typeface="Montserrat Medium"/>
                <a:cs typeface="Montserrat Medium"/>
                <a:sym typeface="Montserrat Medium"/>
              </a:rPr>
              <a:t> , запустите его и подключите полетный контроллер к USB-порту.</a:t>
            </a:r>
          </a:p>
          <a:p>
            <a:pPr marL="571500" marR="0" lvl="0" indent="-457200" rtl="0">
              <a:lnSpc>
                <a:spcPct val="115000"/>
              </a:lnSpc>
              <a:spcBef>
                <a:spcPts val="1000"/>
              </a:spcBef>
              <a:spcAft>
                <a:spcPts val="0"/>
              </a:spcAft>
              <a:buClr>
                <a:srgbClr val="1E5CEC"/>
              </a:buClr>
              <a:buSzPts val="1800"/>
              <a:buAutoNum type="arabicPeriod" startAt="2"/>
            </a:pPr>
            <a:r>
              <a:rPr lang="ru-RU" sz="2000" i="0" u="none" strike="noStrike" cap="none" dirty="0">
                <a:solidFill>
                  <a:srgbClr val="00396B"/>
                </a:solidFill>
                <a:latin typeface="Montserrat Medium"/>
                <a:ea typeface="Montserrat Medium"/>
                <a:cs typeface="Montserrat Medium"/>
                <a:sym typeface="Montserrat Medium"/>
              </a:rPr>
              <a:t>В файле настроек AirSim укажите PX4 для конфигурации вашего дрона</a:t>
            </a:r>
          </a:p>
          <a:p>
            <a:pPr marL="114300" marR="0" lvl="0" rtl="0">
              <a:lnSpc>
                <a:spcPct val="115000"/>
              </a:lnSpc>
              <a:spcBef>
                <a:spcPts val="1000"/>
              </a:spcBef>
              <a:spcAft>
                <a:spcPts val="0"/>
              </a:spcAft>
              <a:buClr>
                <a:srgbClr val="1E5CEC"/>
              </a:buClr>
              <a:buSzPts val="1800"/>
            </a:pPr>
            <a:endParaRPr lang="ru-RU" sz="2000" i="0" u="none" strike="noStrike" cap="none" dirty="0">
              <a:solidFill>
                <a:srgbClr val="00396B"/>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77521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2bde07e62c_1_67"/>
          <p:cNvSpPr/>
          <p:nvPr/>
        </p:nvSpPr>
        <p:spPr>
          <a:xfrm>
            <a:off x="609200" y="570900"/>
            <a:ext cx="10073668" cy="537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200"/>
              <a:buFont typeface="Arial"/>
              <a:buNone/>
            </a:pPr>
            <a:r>
              <a:rPr lang="ru-RU" sz="3200" b="1" i="0" u="none" strike="noStrike" cap="none" dirty="0">
                <a:solidFill>
                  <a:srgbClr val="FF0068"/>
                </a:solidFill>
                <a:latin typeface="Montserrat"/>
                <a:ea typeface="Montserrat"/>
                <a:cs typeface="Montserrat"/>
                <a:sym typeface="Montserrat"/>
              </a:rPr>
              <a:t>Структура кода</a:t>
            </a:r>
            <a:endParaRPr lang="en-US" sz="3200" b="1" i="0" u="none" strike="noStrike" cap="none" dirty="0">
              <a:solidFill>
                <a:srgbClr val="FF0068"/>
              </a:solidFill>
              <a:latin typeface="Montserrat"/>
              <a:ea typeface="Montserrat"/>
              <a:cs typeface="Montserrat"/>
              <a:sym typeface="Montserrat"/>
            </a:endParaRPr>
          </a:p>
        </p:txBody>
      </p:sp>
      <p:sp>
        <p:nvSpPr>
          <p:cNvPr id="7" name="Google Shape;133;g196b218f55d_0_40">
            <a:extLst>
              <a:ext uri="{FF2B5EF4-FFF2-40B4-BE49-F238E27FC236}">
                <a16:creationId xmlns:a16="http://schemas.microsoft.com/office/drawing/2014/main" id="{416304DA-F046-4003-BF2F-D452CBA19DBB}"/>
              </a:ext>
            </a:extLst>
          </p:cNvPr>
          <p:cNvSpPr/>
          <p:nvPr/>
        </p:nvSpPr>
        <p:spPr>
          <a:xfrm>
            <a:off x="609199" y="1676893"/>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a:solidFill>
                  <a:srgbClr val="00396B"/>
                </a:solidFill>
                <a:latin typeface="Montserrat Medium"/>
                <a:ea typeface="Montserrat Medium"/>
                <a:cs typeface="Montserrat Medium"/>
                <a:sym typeface="Montserrat Medium"/>
              </a:rPr>
              <a:t>Большая часть кода находится в </a:t>
            </a:r>
            <a:r>
              <a:rPr lang="ru-RU" sz="2000" i="0" u="none" strike="noStrike" cap="none" dirty="0" err="1">
                <a:solidFill>
                  <a:srgbClr val="00396B"/>
                </a:solidFill>
                <a:latin typeface="Montserrat Medium"/>
                <a:ea typeface="Montserrat Medium"/>
                <a:cs typeface="Montserrat Medium"/>
                <a:sym typeface="Montserrat Medium"/>
              </a:rPr>
              <a:t>AirLib</a:t>
            </a:r>
            <a:r>
              <a:rPr lang="ru-RU" sz="2000" i="0" u="none" strike="noStrike" cap="none" dirty="0">
                <a:solidFill>
                  <a:srgbClr val="00396B"/>
                </a:solidFill>
                <a:latin typeface="Montserrat Medium"/>
                <a:ea typeface="Montserrat Medium"/>
                <a:cs typeface="Montserrat Medium"/>
                <a:sym typeface="Montserrat Medium"/>
              </a:rPr>
              <a:t>. Это самодостаточная библиотека, которую вы сможете скомпилировать любым компилятором C++11.</a:t>
            </a:r>
          </a:p>
          <a:p>
            <a:pPr marL="114300" marR="0" lvl="0" algn="just" rtl="0">
              <a:lnSpc>
                <a:spcPct val="115000"/>
              </a:lnSpc>
              <a:spcBef>
                <a:spcPts val="1000"/>
              </a:spcBef>
              <a:spcAft>
                <a:spcPts val="0"/>
              </a:spcAft>
              <a:buClr>
                <a:srgbClr val="1E5CEC"/>
              </a:buClr>
              <a:buSzPts val="1800"/>
            </a:pPr>
            <a:endParaRPr lang="ru-RU" sz="2000" i="0" u="none" strike="noStrike" cap="none" dirty="0">
              <a:solidFill>
                <a:srgbClr val="00396B"/>
              </a:solidFill>
              <a:latin typeface="Montserrat Medium"/>
              <a:ea typeface="Montserrat Medium"/>
              <a:cs typeface="Montserrat Medium"/>
              <a:sym typeface="Montserrat Medium"/>
            </a:endParaRPr>
          </a:p>
        </p:txBody>
      </p:sp>
      <p:sp>
        <p:nvSpPr>
          <p:cNvPr id="15" name="Google Shape;99;g12bde07e62c_1_67">
            <a:extLst>
              <a:ext uri="{FF2B5EF4-FFF2-40B4-BE49-F238E27FC236}">
                <a16:creationId xmlns:a16="http://schemas.microsoft.com/office/drawing/2014/main" id="{0B81F7BD-2C83-4158-8EEF-ACD9760DEF0A}"/>
              </a:ext>
            </a:extLst>
          </p:cNvPr>
          <p:cNvSpPr/>
          <p:nvPr/>
        </p:nvSpPr>
        <p:spPr>
          <a:xfrm>
            <a:off x="609199" y="1157564"/>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en-US" sz="2300" b="1" i="0" u="none" strike="noStrike" cap="none" dirty="0" err="1">
                <a:solidFill>
                  <a:srgbClr val="1E5CEC"/>
                </a:solidFill>
                <a:latin typeface="Montserrat"/>
                <a:ea typeface="Montserrat"/>
                <a:cs typeface="Montserrat"/>
                <a:sym typeface="Montserrat"/>
              </a:rPr>
              <a:t>AirLib</a:t>
            </a:r>
            <a:endParaRPr lang="en-US" sz="2300" b="1" i="0" u="none" strike="noStrike" cap="none" dirty="0">
              <a:solidFill>
                <a:srgbClr val="1E5CEC"/>
              </a:solidFill>
              <a:latin typeface="Montserrat"/>
              <a:ea typeface="Montserrat"/>
              <a:cs typeface="Montserrat"/>
              <a:sym typeface="Montserrat"/>
            </a:endParaRPr>
          </a:p>
        </p:txBody>
      </p:sp>
      <p:sp>
        <p:nvSpPr>
          <p:cNvPr id="16" name="Google Shape;133;g196b218f55d_0_40">
            <a:extLst>
              <a:ext uri="{FF2B5EF4-FFF2-40B4-BE49-F238E27FC236}">
                <a16:creationId xmlns:a16="http://schemas.microsoft.com/office/drawing/2014/main" id="{D9DD58C2-3935-401B-B90D-21E317564804}"/>
              </a:ext>
            </a:extLst>
          </p:cNvPr>
          <p:cNvSpPr/>
          <p:nvPr/>
        </p:nvSpPr>
        <p:spPr>
          <a:xfrm>
            <a:off x="498530" y="3429000"/>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571500" marR="0" lvl="0" indent="-457200" rtl="0">
              <a:lnSpc>
                <a:spcPct val="115000"/>
              </a:lnSpc>
              <a:spcBef>
                <a:spcPts val="1000"/>
              </a:spcBef>
              <a:spcAft>
                <a:spcPts val="0"/>
              </a:spcAft>
              <a:buClr>
                <a:srgbClr val="1E5CEC"/>
              </a:buClr>
              <a:buSzPts val="1800"/>
              <a:buAutoNum type="arabicPeriod"/>
            </a:pPr>
            <a:r>
              <a:rPr lang="ru-RU" sz="2000" i="0" u="none" strike="noStrike" cap="none" dirty="0">
                <a:solidFill>
                  <a:srgbClr val="00396B"/>
                </a:solidFill>
                <a:latin typeface="Montserrat Medium"/>
                <a:ea typeface="Montserrat Medium"/>
                <a:cs typeface="Montserrat Medium"/>
                <a:sym typeface="Montserrat Medium"/>
              </a:rPr>
              <a:t>Физический движок</a:t>
            </a:r>
          </a:p>
          <a:p>
            <a:pPr marL="571500" marR="0" lvl="0" indent="-457200" rtl="0">
              <a:lnSpc>
                <a:spcPct val="115000"/>
              </a:lnSpc>
              <a:spcBef>
                <a:spcPts val="1000"/>
              </a:spcBef>
              <a:spcAft>
                <a:spcPts val="0"/>
              </a:spcAft>
              <a:buClr>
                <a:srgbClr val="1E5CEC"/>
              </a:buClr>
              <a:buSzPts val="1800"/>
              <a:buAutoNum type="arabicPeriod"/>
            </a:pPr>
            <a:r>
              <a:rPr lang="ru-RU" sz="2000" i="0" u="none" strike="noStrike" cap="none" dirty="0">
                <a:solidFill>
                  <a:srgbClr val="00396B"/>
                </a:solidFill>
                <a:latin typeface="Montserrat Medium"/>
                <a:ea typeface="Montserrat Medium"/>
                <a:cs typeface="Montserrat Medium"/>
                <a:sym typeface="Montserrat Medium"/>
              </a:rPr>
              <a:t>Модели датчиков</a:t>
            </a:r>
          </a:p>
          <a:p>
            <a:pPr marL="571500" marR="0" lvl="0" indent="-457200" rtl="0">
              <a:lnSpc>
                <a:spcPct val="115000"/>
              </a:lnSpc>
              <a:spcBef>
                <a:spcPts val="1000"/>
              </a:spcBef>
              <a:spcAft>
                <a:spcPts val="0"/>
              </a:spcAft>
              <a:buClr>
                <a:srgbClr val="1E5CEC"/>
              </a:buClr>
              <a:buSzPts val="1800"/>
              <a:buAutoNum type="arabicPeriod"/>
            </a:pPr>
            <a:r>
              <a:rPr lang="ru-RU" sz="2000" i="0" u="none" strike="noStrike" cap="none" dirty="0">
                <a:solidFill>
                  <a:srgbClr val="00396B"/>
                </a:solidFill>
                <a:latin typeface="Montserrat Medium"/>
                <a:ea typeface="Montserrat Medium"/>
                <a:cs typeface="Montserrat Medium"/>
                <a:sym typeface="Montserrat Medium"/>
              </a:rPr>
              <a:t>Модели транспортных средств</a:t>
            </a:r>
          </a:p>
          <a:p>
            <a:pPr marL="571500" marR="0" lvl="0" indent="-457200" rtl="0">
              <a:lnSpc>
                <a:spcPct val="115000"/>
              </a:lnSpc>
              <a:spcBef>
                <a:spcPts val="1000"/>
              </a:spcBef>
              <a:spcAft>
                <a:spcPts val="0"/>
              </a:spcAft>
              <a:buClr>
                <a:srgbClr val="1E5CEC"/>
              </a:buClr>
              <a:buSzPts val="1800"/>
              <a:buAutoNum type="arabicPeriod"/>
            </a:pPr>
            <a:r>
              <a:rPr lang="ru-RU" sz="2000" i="0" u="none" strike="noStrike" cap="none" dirty="0">
                <a:solidFill>
                  <a:srgbClr val="00396B"/>
                </a:solidFill>
                <a:latin typeface="Montserrat Medium"/>
                <a:ea typeface="Montserrat Medium"/>
                <a:cs typeface="Montserrat Medium"/>
                <a:sym typeface="Montserrat Medium"/>
              </a:rPr>
              <a:t>Файлы, связанные с </a:t>
            </a:r>
            <a:r>
              <a:rPr lang="en-US" sz="2000" i="0" u="none" strike="noStrike" cap="none" dirty="0">
                <a:solidFill>
                  <a:srgbClr val="00396B"/>
                </a:solidFill>
                <a:latin typeface="Montserrat Medium"/>
                <a:ea typeface="Montserrat Medium"/>
                <a:cs typeface="Montserrat Medium"/>
                <a:sym typeface="Montserrat Medium"/>
              </a:rPr>
              <a:t>API</a:t>
            </a:r>
            <a:endParaRPr lang="ru-RU" sz="2000" i="0" u="none" strike="noStrike" cap="none" dirty="0">
              <a:solidFill>
                <a:srgbClr val="00396B"/>
              </a:solidFill>
              <a:latin typeface="Montserrat Medium"/>
              <a:ea typeface="Montserrat Medium"/>
              <a:cs typeface="Montserrat Medium"/>
              <a:sym typeface="Montserrat Medium"/>
            </a:endParaRPr>
          </a:p>
        </p:txBody>
      </p:sp>
      <p:sp>
        <p:nvSpPr>
          <p:cNvPr id="6" name="Google Shape;99;g12bde07e62c_1_67">
            <a:extLst>
              <a:ext uri="{FF2B5EF4-FFF2-40B4-BE49-F238E27FC236}">
                <a16:creationId xmlns:a16="http://schemas.microsoft.com/office/drawing/2014/main" id="{FBA36A8B-12D3-4D9B-9F7C-1E6CBDF739E6}"/>
              </a:ext>
            </a:extLst>
          </p:cNvPr>
          <p:cNvSpPr/>
          <p:nvPr/>
        </p:nvSpPr>
        <p:spPr>
          <a:xfrm>
            <a:off x="498530" y="2791476"/>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ru-RU" sz="2300" b="1" i="0" u="none" strike="noStrike" cap="none" dirty="0">
                <a:solidFill>
                  <a:srgbClr val="1E5CEC"/>
                </a:solidFill>
                <a:latin typeface="Montserrat"/>
                <a:ea typeface="Montserrat"/>
                <a:cs typeface="Montserrat"/>
                <a:sym typeface="Montserrat"/>
              </a:rPr>
              <a:t>Состав</a:t>
            </a:r>
            <a:endParaRPr lang="en-US" sz="2300" b="1" i="0" u="none" strike="noStrike" cap="none" dirty="0">
              <a:solidFill>
                <a:srgbClr val="1E5CEC"/>
              </a:solidFill>
              <a:latin typeface="Montserrat"/>
              <a:ea typeface="Montserrat"/>
              <a:cs typeface="Montserrat"/>
              <a:sym typeface="Montserrat"/>
            </a:endParaRPr>
          </a:p>
        </p:txBody>
      </p:sp>
    </p:spTree>
    <p:extLst>
      <p:ext uri="{BB962C8B-B14F-4D97-AF65-F5344CB8AC3E}">
        <p14:creationId xmlns:p14="http://schemas.microsoft.com/office/powerpoint/2010/main" val="200704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2bde07e62c_1_67"/>
          <p:cNvSpPr/>
          <p:nvPr/>
        </p:nvSpPr>
        <p:spPr>
          <a:xfrm>
            <a:off x="609200" y="570900"/>
            <a:ext cx="10073668" cy="537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200"/>
              <a:buFont typeface="Arial"/>
              <a:buNone/>
            </a:pPr>
            <a:r>
              <a:rPr lang="ru-RU" sz="3200" b="1" i="0" u="none" strike="noStrike" cap="none" dirty="0">
                <a:solidFill>
                  <a:srgbClr val="FF0068"/>
                </a:solidFill>
                <a:latin typeface="Montserrat"/>
                <a:ea typeface="Montserrat"/>
                <a:cs typeface="Montserrat"/>
                <a:sym typeface="Montserrat"/>
              </a:rPr>
              <a:t>Структура кода</a:t>
            </a:r>
            <a:endParaRPr lang="en-US" sz="3200" b="1" i="0" u="none" strike="noStrike" cap="none" dirty="0">
              <a:solidFill>
                <a:srgbClr val="FF0068"/>
              </a:solidFill>
              <a:latin typeface="Montserrat"/>
              <a:ea typeface="Montserrat"/>
              <a:cs typeface="Montserrat"/>
              <a:sym typeface="Montserrat"/>
            </a:endParaRPr>
          </a:p>
        </p:txBody>
      </p:sp>
      <p:sp>
        <p:nvSpPr>
          <p:cNvPr id="7" name="Google Shape;133;g196b218f55d_0_40">
            <a:extLst>
              <a:ext uri="{FF2B5EF4-FFF2-40B4-BE49-F238E27FC236}">
                <a16:creationId xmlns:a16="http://schemas.microsoft.com/office/drawing/2014/main" id="{416304DA-F046-4003-BF2F-D452CBA19DBB}"/>
              </a:ext>
            </a:extLst>
          </p:cNvPr>
          <p:cNvSpPr/>
          <p:nvPr/>
        </p:nvSpPr>
        <p:spPr>
          <a:xfrm>
            <a:off x="609199" y="1676893"/>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114300" marR="0" lvl="0" algn="just" rtl="0">
              <a:lnSpc>
                <a:spcPct val="115000"/>
              </a:lnSpc>
              <a:spcBef>
                <a:spcPts val="1000"/>
              </a:spcBef>
              <a:spcAft>
                <a:spcPts val="0"/>
              </a:spcAft>
              <a:buClr>
                <a:srgbClr val="1E5CEC"/>
              </a:buClr>
              <a:buSzPts val="1800"/>
            </a:pPr>
            <a:r>
              <a:rPr lang="ru-RU" sz="2000" i="0" u="none" strike="noStrike" cap="none" dirty="0">
                <a:solidFill>
                  <a:srgbClr val="00396B"/>
                </a:solidFill>
                <a:latin typeface="Montserrat Medium"/>
                <a:ea typeface="Montserrat Medium"/>
                <a:cs typeface="Montserrat Medium"/>
                <a:sym typeface="Montserrat Medium"/>
              </a:rPr>
              <a:t>Это единственная часть проекта, которая зависит от движка </a:t>
            </a:r>
            <a:r>
              <a:rPr lang="ru-RU" sz="2000" i="0" u="none" strike="noStrike" cap="none" dirty="0" err="1">
                <a:solidFill>
                  <a:srgbClr val="00396B"/>
                </a:solidFill>
                <a:latin typeface="Montserrat Medium"/>
                <a:ea typeface="Montserrat Medium"/>
                <a:cs typeface="Montserrat Medium"/>
                <a:sym typeface="Montserrat Medium"/>
              </a:rPr>
              <a:t>Unreal</a:t>
            </a:r>
            <a:r>
              <a:rPr lang="ru-RU" sz="2000" i="0" u="none" strike="noStrike" cap="none" dirty="0">
                <a:solidFill>
                  <a:srgbClr val="00396B"/>
                </a:solidFill>
                <a:latin typeface="Montserrat Medium"/>
                <a:ea typeface="Montserrat Medium"/>
                <a:cs typeface="Montserrat Medium"/>
                <a:sym typeface="Montserrat Medium"/>
              </a:rPr>
              <a:t>. Она изолирована, чтобы иметь возможность реализовать симулятор и для других платформ.</a:t>
            </a:r>
          </a:p>
        </p:txBody>
      </p:sp>
      <p:sp>
        <p:nvSpPr>
          <p:cNvPr id="15" name="Google Shape;99;g12bde07e62c_1_67">
            <a:extLst>
              <a:ext uri="{FF2B5EF4-FFF2-40B4-BE49-F238E27FC236}">
                <a16:creationId xmlns:a16="http://schemas.microsoft.com/office/drawing/2014/main" id="{0B81F7BD-2C83-4158-8EEF-ACD9760DEF0A}"/>
              </a:ext>
            </a:extLst>
          </p:cNvPr>
          <p:cNvSpPr/>
          <p:nvPr/>
        </p:nvSpPr>
        <p:spPr>
          <a:xfrm>
            <a:off x="609199" y="1157564"/>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ru-RU" sz="2300" b="1" i="0" u="none" strike="noStrike" cap="none" dirty="0">
                <a:solidFill>
                  <a:srgbClr val="1E5CEC"/>
                </a:solidFill>
                <a:latin typeface="Montserrat"/>
                <a:ea typeface="Montserrat"/>
                <a:cs typeface="Montserrat"/>
                <a:sym typeface="Montserrat"/>
              </a:rPr>
              <a:t>Плагины</a:t>
            </a:r>
            <a:endParaRPr lang="en-US" sz="2300" b="1" i="0" u="none" strike="noStrike" cap="none" dirty="0">
              <a:solidFill>
                <a:srgbClr val="1E5CEC"/>
              </a:solidFill>
              <a:latin typeface="Montserrat"/>
              <a:ea typeface="Montserrat"/>
              <a:cs typeface="Montserrat"/>
              <a:sym typeface="Montserrat"/>
            </a:endParaRPr>
          </a:p>
        </p:txBody>
      </p:sp>
      <p:sp>
        <p:nvSpPr>
          <p:cNvPr id="16" name="Google Shape;133;g196b218f55d_0_40">
            <a:extLst>
              <a:ext uri="{FF2B5EF4-FFF2-40B4-BE49-F238E27FC236}">
                <a16:creationId xmlns:a16="http://schemas.microsoft.com/office/drawing/2014/main" id="{D9DD58C2-3935-401B-B90D-21E317564804}"/>
              </a:ext>
            </a:extLst>
          </p:cNvPr>
          <p:cNvSpPr/>
          <p:nvPr/>
        </p:nvSpPr>
        <p:spPr>
          <a:xfrm>
            <a:off x="498530" y="3429000"/>
            <a:ext cx="11084271" cy="1074397"/>
          </a:xfrm>
          <a:prstGeom prst="rect">
            <a:avLst/>
          </a:prstGeom>
          <a:ln w="25400" cap="rnd">
            <a:noFill/>
            <a:extLst>
              <a:ext uri="{C807C97D-BFC1-408E-A445-0C87EB9F89A2}">
                <ask:lineSketchStyleProps xmlns:ask="http://schemas.microsoft.com/office/drawing/2018/sketchyshapes">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t" anchorCtr="0">
            <a:noAutofit/>
          </a:bodyPr>
          <a:lstStyle/>
          <a:p>
            <a:pPr marL="571500" marR="0" lvl="0" indent="-457200" rtl="0">
              <a:lnSpc>
                <a:spcPct val="115000"/>
              </a:lnSpc>
              <a:spcBef>
                <a:spcPts val="1000"/>
              </a:spcBef>
              <a:spcAft>
                <a:spcPts val="0"/>
              </a:spcAft>
              <a:buClr>
                <a:srgbClr val="1E5CEC"/>
              </a:buClr>
              <a:buSzPts val="1800"/>
              <a:buAutoNum type="arabicPeriod"/>
            </a:pPr>
            <a:r>
              <a:rPr lang="en-US" sz="2000" i="0" u="none" strike="noStrike" cap="none" dirty="0" err="1">
                <a:solidFill>
                  <a:srgbClr val="00396B"/>
                </a:solidFill>
                <a:latin typeface="Montserrat Medium"/>
                <a:ea typeface="Montserrat Medium"/>
                <a:cs typeface="Montserrat Medium"/>
                <a:sym typeface="Montserrat Medium"/>
              </a:rPr>
              <a:t>SimMode</a:t>
            </a:r>
            <a:r>
              <a:rPr lang="en-US" sz="2000" i="0" u="none" strike="noStrike" cap="none" dirty="0">
                <a:solidFill>
                  <a:srgbClr val="00396B"/>
                </a:solidFill>
                <a:latin typeface="Montserrat Medium"/>
                <a:ea typeface="Montserrat Medium"/>
                <a:cs typeface="Montserrat Medium"/>
                <a:sym typeface="Montserrat Medium"/>
              </a:rPr>
              <a:t>_* </a:t>
            </a:r>
            <a:r>
              <a:rPr lang="ru-RU" sz="2000" i="0" u="none" strike="noStrike" cap="none" dirty="0">
                <a:solidFill>
                  <a:srgbClr val="00396B"/>
                </a:solidFill>
                <a:latin typeface="Montserrat Medium"/>
                <a:ea typeface="Montserrat Medium"/>
                <a:cs typeface="Montserrat Medium"/>
                <a:sym typeface="Montserrat Medium"/>
              </a:rPr>
              <a:t>классы</a:t>
            </a:r>
          </a:p>
          <a:p>
            <a:pPr marL="571500" marR="0" lvl="0" indent="-457200" rtl="0">
              <a:lnSpc>
                <a:spcPct val="115000"/>
              </a:lnSpc>
              <a:spcBef>
                <a:spcPts val="1000"/>
              </a:spcBef>
              <a:spcAft>
                <a:spcPts val="0"/>
              </a:spcAft>
              <a:buClr>
                <a:srgbClr val="1E5CEC"/>
              </a:buClr>
              <a:buSzPts val="1800"/>
              <a:buAutoNum type="arabicPeriod"/>
            </a:pPr>
            <a:r>
              <a:rPr lang="en-US" sz="2000" i="0" u="none" strike="noStrike" cap="none" dirty="0" err="1">
                <a:solidFill>
                  <a:srgbClr val="00396B"/>
                </a:solidFill>
                <a:latin typeface="Montserrat Medium"/>
                <a:ea typeface="Montserrat Medium"/>
                <a:cs typeface="Montserrat Medium"/>
                <a:sym typeface="Montserrat Medium"/>
              </a:rPr>
              <a:t>PawnSimApi</a:t>
            </a:r>
            <a:endParaRPr lang="ru-RU" sz="2000" i="0" u="none" strike="noStrike" cap="none" dirty="0">
              <a:solidFill>
                <a:srgbClr val="00396B"/>
              </a:solidFill>
              <a:latin typeface="Montserrat Medium"/>
              <a:ea typeface="Montserrat Medium"/>
              <a:cs typeface="Montserrat Medium"/>
              <a:sym typeface="Montserrat Medium"/>
            </a:endParaRPr>
          </a:p>
          <a:p>
            <a:pPr marL="571500" marR="0" lvl="0" indent="-457200" rtl="0">
              <a:lnSpc>
                <a:spcPct val="115000"/>
              </a:lnSpc>
              <a:spcBef>
                <a:spcPts val="1000"/>
              </a:spcBef>
              <a:spcAft>
                <a:spcPts val="0"/>
              </a:spcAft>
              <a:buClr>
                <a:srgbClr val="1E5CEC"/>
              </a:buClr>
              <a:buSzPts val="1800"/>
              <a:buAutoNum type="arabicPeriod"/>
            </a:pPr>
            <a:r>
              <a:rPr lang="en-US" sz="2000" i="0" u="none" strike="noStrike" cap="none" dirty="0" err="1">
                <a:solidFill>
                  <a:srgbClr val="00396B"/>
                </a:solidFill>
                <a:latin typeface="Montserrat Medium"/>
                <a:ea typeface="Montserrat Medium"/>
                <a:cs typeface="Montserrat Medium"/>
                <a:sym typeface="Montserrat Medium"/>
              </a:rPr>
              <a:t>UnrealSensors</a:t>
            </a:r>
            <a:endParaRPr lang="ru-RU" sz="2000" i="0" u="none" strike="noStrike" cap="none" dirty="0">
              <a:solidFill>
                <a:srgbClr val="00396B"/>
              </a:solidFill>
              <a:latin typeface="Montserrat Medium"/>
              <a:ea typeface="Montserrat Medium"/>
              <a:cs typeface="Montserrat Medium"/>
              <a:sym typeface="Montserrat Medium"/>
            </a:endParaRPr>
          </a:p>
          <a:p>
            <a:pPr marL="571500" marR="0" lvl="0" indent="-457200" rtl="0">
              <a:lnSpc>
                <a:spcPct val="115000"/>
              </a:lnSpc>
              <a:spcBef>
                <a:spcPts val="1000"/>
              </a:spcBef>
              <a:spcAft>
                <a:spcPts val="0"/>
              </a:spcAft>
              <a:buClr>
                <a:srgbClr val="1E5CEC"/>
              </a:buClr>
              <a:buSzPts val="1800"/>
              <a:buAutoNum type="arabicPeriod"/>
            </a:pPr>
            <a:r>
              <a:rPr lang="en-US" sz="2000" i="0" u="none" strike="noStrike" cap="none" dirty="0" err="1">
                <a:solidFill>
                  <a:srgbClr val="00396B"/>
                </a:solidFill>
                <a:latin typeface="Montserrat Medium"/>
                <a:ea typeface="Montserrat Medium"/>
                <a:cs typeface="Montserrat Medium"/>
                <a:sym typeface="Montserrat Medium"/>
              </a:rPr>
              <a:t>WorldSimApi</a:t>
            </a:r>
            <a:endParaRPr lang="ru-RU" sz="2000" i="0" u="none" strike="noStrike" cap="none" dirty="0">
              <a:solidFill>
                <a:srgbClr val="00396B"/>
              </a:solidFill>
              <a:latin typeface="Montserrat Medium"/>
              <a:ea typeface="Montserrat Medium"/>
              <a:cs typeface="Montserrat Medium"/>
              <a:sym typeface="Montserrat Medium"/>
            </a:endParaRPr>
          </a:p>
        </p:txBody>
      </p:sp>
      <p:sp>
        <p:nvSpPr>
          <p:cNvPr id="6" name="Google Shape;99;g12bde07e62c_1_67">
            <a:extLst>
              <a:ext uri="{FF2B5EF4-FFF2-40B4-BE49-F238E27FC236}">
                <a16:creationId xmlns:a16="http://schemas.microsoft.com/office/drawing/2014/main" id="{FBA36A8B-12D3-4D9B-9F7C-1E6CBDF739E6}"/>
              </a:ext>
            </a:extLst>
          </p:cNvPr>
          <p:cNvSpPr/>
          <p:nvPr/>
        </p:nvSpPr>
        <p:spPr>
          <a:xfrm>
            <a:off x="498530" y="2791476"/>
            <a:ext cx="6820500" cy="588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1000"/>
              </a:spcBef>
              <a:spcAft>
                <a:spcPts val="0"/>
              </a:spcAft>
              <a:buClr>
                <a:srgbClr val="000000"/>
              </a:buClr>
              <a:buSzPts val="2100"/>
              <a:buFont typeface="Arial"/>
              <a:buNone/>
            </a:pPr>
            <a:r>
              <a:rPr lang="ru-RU" sz="2300" b="1" i="0" u="none" strike="noStrike" cap="none" dirty="0">
                <a:solidFill>
                  <a:srgbClr val="1E5CEC"/>
                </a:solidFill>
                <a:latin typeface="Montserrat"/>
                <a:ea typeface="Montserrat"/>
                <a:cs typeface="Montserrat"/>
                <a:sym typeface="Montserrat"/>
              </a:rPr>
              <a:t>Состав</a:t>
            </a:r>
            <a:endParaRPr lang="en-US" sz="2300" b="1" i="0" u="none" strike="noStrike" cap="none" dirty="0">
              <a:solidFill>
                <a:srgbClr val="1E5CEC"/>
              </a:solidFill>
              <a:latin typeface="Montserrat"/>
              <a:ea typeface="Montserrat"/>
              <a:cs typeface="Montserrat"/>
              <a:sym typeface="Montserrat"/>
            </a:endParaRPr>
          </a:p>
        </p:txBody>
      </p:sp>
    </p:spTree>
    <p:extLst>
      <p:ext uri="{BB962C8B-B14F-4D97-AF65-F5344CB8AC3E}">
        <p14:creationId xmlns:p14="http://schemas.microsoft.com/office/powerpoint/2010/main" val="229572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0" name="TextBox 19">
            <a:extLst>
              <a:ext uri="{FF2B5EF4-FFF2-40B4-BE49-F238E27FC236}">
                <a16:creationId xmlns:a16="http://schemas.microsoft.com/office/drawing/2014/main" id="{D2EA32DA-A971-44A0-806B-295EB71D991A}"/>
              </a:ext>
            </a:extLst>
          </p:cNvPr>
          <p:cNvSpPr txBox="1"/>
          <p:nvPr/>
        </p:nvSpPr>
        <p:spPr>
          <a:xfrm>
            <a:off x="11018131" y="7021138"/>
            <a:ext cx="974456" cy="3600000"/>
          </a:xfrm>
          <a:prstGeom prst="rect">
            <a:avLst/>
          </a:prstGeom>
          <a:noFill/>
        </p:spPr>
        <p:txBody>
          <a:bodyPr wrap="square">
            <a:spAutoFit/>
          </a:bodyPr>
          <a:lstStyle/>
          <a:p>
            <a:pPr algn="ctr" fontAlgn="base"/>
            <a:r>
              <a:rPr lang="en-US" b="0" i="0" cap="all" dirty="0" err="1">
                <a:solidFill>
                  <a:srgbClr val="707473"/>
                </a:solidFill>
                <a:effectLst/>
                <a:latin typeface="inherit"/>
              </a:rPr>
              <a:t>Matrice</a:t>
            </a:r>
            <a:r>
              <a:rPr lang="en-US" b="0" i="0" cap="all" dirty="0">
                <a:solidFill>
                  <a:srgbClr val="707473"/>
                </a:solidFill>
                <a:effectLst/>
                <a:latin typeface="inherit"/>
              </a:rPr>
              <a:t> </a:t>
            </a:r>
            <a:endParaRPr lang="en-US" b="0" i="0" dirty="0">
              <a:solidFill>
                <a:srgbClr val="44A8F2"/>
              </a:solidFill>
              <a:effectLst/>
              <a:latin typeface="Gotham"/>
            </a:endParaRPr>
          </a:p>
        </p:txBody>
      </p:sp>
      <p:pic>
        <p:nvPicPr>
          <p:cNvPr id="2" name="Picture 2" descr="AirSimConstruction">
            <a:extLst>
              <a:ext uri="{FF2B5EF4-FFF2-40B4-BE49-F238E27FC236}">
                <a16:creationId xmlns:a16="http://schemas.microsoft.com/office/drawing/2014/main" id="{8E15E5DF-F879-4321-8C48-9F243511D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9338"/>
            <a:ext cx="12201893" cy="776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9813170db2_0_1"/>
          <p:cNvSpPr/>
          <p:nvPr/>
        </p:nvSpPr>
        <p:spPr>
          <a:xfrm>
            <a:off x="609200" y="2659750"/>
            <a:ext cx="3710400" cy="83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200"/>
              <a:buFont typeface="Arial"/>
              <a:buNone/>
            </a:pPr>
            <a:r>
              <a:rPr lang="ru-RU" sz="3800" b="1" i="0" u="none" strike="noStrike" cap="none">
                <a:solidFill>
                  <a:srgbClr val="9504F7"/>
                </a:solidFill>
                <a:latin typeface="Montserrat"/>
                <a:ea typeface="Montserrat"/>
                <a:cs typeface="Montserrat"/>
                <a:sym typeface="Montserrat"/>
              </a:rPr>
              <a:t>Ваши</a:t>
            </a:r>
            <a:endParaRPr sz="3800" b="1" i="0" u="none" strike="noStrike" cap="none">
              <a:solidFill>
                <a:srgbClr val="9504F7"/>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200"/>
              <a:buFont typeface="Arial"/>
              <a:buNone/>
            </a:pPr>
            <a:r>
              <a:rPr lang="ru-RU" sz="3800" b="1" i="0" u="none" strike="noStrike" cap="none">
                <a:solidFill>
                  <a:srgbClr val="9504F7"/>
                </a:solidFill>
                <a:latin typeface="Montserrat"/>
                <a:ea typeface="Montserrat"/>
                <a:cs typeface="Montserrat"/>
                <a:sym typeface="Montserrat"/>
              </a:rPr>
              <a:t>вопросы</a:t>
            </a:r>
            <a:endParaRPr sz="3800" b="1" i="0" u="none" strike="noStrike" cap="none">
              <a:solidFill>
                <a:srgbClr val="9504F7"/>
              </a:solidFill>
              <a:latin typeface="Montserrat"/>
              <a:ea typeface="Montserrat"/>
              <a:cs typeface="Montserrat"/>
              <a:sym typeface="Montserrat"/>
            </a:endParaRPr>
          </a:p>
        </p:txBody>
      </p:sp>
      <p:pic>
        <p:nvPicPr>
          <p:cNvPr id="155" name="Google Shape;155;g19813170db2_0_1"/>
          <p:cNvPicPr preferRelativeResize="0"/>
          <p:nvPr/>
        </p:nvPicPr>
        <p:blipFill>
          <a:blip r:embed="rId3">
            <a:alphaModFix/>
          </a:blip>
          <a:stretch>
            <a:fillRect/>
          </a:stretch>
        </p:blipFill>
        <p:spPr>
          <a:xfrm>
            <a:off x="4974125" y="674700"/>
            <a:ext cx="5296147" cy="5508623"/>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Другая 1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052E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736</Words>
  <Application>Microsoft Office PowerPoint</Application>
  <PresentationFormat>Широкоэкранный</PresentationFormat>
  <Paragraphs>59</Paragraphs>
  <Slides>8</Slides>
  <Notes>8</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8</vt:i4>
      </vt:variant>
    </vt:vector>
  </HeadingPairs>
  <TitlesOfParts>
    <vt:vector size="18" baseType="lpstr">
      <vt:lpstr>Arial</vt:lpstr>
      <vt:lpstr>SFMono-Regular</vt:lpstr>
      <vt:lpstr>Lato</vt:lpstr>
      <vt:lpstr>Montserrat Medium</vt:lpstr>
      <vt:lpstr>Gotham</vt:lpstr>
      <vt:lpstr>Montserrat ExtraBold</vt:lpstr>
      <vt:lpstr>Calibri</vt:lpstr>
      <vt:lpstr>inherit</vt:lpstr>
      <vt:lpstr>Montserrat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Windows User</dc:creator>
  <cp:lastModifiedBy>Egor Maximov</cp:lastModifiedBy>
  <cp:revision>20</cp:revision>
  <dcterms:created xsi:type="dcterms:W3CDTF">2021-04-07T09:04:13Z</dcterms:created>
  <dcterms:modified xsi:type="dcterms:W3CDTF">2024-08-14T05:00:05Z</dcterms:modified>
</cp:coreProperties>
</file>