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75" r:id="rId4"/>
    <p:sldId id="282" r:id="rId5"/>
    <p:sldId id="277" r:id="rId6"/>
    <p:sldId id="283" r:id="rId7"/>
    <p:sldId id="278" r:id="rId8"/>
    <p:sldId id="276" r:id="rId9"/>
    <p:sldId id="279" r:id="rId10"/>
    <p:sldId id="280" r:id="rId11"/>
    <p:sldId id="281" r:id="rId12"/>
    <p:sldId id="261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JetBrains Mono" panose="02000009000000000000" pitchFamily="49" charset="0"/>
      <p:regular r:id="rId19"/>
      <p:bold r:id="rId20"/>
      <p:italic r:id="rId21"/>
      <p:boldItalic r:id="rId22"/>
    </p:embeddedFont>
    <p:embeddedFont>
      <p:font typeface="Montserrat" panose="00000500000000000000" pitchFamily="2" charset="-52"/>
      <p:regular r:id="rId23"/>
      <p:bold r:id="rId24"/>
      <p:italic r:id="rId25"/>
      <p:boldItalic r:id="rId26"/>
    </p:embeddedFont>
    <p:embeddedFont>
      <p:font typeface="Montserrat ExtraBold" panose="00000900000000000000" pitchFamily="2" charset="-52"/>
      <p:bold r:id="rId27"/>
      <p:boldItalic r:id="rId28"/>
    </p:embeddedFont>
    <p:embeddedFont>
      <p:font typeface="Montserrat Medium" panose="00000600000000000000" pitchFamily="2" charset="-52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959">
          <p15:clr>
            <a:srgbClr val="A4A3A4"/>
          </p15:clr>
        </p15:guide>
        <p15:guide id="2" pos="454">
          <p15:clr>
            <a:srgbClr val="9AA0A6"/>
          </p15:clr>
        </p15:guide>
        <p15:guide id="3" orient="horz" pos="425">
          <p15:clr>
            <a:srgbClr val="9AA0A6"/>
          </p15:clr>
        </p15:guide>
        <p15:guide id="4" orient="horz" pos="3895">
          <p15:clr>
            <a:srgbClr val="9AA0A6"/>
          </p15:clr>
        </p15:guide>
        <p15:guide id="5" pos="7226">
          <p15:clr>
            <a:srgbClr val="9AA0A6"/>
          </p15:clr>
        </p15:guide>
        <p15:guide id="6" pos="2721">
          <p15:clr>
            <a:srgbClr val="9AA0A6"/>
          </p15:clr>
        </p15:guide>
        <p15:guide id="7" pos="3855">
          <p15:clr>
            <a:srgbClr val="9AA0A6"/>
          </p15:clr>
        </p15:guide>
        <p15:guide id="8" orient="horz" pos="4320">
          <p15:clr>
            <a:srgbClr val="9AA0A6"/>
          </p15:clr>
        </p15:guide>
        <p15:guide id="11" pos="7680">
          <p15:clr>
            <a:srgbClr val="9AA0A6"/>
          </p15:clr>
        </p15:guide>
        <p15:guide id="12" orient="horz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hEHk4g8zE2z4m43gVIvTzYAbkl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99D8E5-BCD6-44B2-A8CA-2E9618214638}">
  <a:tblStyle styleId="{4499D8E5-BCD6-44B2-A8CA-2E961821463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92" y="64"/>
      </p:cViewPr>
      <p:guideLst>
        <p:guide pos="4959"/>
        <p:guide pos="454"/>
        <p:guide orient="horz" pos="425"/>
        <p:guide orient="horz" pos="3895"/>
        <p:guide pos="7226"/>
        <p:guide pos="2721"/>
        <p:guide pos="3855"/>
        <p:guide orient="horz" pos="4320"/>
        <p:guide pos="7680"/>
        <p:guide orient="horz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6b218f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96b218f55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196b218f55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5725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5457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e060e7d11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12e060e7d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9623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7886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22591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18669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4882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8058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31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196b218f55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96b218f55d_0_0"/>
          <p:cNvSpPr txBox="1"/>
          <p:nvPr/>
        </p:nvSpPr>
        <p:spPr>
          <a:xfrm>
            <a:off x="630926" y="1643506"/>
            <a:ext cx="462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Тема № 1.1</a:t>
            </a:r>
            <a:endParaRPr sz="18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1" name="Google Shape;91;g196b218f55d_0_0"/>
          <p:cNvSpPr/>
          <p:nvPr/>
        </p:nvSpPr>
        <p:spPr>
          <a:xfrm>
            <a:off x="633175" y="2066750"/>
            <a:ext cx="7472700" cy="12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3900" b="1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Работа с NumPy и операции с массивами</a:t>
            </a:r>
            <a:endParaRPr sz="3100" b="1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2" name="Google Shape;92;g196b218f55d_0_0"/>
          <p:cNvSpPr txBox="1"/>
          <p:nvPr/>
        </p:nvSpPr>
        <p:spPr>
          <a:xfrm>
            <a:off x="630926" y="3396701"/>
            <a:ext cx="462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9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Лекция</a:t>
            </a:r>
            <a:endParaRPr sz="19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3" name="Google Shape;93;g196b218f55d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725" y="4862774"/>
            <a:ext cx="2748000" cy="13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199" y="570900"/>
            <a:ext cx="8996713" cy="48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У</a:t>
            </a: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ниверсальные функции (</a:t>
            </a: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ufuncs)</a:t>
            </a:r>
          </a:p>
        </p:txBody>
      </p:sp>
      <p:sp>
        <p:nvSpPr>
          <p:cNvPr id="100" name="Google Shape;100;g12bde07e62c_1_67"/>
          <p:cNvSpPr/>
          <p:nvPr/>
        </p:nvSpPr>
        <p:spPr>
          <a:xfrm>
            <a:off x="609199" y="1250844"/>
            <a:ext cx="10792986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ru-RU" sz="2000" b="1" i="0">
                <a:solidFill>
                  <a:srgbClr val="00396B"/>
                </a:solidFill>
                <a:effectLst/>
                <a:latin typeface="Söhne"/>
              </a:rPr>
              <a:t>Математические функции: </a:t>
            </a:r>
            <a:r>
              <a:rPr lang="ru-RU" sz="2000" b="0" i="0">
                <a:solidFill>
                  <a:srgbClr val="00396B"/>
                </a:solidFill>
                <a:effectLst/>
                <a:latin typeface="Söhne"/>
              </a:rPr>
              <a:t>np.add, np.subtract, np.multiply, np.divide </a:t>
            </a:r>
          </a:p>
          <a:p>
            <a:pPr algn="l"/>
            <a:r>
              <a:rPr lang="ru-RU" sz="2000" b="0" i="0">
                <a:solidFill>
                  <a:srgbClr val="00396B"/>
                </a:solidFill>
                <a:effectLst/>
                <a:latin typeface="Söhne"/>
              </a:rPr>
              <a:t>эти функции применяют соответствующие арифметические операции к элементам массивов.</a:t>
            </a:r>
          </a:p>
          <a:p>
            <a:pPr algn="l"/>
            <a:endParaRPr lang="ru-RU" sz="2000" b="0" i="0">
              <a:solidFill>
                <a:srgbClr val="00396B"/>
              </a:solidFill>
              <a:effectLst/>
              <a:latin typeface="Söhne"/>
            </a:endParaRPr>
          </a:p>
          <a:p>
            <a:pPr algn="l"/>
            <a:r>
              <a:rPr lang="ru-RU" sz="2000" b="1" i="0">
                <a:solidFill>
                  <a:srgbClr val="00396B"/>
                </a:solidFill>
                <a:effectLst/>
                <a:latin typeface="Söhne"/>
              </a:rPr>
              <a:t>Тригонометрические функции: </a:t>
            </a:r>
            <a:r>
              <a:rPr lang="ru-RU" sz="2000" b="0" i="0">
                <a:solidFill>
                  <a:srgbClr val="00396B"/>
                </a:solidFill>
                <a:effectLst/>
                <a:latin typeface="Söhne"/>
              </a:rPr>
              <a:t>np.sin, np.cos, np.tan </a:t>
            </a:r>
          </a:p>
          <a:p>
            <a:pPr algn="l"/>
            <a:r>
              <a:rPr lang="ru-RU" sz="2000" b="0" i="0">
                <a:solidFill>
                  <a:srgbClr val="00396B"/>
                </a:solidFill>
                <a:effectLst/>
                <a:latin typeface="Söhne"/>
              </a:rPr>
              <a:t>применяют тригонометрические функции к каждому элементу массива.</a:t>
            </a:r>
          </a:p>
          <a:p>
            <a:pPr algn="l"/>
            <a:endParaRPr lang="ru-RU" sz="2000" b="0" i="0">
              <a:solidFill>
                <a:srgbClr val="00396B"/>
              </a:solidFill>
              <a:effectLst/>
              <a:latin typeface="Söhne"/>
            </a:endParaRPr>
          </a:p>
          <a:p>
            <a:pPr algn="l"/>
            <a:r>
              <a:rPr lang="ru-RU" sz="2000" b="1" i="0">
                <a:solidFill>
                  <a:srgbClr val="00396B"/>
                </a:solidFill>
                <a:effectLst/>
                <a:latin typeface="Söhne"/>
              </a:rPr>
              <a:t>Экспоненциальные и логарифмические функции: </a:t>
            </a:r>
            <a:r>
              <a:rPr lang="ru-RU" sz="2000" b="0" i="0">
                <a:solidFill>
                  <a:srgbClr val="00396B"/>
                </a:solidFill>
                <a:effectLst/>
                <a:latin typeface="Söhne"/>
              </a:rPr>
              <a:t>np.exp, np.log, np.log10 </a:t>
            </a:r>
          </a:p>
          <a:p>
            <a:pPr algn="l"/>
            <a:r>
              <a:rPr lang="ru-RU" sz="2000" b="0" i="0">
                <a:solidFill>
                  <a:srgbClr val="00396B"/>
                </a:solidFill>
                <a:effectLst/>
                <a:latin typeface="Söhne"/>
              </a:rPr>
              <a:t>применяют экспоненциальные и логарифмические операции.</a:t>
            </a:r>
          </a:p>
          <a:p>
            <a:pPr algn="l"/>
            <a:endParaRPr lang="ru-RU" sz="2000" b="0" i="0">
              <a:solidFill>
                <a:srgbClr val="00396B"/>
              </a:solidFill>
              <a:effectLst/>
              <a:latin typeface="Söhne"/>
            </a:endParaRPr>
          </a:p>
          <a:p>
            <a:pPr algn="l"/>
            <a:r>
              <a:rPr lang="ru-RU" sz="2000" b="1" i="0">
                <a:solidFill>
                  <a:srgbClr val="00396B"/>
                </a:solidFill>
                <a:effectLst/>
                <a:latin typeface="Söhne"/>
              </a:rPr>
              <a:t>Статистические функции: </a:t>
            </a:r>
            <a:r>
              <a:rPr lang="ru-RU" sz="2000" b="0" i="0">
                <a:solidFill>
                  <a:srgbClr val="00396B"/>
                </a:solidFill>
                <a:effectLst/>
                <a:latin typeface="Söhne"/>
              </a:rPr>
              <a:t>np.mean, np.median, np.std </a:t>
            </a:r>
          </a:p>
          <a:p>
            <a:pPr algn="l"/>
            <a:r>
              <a:rPr lang="ru-RU" sz="2000" b="0" i="0">
                <a:solidFill>
                  <a:srgbClr val="00396B"/>
                </a:solidFill>
                <a:effectLst/>
                <a:latin typeface="Söhne"/>
              </a:rPr>
              <a:t>позволяют быстро вычислять среднее, медиану и стандартное отклонение массива.</a:t>
            </a:r>
          </a:p>
          <a:p>
            <a:pPr algn="l"/>
            <a:endParaRPr lang="ru-RU" sz="2000" b="0" i="0">
              <a:solidFill>
                <a:srgbClr val="00396B"/>
              </a:solidFill>
              <a:effectLst/>
              <a:latin typeface="Söhne"/>
            </a:endParaRPr>
          </a:p>
          <a:p>
            <a:pPr algn="l"/>
            <a:r>
              <a:rPr lang="ru-RU" sz="2000" b="1" i="0">
                <a:solidFill>
                  <a:srgbClr val="00396B"/>
                </a:solidFill>
                <a:effectLst/>
                <a:latin typeface="Söhne"/>
              </a:rPr>
              <a:t>Сравнения и логические операции: </a:t>
            </a:r>
            <a:r>
              <a:rPr lang="ru-RU" sz="2000" b="0" i="0">
                <a:solidFill>
                  <a:srgbClr val="00396B"/>
                </a:solidFill>
                <a:effectLst/>
                <a:latin typeface="Söhne"/>
              </a:rPr>
              <a:t>np.greater, np.less, np.logical_and </a:t>
            </a:r>
          </a:p>
          <a:p>
            <a:pPr algn="l"/>
            <a:r>
              <a:rPr lang="ru-RU" sz="2000" b="0" i="0">
                <a:solidFill>
                  <a:srgbClr val="00396B"/>
                </a:solidFill>
                <a:effectLst/>
                <a:latin typeface="Söhne"/>
              </a:rPr>
              <a:t>используются для выполнения поэлементных сравнений и логических операций.</a:t>
            </a:r>
          </a:p>
          <a:p>
            <a:pPr algn="l"/>
            <a:endParaRPr lang="ru-RU" sz="2000" b="0" i="0">
              <a:solidFill>
                <a:srgbClr val="00396B"/>
              </a:solidFill>
              <a:effectLst/>
              <a:latin typeface="Söhne"/>
            </a:endParaRPr>
          </a:p>
          <a:p>
            <a:pPr algn="l"/>
            <a:r>
              <a:rPr lang="ru-RU" sz="2000" b="1" i="0">
                <a:solidFill>
                  <a:srgbClr val="00396B"/>
                </a:solidFill>
                <a:effectLst/>
                <a:latin typeface="Söhne"/>
              </a:rPr>
              <a:t>Агрегирующие функции: </a:t>
            </a:r>
            <a:r>
              <a:rPr lang="ru-RU" sz="2000" b="0" i="0">
                <a:solidFill>
                  <a:srgbClr val="00396B"/>
                </a:solidFill>
                <a:effectLst/>
                <a:latin typeface="Söhne"/>
              </a:rPr>
              <a:t>np.sum, np.prod, np.min, np.max </a:t>
            </a:r>
          </a:p>
          <a:p>
            <a:pPr algn="l"/>
            <a:r>
              <a:rPr lang="ru-RU" sz="2000" b="0" i="0">
                <a:solidFill>
                  <a:srgbClr val="00396B"/>
                </a:solidFill>
                <a:effectLst/>
                <a:latin typeface="Söhne"/>
              </a:rPr>
              <a:t>агрегируют данные, вычисляя сумму, произведение, минимум и максимум массива.</a:t>
            </a:r>
          </a:p>
        </p:txBody>
      </p:sp>
    </p:spTree>
    <p:extLst>
      <p:ext uri="{BB962C8B-B14F-4D97-AF65-F5344CB8AC3E}">
        <p14:creationId xmlns:p14="http://schemas.microsoft.com/office/powerpoint/2010/main" val="3666548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199" y="570900"/>
            <a:ext cx="8996713" cy="48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У</a:t>
            </a: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ниверсальные функции (</a:t>
            </a: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ufuncs)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F106D-AF02-4D7F-9B7F-B1609824A66F}"/>
              </a:ext>
            </a:extLst>
          </p:cNvPr>
          <p:cNvSpPr txBox="1"/>
          <p:nvPr/>
        </p:nvSpPr>
        <p:spPr>
          <a:xfrm>
            <a:off x="1413578" y="1883041"/>
            <a:ext cx="9364843" cy="40934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ru-RU" sz="200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  <a:t># Создание примера массива</a:t>
            </a:r>
            <a:br>
              <a:rPr lang="ru-RU" sz="200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</a:br>
            <a: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array = np.array([</a:t>
            </a:r>
            <a:r>
              <a:rPr lang="en-US" sz="200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sz="200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200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200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200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sz="200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200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  <a:t>4</a:t>
            </a:r>
            <a:r>
              <a:rPr lang="en-US" sz="200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200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  <a:t>5</a:t>
            </a:r>
            <a: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])</a:t>
            </a:r>
            <a:b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</a:br>
            <a:b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</a:br>
            <a:r>
              <a:rPr lang="en-US" sz="200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  <a:t># </a:t>
            </a:r>
            <a:r>
              <a:rPr lang="ru-RU" sz="200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  <a:t>Математические функции</a:t>
            </a:r>
            <a:br>
              <a:rPr lang="ru-RU" sz="200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</a:br>
            <a: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exp_array = np.exp(array)      </a:t>
            </a:r>
            <a:r>
              <a:rPr lang="en-US" sz="200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  <a:t># </a:t>
            </a:r>
            <a:r>
              <a:rPr lang="ru-RU" sz="200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  <a:t>Экспоненциальная функция</a:t>
            </a:r>
            <a:br>
              <a:rPr lang="ru-RU" sz="200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</a:br>
            <a: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log_array = np.log(array)      </a:t>
            </a:r>
            <a:r>
              <a:rPr lang="en-US" sz="200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  <a:t># </a:t>
            </a:r>
            <a:r>
              <a:rPr lang="ru-RU" sz="200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  <a:t>Логарифм</a:t>
            </a:r>
            <a:br>
              <a:rPr lang="ru-RU" sz="200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</a:br>
            <a:br>
              <a:rPr lang="ru-RU" sz="200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</a:br>
            <a:r>
              <a:rPr lang="ru-RU" sz="200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  <a:t># Тригонометрические функции</a:t>
            </a:r>
            <a:br>
              <a:rPr lang="ru-RU" sz="200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</a:br>
            <a: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sin_array = np.sin(array)      </a:t>
            </a:r>
            <a:r>
              <a:rPr lang="en-US" sz="200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  <a:t># </a:t>
            </a:r>
            <a:r>
              <a:rPr lang="ru-RU" sz="200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  <a:t>Синус</a:t>
            </a:r>
            <a:br>
              <a:rPr lang="ru-RU" sz="200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</a:br>
            <a:br>
              <a:rPr lang="ru-RU" sz="200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</a:br>
            <a:r>
              <a:rPr lang="ru-RU" sz="200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  <a:t># Статистические функции</a:t>
            </a:r>
            <a:br>
              <a:rPr lang="ru-RU" sz="200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</a:br>
            <a: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mean_value = np.mean(array)    </a:t>
            </a:r>
            <a:r>
              <a:rPr lang="en-US" sz="200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  <a:t># </a:t>
            </a:r>
            <a:r>
              <a:rPr lang="ru-RU" sz="200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  <a:t>Среднее значение</a:t>
            </a:r>
            <a:br>
              <a:rPr lang="ru-RU" sz="200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</a:br>
            <a: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std_dev = np.std(array)        </a:t>
            </a:r>
            <a:r>
              <a:rPr lang="en-US" sz="200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  <a:t># </a:t>
            </a:r>
            <a:r>
              <a:rPr lang="ru-RU" sz="200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  <a:t>Стандартное отклонение</a:t>
            </a:r>
            <a:endParaRPr lang="ru-RU" sz="2000">
              <a:solidFill>
                <a:srgbClr val="A9B7C6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44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e060e7d11_0_10"/>
          <p:cNvSpPr/>
          <p:nvPr/>
        </p:nvSpPr>
        <p:spPr>
          <a:xfrm>
            <a:off x="609200" y="2659750"/>
            <a:ext cx="3710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800" b="1" i="0" u="none" strike="noStrike" cap="none">
                <a:solidFill>
                  <a:srgbClr val="9504F7"/>
                </a:solidFill>
                <a:latin typeface="Montserrat"/>
                <a:ea typeface="Montserrat"/>
                <a:cs typeface="Montserrat"/>
                <a:sym typeface="Montserrat"/>
              </a:rPr>
              <a:t>Ваши</a:t>
            </a:r>
            <a:endParaRPr sz="3800" b="1" i="0" u="none" strike="noStrike" cap="none">
              <a:solidFill>
                <a:srgbClr val="9504F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800" b="1" i="0" u="none" strike="noStrike" cap="none">
                <a:solidFill>
                  <a:srgbClr val="9504F7"/>
                </a:solidFill>
                <a:latin typeface="Montserrat"/>
                <a:ea typeface="Montserrat"/>
                <a:cs typeface="Montserrat"/>
                <a:sym typeface="Montserrat"/>
              </a:rPr>
              <a:t>вопросы</a:t>
            </a:r>
            <a:endParaRPr sz="3800" b="1" i="0" u="none" strike="noStrike" cap="none">
              <a:solidFill>
                <a:srgbClr val="9504F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" name="Google Shape;149;g12e060e7d11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800" y="674700"/>
            <a:ext cx="5538355" cy="5508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NumPy</a:t>
            </a:r>
          </a:p>
        </p:txBody>
      </p:sp>
      <p:sp>
        <p:nvSpPr>
          <p:cNvPr id="100" name="Google Shape;100;g12bde07e62c_1_67"/>
          <p:cNvSpPr/>
          <p:nvPr/>
        </p:nvSpPr>
        <p:spPr>
          <a:xfrm>
            <a:off x="721242" y="1558512"/>
            <a:ext cx="5826207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ru-RU" sz="2400" b="1" i="0">
                <a:solidFill>
                  <a:srgbClr val="00396B"/>
                </a:solidFill>
                <a:effectLst/>
                <a:latin typeface="Söhne"/>
              </a:rPr>
              <a:t>NumPy</a:t>
            </a:r>
            <a:r>
              <a:rPr lang="ru-RU" sz="2400" b="0" i="0">
                <a:solidFill>
                  <a:srgbClr val="00396B"/>
                </a:solidFill>
                <a:effectLst/>
                <a:latin typeface="Söhne"/>
              </a:rPr>
              <a:t>: эффективная работа с числовыми данными, операции с массивами.</a:t>
            </a:r>
          </a:p>
        </p:txBody>
      </p:sp>
      <p:sp>
        <p:nvSpPr>
          <p:cNvPr id="2" name="AutoShape 2" descr="1. A logo featuring a stylized serpent resembling a python in a looping formation, symbolizing the cyclical nature of programming. The color scheme should be shades of blue and yellow. 2. A logo with an abstract representation of an array or matrix structure, indicative of NumPy's functionality, in shades of orange and blue, with a modern, digital aesthetic. 3. A logo depicting a minimalist, geometric panda face, representing the Pandas library, in black and white with a touch of green, symbolizing data tables and nature.">
            <a:extLst>
              <a:ext uri="{FF2B5EF4-FFF2-40B4-BE49-F238E27FC236}">
                <a16:creationId xmlns:a16="http://schemas.microsoft.com/office/drawing/2014/main" id="{D2471535-BF9A-413C-BF95-2F537C9004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A7D8A8-1025-4CAE-BA06-271743525B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454" b="45891" l="12484" r="44350">
                        <a14:foregroundMark x1="28121" y1="11243" x2="28121" y2="11243"/>
                        <a14:foregroundMark x1="28515" y1="11243" x2="29041" y2="11900"/>
                        <a14:foregroundMark x1="25821" y1="32742" x2="25821" y2="32742"/>
                        <a14:foregroundMark x1="18331" y1="33268" x2="16491" y2="37015"/>
                        <a14:foregroundMark x1="13798" y1="31558" x2="13798" y2="31558"/>
                        <a14:foregroundMark x1="25558" y1="45562" x2="25558" y2="45562"/>
                        <a14:foregroundMark x1="31340" y1="45562" x2="36662" y2="44247"/>
                        <a14:foregroundMark x1="31078" y1="45891" x2="25427" y2="45036"/>
                        <a14:foregroundMark x1="32392" y1="42801" x2="30355" y2="31427"/>
                        <a14:foregroundMark x1="30355" y1="31427" x2="29961" y2="31164"/>
                        <a14:foregroundMark x1="29172" y1="33728" x2="25296" y2="28731"/>
                        <a14:foregroundMark x1="25296" y1="29586" x2="28252" y2="37147"/>
                        <a14:foregroundMark x1="28384" y1="31821" x2="31997" y2="37738"/>
                        <a14:foregroundMark x1="29698" y1="33465" x2="30486" y2="39053"/>
                        <a14:foregroundMark x1="26610" y1="33859" x2="31866" y2="33333"/>
                        <a14:foregroundMark x1="27464" y1="34648" x2="30092" y2="33333"/>
                        <a14:foregroundMark x1="28778" y1="31558" x2="21748" y2="35240"/>
                        <a14:foregroundMark x1="21748" y1="35240" x2="21551" y2="37015"/>
                        <a14:foregroundMark x1="26216" y1="31821" x2="27858" y2="36752"/>
                        <a14:foregroundMark x1="24244" y1="31164" x2="26347" y2="39053"/>
                        <a14:foregroundMark x1="22930" y1="31558" x2="24639" y2="37541"/>
                        <a14:foregroundMark x1="22208" y1="33728" x2="24639" y2="37738"/>
                        <a14:foregroundMark x1="28909" y1="31953" x2="32786" y2="38659"/>
                        <a14:foregroundMark x1="33180" y1="30769" x2="33311" y2="38527"/>
                        <a14:foregroundMark x1="28909" y1="10585" x2="28909" y2="10585"/>
                        <a14:foregroundMark x1="42904" y1="32610" x2="42904" y2="32610"/>
                        <a14:foregroundMark x1="44415" y1="34122" x2="44415" y2="34122"/>
                        <a14:foregroundMark x1="12484" y1="33859" x2="12484" y2="33859"/>
                      </a14:backgroundRemoval>
                    </a14:imgEffect>
                  </a14:imgLayer>
                </a14:imgProps>
              </a:ext>
            </a:extLst>
          </a:blip>
          <a:srcRect l="8949" t="8324" r="52710" b="50000"/>
          <a:stretch/>
        </p:blipFill>
        <p:spPr>
          <a:xfrm>
            <a:off x="9025480" y="129462"/>
            <a:ext cx="2631057" cy="2858100"/>
          </a:xfrm>
          <a:prstGeom prst="rect">
            <a:avLst/>
          </a:prstGeom>
        </p:spPr>
      </p:pic>
      <p:sp>
        <p:nvSpPr>
          <p:cNvPr id="6" name="Google Shape;100;g12bde07e62c_1_67">
            <a:extLst>
              <a:ext uri="{FF2B5EF4-FFF2-40B4-BE49-F238E27FC236}">
                <a16:creationId xmlns:a16="http://schemas.microsoft.com/office/drawing/2014/main" id="{2C24CA77-5DD8-4616-A2C2-042E94B70DF4}"/>
              </a:ext>
            </a:extLst>
          </p:cNvPr>
          <p:cNvSpPr/>
          <p:nvPr/>
        </p:nvSpPr>
        <p:spPr>
          <a:xfrm>
            <a:off x="721242" y="2679439"/>
            <a:ext cx="10048267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800" b="0" i="0">
                <a:solidFill>
                  <a:srgbClr val="00396B"/>
                </a:solidFill>
                <a:effectLst/>
                <a:latin typeface="Söhne"/>
              </a:rPr>
              <a:t>Что такое NumPy?</a:t>
            </a:r>
            <a:endParaRPr lang="en-US" sz="2800" b="0" i="0">
              <a:solidFill>
                <a:srgbClr val="00396B"/>
              </a:solidFill>
              <a:effectLst/>
              <a:latin typeface="Söhne"/>
            </a:endParaRPr>
          </a:p>
          <a:p>
            <a:pPr algn="l"/>
            <a:endParaRPr lang="ru-RU" sz="2800" b="1" i="0">
              <a:solidFill>
                <a:srgbClr val="00396B"/>
              </a:solidFill>
              <a:effectLst/>
              <a:latin typeface="Söhne"/>
            </a:endParaRPr>
          </a:p>
          <a:p>
            <a:pPr algn="l"/>
            <a:r>
              <a:rPr lang="ru-RU" sz="2800" b="1" i="0">
                <a:solidFill>
                  <a:srgbClr val="00396B"/>
                </a:solidFill>
                <a:effectLst/>
                <a:latin typeface="Söhne"/>
              </a:rPr>
              <a:t>NumPy (Numerical Python) </a:t>
            </a:r>
            <a:r>
              <a:rPr lang="ru-RU" sz="2800" b="0" i="0">
                <a:solidFill>
                  <a:srgbClr val="00396B"/>
                </a:solidFill>
                <a:effectLst/>
                <a:latin typeface="Söhne"/>
              </a:rPr>
              <a:t>— это фундаментальная библиотека для научных вычислений в Python.</a:t>
            </a:r>
          </a:p>
          <a:p>
            <a:pPr algn="l"/>
            <a:endParaRPr lang="ru-RU" sz="2800" b="0" i="0">
              <a:solidFill>
                <a:srgbClr val="00396B"/>
              </a:solidFill>
              <a:effectLst/>
              <a:latin typeface="Söhne"/>
            </a:endParaRPr>
          </a:p>
          <a:p>
            <a:pPr algn="l"/>
            <a:r>
              <a:rPr lang="ru-RU" sz="2800" b="1" i="0">
                <a:solidFill>
                  <a:srgbClr val="00396B"/>
                </a:solidFill>
                <a:effectLst/>
                <a:latin typeface="Söhne"/>
              </a:rPr>
              <a:t>Предназначение: </a:t>
            </a:r>
            <a:r>
              <a:rPr lang="ru-RU" sz="2800" b="0" i="0">
                <a:solidFill>
                  <a:srgbClr val="00396B"/>
                </a:solidFill>
                <a:effectLst/>
                <a:latin typeface="Söhne"/>
              </a:rPr>
              <a:t>обработка больших, многомерных массивов и матриц, поддержка широкого спектра математических операций.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9053274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Основные характеристики </a:t>
            </a: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NumPy</a:t>
            </a:r>
          </a:p>
        </p:txBody>
      </p:sp>
      <p:sp>
        <p:nvSpPr>
          <p:cNvPr id="100" name="Google Shape;100;g12bde07e62c_1_67"/>
          <p:cNvSpPr/>
          <p:nvPr/>
        </p:nvSpPr>
        <p:spPr>
          <a:xfrm>
            <a:off x="609200" y="1345577"/>
            <a:ext cx="10048267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000" b="1" i="0">
                <a:solidFill>
                  <a:srgbClr val="00396B"/>
                </a:solidFill>
                <a:effectLst/>
                <a:latin typeface="Montserrat Medium" panose="00000600000000000000" pitchFamily="2" charset="-52"/>
              </a:rPr>
              <a:t>Эффективность: </a:t>
            </a:r>
            <a:r>
              <a:rPr lang="ru-RU" sz="2000" b="0" i="0">
                <a:solidFill>
                  <a:srgbClr val="00396B"/>
                </a:solidFill>
                <a:effectLst/>
                <a:latin typeface="Montserrat Medium" panose="00000600000000000000" pitchFamily="2" charset="-52"/>
              </a:rPr>
              <a:t>оптимизированная работа с числовыми данными благодаря внутреннему C/C++ коду.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2000" b="0" i="0">
              <a:solidFill>
                <a:srgbClr val="00396B"/>
              </a:solidFill>
              <a:effectLst/>
              <a:latin typeface="Montserrat Medium" panose="00000600000000000000" pitchFamily="2" charset="-5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1" i="0">
                <a:solidFill>
                  <a:srgbClr val="00396B"/>
                </a:solidFill>
                <a:effectLst/>
                <a:latin typeface="Montserrat Medium" panose="00000600000000000000" pitchFamily="2" charset="-52"/>
              </a:rPr>
              <a:t>Версатильность: </a:t>
            </a:r>
            <a:r>
              <a:rPr lang="ru-RU" sz="2000" b="0" i="0">
                <a:solidFill>
                  <a:srgbClr val="00396B"/>
                </a:solidFill>
                <a:effectLst/>
                <a:latin typeface="Montserrat Medium" panose="00000600000000000000" pitchFamily="2" charset="-52"/>
              </a:rPr>
              <a:t>поддержка разнообразных типов данных и сложных математических операций.</a:t>
            </a:r>
          </a:p>
        </p:txBody>
      </p:sp>
      <p:sp>
        <p:nvSpPr>
          <p:cNvPr id="4" name="Google Shape;100;g12bde07e62c_1_67">
            <a:extLst>
              <a:ext uri="{FF2B5EF4-FFF2-40B4-BE49-F238E27FC236}">
                <a16:creationId xmlns:a16="http://schemas.microsoft.com/office/drawing/2014/main" id="{DE8DA703-3459-42B3-BBEE-5B7DEC218C79}"/>
              </a:ext>
            </a:extLst>
          </p:cNvPr>
          <p:cNvSpPr/>
          <p:nvPr/>
        </p:nvSpPr>
        <p:spPr>
          <a:xfrm>
            <a:off x="1052422" y="4131909"/>
            <a:ext cx="9605044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>
                <a:solidFill>
                  <a:srgbClr val="00396B"/>
                </a:solidFill>
                <a:effectLst/>
                <a:latin typeface="Montserrat Medium" panose="00000600000000000000" pitchFamily="2" charset="-52"/>
              </a:rPr>
              <a:t>Математические операции.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2000" b="0" i="0">
              <a:solidFill>
                <a:srgbClr val="00396B"/>
              </a:solidFill>
              <a:effectLst/>
              <a:latin typeface="Montserrat Medium" panose="00000600000000000000" pitchFamily="2" charset="-5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>
                <a:solidFill>
                  <a:srgbClr val="00396B"/>
                </a:solidFill>
                <a:effectLst/>
                <a:latin typeface="Montserrat Medium" panose="00000600000000000000" pitchFamily="2" charset="-52"/>
              </a:rPr>
              <a:t>Индексация и срезы.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2000" b="0" i="0">
              <a:solidFill>
                <a:srgbClr val="00396B"/>
              </a:solidFill>
              <a:effectLst/>
              <a:latin typeface="Montserrat Medium" panose="00000600000000000000" pitchFamily="2" charset="-5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>
                <a:solidFill>
                  <a:srgbClr val="00396B"/>
                </a:solidFill>
                <a:effectLst/>
                <a:latin typeface="Montserrat Medium" panose="00000600000000000000" pitchFamily="2" charset="-52"/>
              </a:rPr>
              <a:t>Манипуляции с формой массивов.</a:t>
            </a:r>
          </a:p>
        </p:txBody>
      </p:sp>
      <p:sp>
        <p:nvSpPr>
          <p:cNvPr id="5" name="Google Shape;100;g12bde07e62c_1_67">
            <a:extLst>
              <a:ext uri="{FF2B5EF4-FFF2-40B4-BE49-F238E27FC236}">
                <a16:creationId xmlns:a16="http://schemas.microsoft.com/office/drawing/2014/main" id="{AD554CE9-4252-4C11-AEB5-FEF7A2946AC2}"/>
              </a:ext>
            </a:extLst>
          </p:cNvPr>
          <p:cNvSpPr/>
          <p:nvPr/>
        </p:nvSpPr>
        <p:spPr>
          <a:xfrm>
            <a:off x="609199" y="3536409"/>
            <a:ext cx="10048267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ru-RU" sz="2000" b="0" i="0">
                <a:solidFill>
                  <a:srgbClr val="00396B"/>
                </a:solidFill>
                <a:effectLst/>
                <a:latin typeface="Montserrat Medium" panose="00000600000000000000" pitchFamily="2" charset="-52"/>
              </a:rPr>
              <a:t>Основные операции: </a:t>
            </a:r>
          </a:p>
        </p:txBody>
      </p:sp>
    </p:spTree>
    <p:extLst>
      <p:ext uri="{BB962C8B-B14F-4D97-AF65-F5344CB8AC3E}">
        <p14:creationId xmlns:p14="http://schemas.microsoft.com/office/powerpoint/2010/main" val="233540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9053274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Основные концепции 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107;g196b218f55d_0_139">
            <a:extLst>
              <a:ext uri="{FF2B5EF4-FFF2-40B4-BE49-F238E27FC236}">
                <a16:creationId xmlns:a16="http://schemas.microsoft.com/office/drawing/2014/main" id="{BD1F8BB4-E141-4AAC-9B1C-BEBAD37081AC}"/>
              </a:ext>
            </a:extLst>
          </p:cNvPr>
          <p:cNvSpPr/>
          <p:nvPr/>
        </p:nvSpPr>
        <p:spPr>
          <a:xfrm>
            <a:off x="609200" y="1299175"/>
            <a:ext cx="68205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Установка и импорт</a:t>
            </a:r>
            <a:endParaRPr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100;g12bde07e62c_1_67">
            <a:extLst>
              <a:ext uri="{FF2B5EF4-FFF2-40B4-BE49-F238E27FC236}">
                <a16:creationId xmlns:a16="http://schemas.microsoft.com/office/drawing/2014/main" id="{F3280FAA-1901-4D09-A0ED-769BD0E6571C}"/>
              </a:ext>
            </a:extLst>
          </p:cNvPr>
          <p:cNvSpPr/>
          <p:nvPr/>
        </p:nvSpPr>
        <p:spPr>
          <a:xfrm>
            <a:off x="609200" y="2027450"/>
            <a:ext cx="10048267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6700" indent="-266700" algn="l">
              <a:buFont typeface="Arial" panose="020B0604020202020204" pitchFamily="34" charset="0"/>
              <a:buChar char="•"/>
            </a:pPr>
            <a:r>
              <a:rPr lang="en-US" sz="1700" i="0">
                <a:solidFill>
                  <a:srgbClr val="00396B"/>
                </a:solidFill>
                <a:effectLst/>
                <a:latin typeface="Montserrat Medium" panose="00000600000000000000" pitchFamily="2" charset="-52"/>
              </a:rPr>
              <a:t>import numpy as np</a:t>
            </a:r>
            <a:endParaRPr lang="ru-RU" sz="1700" i="0">
              <a:solidFill>
                <a:srgbClr val="00396B"/>
              </a:solidFill>
              <a:effectLst/>
              <a:latin typeface="Montserrat Medium" panose="00000600000000000000" pitchFamily="2" charset="-52"/>
            </a:endParaRPr>
          </a:p>
        </p:txBody>
      </p:sp>
      <p:sp>
        <p:nvSpPr>
          <p:cNvPr id="8" name="Google Shape;107;g196b218f55d_0_139">
            <a:extLst>
              <a:ext uri="{FF2B5EF4-FFF2-40B4-BE49-F238E27FC236}">
                <a16:creationId xmlns:a16="http://schemas.microsoft.com/office/drawing/2014/main" id="{70677C21-263C-48C8-9C0B-D7C3CDD09A23}"/>
              </a:ext>
            </a:extLst>
          </p:cNvPr>
          <p:cNvSpPr/>
          <p:nvPr/>
        </p:nvSpPr>
        <p:spPr>
          <a:xfrm>
            <a:off x="6252224" y="1299175"/>
            <a:ext cx="68205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Создание массивов</a:t>
            </a:r>
          </a:p>
        </p:txBody>
      </p:sp>
      <p:sp>
        <p:nvSpPr>
          <p:cNvPr id="9" name="Google Shape;100;g12bde07e62c_1_67">
            <a:extLst>
              <a:ext uri="{FF2B5EF4-FFF2-40B4-BE49-F238E27FC236}">
                <a16:creationId xmlns:a16="http://schemas.microsoft.com/office/drawing/2014/main" id="{1EA1A880-7878-4029-8888-EE6BE8570066}"/>
              </a:ext>
            </a:extLst>
          </p:cNvPr>
          <p:cNvSpPr/>
          <p:nvPr/>
        </p:nvSpPr>
        <p:spPr>
          <a:xfrm>
            <a:off x="6252224" y="2027450"/>
            <a:ext cx="10048267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6700" indent="-266700" algn="l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00396B"/>
                </a:solidFill>
                <a:latin typeface="Montserrat Medium" panose="00000600000000000000" pitchFamily="2" charset="-52"/>
              </a:rPr>
              <a:t>array = np.array([1, 2, 3, 4, 5])</a:t>
            </a:r>
            <a:r>
              <a:rPr lang="ru-RU" sz="1700">
                <a:solidFill>
                  <a:srgbClr val="00396B"/>
                </a:solidFill>
                <a:latin typeface="Montserrat Medium" panose="00000600000000000000" pitchFamily="2" charset="-52"/>
              </a:rPr>
              <a:t> </a:t>
            </a:r>
            <a:r>
              <a:rPr lang="en-US" sz="1700">
                <a:solidFill>
                  <a:srgbClr val="00396B"/>
                </a:solidFill>
                <a:latin typeface="Montserrat Medium" panose="00000600000000000000" pitchFamily="2" charset="-52"/>
              </a:rPr>
              <a:t># </a:t>
            </a:r>
            <a:r>
              <a:rPr lang="ru-RU" sz="1700">
                <a:solidFill>
                  <a:srgbClr val="00396B"/>
                </a:solidFill>
                <a:latin typeface="Montserrat Medium" panose="00000600000000000000" pitchFamily="2" charset="-52"/>
              </a:rPr>
              <a:t>Из списка</a:t>
            </a:r>
          </a:p>
          <a:p>
            <a:pPr marL="266700" indent="-266700" algn="l">
              <a:buFont typeface="Arial" panose="020B0604020202020204" pitchFamily="34" charset="0"/>
              <a:buChar char="•"/>
            </a:pPr>
            <a:endParaRPr lang="ru-RU" sz="1700" i="0">
              <a:solidFill>
                <a:srgbClr val="00396B"/>
              </a:solidFill>
              <a:effectLst/>
              <a:latin typeface="Montserrat Medium" panose="00000600000000000000" pitchFamily="2" charset="-52"/>
            </a:endParaRPr>
          </a:p>
          <a:p>
            <a:pPr marL="266700" indent="-266700" algn="l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00396B"/>
                </a:solidFill>
                <a:latin typeface="Montserrat Medium" panose="00000600000000000000" pitchFamily="2" charset="-52"/>
              </a:rPr>
              <a:t>array = np.arange(0, 10, 2) # </a:t>
            </a:r>
            <a:r>
              <a:rPr lang="ru-RU" sz="1700">
                <a:solidFill>
                  <a:srgbClr val="00396B"/>
                </a:solidFill>
                <a:latin typeface="Montserrat Medium" panose="00000600000000000000" pitchFamily="2" charset="-52"/>
              </a:rPr>
              <a:t>Из диапазона</a:t>
            </a:r>
          </a:p>
          <a:p>
            <a:pPr marL="266700" indent="-266700" algn="l">
              <a:buFont typeface="Arial" panose="020B0604020202020204" pitchFamily="34" charset="0"/>
              <a:buChar char="•"/>
            </a:pPr>
            <a:endParaRPr lang="ru-RU" sz="1700" i="0">
              <a:solidFill>
                <a:srgbClr val="00396B"/>
              </a:solidFill>
              <a:effectLst/>
              <a:latin typeface="Montserrat Medium" panose="00000600000000000000" pitchFamily="2" charset="-52"/>
            </a:endParaRPr>
          </a:p>
          <a:p>
            <a:pPr marL="266700" indent="-266700" algn="l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00396B"/>
                </a:solidFill>
                <a:latin typeface="Montserrat Medium" panose="00000600000000000000" pitchFamily="2" charset="-52"/>
              </a:rPr>
              <a:t>array = np.linspace(0, 1, 5) # </a:t>
            </a:r>
            <a:r>
              <a:rPr lang="ru-RU" sz="1700">
                <a:solidFill>
                  <a:srgbClr val="00396B"/>
                </a:solidFill>
                <a:latin typeface="Montserrat Medium" panose="00000600000000000000" pitchFamily="2" charset="-52"/>
              </a:rPr>
              <a:t>С заданным шагом</a:t>
            </a:r>
            <a:endParaRPr lang="ru-RU" sz="1700" i="0">
              <a:solidFill>
                <a:srgbClr val="00396B"/>
              </a:solidFill>
              <a:effectLst/>
              <a:latin typeface="Montserrat Medium" panose="00000600000000000000" pitchFamily="2" charset="-52"/>
            </a:endParaRPr>
          </a:p>
        </p:txBody>
      </p:sp>
      <p:sp>
        <p:nvSpPr>
          <p:cNvPr id="10" name="Google Shape;107;g196b218f55d_0_139">
            <a:extLst>
              <a:ext uri="{FF2B5EF4-FFF2-40B4-BE49-F238E27FC236}">
                <a16:creationId xmlns:a16="http://schemas.microsoft.com/office/drawing/2014/main" id="{5125FFB5-AE72-488B-83AB-AAB961EFB399}"/>
              </a:ext>
            </a:extLst>
          </p:cNvPr>
          <p:cNvSpPr/>
          <p:nvPr/>
        </p:nvSpPr>
        <p:spPr>
          <a:xfrm>
            <a:off x="609200" y="3513976"/>
            <a:ext cx="68205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Основные свойства массивов</a:t>
            </a:r>
          </a:p>
        </p:txBody>
      </p:sp>
      <p:sp>
        <p:nvSpPr>
          <p:cNvPr id="11" name="Google Shape;100;g12bde07e62c_1_67">
            <a:extLst>
              <a:ext uri="{FF2B5EF4-FFF2-40B4-BE49-F238E27FC236}">
                <a16:creationId xmlns:a16="http://schemas.microsoft.com/office/drawing/2014/main" id="{D43DC831-3610-4668-AD37-7FBE77BAC2CC}"/>
              </a:ext>
            </a:extLst>
          </p:cNvPr>
          <p:cNvSpPr/>
          <p:nvPr/>
        </p:nvSpPr>
        <p:spPr>
          <a:xfrm>
            <a:off x="609200" y="4242251"/>
            <a:ext cx="10048267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6700" indent="-266700" algn="l">
              <a:buFont typeface="Arial" panose="020B0604020202020204" pitchFamily="34" charset="0"/>
              <a:buChar char="•"/>
            </a:pPr>
            <a:r>
              <a:rPr lang="ru-RU" sz="1700" b="1" i="0">
                <a:solidFill>
                  <a:srgbClr val="00396B"/>
                </a:solidFill>
                <a:effectLst/>
                <a:latin typeface="Montserrat Medium" panose="00000600000000000000" pitchFamily="2" charset="-52"/>
              </a:rPr>
              <a:t>ndim</a:t>
            </a:r>
            <a:r>
              <a:rPr lang="ru-RU" sz="1700" i="0">
                <a:solidFill>
                  <a:srgbClr val="00396B"/>
                </a:solidFill>
                <a:effectLst/>
                <a:latin typeface="Montserrat Medium" panose="00000600000000000000" pitchFamily="2" charset="-52"/>
              </a:rPr>
              <a:t> — количество измерений массива.</a:t>
            </a:r>
            <a:endParaRPr lang="en-US" sz="1700" i="0">
              <a:solidFill>
                <a:srgbClr val="00396B"/>
              </a:solidFill>
              <a:effectLst/>
              <a:latin typeface="Montserrat Medium" panose="00000600000000000000" pitchFamily="2" charset="-52"/>
            </a:endParaRPr>
          </a:p>
          <a:p>
            <a:pPr marL="266700" indent="-266700" algn="l">
              <a:buFont typeface="Arial" panose="020B0604020202020204" pitchFamily="34" charset="0"/>
              <a:buChar char="•"/>
            </a:pPr>
            <a:endParaRPr lang="en-US" sz="1700" i="0">
              <a:solidFill>
                <a:srgbClr val="00396B"/>
              </a:solidFill>
              <a:effectLst/>
              <a:latin typeface="Montserrat Medium" panose="00000600000000000000" pitchFamily="2" charset="-52"/>
            </a:endParaRPr>
          </a:p>
          <a:p>
            <a:pPr marL="266700" indent="-266700" algn="l">
              <a:buFont typeface="Arial" panose="020B0604020202020204" pitchFamily="34" charset="0"/>
              <a:buChar char="•"/>
            </a:pPr>
            <a:r>
              <a:rPr lang="ru-RU" sz="1700" b="1" i="0">
                <a:solidFill>
                  <a:srgbClr val="00396B"/>
                </a:solidFill>
                <a:effectLst/>
                <a:latin typeface="Montserrat Medium" panose="00000600000000000000" pitchFamily="2" charset="-52"/>
              </a:rPr>
              <a:t>shape</a:t>
            </a:r>
            <a:r>
              <a:rPr lang="ru-RU" sz="1700" i="0">
                <a:solidFill>
                  <a:srgbClr val="00396B"/>
                </a:solidFill>
                <a:effectLst/>
                <a:latin typeface="Montserrat Medium" panose="00000600000000000000" pitchFamily="2" charset="-52"/>
              </a:rPr>
              <a:t> — форма массива (количество элементов по каждому измерению).</a:t>
            </a:r>
            <a:endParaRPr lang="en-US" sz="1700" i="0">
              <a:solidFill>
                <a:srgbClr val="00396B"/>
              </a:solidFill>
              <a:effectLst/>
              <a:latin typeface="Montserrat Medium" panose="00000600000000000000" pitchFamily="2" charset="-52"/>
            </a:endParaRPr>
          </a:p>
          <a:p>
            <a:pPr marL="266700" indent="-266700" algn="l">
              <a:buFont typeface="Arial" panose="020B0604020202020204" pitchFamily="34" charset="0"/>
              <a:buChar char="•"/>
            </a:pPr>
            <a:endParaRPr lang="en-US" sz="1700" i="0">
              <a:solidFill>
                <a:srgbClr val="00396B"/>
              </a:solidFill>
              <a:effectLst/>
              <a:latin typeface="Montserrat Medium" panose="00000600000000000000" pitchFamily="2" charset="-52"/>
            </a:endParaRPr>
          </a:p>
          <a:p>
            <a:pPr marL="266700" indent="-266700" algn="l">
              <a:buFont typeface="Arial" panose="020B0604020202020204" pitchFamily="34" charset="0"/>
              <a:buChar char="•"/>
            </a:pPr>
            <a:r>
              <a:rPr lang="ru-RU" sz="1700" b="1" i="0">
                <a:solidFill>
                  <a:srgbClr val="00396B"/>
                </a:solidFill>
                <a:effectLst/>
                <a:latin typeface="Montserrat Medium" panose="00000600000000000000" pitchFamily="2" charset="-52"/>
              </a:rPr>
              <a:t>size</a:t>
            </a:r>
            <a:r>
              <a:rPr lang="ru-RU" sz="1700" i="0">
                <a:solidFill>
                  <a:srgbClr val="00396B"/>
                </a:solidFill>
                <a:effectLst/>
                <a:latin typeface="Montserrat Medium" panose="00000600000000000000" pitchFamily="2" charset="-52"/>
              </a:rPr>
              <a:t> — общее количество элементов в массиве.</a:t>
            </a:r>
            <a:endParaRPr lang="en-US" sz="1700" i="0">
              <a:solidFill>
                <a:srgbClr val="00396B"/>
              </a:solidFill>
              <a:effectLst/>
              <a:latin typeface="Montserrat Medium" panose="00000600000000000000" pitchFamily="2" charset="-52"/>
            </a:endParaRPr>
          </a:p>
          <a:p>
            <a:pPr marL="266700" indent="-266700" algn="l">
              <a:buFont typeface="Arial" panose="020B0604020202020204" pitchFamily="34" charset="0"/>
              <a:buChar char="•"/>
            </a:pPr>
            <a:endParaRPr lang="en-US" sz="1700" i="0">
              <a:solidFill>
                <a:srgbClr val="00396B"/>
              </a:solidFill>
              <a:effectLst/>
              <a:latin typeface="Montserrat Medium" panose="00000600000000000000" pitchFamily="2" charset="-52"/>
            </a:endParaRPr>
          </a:p>
          <a:p>
            <a:pPr marL="266700" indent="-266700" algn="l">
              <a:buFont typeface="Arial" panose="020B0604020202020204" pitchFamily="34" charset="0"/>
              <a:buChar char="•"/>
            </a:pPr>
            <a:r>
              <a:rPr lang="ru-RU" sz="1700" b="1" i="0">
                <a:solidFill>
                  <a:srgbClr val="00396B"/>
                </a:solidFill>
                <a:effectLst/>
                <a:latin typeface="Montserrat Medium" panose="00000600000000000000" pitchFamily="2" charset="-52"/>
              </a:rPr>
              <a:t>dtype</a:t>
            </a:r>
            <a:r>
              <a:rPr lang="ru-RU" sz="1700" i="0">
                <a:solidFill>
                  <a:srgbClr val="00396B"/>
                </a:solidFill>
                <a:effectLst/>
                <a:latin typeface="Montserrat Medium" panose="00000600000000000000" pitchFamily="2" charset="-52"/>
              </a:rPr>
              <a:t> — тип данных элементов массива</a:t>
            </a:r>
          </a:p>
        </p:txBody>
      </p:sp>
    </p:spTree>
    <p:extLst>
      <p:ext uri="{BB962C8B-B14F-4D97-AF65-F5344CB8AC3E}">
        <p14:creationId xmlns:p14="http://schemas.microsoft.com/office/powerpoint/2010/main" val="9281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Операции с массивами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g12bde07e62c_1_67"/>
          <p:cNvSpPr/>
          <p:nvPr/>
        </p:nvSpPr>
        <p:spPr>
          <a:xfrm>
            <a:off x="609200" y="1205509"/>
            <a:ext cx="10048267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ru-RU" sz="2800" b="0" i="0">
                <a:solidFill>
                  <a:srgbClr val="00396B"/>
                </a:solidFill>
                <a:effectLst/>
                <a:latin typeface="Söhne"/>
              </a:rPr>
              <a:t>Одномерный массив NumPy</a:t>
            </a:r>
          </a:p>
          <a:p>
            <a:pPr algn="l"/>
            <a:r>
              <a:rPr lang="ru-RU" sz="2800" b="0" i="0">
                <a:solidFill>
                  <a:srgbClr val="00396B"/>
                </a:solidFill>
                <a:effectLst/>
                <a:latin typeface="Söhne"/>
              </a:rPr>
              <a:t>Созданный массив: [1, 2, 3, 4, 5]</a:t>
            </a:r>
            <a:endParaRPr lang="en-US" sz="2800" b="0" i="0">
              <a:solidFill>
                <a:srgbClr val="00396B"/>
              </a:solidFill>
              <a:effectLst/>
              <a:latin typeface="Söhne"/>
            </a:endParaRPr>
          </a:p>
          <a:p>
            <a:pPr algn="l"/>
            <a:endParaRPr lang="ru-RU" sz="2800" b="0" i="0">
              <a:solidFill>
                <a:srgbClr val="00396B"/>
              </a:solidFill>
              <a:effectLst/>
              <a:latin typeface="Söhne"/>
            </a:endParaRPr>
          </a:p>
          <a:p>
            <a:pPr algn="l"/>
            <a:r>
              <a:rPr lang="ru-RU" sz="2800" b="0" i="0">
                <a:solidFill>
                  <a:srgbClr val="00396B"/>
                </a:solidFill>
                <a:effectLst/>
                <a:latin typeface="Söhne"/>
              </a:rPr>
              <a:t>Двумерный массив NumPy</a:t>
            </a:r>
          </a:p>
          <a:p>
            <a:pPr algn="l"/>
            <a:r>
              <a:rPr lang="ru-RU" sz="2800" b="0" i="0">
                <a:solidFill>
                  <a:srgbClr val="00396B"/>
                </a:solidFill>
                <a:effectLst/>
                <a:latin typeface="Söhne"/>
              </a:rPr>
              <a:t>Созданный массив:</a:t>
            </a:r>
            <a:endParaRPr lang="en-US" sz="2800" b="0" i="0">
              <a:solidFill>
                <a:srgbClr val="00396B"/>
              </a:solidFill>
              <a:effectLst/>
              <a:latin typeface="Söhne"/>
            </a:endParaRPr>
          </a:p>
          <a:p>
            <a:pPr algn="l"/>
            <a:r>
              <a:rPr lang="ru-RU" sz="3600" b="0" i="0">
                <a:solidFill>
                  <a:srgbClr val="00396B"/>
                </a:solidFill>
                <a:effectLst/>
                <a:latin typeface="Söhne Mono"/>
              </a:rPr>
              <a:t>[[1, 2, 3], </a:t>
            </a:r>
            <a:endParaRPr lang="en-US" sz="3600" b="0" i="0">
              <a:solidFill>
                <a:srgbClr val="00396B"/>
              </a:solidFill>
              <a:effectLst/>
              <a:latin typeface="Söhne Mono"/>
            </a:endParaRPr>
          </a:p>
          <a:p>
            <a:pPr algn="l"/>
            <a:r>
              <a:rPr lang="ru-RU" sz="3600" b="0" i="0">
                <a:solidFill>
                  <a:srgbClr val="00396B"/>
                </a:solidFill>
                <a:effectLst/>
                <a:latin typeface="Söhne Mono"/>
              </a:rPr>
              <a:t>[4, 5, 6], </a:t>
            </a:r>
            <a:endParaRPr lang="en-US" sz="3600" b="0" i="0">
              <a:solidFill>
                <a:srgbClr val="00396B"/>
              </a:solidFill>
              <a:effectLst/>
              <a:latin typeface="Söhne Mono"/>
            </a:endParaRPr>
          </a:p>
          <a:p>
            <a:pPr algn="l"/>
            <a:r>
              <a:rPr lang="ru-RU" sz="3600" b="0" i="0">
                <a:solidFill>
                  <a:srgbClr val="00396B"/>
                </a:solidFill>
                <a:effectLst/>
                <a:latin typeface="Söhne Mono"/>
              </a:rPr>
              <a:t>[7, 8, 9]]</a:t>
            </a:r>
            <a:endParaRPr lang="en-US" sz="2800">
              <a:solidFill>
                <a:srgbClr val="00396B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>
              <a:solidFill>
                <a:srgbClr val="00396B"/>
              </a:solidFill>
              <a:effectLst/>
              <a:latin typeface="Söhne"/>
            </a:endParaRPr>
          </a:p>
          <a:p>
            <a:pPr algn="l"/>
            <a:r>
              <a:rPr lang="ru-RU" sz="2800" b="1" i="0">
                <a:solidFill>
                  <a:srgbClr val="00396B"/>
                </a:solidFill>
                <a:effectLst/>
                <a:latin typeface="Söhne"/>
              </a:rPr>
              <a:t>Математические операции</a:t>
            </a:r>
          </a:p>
          <a:p>
            <a:pPr algn="l"/>
            <a:r>
              <a:rPr lang="ru-RU" sz="2800" b="0" i="0">
                <a:solidFill>
                  <a:srgbClr val="00396B"/>
                </a:solidFill>
                <a:effectLst/>
                <a:latin typeface="Söhne"/>
              </a:rPr>
              <a:t>Сложение всех элементов одномерного массива с числом 10: [11, 12, 13, 14, 15]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61F12-EA62-45F4-945F-AD19F280D630}"/>
              </a:ext>
            </a:extLst>
          </p:cNvPr>
          <p:cNvSpPr txBox="1"/>
          <p:nvPr/>
        </p:nvSpPr>
        <p:spPr>
          <a:xfrm>
            <a:off x="5858395" y="1704005"/>
            <a:ext cx="6037116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array = np.array([</a:t>
            </a:r>
            <a:r>
              <a:rPr lang="en-US" sz="200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sz="200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200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200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200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sz="200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200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  <a:t>4</a:t>
            </a:r>
            <a:r>
              <a:rPr lang="en-US" sz="200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200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  <a:t>5</a:t>
            </a:r>
            <a: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])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1B5A1-1B26-404E-817A-F487B3EA6F11}"/>
              </a:ext>
            </a:extLst>
          </p:cNvPr>
          <p:cNvSpPr txBox="1"/>
          <p:nvPr/>
        </p:nvSpPr>
        <p:spPr>
          <a:xfrm>
            <a:off x="5858394" y="3429000"/>
            <a:ext cx="6037117" cy="16312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array = np.array(</a:t>
            </a:r>
            <a:b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</a:br>
            <a: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    [[</a:t>
            </a:r>
            <a:r>
              <a:rPr lang="en-US" sz="200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sz="200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200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200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200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]</a:t>
            </a:r>
            <a:r>
              <a:rPr lang="en-US" sz="200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,</a:t>
            </a:r>
            <a:br>
              <a:rPr lang="en-US" sz="200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</a:br>
            <a:r>
              <a:rPr lang="en-US" sz="200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     </a:t>
            </a:r>
            <a: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sz="200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  <a:t>4</a:t>
            </a:r>
            <a:r>
              <a:rPr lang="en-US" sz="200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200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  <a:t>5</a:t>
            </a:r>
            <a:r>
              <a:rPr lang="en-US" sz="200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200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  <a:t>6</a:t>
            </a:r>
            <a: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]</a:t>
            </a:r>
            <a:r>
              <a:rPr lang="en-US" sz="200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,</a:t>
            </a:r>
            <a:br>
              <a:rPr lang="en-US" sz="200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</a:br>
            <a:r>
              <a:rPr lang="en-US" sz="200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     </a:t>
            </a:r>
            <a: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sz="200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  <a:t>7</a:t>
            </a:r>
            <a:r>
              <a:rPr lang="en-US" sz="200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200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  <a:t>8</a:t>
            </a:r>
            <a:r>
              <a:rPr lang="en-US" sz="200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200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  <a:t>9</a:t>
            </a:r>
            <a: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]]</a:t>
            </a:r>
            <a:b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</a:br>
            <a: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D6AC81-095A-4ABF-919E-4E19836C2A7C}"/>
              </a:ext>
            </a:extLst>
          </p:cNvPr>
          <p:cNvSpPr txBox="1"/>
          <p:nvPr/>
        </p:nvSpPr>
        <p:spPr>
          <a:xfrm>
            <a:off x="5858395" y="6380554"/>
            <a:ext cx="6037118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array = np.array([</a:t>
            </a:r>
            <a:r>
              <a:rPr lang="en-US" sz="200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sz="200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200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200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200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sz="200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200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  <a:t>4</a:t>
            </a:r>
            <a:r>
              <a:rPr lang="en-US" sz="200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200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  <a:t>5</a:t>
            </a:r>
            <a: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])</a:t>
            </a:r>
            <a:r>
              <a:rPr lang="ru-RU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 + 10</a:t>
            </a:r>
            <a:endParaRPr lang="en-US" sz="2000">
              <a:solidFill>
                <a:srgbClr val="A9B7C6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6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Операции с массивами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g12bde07e62c_1_67"/>
          <p:cNvSpPr/>
          <p:nvPr/>
        </p:nvSpPr>
        <p:spPr>
          <a:xfrm>
            <a:off x="609201" y="2292576"/>
            <a:ext cx="5110113" cy="58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ru-RU" sz="2800" b="0" i="0">
                <a:solidFill>
                  <a:srgbClr val="00396B"/>
                </a:solidFill>
                <a:effectLst/>
                <a:latin typeface="Söhne"/>
              </a:rPr>
              <a:t>Скалярное произведение</a:t>
            </a:r>
          </a:p>
          <a:p>
            <a:pPr algn="l"/>
            <a:endParaRPr lang="ru-RU" sz="2800" b="0" i="0">
              <a:solidFill>
                <a:srgbClr val="00396B"/>
              </a:solidFill>
              <a:effectLst/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61F12-EA62-45F4-945F-AD19F280D630}"/>
              </a:ext>
            </a:extLst>
          </p:cNvPr>
          <p:cNvSpPr txBox="1"/>
          <p:nvPr/>
        </p:nvSpPr>
        <p:spPr>
          <a:xfrm>
            <a:off x="5858395" y="2382600"/>
            <a:ext cx="6037116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dot_product = np.dot(a, b)</a:t>
            </a:r>
          </a:p>
        </p:txBody>
      </p:sp>
      <p:sp>
        <p:nvSpPr>
          <p:cNvPr id="10" name="Google Shape;100;g12bde07e62c_1_67">
            <a:extLst>
              <a:ext uri="{FF2B5EF4-FFF2-40B4-BE49-F238E27FC236}">
                <a16:creationId xmlns:a16="http://schemas.microsoft.com/office/drawing/2014/main" id="{9C028B32-D860-4FD0-A970-8EE5CFE44D99}"/>
              </a:ext>
            </a:extLst>
          </p:cNvPr>
          <p:cNvSpPr/>
          <p:nvPr/>
        </p:nvSpPr>
        <p:spPr>
          <a:xfrm>
            <a:off x="609200" y="1284447"/>
            <a:ext cx="5110113" cy="58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ru-RU" sz="2800">
                <a:solidFill>
                  <a:srgbClr val="00396B"/>
                </a:solidFill>
                <a:latin typeface="Söhne"/>
              </a:rPr>
              <a:t>Пример</a:t>
            </a:r>
            <a:endParaRPr lang="ru-RU" sz="2800" b="0" i="0">
              <a:solidFill>
                <a:srgbClr val="00396B"/>
              </a:solidFill>
              <a:effectLst/>
              <a:latin typeface="Söhne"/>
            </a:endParaRPr>
          </a:p>
          <a:p>
            <a:pPr algn="l"/>
            <a:endParaRPr lang="ru-RU" sz="2800" b="0" i="0">
              <a:solidFill>
                <a:srgbClr val="00396B"/>
              </a:solidFill>
              <a:effectLst/>
              <a:latin typeface="Söhn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F8BFC-CBDC-4840-93C5-F77F209B2B40}"/>
              </a:ext>
            </a:extLst>
          </p:cNvPr>
          <p:cNvSpPr txBox="1"/>
          <p:nvPr/>
        </p:nvSpPr>
        <p:spPr>
          <a:xfrm>
            <a:off x="5858394" y="1374471"/>
            <a:ext cx="6037116" cy="707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a = np.array([1, 2, 3])</a:t>
            </a:r>
          </a:p>
          <a:p>
            <a: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b = np.array([4, 5, 6])</a:t>
            </a:r>
          </a:p>
        </p:txBody>
      </p:sp>
      <p:sp>
        <p:nvSpPr>
          <p:cNvPr id="12" name="Google Shape;100;g12bde07e62c_1_67">
            <a:extLst>
              <a:ext uri="{FF2B5EF4-FFF2-40B4-BE49-F238E27FC236}">
                <a16:creationId xmlns:a16="http://schemas.microsoft.com/office/drawing/2014/main" id="{E8F2BBE0-0C25-4AD6-A5BF-2818AF52298A}"/>
              </a:ext>
            </a:extLst>
          </p:cNvPr>
          <p:cNvSpPr/>
          <p:nvPr/>
        </p:nvSpPr>
        <p:spPr>
          <a:xfrm>
            <a:off x="609200" y="2992929"/>
            <a:ext cx="5110113" cy="58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ru-RU" sz="2800" b="0" i="0">
                <a:solidFill>
                  <a:srgbClr val="00396B"/>
                </a:solidFill>
                <a:effectLst/>
                <a:latin typeface="Söhne"/>
              </a:rPr>
              <a:t>Умножение матриц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91B4F9-A01D-466D-91AF-E76C7A7665BB}"/>
              </a:ext>
            </a:extLst>
          </p:cNvPr>
          <p:cNvSpPr txBox="1"/>
          <p:nvPr/>
        </p:nvSpPr>
        <p:spPr>
          <a:xfrm>
            <a:off x="5858394" y="3082953"/>
            <a:ext cx="6037116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matrix_product = np.matmul(a, b)</a:t>
            </a:r>
          </a:p>
        </p:txBody>
      </p:sp>
      <p:sp>
        <p:nvSpPr>
          <p:cNvPr id="14" name="Google Shape;100;g12bde07e62c_1_67">
            <a:extLst>
              <a:ext uri="{FF2B5EF4-FFF2-40B4-BE49-F238E27FC236}">
                <a16:creationId xmlns:a16="http://schemas.microsoft.com/office/drawing/2014/main" id="{CB10320B-DF5A-4ADD-9516-DB6BC86624D0}"/>
              </a:ext>
            </a:extLst>
          </p:cNvPr>
          <p:cNvSpPr/>
          <p:nvPr/>
        </p:nvSpPr>
        <p:spPr>
          <a:xfrm>
            <a:off x="609200" y="3985266"/>
            <a:ext cx="5110113" cy="58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ru-RU" sz="2800" b="1">
                <a:solidFill>
                  <a:srgbClr val="00396B"/>
                </a:solidFill>
                <a:latin typeface="Söhne"/>
              </a:rPr>
              <a:t>Агрегатные функции:</a:t>
            </a:r>
            <a:endParaRPr lang="ru-RU" sz="2800" b="1" i="0">
              <a:solidFill>
                <a:srgbClr val="00396B"/>
              </a:solidFill>
              <a:effectLst/>
              <a:latin typeface="Söhne"/>
            </a:endParaRPr>
          </a:p>
          <a:p>
            <a:pPr algn="l"/>
            <a:endParaRPr lang="ru-RU" sz="2800" b="0" i="0">
              <a:solidFill>
                <a:srgbClr val="00396B"/>
              </a:solidFill>
              <a:effectLst/>
              <a:latin typeface="Söhne"/>
            </a:endParaRPr>
          </a:p>
        </p:txBody>
      </p:sp>
      <p:sp>
        <p:nvSpPr>
          <p:cNvPr id="19" name="Google Shape;100;g12bde07e62c_1_67">
            <a:extLst>
              <a:ext uri="{FF2B5EF4-FFF2-40B4-BE49-F238E27FC236}">
                <a16:creationId xmlns:a16="http://schemas.microsoft.com/office/drawing/2014/main" id="{2BBAE359-03AF-48DB-93E3-2A3C25CA17FD}"/>
              </a:ext>
            </a:extLst>
          </p:cNvPr>
          <p:cNvSpPr/>
          <p:nvPr/>
        </p:nvSpPr>
        <p:spPr>
          <a:xfrm>
            <a:off x="683963" y="4583120"/>
            <a:ext cx="5110113" cy="58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ru-RU" sz="2800" b="0" i="0">
                <a:solidFill>
                  <a:srgbClr val="00396B"/>
                </a:solidFill>
                <a:effectLst/>
                <a:latin typeface="Söhne"/>
              </a:rPr>
              <a:t>Сумма всех элементов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7BF702-12AD-4D9F-9658-188045EA764A}"/>
              </a:ext>
            </a:extLst>
          </p:cNvPr>
          <p:cNvSpPr txBox="1"/>
          <p:nvPr/>
        </p:nvSpPr>
        <p:spPr>
          <a:xfrm>
            <a:off x="5933157" y="4673144"/>
            <a:ext cx="6037116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pt-BR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total_sum = np.sum(a)</a:t>
            </a:r>
            <a:endParaRPr lang="en-US" sz="2000">
              <a:solidFill>
                <a:srgbClr val="A9B7C6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21" name="Google Shape;100;g12bde07e62c_1_67">
            <a:extLst>
              <a:ext uri="{FF2B5EF4-FFF2-40B4-BE49-F238E27FC236}">
                <a16:creationId xmlns:a16="http://schemas.microsoft.com/office/drawing/2014/main" id="{D4FF7B0A-438B-44E5-804F-AADA11A8D479}"/>
              </a:ext>
            </a:extLst>
          </p:cNvPr>
          <p:cNvSpPr/>
          <p:nvPr/>
        </p:nvSpPr>
        <p:spPr>
          <a:xfrm>
            <a:off x="683962" y="5283473"/>
            <a:ext cx="5110113" cy="58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ru-RU" sz="2800" b="0" i="0">
                <a:solidFill>
                  <a:srgbClr val="00396B"/>
                </a:solidFill>
                <a:effectLst/>
                <a:latin typeface="Söhne"/>
              </a:rPr>
              <a:t>Среднее значение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9F8643-DE5F-4EFD-87B7-5336F57CDFFC}"/>
              </a:ext>
            </a:extLst>
          </p:cNvPr>
          <p:cNvSpPr txBox="1"/>
          <p:nvPr/>
        </p:nvSpPr>
        <p:spPr>
          <a:xfrm>
            <a:off x="5933156" y="5373497"/>
            <a:ext cx="6037116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mean_value = np.mean(a)</a:t>
            </a:r>
          </a:p>
        </p:txBody>
      </p:sp>
      <p:sp>
        <p:nvSpPr>
          <p:cNvPr id="23" name="Google Shape;100;g12bde07e62c_1_67">
            <a:extLst>
              <a:ext uri="{FF2B5EF4-FFF2-40B4-BE49-F238E27FC236}">
                <a16:creationId xmlns:a16="http://schemas.microsoft.com/office/drawing/2014/main" id="{E4C37387-F76D-47B3-BFF1-B71A641141D6}"/>
              </a:ext>
            </a:extLst>
          </p:cNvPr>
          <p:cNvSpPr/>
          <p:nvPr/>
        </p:nvSpPr>
        <p:spPr>
          <a:xfrm>
            <a:off x="683962" y="5985730"/>
            <a:ext cx="5110113" cy="58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ru-RU" sz="2800" b="0" i="0">
                <a:solidFill>
                  <a:srgbClr val="00396B"/>
                </a:solidFill>
                <a:effectLst/>
                <a:latin typeface="Söhne"/>
              </a:rPr>
              <a:t>Стандартное отклонение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C5D010-41A3-4A16-9998-0D3DCA37A0E1}"/>
              </a:ext>
            </a:extLst>
          </p:cNvPr>
          <p:cNvSpPr txBox="1"/>
          <p:nvPr/>
        </p:nvSpPr>
        <p:spPr>
          <a:xfrm>
            <a:off x="5933156" y="6075754"/>
            <a:ext cx="6037116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std_deviation = np.std(a)</a:t>
            </a:r>
          </a:p>
        </p:txBody>
      </p:sp>
    </p:spTree>
    <p:extLst>
      <p:ext uri="{BB962C8B-B14F-4D97-AF65-F5344CB8AC3E}">
        <p14:creationId xmlns:p14="http://schemas.microsoft.com/office/powerpoint/2010/main" val="141600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Основные операции </a:t>
            </a: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NumPy</a:t>
            </a:r>
          </a:p>
        </p:txBody>
      </p:sp>
      <p:sp>
        <p:nvSpPr>
          <p:cNvPr id="100" name="Google Shape;100;g12bde07e62c_1_67"/>
          <p:cNvSpPr/>
          <p:nvPr/>
        </p:nvSpPr>
        <p:spPr>
          <a:xfrm>
            <a:off x="609200" y="1508538"/>
            <a:ext cx="10048267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ru-RU" sz="2000" b="1" i="0">
                <a:solidFill>
                  <a:srgbClr val="00396B"/>
                </a:solidFill>
                <a:effectLst/>
                <a:latin typeface="Söhne"/>
              </a:rPr>
              <a:t>Индексация</a:t>
            </a:r>
          </a:p>
          <a:p>
            <a:pPr algn="l"/>
            <a:r>
              <a:rPr lang="ru-RU" sz="2000" b="0" i="0">
                <a:solidFill>
                  <a:srgbClr val="00396B"/>
                </a:solidFill>
                <a:effectLst/>
                <a:latin typeface="Söhne"/>
              </a:rPr>
              <a:t>Извлечение элемента из двумерного массива </a:t>
            </a:r>
            <a:endParaRPr lang="en-US" sz="2000" b="0" i="0">
              <a:solidFill>
                <a:srgbClr val="00396B"/>
              </a:solidFill>
              <a:effectLst/>
              <a:latin typeface="Söhne"/>
            </a:endParaRPr>
          </a:p>
          <a:p>
            <a:pPr algn="l"/>
            <a:r>
              <a:rPr lang="ru-RU" sz="2000" b="0" i="0">
                <a:solidFill>
                  <a:srgbClr val="00396B"/>
                </a:solidFill>
                <a:effectLst/>
                <a:latin typeface="Söhne"/>
              </a:rPr>
              <a:t>(вторая строка, второй столбец): 5</a:t>
            </a:r>
          </a:p>
          <a:p>
            <a:pPr algn="l"/>
            <a:endParaRPr lang="en-US" sz="2000" b="0" i="0">
              <a:solidFill>
                <a:srgbClr val="00396B"/>
              </a:solidFill>
              <a:effectLst/>
              <a:latin typeface="Söhne"/>
            </a:endParaRPr>
          </a:p>
          <a:p>
            <a:pPr algn="l"/>
            <a:endParaRPr lang="en-US" sz="2000" b="0" i="0">
              <a:solidFill>
                <a:srgbClr val="00396B"/>
              </a:solidFill>
              <a:effectLst/>
              <a:latin typeface="Söhne"/>
            </a:endParaRPr>
          </a:p>
          <a:p>
            <a:pPr algn="l"/>
            <a:endParaRPr lang="en-US" sz="2000">
              <a:solidFill>
                <a:srgbClr val="00396B"/>
              </a:solidFill>
              <a:latin typeface="Söhne"/>
            </a:endParaRPr>
          </a:p>
          <a:p>
            <a:pPr algn="l"/>
            <a:endParaRPr lang="en-US" sz="2000" b="0" i="0">
              <a:solidFill>
                <a:srgbClr val="00396B"/>
              </a:solidFill>
              <a:effectLst/>
              <a:latin typeface="Söhne"/>
            </a:endParaRPr>
          </a:p>
          <a:p>
            <a:pPr algn="l"/>
            <a:endParaRPr lang="en-US" sz="2000">
              <a:solidFill>
                <a:srgbClr val="00396B"/>
              </a:solidFill>
              <a:latin typeface="Söhne"/>
            </a:endParaRPr>
          </a:p>
          <a:p>
            <a:pPr algn="l"/>
            <a:r>
              <a:rPr lang="ru-RU" sz="2000" b="1" i="0">
                <a:solidFill>
                  <a:srgbClr val="00396B"/>
                </a:solidFill>
                <a:effectLst/>
                <a:latin typeface="Söhne"/>
              </a:rPr>
              <a:t>Изменение формы массива</a:t>
            </a:r>
          </a:p>
          <a:p>
            <a:pPr algn="l"/>
            <a:r>
              <a:rPr lang="ru-RU" sz="2000" b="0" i="0">
                <a:solidFill>
                  <a:srgbClr val="00396B"/>
                </a:solidFill>
                <a:effectLst/>
                <a:latin typeface="Söhne"/>
              </a:rPr>
              <a:t>Преобразование двумерного массива в </a:t>
            </a:r>
            <a:endParaRPr lang="en-US" sz="2000" b="0" i="0">
              <a:solidFill>
                <a:srgbClr val="00396B"/>
              </a:solidFill>
              <a:effectLst/>
              <a:latin typeface="Söhne"/>
            </a:endParaRPr>
          </a:p>
          <a:p>
            <a:pPr algn="l"/>
            <a:r>
              <a:rPr lang="ru-RU" sz="2000" b="0" i="0">
                <a:solidFill>
                  <a:srgbClr val="00396B"/>
                </a:solidFill>
                <a:effectLst/>
                <a:latin typeface="Söhne"/>
              </a:rPr>
              <a:t>одномерный: </a:t>
            </a:r>
            <a:endParaRPr lang="en-US" sz="2000" b="0" i="0">
              <a:solidFill>
                <a:srgbClr val="00396B"/>
              </a:solidFill>
              <a:effectLst/>
              <a:latin typeface="Söhne"/>
            </a:endParaRPr>
          </a:p>
          <a:p>
            <a:pPr algn="l"/>
            <a:r>
              <a:rPr lang="ru-RU" sz="2000" b="0" i="0">
                <a:solidFill>
                  <a:srgbClr val="00396B"/>
                </a:solidFill>
                <a:effectLst/>
                <a:latin typeface="Söhne"/>
              </a:rPr>
              <a:t>[1, 2, 3, 4, 5, 6, 7, 8, 9]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11F1F-2854-4B8E-8477-3ABF2653A023}"/>
              </a:ext>
            </a:extLst>
          </p:cNvPr>
          <p:cNvSpPr txBox="1"/>
          <p:nvPr/>
        </p:nvSpPr>
        <p:spPr>
          <a:xfrm>
            <a:off x="5966460" y="1508538"/>
            <a:ext cx="4923213" cy="19389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array = np.array(</a:t>
            </a:r>
            <a:b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</a:br>
            <a: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    [[</a:t>
            </a:r>
            <a:r>
              <a:rPr lang="en-US" sz="200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sz="200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200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200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200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]</a:t>
            </a:r>
            <a:r>
              <a:rPr lang="en-US" sz="200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,</a:t>
            </a:r>
            <a:br>
              <a:rPr lang="en-US" sz="200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</a:br>
            <a:r>
              <a:rPr lang="en-US" sz="200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     </a:t>
            </a:r>
            <a: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sz="200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  <a:t>4</a:t>
            </a:r>
            <a:r>
              <a:rPr lang="en-US" sz="200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200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  <a:t>5</a:t>
            </a:r>
            <a:r>
              <a:rPr lang="en-US" sz="200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200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  <a:t>6</a:t>
            </a:r>
            <a: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]</a:t>
            </a:r>
            <a:r>
              <a:rPr lang="en-US" sz="200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,</a:t>
            </a:r>
            <a:br>
              <a:rPr lang="en-US" sz="200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</a:br>
            <a:r>
              <a:rPr lang="en-US" sz="200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     </a:t>
            </a:r>
            <a: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sz="200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  <a:t>7</a:t>
            </a:r>
            <a:r>
              <a:rPr lang="en-US" sz="200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200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  <a:t>8</a:t>
            </a:r>
            <a:r>
              <a:rPr lang="en-US" sz="200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200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  <a:t>9</a:t>
            </a:r>
            <a: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]]</a:t>
            </a:r>
            <a:b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</a:br>
            <a: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</a:br>
            <a:r>
              <a:rPr lang="en-US" sz="2000">
                <a:solidFill>
                  <a:srgbClr val="8888C6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(array[</a:t>
            </a:r>
            <a:r>
              <a:rPr lang="en-US" sz="200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][</a:t>
            </a:r>
            <a:r>
              <a:rPr lang="en-US" sz="200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1AE06-C64E-401B-9CE3-64DF7822CB8B}"/>
              </a:ext>
            </a:extLst>
          </p:cNvPr>
          <p:cNvSpPr txBox="1"/>
          <p:nvPr/>
        </p:nvSpPr>
        <p:spPr>
          <a:xfrm>
            <a:off x="5966459" y="4899029"/>
            <a:ext cx="4923213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one_dim_array = array.flatten()</a:t>
            </a:r>
          </a:p>
        </p:txBody>
      </p:sp>
    </p:spTree>
    <p:extLst>
      <p:ext uri="{BB962C8B-B14F-4D97-AF65-F5344CB8AC3E}">
        <p14:creationId xmlns:p14="http://schemas.microsoft.com/office/powerpoint/2010/main" val="148820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199" y="570900"/>
            <a:ext cx="8996713" cy="48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Математические операции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g12bde07e62c_1_67"/>
          <p:cNvSpPr/>
          <p:nvPr/>
        </p:nvSpPr>
        <p:spPr>
          <a:xfrm>
            <a:off x="622874" y="1940800"/>
            <a:ext cx="10792986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>
                <a:solidFill>
                  <a:srgbClr val="00396B"/>
                </a:solidFill>
                <a:effectLst/>
                <a:latin typeface="Söhne"/>
              </a:rPr>
              <a:t>Базовых операции: сложение, вычитание, умножение, деление.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2800" b="0" i="0">
              <a:solidFill>
                <a:srgbClr val="00396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>
                <a:solidFill>
                  <a:srgbClr val="00396B"/>
                </a:solidFill>
                <a:effectLst/>
                <a:latin typeface="Söhne"/>
              </a:rPr>
              <a:t>Примеры использования универсальных функций (ufuncs) для эффективных вычислений на массивах.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2800" b="0" i="0">
              <a:solidFill>
                <a:srgbClr val="00396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>
                <a:solidFill>
                  <a:srgbClr val="00396B"/>
                </a:solidFill>
                <a:effectLst/>
                <a:latin typeface="Söhne"/>
              </a:rPr>
              <a:t>Показ векторизации операций для улучшения производительности.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373468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199" y="570900"/>
            <a:ext cx="8996713" cy="48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Математические операции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g12bde07e62c_1_67"/>
          <p:cNvSpPr/>
          <p:nvPr/>
        </p:nvSpPr>
        <p:spPr>
          <a:xfrm>
            <a:off x="609199" y="1616604"/>
            <a:ext cx="10792986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ru-RU" sz="2000" b="1" i="0">
                <a:solidFill>
                  <a:srgbClr val="00396B"/>
                </a:solidFill>
                <a:effectLst/>
                <a:latin typeface="Söhne"/>
              </a:rPr>
              <a:t>Сложение (+): </a:t>
            </a:r>
            <a:r>
              <a:rPr lang="ru-RU" sz="2000" b="0" i="0">
                <a:solidFill>
                  <a:srgbClr val="00396B"/>
                </a:solidFill>
                <a:effectLst/>
                <a:latin typeface="Söhne"/>
              </a:rPr>
              <a:t>Суммирует элементы двух массивов. Если размеры массивов совпадают, сложение выполняется поэлементно.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2000" b="0" i="0">
              <a:solidFill>
                <a:srgbClr val="00396B"/>
              </a:solidFill>
              <a:effectLst/>
              <a:latin typeface="Söhne"/>
            </a:endParaRPr>
          </a:p>
          <a:p>
            <a:pPr algn="l"/>
            <a:r>
              <a:rPr lang="ru-RU" sz="2000" b="1" i="0">
                <a:solidFill>
                  <a:srgbClr val="00396B"/>
                </a:solidFill>
                <a:effectLst/>
                <a:latin typeface="Söhne"/>
              </a:rPr>
              <a:t>Вычитание (-): </a:t>
            </a:r>
            <a:r>
              <a:rPr lang="ru-RU" sz="2000" b="0" i="0">
                <a:solidFill>
                  <a:srgbClr val="00396B"/>
                </a:solidFill>
                <a:effectLst/>
                <a:latin typeface="Söhne"/>
              </a:rPr>
              <a:t>Вычитает элементы одного массива из соответствующих элементов другого. Как и в случае сложения, размеры массивов должны совпадать для поэлементного вычитания.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2000" b="0" i="0">
              <a:solidFill>
                <a:srgbClr val="00396B"/>
              </a:solidFill>
              <a:effectLst/>
              <a:latin typeface="Söhne"/>
            </a:endParaRPr>
          </a:p>
          <a:p>
            <a:pPr algn="l"/>
            <a:r>
              <a:rPr lang="ru-RU" sz="2000" b="1" i="0">
                <a:solidFill>
                  <a:srgbClr val="00396B"/>
                </a:solidFill>
                <a:effectLst/>
                <a:latin typeface="Söhne"/>
              </a:rPr>
              <a:t>Умножение (*): </a:t>
            </a:r>
            <a:r>
              <a:rPr lang="ru-RU" sz="2000" b="0" i="0">
                <a:solidFill>
                  <a:srgbClr val="00396B"/>
                </a:solidFill>
                <a:effectLst/>
                <a:latin typeface="Söhne"/>
              </a:rPr>
              <a:t>Выполняет поэлементное умножение между двумя массивами. Размеры массивов должны быть совместимы для поэлементного умножения.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2000" b="0" i="0">
              <a:solidFill>
                <a:srgbClr val="00396B"/>
              </a:solidFill>
              <a:effectLst/>
              <a:latin typeface="Söhne"/>
            </a:endParaRPr>
          </a:p>
          <a:p>
            <a:pPr algn="l"/>
            <a:r>
              <a:rPr lang="ru-RU" sz="2000" b="1" i="0">
                <a:solidFill>
                  <a:srgbClr val="00396B"/>
                </a:solidFill>
                <a:effectLst/>
                <a:latin typeface="Söhne"/>
              </a:rPr>
              <a:t>Деление (/): </a:t>
            </a:r>
            <a:r>
              <a:rPr lang="ru-RU" sz="2000" b="0" i="0">
                <a:solidFill>
                  <a:srgbClr val="00396B"/>
                </a:solidFill>
                <a:effectLst/>
                <a:latin typeface="Söhne"/>
              </a:rPr>
              <a:t>Выполняет поэлементное деление элементов одного массива на соответствующие элементы другого массива. Размеры массивов должны быть совместимы.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2000" b="0" i="0">
              <a:solidFill>
                <a:srgbClr val="00396B"/>
              </a:solidFill>
              <a:effectLst/>
              <a:latin typeface="Söhne"/>
            </a:endParaRPr>
          </a:p>
          <a:p>
            <a:pPr algn="l"/>
            <a:r>
              <a:rPr lang="ru-RU" sz="2000" b="0" i="0">
                <a:solidFill>
                  <a:srgbClr val="00396B"/>
                </a:solidFill>
                <a:effectLst/>
                <a:latin typeface="Söhne"/>
              </a:rPr>
              <a:t>Эти операции также могут быть выполнены между массивами и скалярами. </a:t>
            </a:r>
          </a:p>
        </p:txBody>
      </p:sp>
    </p:spTree>
    <p:extLst>
      <p:ext uri="{BB962C8B-B14F-4D97-AF65-F5344CB8AC3E}">
        <p14:creationId xmlns:p14="http://schemas.microsoft.com/office/powerpoint/2010/main" val="23224817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052E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928</Words>
  <Application>Microsoft Office PowerPoint</Application>
  <PresentationFormat>Широкоэкранный</PresentationFormat>
  <Paragraphs>121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Montserrat Medium</vt:lpstr>
      <vt:lpstr>Montserrat</vt:lpstr>
      <vt:lpstr>Söhne Mono</vt:lpstr>
      <vt:lpstr>Montserrat ExtraBold</vt:lpstr>
      <vt:lpstr>Calibri</vt:lpstr>
      <vt:lpstr>JetBrains Mono</vt:lpstr>
      <vt:lpstr>Arial</vt:lpstr>
      <vt:lpstr>Söhne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root</cp:lastModifiedBy>
  <cp:revision>6</cp:revision>
  <dcterms:created xsi:type="dcterms:W3CDTF">2021-04-07T09:04:13Z</dcterms:created>
  <dcterms:modified xsi:type="dcterms:W3CDTF">2024-06-28T09:01:01Z</dcterms:modified>
</cp:coreProperties>
</file>