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7" r:id="rId2"/>
    <p:sldId id="257" r:id="rId3"/>
    <p:sldId id="288" r:id="rId4"/>
    <p:sldId id="290" r:id="rId5"/>
    <p:sldId id="291" r:id="rId6"/>
    <p:sldId id="292" r:id="rId7"/>
    <p:sldId id="293" r:id="rId8"/>
    <p:sldId id="289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62" r:id="rId17"/>
  </p:sldIdLst>
  <p:sldSz cx="13444538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  <a:srgbClr val="1E5CEC"/>
    <a:srgbClr val="FF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92" y="64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5B1C-3CEF-4B2B-B202-BB519353D9A6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4F290-F87C-47ED-A7D1-CFDEE8A80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0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98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14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885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83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138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216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06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5075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12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469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41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84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652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5"/>
            <a:ext cx="114278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924312" y="7009642"/>
            <a:ext cx="3025021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453503" y="7009642"/>
            <a:ext cx="4537532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9495205" y="7009642"/>
            <a:ext cx="3025021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2995" y="3551050"/>
            <a:ext cx="69034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0186" y="7059227"/>
            <a:ext cx="49075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15252" y="7059227"/>
            <a:ext cx="283101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26">
        <a:defRPr>
          <a:latin typeface="+mn-lt"/>
          <a:ea typeface="+mn-ea"/>
          <a:cs typeface="+mn-cs"/>
        </a:defRPr>
      </a:lvl2pPr>
      <a:lvl3pPr marL="914451">
        <a:defRPr>
          <a:latin typeface="+mn-lt"/>
          <a:ea typeface="+mn-ea"/>
          <a:cs typeface="+mn-cs"/>
        </a:defRPr>
      </a:lvl3pPr>
      <a:lvl4pPr marL="1371678">
        <a:defRPr>
          <a:latin typeface="+mn-lt"/>
          <a:ea typeface="+mn-ea"/>
          <a:cs typeface="+mn-cs"/>
        </a:defRPr>
      </a:lvl4pPr>
      <a:lvl5pPr marL="1828903">
        <a:defRPr>
          <a:latin typeface="+mn-lt"/>
          <a:ea typeface="+mn-ea"/>
          <a:cs typeface="+mn-cs"/>
        </a:defRPr>
      </a:lvl5pPr>
      <a:lvl6pPr marL="2286129">
        <a:defRPr>
          <a:latin typeface="+mn-lt"/>
          <a:ea typeface="+mn-ea"/>
          <a:cs typeface="+mn-cs"/>
        </a:defRPr>
      </a:lvl6pPr>
      <a:lvl7pPr marL="2743354">
        <a:defRPr>
          <a:latin typeface="+mn-lt"/>
          <a:ea typeface="+mn-ea"/>
          <a:cs typeface="+mn-cs"/>
        </a:defRPr>
      </a:lvl7pPr>
      <a:lvl8pPr marL="3200581">
        <a:defRPr>
          <a:latin typeface="+mn-lt"/>
          <a:ea typeface="+mn-ea"/>
          <a:cs typeface="+mn-cs"/>
        </a:defRPr>
      </a:lvl8pPr>
      <a:lvl9pPr marL="36578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26">
        <a:defRPr>
          <a:latin typeface="+mn-lt"/>
          <a:ea typeface="+mn-ea"/>
          <a:cs typeface="+mn-cs"/>
        </a:defRPr>
      </a:lvl2pPr>
      <a:lvl3pPr marL="914451">
        <a:defRPr>
          <a:latin typeface="+mn-lt"/>
          <a:ea typeface="+mn-ea"/>
          <a:cs typeface="+mn-cs"/>
        </a:defRPr>
      </a:lvl3pPr>
      <a:lvl4pPr marL="1371678">
        <a:defRPr>
          <a:latin typeface="+mn-lt"/>
          <a:ea typeface="+mn-ea"/>
          <a:cs typeface="+mn-cs"/>
        </a:defRPr>
      </a:lvl4pPr>
      <a:lvl5pPr marL="1828903">
        <a:defRPr>
          <a:latin typeface="+mn-lt"/>
          <a:ea typeface="+mn-ea"/>
          <a:cs typeface="+mn-cs"/>
        </a:defRPr>
      </a:lvl5pPr>
      <a:lvl6pPr marL="2286129">
        <a:defRPr>
          <a:latin typeface="+mn-lt"/>
          <a:ea typeface="+mn-ea"/>
          <a:cs typeface="+mn-cs"/>
        </a:defRPr>
      </a:lvl6pPr>
      <a:lvl7pPr marL="2743354">
        <a:defRPr>
          <a:latin typeface="+mn-lt"/>
          <a:ea typeface="+mn-ea"/>
          <a:cs typeface="+mn-cs"/>
        </a:defRPr>
      </a:lvl7pPr>
      <a:lvl8pPr marL="3200581">
        <a:defRPr>
          <a:latin typeface="+mn-lt"/>
          <a:ea typeface="+mn-ea"/>
          <a:cs typeface="+mn-cs"/>
        </a:defRPr>
      </a:lvl8pPr>
      <a:lvl9pPr marL="365780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"/>
            <a:ext cx="13444538" cy="75625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95744" y="1812500"/>
            <a:ext cx="5096618" cy="4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-RU" sz="198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1.1</a:t>
            </a:r>
            <a:r>
              <a:rPr lang="en-US" sz="198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985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98224" y="2279225"/>
            <a:ext cx="8240403" cy="1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4000"/>
            </a:pPr>
            <a:r>
              <a:rPr lang="ru-RU" sz="440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 файлами и исключениями в Python</a:t>
            </a:r>
            <a:endParaRPr lang="ru-RU" sz="3600" b="1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95744" y="3745808"/>
            <a:ext cx="5096618" cy="42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-RU" sz="209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2095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69" y="5362497"/>
            <a:ext cx="3030314" cy="145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en-US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 файловый объект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5" y="1333500"/>
            <a:ext cx="11917883" cy="847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Цикл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позволяет работать с файловым объектом. </a:t>
            </a:r>
            <a:endParaRPr lang="en-US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этом каждая итерация цикла fo</a:t>
            </a:r>
            <a:r>
              <a:rPr lang="en-US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позволяет считать строку из файла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26E1F9-93A0-4016-B4AA-3705AEDD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5" y="5971953"/>
            <a:ext cx="9821646" cy="15908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AA7D7E-0F96-455D-81B1-0DA3E2F4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5" y="2181424"/>
            <a:ext cx="9850225" cy="28007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8385EC-594C-40EF-BA21-7F10E0233282}"/>
              </a:ext>
            </a:extLst>
          </p:cNvPr>
          <p:cNvSpPr txBox="1"/>
          <p:nvPr/>
        </p:nvSpPr>
        <p:spPr>
          <a:xfrm>
            <a:off x="671785" y="5381427"/>
            <a:ext cx="11917883" cy="38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Более современный способ</a:t>
            </a:r>
          </a:p>
        </p:txBody>
      </p:sp>
    </p:spTree>
    <p:extLst>
      <p:ext uri="{BB962C8B-B14F-4D97-AF65-F5344CB8AC3E}">
        <p14:creationId xmlns:p14="http://schemas.microsoft.com/office/powerpoint/2010/main" val="332442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Запись в файл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6" y="1800225"/>
            <a:ext cx="11917883" cy="70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Функциональность внесения данных в файл не зависит от режима — добавление данных или перезаписывание файла.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4370-01A6-4223-A086-8784EAFDEDE8}"/>
              </a:ext>
            </a:extLst>
          </p:cNvPr>
          <p:cNvSpPr txBox="1"/>
          <p:nvPr/>
        </p:nvSpPr>
        <p:spPr>
          <a:xfrm>
            <a:off x="671786" y="1313590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write()</a:t>
            </a:r>
            <a:endParaRPr lang="ru-RU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B29EF-0015-4ACF-A3B6-9F8145CB287B}"/>
              </a:ext>
            </a:extLst>
          </p:cNvPr>
          <p:cNvSpPr txBox="1"/>
          <p:nvPr/>
        </p:nvSpPr>
        <p:spPr>
          <a:xfrm>
            <a:off x="686074" y="4061277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writelines()</a:t>
            </a:r>
            <a:endParaRPr lang="ru-RU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21F36-9170-4180-82DE-8875012B3621}"/>
              </a:ext>
            </a:extLst>
          </p:cNvPr>
          <p:cNvSpPr txBox="1"/>
          <p:nvPr/>
        </p:nvSpPr>
        <p:spPr>
          <a:xfrm>
            <a:off x="686074" y="4430609"/>
            <a:ext cx="11917883" cy="70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Функциональность внесения данных в файл не зависит от режима — добавление данных или перезаписывание файла.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F7F9B8-50A2-4C72-8798-1364E4E3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8" y="2486025"/>
            <a:ext cx="8321922" cy="13842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8E7DC7-3ACF-4C58-A078-1B01A45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6" y="5275206"/>
            <a:ext cx="8336484" cy="20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4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Исключения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4370-01A6-4223-A086-8784EAFDEDE8}"/>
              </a:ext>
            </a:extLst>
          </p:cNvPr>
          <p:cNvSpPr txBox="1"/>
          <p:nvPr/>
        </p:nvSpPr>
        <p:spPr>
          <a:xfrm>
            <a:off x="702469" y="1313590"/>
            <a:ext cx="1176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Исключения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представляют из себя ошибки возникающие в ходе работы программы.</a:t>
            </a:r>
            <a:endParaRPr lang="ru-R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95C6B-410D-40FD-8A09-36E5153EA478}"/>
              </a:ext>
            </a:extLst>
          </p:cNvPr>
          <p:cNvSpPr txBox="1"/>
          <p:nvPr/>
        </p:nvSpPr>
        <p:spPr>
          <a:xfrm>
            <a:off x="702469" y="1876425"/>
            <a:ext cx="117654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Исключения возникают в ходе неправильной обработки некоторых ситуаций.</a:t>
            </a:r>
            <a:b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Например при делении чисел на 0.</a:t>
            </a:r>
          </a:p>
          <a:p>
            <a:pPr marL="285750" indent="-285750" algn="just">
              <a:buFontTx/>
              <a:buChar char="-"/>
            </a:pPr>
            <a:endParaRPr lang="ru-RU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После возникновения исключения работа вашей программы останавливается (если с этим ничего не сделать)</a:t>
            </a:r>
          </a:p>
          <a:p>
            <a:pPr marL="285750" indent="-285750" algn="just">
              <a:buFontTx/>
              <a:buChar char="-"/>
            </a:pPr>
            <a:endParaRPr lang="ru-RU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обработки таких ситуаций в языках программирования, как правило, предусматривается специальный механизм, который называется обработка исключений (*exception handling*).</a:t>
            </a: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125EC7-32FF-43F5-8C56-5AFFFC8D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8" y="4086225"/>
            <a:ext cx="6667500" cy="3638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94B73-C2BA-4A70-8FF4-0A2BD5EC0DB4}"/>
              </a:ext>
            </a:extLst>
          </p:cNvPr>
          <p:cNvSpPr txBox="1"/>
          <p:nvPr/>
        </p:nvSpPr>
        <p:spPr>
          <a:xfrm>
            <a:off x="6950869" y="4391025"/>
            <a:ext cx="2301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Структура основных исключений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58091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исключений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4370-01A6-4223-A086-8784EAFDEDE8}"/>
              </a:ext>
            </a:extLst>
          </p:cNvPr>
          <p:cNvSpPr txBox="1"/>
          <p:nvPr/>
        </p:nvSpPr>
        <p:spPr>
          <a:xfrm>
            <a:off x="702469" y="1313590"/>
            <a:ext cx="1176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обработки исключений в Python используется конструкция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try-except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ECA78-81D9-4B02-9A38-9A53B134F99C}"/>
              </a:ext>
            </a:extLst>
          </p:cNvPr>
          <p:cNvSpPr txBox="1"/>
          <p:nvPr/>
        </p:nvSpPr>
        <p:spPr>
          <a:xfrm>
            <a:off x="697980" y="1767959"/>
            <a:ext cx="11765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блок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try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используется для обработки исключения</a:t>
            </a:r>
          </a:p>
          <a:p>
            <a:pPr marL="285750" indent="-285750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блок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except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перехватывает исключения</a:t>
            </a:r>
          </a:p>
          <a:p>
            <a:pPr marL="285750" indent="-285750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блок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else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работает когда исключений не возникает</a:t>
            </a:r>
          </a:p>
          <a:p>
            <a:pPr marL="285750" indent="-285750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блок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finally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выполняет набор инструкций после всех действий выше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69B57-1C60-4D52-B687-C33AC00E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0" y="2939713"/>
            <a:ext cx="1061233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10317683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Как обрабатывать исключения?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4370-01A6-4223-A086-8784EAFDEDE8}"/>
              </a:ext>
            </a:extLst>
          </p:cNvPr>
          <p:cNvSpPr txBox="1"/>
          <p:nvPr/>
        </p:nvSpPr>
        <p:spPr>
          <a:xfrm>
            <a:off x="702469" y="1313590"/>
            <a:ext cx="1226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Обработаем исключение, которое возникает, при преобразовании строки в целочисленный тип:</a:t>
            </a: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A58F20-4F81-405E-84B4-2ABA96B8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9" y="1711497"/>
            <a:ext cx="1060280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10317683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Вызов исключений/свои исключения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04370-01A6-4223-A086-8784EAFDEDE8}"/>
              </a:ext>
            </a:extLst>
          </p:cNvPr>
          <p:cNvSpPr txBox="1"/>
          <p:nvPr/>
        </p:nvSpPr>
        <p:spPr>
          <a:xfrm>
            <a:off x="702469" y="1313590"/>
            <a:ext cx="1143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случае если требуется самостоятельно вызвать исключение можно использовать конструкцию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raise</a:t>
            </a:r>
          </a:p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Использование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raise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позволит обработать такие ситуации в программе, когда она не должна работать</a:t>
            </a:r>
          </a:p>
          <a:p>
            <a:pPr marL="285750" indent="-285750" algn="just">
              <a:buFontTx/>
              <a:buChar char="-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Вызов исключений при помощи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raise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даст подсказку другим разработчикам, использующим ваш код, как правильно с ним работать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E0C4D-1046-4FCB-B984-28EFB800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9" y="3078163"/>
            <a:ext cx="8458200" cy="4380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EF0D78-AB8C-4E57-8A85-64DD1E4396D5}"/>
              </a:ext>
            </a:extLst>
          </p:cNvPr>
          <p:cNvSpPr txBox="1"/>
          <p:nvPr/>
        </p:nvSpPr>
        <p:spPr>
          <a:xfrm>
            <a:off x="9510713" y="4314825"/>
            <a:ext cx="365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Можно определять свои исключения. Для этого используются классы и механизм наследования (подробнее в блоке ООП)</a:t>
            </a:r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0E8F01-0A68-49DC-AD78-7E0D3BB0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469" y="6014337"/>
            <a:ext cx="3903076" cy="13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71786" y="2933147"/>
            <a:ext cx="4091586" cy="91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4190" b="1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4190" b="1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4190" b="1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4190" b="1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140" y="744164"/>
            <a:ext cx="5840243" cy="607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Файлы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EB93C0-65C5-4726-88B9-E71A2B1B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869" y="1495425"/>
            <a:ext cx="4762500" cy="4762500"/>
          </a:xfrm>
          <a:prstGeom prst="rect">
            <a:avLst/>
          </a:prstGeom>
        </p:spPr>
      </p:pic>
      <p:sp>
        <p:nvSpPr>
          <p:cNvPr id="8" name="Google Shape;108;g196b218f55d_0_139">
            <a:extLst>
              <a:ext uri="{FF2B5EF4-FFF2-40B4-BE49-F238E27FC236}">
                <a16:creationId xmlns:a16="http://schemas.microsoft.com/office/drawing/2014/main" id="{057EB38A-C98B-4FA1-AE4B-090EAC230E0A}"/>
              </a:ext>
            </a:extLst>
          </p:cNvPr>
          <p:cNvSpPr/>
          <p:nvPr/>
        </p:nvSpPr>
        <p:spPr>
          <a:xfrm>
            <a:off x="707505" y="1495425"/>
            <a:ext cx="5959203" cy="72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Файл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- это именованный участок памяти.</a:t>
            </a:r>
            <a:endParaRPr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108;g196b218f55d_0_139">
            <a:extLst>
              <a:ext uri="{FF2B5EF4-FFF2-40B4-BE49-F238E27FC236}">
                <a16:creationId xmlns:a16="http://schemas.microsoft.com/office/drawing/2014/main" id="{8487DEF3-809E-44C4-8F42-969C337A0CCA}"/>
              </a:ext>
            </a:extLst>
          </p:cNvPr>
          <p:cNvSpPr/>
          <p:nvPr/>
        </p:nvSpPr>
        <p:spPr>
          <a:xfrm>
            <a:off x="707505" y="2193539"/>
            <a:ext cx="7081564" cy="72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Файлы хранятся в памяти устройства и имеют имя, расширение, а также дополнительные свойства - информацию о дате создания файла или его последнего изменения, для картинок может указываться высота и ширина, размер файла и т.д. </a:t>
            </a:r>
            <a:endParaRPr lang="en-US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Эти дополнительные свойства называются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метаданные.</a:t>
            </a:r>
            <a:endParaRPr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108;g196b218f55d_0_139">
            <a:extLst>
              <a:ext uri="{FF2B5EF4-FFF2-40B4-BE49-F238E27FC236}">
                <a16:creationId xmlns:a16="http://schemas.microsoft.com/office/drawing/2014/main" id="{8C9B32FB-4D29-4162-B749-1A1C7E9BDFA8}"/>
              </a:ext>
            </a:extLst>
          </p:cNvPr>
          <p:cNvSpPr/>
          <p:nvPr/>
        </p:nvSpPr>
        <p:spPr>
          <a:xfrm>
            <a:off x="707505" y="4629151"/>
            <a:ext cx="7081564" cy="72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Файл</a:t>
            </a:r>
            <a:r>
              <a:rPr lang="en-US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является не просто ячейкой памяти в нашем устройстве. Это объем данных, представленных как последовательность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байт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48D92D-495E-4870-ADB0-56327EC8E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19" y="6022632"/>
            <a:ext cx="30670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Кодировка в файлах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8;g196b218f55d_0_139">
            <a:extLst>
              <a:ext uri="{FF2B5EF4-FFF2-40B4-BE49-F238E27FC236}">
                <a16:creationId xmlns:a16="http://schemas.microsoft.com/office/drawing/2014/main" id="{9690A9A6-3416-413F-817B-F4A338B1ED0C}"/>
              </a:ext>
            </a:extLst>
          </p:cNvPr>
          <p:cNvSpPr/>
          <p:nvPr/>
        </p:nvSpPr>
        <p:spPr>
          <a:xfrm>
            <a:off x="6757988" y="1266825"/>
            <a:ext cx="6553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Кодировка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Unicode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Несколько версий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utf-8</a:t>
            </a:r>
            <a:r>
              <a:rPr lang="en-US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utf-16</a:t>
            </a:r>
            <a:r>
              <a:rPr lang="en-US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utf-32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b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Позволяют закодировать 256, 65 536 и 4 294 967 296 символов соответственно.</a:t>
            </a:r>
            <a:endParaRPr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6" y="1333500"/>
            <a:ext cx="5321820" cy="70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Кодировка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ASCII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позволяет закодировать 256 символов с помощью 8 бит.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1153D8-10A9-48F0-83A7-8C3956C4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9" y="2861363"/>
            <a:ext cx="4674512" cy="45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Виртуальный курсор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5" y="1333500"/>
            <a:ext cx="12146483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чтении и записи символов по файлу перемещается виртуальный указатель, именно он позволяет Python читать и записывать информацию. 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Представьте его в виде той же вертикальной полоски «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|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», которая находится в текстовых редакторах в том месте, где вы печатаете.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D3B50-745B-4B22-8D31-457F00377CEE}"/>
              </a:ext>
            </a:extLst>
          </p:cNvPr>
          <p:cNvSpPr txBox="1"/>
          <p:nvPr/>
        </p:nvSpPr>
        <p:spPr>
          <a:xfrm>
            <a:off x="671786" y="2943225"/>
            <a:ext cx="3993084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seek() 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сместить указатель на нужное количество байт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2F41AB-C23E-4666-8910-F47F94BE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69" y="2943225"/>
            <a:ext cx="7849695" cy="1971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B9A9B7-4C28-4F08-9D0C-2F6722C3E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62" y="5101451"/>
            <a:ext cx="8430802" cy="197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DEB4B5-015B-42F7-A654-958724A9D203}"/>
              </a:ext>
            </a:extLst>
          </p:cNvPr>
          <p:cNvSpPr txBox="1"/>
          <p:nvPr/>
        </p:nvSpPr>
        <p:spPr>
          <a:xfrm>
            <a:off x="659879" y="5229225"/>
            <a:ext cx="399308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tell() 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показывает на каком месте находится указатель, считывающий с файла</a:t>
            </a:r>
          </a:p>
        </p:txBody>
      </p:sp>
    </p:spTree>
    <p:extLst>
      <p:ext uri="{BB962C8B-B14F-4D97-AF65-F5344CB8AC3E}">
        <p14:creationId xmlns:p14="http://schemas.microsoft.com/office/powerpoint/2010/main" val="408546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работы с файлами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69405" y="2562225"/>
            <a:ext cx="12146483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открыть файл. Эта функция имеет два аргумента: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Аргумент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принимает строку, в которой содержится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путь к файлу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Второй аргумент,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позволяет указать режим, в котором необходимо работать с файлом.</a:t>
            </a:r>
          </a:p>
        </p:txBody>
      </p:sp>
      <p:sp>
        <p:nvSpPr>
          <p:cNvPr id="8" name="Google Shape;107;g196b218f55d_0_139">
            <a:extLst>
              <a:ext uri="{FF2B5EF4-FFF2-40B4-BE49-F238E27FC236}">
                <a16:creationId xmlns:a16="http://schemas.microsoft.com/office/drawing/2014/main" id="{66616B32-8054-4030-880A-2F7B9E3DDBFB}"/>
              </a:ext>
            </a:extLst>
          </p:cNvPr>
          <p:cNvSpPr/>
          <p:nvPr/>
        </p:nvSpPr>
        <p:spPr>
          <a:xfrm>
            <a:off x="669405" y="1227686"/>
            <a:ext cx="7521200" cy="64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2100"/>
            </a:pPr>
            <a:r>
              <a:rPr lang="ru-RU" sz="2536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Открытие файла</a:t>
            </a:r>
            <a:endParaRPr sz="2536" b="1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EE244-C72A-4ADE-A805-EAE9003F5E1E}"/>
              </a:ext>
            </a:extLst>
          </p:cNvPr>
          <p:cNvSpPr txBox="1"/>
          <p:nvPr/>
        </p:nvSpPr>
        <p:spPr>
          <a:xfrm>
            <a:off x="669405" y="2110687"/>
            <a:ext cx="672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Функции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open()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8B589E-B208-42B2-8CF4-49CA9D55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0" y="4026932"/>
            <a:ext cx="8516539" cy="2000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0ED3CD-186D-43F4-A470-DDD0C9F34B69}"/>
              </a:ext>
            </a:extLst>
          </p:cNvPr>
          <p:cNvSpPr txBox="1"/>
          <p:nvPr/>
        </p:nvSpPr>
        <p:spPr>
          <a:xfrm>
            <a:off x="854869" y="6150498"/>
            <a:ext cx="1181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режим чтения, позволяет получить информацию из указанного файла</a:t>
            </a:r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89030-957A-4A77-9783-2A7086782987}"/>
              </a:ext>
            </a:extLst>
          </p:cNvPr>
          <p:cNvSpPr txBox="1"/>
          <p:nvPr/>
        </p:nvSpPr>
        <p:spPr>
          <a:xfrm>
            <a:off x="854869" y="6642867"/>
            <a:ext cx="1181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режим записи, разрешает Python записывать в файл новую информацию</a:t>
            </a:r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62C4F-1AA2-45D4-B0DF-B8866CD842D4}"/>
              </a:ext>
            </a:extLst>
          </p:cNvPr>
          <p:cNvSpPr txBox="1"/>
          <p:nvPr/>
        </p:nvSpPr>
        <p:spPr>
          <a:xfrm>
            <a:off x="854869" y="7089410"/>
            <a:ext cx="1181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режим дозаписи, позволяет совершить запись в конец файла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работы с файлами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07;g196b218f55d_0_139">
            <a:extLst>
              <a:ext uri="{FF2B5EF4-FFF2-40B4-BE49-F238E27FC236}">
                <a16:creationId xmlns:a16="http://schemas.microsoft.com/office/drawing/2014/main" id="{66616B32-8054-4030-880A-2F7B9E3DDBFB}"/>
              </a:ext>
            </a:extLst>
          </p:cNvPr>
          <p:cNvSpPr/>
          <p:nvPr/>
        </p:nvSpPr>
        <p:spPr>
          <a:xfrm>
            <a:off x="669405" y="1227686"/>
            <a:ext cx="7521200" cy="64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2100"/>
            </a:pPr>
            <a:r>
              <a:rPr lang="ru-RU" sz="2536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Закрытие файла</a:t>
            </a:r>
            <a:endParaRPr sz="2536" b="1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985D-B5D7-42DD-B1BA-9759B1A8FC3F}"/>
              </a:ext>
            </a:extLst>
          </p:cNvPr>
          <p:cNvSpPr txBox="1"/>
          <p:nvPr/>
        </p:nvSpPr>
        <p:spPr>
          <a:xfrm>
            <a:off x="669405" y="2060224"/>
            <a:ext cx="12146483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После окончания работы с файлом его нужно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обязательно закрыть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поскольку изменения, внесённые в файл, записываются после его закрытия. </a:t>
            </a:r>
            <a:endParaRPr lang="en-US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Закрытие файла осуществляется при помощи функции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close()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D519E1-5E7F-4163-97C2-7829108D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5" y="3324225"/>
            <a:ext cx="8468907" cy="1600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C54BFA-B8A9-4E72-AF79-998F018AEE71}"/>
              </a:ext>
            </a:extLst>
          </p:cNvPr>
          <p:cNvSpPr txBox="1"/>
          <p:nvPr/>
        </p:nvSpPr>
        <p:spPr>
          <a:xfrm>
            <a:off x="669405" y="5152465"/>
            <a:ext cx="12146483" cy="70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Однако более современным способом будет использование конструкции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 .. as ..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которая работает как менеджер создания контекста</a:t>
            </a:r>
            <a:endParaRPr lang="ru-RU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D1D737-29E8-4A7A-A41C-DFF687DE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0" y="5906614"/>
            <a:ext cx="842127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Атрибуты файлового объекта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985D-B5D7-42DD-B1BA-9759B1A8FC3F}"/>
              </a:ext>
            </a:extLst>
          </p:cNvPr>
          <p:cNvSpPr txBox="1"/>
          <p:nvPr/>
        </p:nvSpPr>
        <p:spPr>
          <a:xfrm>
            <a:off x="649027" y="1495425"/>
            <a:ext cx="12146483" cy="176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открытого файла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есть несколько свойств, которые мы можем посмотреть: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file.name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хранит имя файла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file.closed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хранит информацию о том: закрыт ли файл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file.mode </a:t>
            </a: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хранит режим работы с файлом</a:t>
            </a:r>
            <a:endParaRPr lang="ru-RU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C62CD4-0852-4004-B03C-098FC0BD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7" y="3400425"/>
            <a:ext cx="850701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чтения данных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5" y="1333500"/>
            <a:ext cx="11917883" cy="847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Функция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read()</a:t>
            </a: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информацию из файла, а результат  записывается в строку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D21D51-DF96-48F5-8853-014E4374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85" y="2200474"/>
            <a:ext cx="9869277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7C325-B962-475B-8419-98CB2BB480B0}"/>
              </a:ext>
            </a:extLst>
          </p:cNvPr>
          <p:cNvSpPr txBox="1"/>
          <p:nvPr/>
        </p:nvSpPr>
        <p:spPr>
          <a:xfrm>
            <a:off x="671785" y="4010025"/>
            <a:ext cx="12298884" cy="38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Добваив аргумент функции, можно прочитать определенное количество символов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5AD4FF-075A-4102-B356-F151FE16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5" y="4467225"/>
            <a:ext cx="981211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71786" y="629700"/>
            <a:ext cx="8009491" cy="4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529" b="1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чтения данных</a:t>
            </a:r>
            <a:endParaRPr sz="3529" b="1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06F4-D381-44D0-9148-C4570F400473}"/>
              </a:ext>
            </a:extLst>
          </p:cNvPr>
          <p:cNvSpPr txBox="1"/>
          <p:nvPr/>
        </p:nvSpPr>
        <p:spPr>
          <a:xfrm>
            <a:off x="671785" y="1333500"/>
            <a:ext cx="11917883" cy="847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Функции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readline()</a:t>
            </a:r>
            <a:endParaRPr lang="ru-RU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 файл построчно.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4D258-C6E7-4656-8350-0DB28E89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9" y="2238574"/>
            <a:ext cx="9812119" cy="158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1D5AB-F8EE-4853-A4A2-D39DCF17644D}"/>
              </a:ext>
            </a:extLst>
          </p:cNvPr>
          <p:cNvSpPr txBox="1"/>
          <p:nvPr/>
        </p:nvSpPr>
        <p:spPr>
          <a:xfrm>
            <a:off x="678930" y="3933825"/>
            <a:ext cx="2614340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Функции</a:t>
            </a:r>
            <a:r>
              <a:rPr lang="ru-RU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readlines()</a:t>
            </a:r>
            <a:endParaRPr lang="ru-RU" b="1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 файл разу, но построчно.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568B78-8FEB-4E6C-90FB-8802E77D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69" y="3847875"/>
            <a:ext cx="9519229" cy="1609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8041E3-1926-4F53-B7B5-090927C0E88D}"/>
              </a:ext>
            </a:extLst>
          </p:cNvPr>
          <p:cNvSpPr txBox="1"/>
          <p:nvPr/>
        </p:nvSpPr>
        <p:spPr>
          <a:xfrm>
            <a:off x="678930" y="5686425"/>
            <a:ext cx="2924910" cy="1662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103"/>
              </a:spcBef>
              <a:buClr>
                <a:srgbClr val="000000"/>
              </a:buClr>
              <a:buSzPts val="1800"/>
            </a:pPr>
            <a:r>
              <a:rPr lang="ru-RU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Результат запишется в построчный список, который можно использовать, например, в цикле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09BD5A9-3E17-4D41-9369-FD6A3D4A9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863" y="5686425"/>
            <a:ext cx="980259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693</Words>
  <Application>Microsoft Office PowerPoint</Application>
  <PresentationFormat>Произвольный</PresentationFormat>
  <Paragraphs>81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Montserrat</vt:lpstr>
      <vt:lpstr>Montserrat ExtraBold</vt:lpstr>
      <vt:lpstr>Montserrat Medium</vt:lpstr>
      <vt:lpstr>Verdana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Дьяконов</dc:creator>
  <cp:lastModifiedBy>root</cp:lastModifiedBy>
  <cp:revision>17</cp:revision>
  <dcterms:created xsi:type="dcterms:W3CDTF">2024-02-08T12:43:46Z</dcterms:created>
  <dcterms:modified xsi:type="dcterms:W3CDTF">2024-07-03T04:53:41Z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2015-11-06T00:00:00Z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2024-02-08T00:00:00Z</vt:filetime>
  </property>
</Properties>
</file>