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68" r:id="rId5"/>
    <p:sldId id="269" r:id="rId6"/>
    <p:sldId id="271" r:id="rId7"/>
    <p:sldId id="270" r:id="rId8"/>
    <p:sldId id="272" r:id="rId9"/>
    <p:sldId id="262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Montserrat ExtraBold" panose="00000900000000000000" pitchFamily="2" charset="-52"/>
      <p:bold r:id="rId20"/>
      <p:boldItalic r:id="rId21"/>
    </p:embeddedFont>
    <p:embeddedFont>
      <p:font typeface="Montserrat Medium" panose="00000600000000000000" pitchFamily="2" charset="-52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959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55">
          <p15:clr>
            <a:srgbClr val="9AA0A6"/>
          </p15:clr>
        </p15:guide>
        <p15:guide id="8" orient="horz" pos="4320">
          <p15:clr>
            <a:srgbClr val="9AA0A6"/>
          </p15:clr>
        </p15:guide>
        <p15:guide id="11" pos="7680">
          <p15:clr>
            <a:srgbClr val="9AA0A6"/>
          </p15:clr>
        </p15:guide>
        <p15:guide id="12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hEHk4g8zE2z4m43gVIvTzYAbkl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6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99D8E5-BCD6-44B2-A8CA-2E9618214638}">
  <a:tblStyle styleId="{4499D8E5-BCD6-44B2-A8CA-2E96182146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92" y="64"/>
      </p:cViewPr>
      <p:guideLst>
        <p:guide pos="4959"/>
        <p:guide pos="454"/>
        <p:guide orient="horz" pos="425"/>
        <p:guide orient="horz" pos="3895"/>
        <p:guide pos="7226"/>
        <p:guide pos="2721"/>
        <p:guide pos="3855"/>
        <p:guide orient="horz" pos="4320"/>
        <p:guide pos="76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b218f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96b218f5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96b218f5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123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791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695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924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4983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2028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813170db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19813170d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96b218f55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96b218f55d_0_0"/>
          <p:cNvSpPr txBox="1"/>
          <p:nvPr/>
        </p:nvSpPr>
        <p:spPr>
          <a:xfrm>
            <a:off x="630926" y="1643506"/>
            <a:ext cx="4621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Тема № 1.5</a:t>
            </a:r>
          </a:p>
        </p:txBody>
      </p:sp>
      <p:sp>
        <p:nvSpPr>
          <p:cNvPr id="91" name="Google Shape;91;g196b218f55d_0_0"/>
          <p:cNvSpPr/>
          <p:nvPr/>
        </p:nvSpPr>
        <p:spPr>
          <a:xfrm>
            <a:off x="633174" y="2066750"/>
            <a:ext cx="11262651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900" b="1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Что такое объектно-ориентированное программирование (ООП) в Python</a:t>
            </a:r>
            <a:endParaRPr lang="ru-RU" sz="3100" b="1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" name="Google Shape;92;g196b218f55d_0_0"/>
          <p:cNvSpPr txBox="1"/>
          <p:nvPr/>
        </p:nvSpPr>
        <p:spPr>
          <a:xfrm>
            <a:off x="630926" y="3414280"/>
            <a:ext cx="462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</a:t>
            </a:r>
            <a:endParaRPr sz="1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g196b218f55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25" y="4862774"/>
            <a:ext cx="2748000" cy="1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10562008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Структурное программирование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Прямоугольник: скругленные противолежащие углы 5">
            <a:extLst>
              <a:ext uri="{FF2B5EF4-FFF2-40B4-BE49-F238E27FC236}">
                <a16:creationId xmlns:a16="http://schemas.microsoft.com/office/drawing/2014/main" id="{38C52B82-0B1A-40F8-A9DE-E5B61F04C04C}"/>
              </a:ext>
            </a:extLst>
          </p:cNvPr>
          <p:cNvSpPr/>
          <p:nvPr/>
        </p:nvSpPr>
        <p:spPr>
          <a:xfrm>
            <a:off x="584200" y="2038350"/>
            <a:ext cx="10877550" cy="4152900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ADB68A9-70B1-4817-95FA-98CECCCEE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144" y="2338356"/>
          <a:ext cx="10399712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10399680" imgH="3403080" progId="">
                  <p:embed/>
                </p:oleObj>
              </mc:Choice>
              <mc:Fallback>
                <p:oleObj r:id="rId4" imgW="10399680" imgH="3403080" progId="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A266A1EE-201A-406B-ACE9-72F4384718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6144" y="2338356"/>
                        <a:ext cx="10399712" cy="340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199" y="570900"/>
            <a:ext cx="11001955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Недостатки структурного подхода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: скругленные противолежащие углы 8">
            <a:extLst>
              <a:ext uri="{FF2B5EF4-FFF2-40B4-BE49-F238E27FC236}">
                <a16:creationId xmlns:a16="http://schemas.microsoft.com/office/drawing/2014/main" id="{68B6A5DE-6A58-451B-B40B-E918E8A07035}"/>
              </a:ext>
            </a:extLst>
          </p:cNvPr>
          <p:cNvSpPr/>
          <p:nvPr/>
        </p:nvSpPr>
        <p:spPr>
          <a:xfrm>
            <a:off x="1809750" y="1098550"/>
            <a:ext cx="8515350" cy="5626100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31687342-D66A-4F4D-9366-8DC69F9BF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875" y="1188161"/>
          <a:ext cx="68262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4" imgW="17244360" imgH="13688640" progId="">
                  <p:embed/>
                </p:oleObj>
              </mc:Choice>
              <mc:Fallback>
                <p:oleObj r:id="rId4" imgW="17244360" imgH="13688640" progId="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116F78EB-637A-47EE-B192-55ADFD74D3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2875" y="1188161"/>
                        <a:ext cx="68262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06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199" y="570900"/>
            <a:ext cx="1120899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Объектно-ориентированное программирование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Прямоугольник: скругленные противолежащие углы 6">
            <a:extLst>
              <a:ext uri="{FF2B5EF4-FFF2-40B4-BE49-F238E27FC236}">
                <a16:creationId xmlns:a16="http://schemas.microsoft.com/office/drawing/2014/main" id="{733E1023-A773-4F07-8E71-545750D1EC35}"/>
              </a:ext>
            </a:extLst>
          </p:cNvPr>
          <p:cNvSpPr/>
          <p:nvPr/>
        </p:nvSpPr>
        <p:spPr>
          <a:xfrm>
            <a:off x="1781502" y="1292772"/>
            <a:ext cx="8543597" cy="5431878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E66E174-8DEC-44EA-9FA3-A8E4B33C4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702590"/>
              </p:ext>
            </p:extLst>
          </p:nvPr>
        </p:nvGraphicFramePr>
        <p:xfrm>
          <a:off x="2524758" y="1491519"/>
          <a:ext cx="7142484" cy="512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4" imgW="17269560" imgH="12380760" progId="">
                  <p:embed/>
                </p:oleObj>
              </mc:Choice>
              <mc:Fallback>
                <p:oleObj r:id="rId4" imgW="17269560" imgH="12380760" progId="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7FEB2519-1C00-4845-BDBC-8C2A731009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4758" y="1491519"/>
                        <a:ext cx="7142484" cy="512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73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199" y="570900"/>
            <a:ext cx="11001955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3 столпа ООП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196b218f55d_0_139"/>
          <p:cNvSpPr/>
          <p:nvPr/>
        </p:nvSpPr>
        <p:spPr>
          <a:xfrm>
            <a:off x="622875" y="2259974"/>
            <a:ext cx="5165450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5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Механизм, позволяющий описать новый класс на основе уже существующего (родительского).</a:t>
            </a:r>
          </a:p>
        </p:txBody>
      </p:sp>
      <p:sp>
        <p:nvSpPr>
          <p:cNvPr id="5" name="Прямоугольник: скругленные противолежащие углы 4">
            <a:extLst>
              <a:ext uri="{FF2B5EF4-FFF2-40B4-BE49-F238E27FC236}">
                <a16:creationId xmlns:a16="http://schemas.microsoft.com/office/drawing/2014/main" id="{1151B280-1800-4568-A82F-AEB98E81E136}"/>
              </a:ext>
            </a:extLst>
          </p:cNvPr>
          <p:cNvSpPr/>
          <p:nvPr/>
        </p:nvSpPr>
        <p:spPr>
          <a:xfrm>
            <a:off x="6341534" y="1341966"/>
            <a:ext cx="5613399" cy="511810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C10900-D8BA-4616-937B-491E1DD6A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68" y="1608667"/>
            <a:ext cx="5167040" cy="4495799"/>
          </a:xfrm>
          <a:prstGeom prst="rect">
            <a:avLst/>
          </a:prstGeom>
        </p:spPr>
      </p:pic>
      <p:sp>
        <p:nvSpPr>
          <p:cNvPr id="7" name="Google Shape;107;g196b218f55d_0_139">
            <a:extLst>
              <a:ext uri="{FF2B5EF4-FFF2-40B4-BE49-F238E27FC236}">
                <a16:creationId xmlns:a16="http://schemas.microsoft.com/office/drawing/2014/main" id="{368E4F79-9643-4F1F-A903-BFADE73650B4}"/>
              </a:ext>
            </a:extLst>
          </p:cNvPr>
          <p:cNvSpPr/>
          <p:nvPr/>
        </p:nvSpPr>
        <p:spPr>
          <a:xfrm>
            <a:off x="609200" y="1618349"/>
            <a:ext cx="3177796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Наследование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08;g196b218f55d_0_139">
            <a:extLst>
              <a:ext uri="{FF2B5EF4-FFF2-40B4-BE49-F238E27FC236}">
                <a16:creationId xmlns:a16="http://schemas.microsoft.com/office/drawing/2014/main" id="{959F2E05-67D9-4DC4-AA34-0125198DDE70}"/>
              </a:ext>
            </a:extLst>
          </p:cNvPr>
          <p:cNvSpPr/>
          <p:nvPr/>
        </p:nvSpPr>
        <p:spPr>
          <a:xfrm>
            <a:off x="609199" y="3628698"/>
            <a:ext cx="5165450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5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Вызов методов родительского класса из дочерних.</a:t>
            </a:r>
          </a:p>
        </p:txBody>
      </p:sp>
      <p:sp>
        <p:nvSpPr>
          <p:cNvPr id="9" name="Google Shape;107;g196b218f55d_0_139">
            <a:extLst>
              <a:ext uri="{FF2B5EF4-FFF2-40B4-BE49-F238E27FC236}">
                <a16:creationId xmlns:a16="http://schemas.microsoft.com/office/drawing/2014/main" id="{D1DCB5FE-07A6-4E18-B21B-B0D32AD6912F}"/>
              </a:ext>
            </a:extLst>
          </p:cNvPr>
          <p:cNvSpPr/>
          <p:nvPr/>
        </p:nvSpPr>
        <p:spPr>
          <a:xfrm>
            <a:off x="595524" y="2987073"/>
            <a:ext cx="3177796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Полиморфизм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08;g196b218f55d_0_139">
            <a:extLst>
              <a:ext uri="{FF2B5EF4-FFF2-40B4-BE49-F238E27FC236}">
                <a16:creationId xmlns:a16="http://schemas.microsoft.com/office/drawing/2014/main" id="{5F31CF72-8F52-4F50-B269-514266936E73}"/>
              </a:ext>
            </a:extLst>
          </p:cNvPr>
          <p:cNvSpPr/>
          <p:nvPr/>
        </p:nvSpPr>
        <p:spPr>
          <a:xfrm>
            <a:off x="636550" y="5086899"/>
            <a:ext cx="5165450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5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Сокрытие реализации класса от внешнего вмешательства.</a:t>
            </a:r>
          </a:p>
        </p:txBody>
      </p:sp>
      <p:sp>
        <p:nvSpPr>
          <p:cNvPr id="13" name="Google Shape;107;g196b218f55d_0_139">
            <a:extLst>
              <a:ext uri="{FF2B5EF4-FFF2-40B4-BE49-F238E27FC236}">
                <a16:creationId xmlns:a16="http://schemas.microsoft.com/office/drawing/2014/main" id="{2DD88184-82E0-4310-8124-70716A6BAFDC}"/>
              </a:ext>
            </a:extLst>
          </p:cNvPr>
          <p:cNvSpPr/>
          <p:nvPr/>
        </p:nvSpPr>
        <p:spPr>
          <a:xfrm>
            <a:off x="622875" y="4445274"/>
            <a:ext cx="3177796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Инкапсуляция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3189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199" y="570900"/>
            <a:ext cx="11001955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Класс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E45C69-77A9-4CB2-8B2F-5ED132CA5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208" y="816269"/>
            <a:ext cx="1899976" cy="1917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E46CFB-9DEB-4A2C-8351-2BF9564FC0D5}"/>
              </a:ext>
            </a:extLst>
          </p:cNvPr>
          <p:cNvSpPr txBox="1"/>
          <p:nvPr/>
        </p:nvSpPr>
        <p:spPr>
          <a:xfrm>
            <a:off x="6921384" y="1313249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3D688E"/>
                </a:solidFill>
                <a:latin typeface="Montserrat Medium" panose="00000600000000000000" pitchFamily="2" charset="-52"/>
              </a:rPr>
              <a:t>Класс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0D63522-DEA0-4B5F-8B70-7649027B62E8}"/>
              </a:ext>
            </a:extLst>
          </p:cNvPr>
          <p:cNvGrpSpPr/>
          <p:nvPr/>
        </p:nvGrpSpPr>
        <p:grpSpPr>
          <a:xfrm>
            <a:off x="2021696" y="2265393"/>
            <a:ext cx="7807988" cy="3802608"/>
            <a:chOff x="825500" y="2463800"/>
            <a:chExt cx="7807988" cy="3802608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6F820371-4887-43EA-AC31-30A91D8A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00" y="3683000"/>
              <a:ext cx="1899976" cy="1899976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FA7F0FE5-6694-4611-B8EE-31BB0A5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012" y="3683000"/>
              <a:ext cx="1899976" cy="189997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02587DAF-05F1-4EDC-9E32-BEFEA5D9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512" y="3683000"/>
              <a:ext cx="1899976" cy="189997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5762A4-79B4-4E2D-B2A3-0AD3EC63EAEE}"/>
                </a:ext>
              </a:extLst>
            </p:cNvPr>
            <p:cNvSpPr txBox="1"/>
            <p:nvPr/>
          </p:nvSpPr>
          <p:spPr>
            <a:xfrm>
              <a:off x="5862292" y="462019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***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E45E3E-8F56-40DF-996E-1D52FEAECE7A}"/>
                </a:ext>
              </a:extLst>
            </p:cNvPr>
            <p:cNvSpPr txBox="1"/>
            <p:nvPr/>
          </p:nvSpPr>
          <p:spPr>
            <a:xfrm>
              <a:off x="3210365" y="5804743"/>
              <a:ext cx="3369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rgbClr val="3D688E"/>
                  </a:solidFill>
                  <a:latin typeface="Montserrat Medium" panose="00000600000000000000" pitchFamily="2" charset="-52"/>
                </a:rPr>
                <a:t>Экземпляры класса</a:t>
              </a: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FCA43050-D3EE-4629-9B95-2F498E56C6CD}"/>
                </a:ext>
              </a:extLst>
            </p:cNvPr>
            <p:cNvCxnSpPr>
              <a:endCxn id="16" idx="0"/>
            </p:cNvCxnSpPr>
            <p:nvPr/>
          </p:nvCxnSpPr>
          <p:spPr>
            <a:xfrm flipH="1">
              <a:off x="1775488" y="2641600"/>
              <a:ext cx="2023768" cy="1041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FC0A0086-37B7-41D9-8F68-530D8653084A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4244196" y="2733557"/>
              <a:ext cx="327804" cy="9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E2C580BA-5C12-4819-96A3-105AF88B7169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5344744" y="2463800"/>
              <a:ext cx="2338756" cy="1219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883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199" y="570900"/>
            <a:ext cx="11001955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Класс</a:t>
            </a:r>
            <a:endParaRPr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E3B603D-69F7-4FF0-9E24-E934B14D3E48}"/>
              </a:ext>
            </a:extLst>
          </p:cNvPr>
          <p:cNvSpPr/>
          <p:nvPr/>
        </p:nvSpPr>
        <p:spPr>
          <a:xfrm>
            <a:off x="1630335" y="3044280"/>
            <a:ext cx="4635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3D688E"/>
                </a:solidFill>
                <a:latin typeface="Courier New" panose="02070309020205020404" pitchFamily="49" charset="0"/>
              </a:rPr>
              <a:t>Пример:</a:t>
            </a:r>
          </a:p>
          <a:p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 Mincer: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    name = </a:t>
            </a:r>
            <a:r>
              <a:rPr lang="en-US" sz="2800" dirty="0">
                <a:solidFill>
                  <a:srgbClr val="A31515"/>
                </a:solidFill>
                <a:latin typeface="Courier New" panose="02070309020205020404" pitchFamily="49" charset="0"/>
              </a:rPr>
              <a:t>"Bosch"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    weight = </a:t>
            </a:r>
            <a:r>
              <a:rPr lang="en-US" sz="28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mincer = Mincer()</a:t>
            </a:r>
            <a:endParaRPr lang="ru-RU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mincer.weight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1A3A2-91F9-4C8E-AE3E-B5B8461DE9EF}"/>
              </a:ext>
            </a:extLst>
          </p:cNvPr>
          <p:cNvSpPr txBox="1"/>
          <p:nvPr/>
        </p:nvSpPr>
        <p:spPr>
          <a:xfrm>
            <a:off x="3822678" y="936010"/>
            <a:ext cx="4787922" cy="2308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en-US" sz="3600" dirty="0"/>
              <a:t> </a:t>
            </a:r>
            <a:r>
              <a:rPr lang="ru-RU" sz="3600" i="1" dirty="0">
                <a:solidFill>
                  <a:srgbClr val="3D688E"/>
                </a:solidFill>
              </a:rPr>
              <a:t>название класса:</a:t>
            </a:r>
            <a:endParaRPr lang="en-US" sz="3600" i="1" dirty="0">
              <a:solidFill>
                <a:srgbClr val="3D688E"/>
              </a:solidFill>
            </a:endParaRPr>
          </a:p>
          <a:p>
            <a:r>
              <a:rPr lang="en-US" sz="3600" i="1" dirty="0">
                <a:solidFill>
                  <a:srgbClr val="3D688E"/>
                </a:solidFill>
              </a:rPr>
              <a:t>	</a:t>
            </a:r>
            <a:r>
              <a:rPr lang="ru-RU" sz="3600" i="1" dirty="0">
                <a:solidFill>
                  <a:srgbClr val="3D688E"/>
                </a:solidFill>
              </a:rPr>
              <a:t>атрибуты</a:t>
            </a:r>
          </a:p>
          <a:p>
            <a:r>
              <a:rPr lang="ru-RU" sz="3600" i="1" dirty="0">
                <a:solidFill>
                  <a:srgbClr val="3D688E"/>
                </a:solidFill>
              </a:rPr>
              <a:t>	</a:t>
            </a:r>
            <a:r>
              <a:rPr lang="ru-RU" sz="3600" i="1" dirty="0" err="1">
                <a:solidFill>
                  <a:srgbClr val="3D688E"/>
                </a:solidFill>
              </a:rPr>
              <a:t>методы_класса</a:t>
            </a:r>
            <a:endParaRPr lang="ru-RU" sz="3600" i="1" dirty="0">
              <a:solidFill>
                <a:srgbClr val="3D688E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B9E83E8-2C69-41E5-A9AA-9BF6361C2A75}"/>
              </a:ext>
            </a:extLst>
          </p:cNvPr>
          <p:cNvGrpSpPr/>
          <p:nvPr/>
        </p:nvGrpSpPr>
        <p:grpSpPr>
          <a:xfrm>
            <a:off x="2565400" y="3949701"/>
            <a:ext cx="7073900" cy="947233"/>
            <a:chOff x="1041400" y="3949700"/>
            <a:chExt cx="7073900" cy="94723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C5936F3-280C-44C5-B799-4F14D0EF1BE1}"/>
                </a:ext>
              </a:extLst>
            </p:cNvPr>
            <p:cNvSpPr/>
            <p:nvPr/>
          </p:nvSpPr>
          <p:spPr>
            <a:xfrm>
              <a:off x="1041400" y="3949700"/>
              <a:ext cx="2997200" cy="947233"/>
            </a:xfrm>
            <a:prstGeom prst="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8A73756B-07DE-4170-830E-53AD33BB07B3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4038600" y="4423317"/>
              <a:ext cx="82550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975F7-ADE1-4F1C-A5EE-CAE833B4DB36}"/>
                </a:ext>
              </a:extLst>
            </p:cNvPr>
            <p:cNvSpPr txBox="1"/>
            <p:nvPr/>
          </p:nvSpPr>
          <p:spPr>
            <a:xfrm>
              <a:off x="4884764" y="4198442"/>
              <a:ext cx="3230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i="1">
                  <a:solidFill>
                    <a:srgbClr val="3D688E"/>
                  </a:solidFill>
                </a:rPr>
                <a:t>Атрибуты (свойства) класса</a:t>
              </a:r>
              <a:endParaRPr lang="ru-RU" b="1" i="1" dirty="0">
                <a:solidFill>
                  <a:srgbClr val="3D688E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1202BE6-1E9F-4E7D-AFBC-AF348300B669}"/>
              </a:ext>
            </a:extLst>
          </p:cNvPr>
          <p:cNvGrpSpPr/>
          <p:nvPr/>
        </p:nvGrpSpPr>
        <p:grpSpPr>
          <a:xfrm>
            <a:off x="3568701" y="5194300"/>
            <a:ext cx="4351401" cy="469900"/>
            <a:chOff x="2044700" y="5194300"/>
            <a:chExt cx="4351401" cy="469900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1B99182-CF8F-400B-8963-44E29250E569}"/>
                </a:ext>
              </a:extLst>
            </p:cNvPr>
            <p:cNvSpPr/>
            <p:nvPr/>
          </p:nvSpPr>
          <p:spPr>
            <a:xfrm>
              <a:off x="2044700" y="5194300"/>
              <a:ext cx="1765300" cy="4699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C3FE186-474F-4BA2-A26C-480F584CA1B3}"/>
                </a:ext>
              </a:extLst>
            </p:cNvPr>
            <p:cNvCxnSpPr/>
            <p:nvPr/>
          </p:nvCxnSpPr>
          <p:spPr>
            <a:xfrm flipH="1">
              <a:off x="3810000" y="5384800"/>
              <a:ext cx="76200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F72F82-81C8-43CB-B3C2-B56C1CDE29A9}"/>
                </a:ext>
              </a:extLst>
            </p:cNvPr>
            <p:cNvSpPr txBox="1"/>
            <p:nvPr/>
          </p:nvSpPr>
          <p:spPr>
            <a:xfrm>
              <a:off x="4579578" y="5194300"/>
              <a:ext cx="18165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i="1" dirty="0">
                  <a:solidFill>
                    <a:srgbClr val="3D688E"/>
                  </a:solidFill>
                </a:rPr>
                <a:t>Экземпляр класса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39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199" y="570900"/>
            <a:ext cx="11001955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Методы класса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ACF05-4741-4714-BEF7-BA47F2487B33}"/>
              </a:ext>
            </a:extLst>
          </p:cNvPr>
          <p:cNvSpPr txBox="1"/>
          <p:nvPr/>
        </p:nvSpPr>
        <p:spPr>
          <a:xfrm>
            <a:off x="1679187" y="2357605"/>
            <a:ext cx="77428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3D688E"/>
                </a:solidFill>
              </a:rPr>
              <a:t>Пример: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Mincer: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print_name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</a:rPr>
              <a:t>Модель мясорубки - 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Bosch"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D8B156C-45F0-40DD-AFCB-89DE72C3ECEC}"/>
              </a:ext>
            </a:extLst>
          </p:cNvPr>
          <p:cNvGrpSpPr/>
          <p:nvPr/>
        </p:nvGrpSpPr>
        <p:grpSpPr>
          <a:xfrm>
            <a:off x="2427820" y="2985262"/>
            <a:ext cx="7283467" cy="600771"/>
            <a:chOff x="990600" y="3271540"/>
            <a:chExt cx="7283467" cy="600771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3AB1FD8-A93A-4234-86E1-8C2885B2D284}"/>
                </a:ext>
              </a:extLst>
            </p:cNvPr>
            <p:cNvSpPr/>
            <p:nvPr/>
          </p:nvSpPr>
          <p:spPr>
            <a:xfrm>
              <a:off x="990600" y="3517900"/>
              <a:ext cx="4000500" cy="354411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4A9BB512-F2C9-457B-9A58-4015C8E5CC45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5092700" y="3502373"/>
              <a:ext cx="914400" cy="14526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967925-C571-428B-822D-DC7E70863B42}"/>
                </a:ext>
              </a:extLst>
            </p:cNvPr>
            <p:cNvSpPr txBox="1"/>
            <p:nvPr/>
          </p:nvSpPr>
          <p:spPr>
            <a:xfrm>
              <a:off x="6007100" y="3271540"/>
              <a:ext cx="22669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rgbClr val="3D688E"/>
                  </a:solidFill>
                </a:rPr>
                <a:t>Метод класса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EA6A86A6-A14F-4C93-8C8A-B5EF388A0B96}"/>
              </a:ext>
            </a:extLst>
          </p:cNvPr>
          <p:cNvGrpSpPr/>
          <p:nvPr/>
        </p:nvGrpSpPr>
        <p:grpSpPr>
          <a:xfrm>
            <a:off x="5196420" y="2489922"/>
            <a:ext cx="5472425" cy="1096111"/>
            <a:chOff x="3759200" y="2776200"/>
            <a:chExt cx="5472425" cy="1096111"/>
          </a:xfrm>
        </p:grpSpPr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117C1226-ED14-4066-B9C0-78FBFD1561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801" y="3078920"/>
              <a:ext cx="650174" cy="35008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678AA-59D2-483B-8492-84802CBB95E3}"/>
                </a:ext>
              </a:extLst>
            </p:cNvPr>
            <p:cNvSpPr txBox="1"/>
            <p:nvPr/>
          </p:nvSpPr>
          <p:spPr>
            <a:xfrm>
              <a:off x="4891975" y="2776200"/>
              <a:ext cx="4339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rgbClr val="3D688E"/>
                  </a:solidFill>
                </a:rPr>
                <a:t>Ссылка на текущий объект</a:t>
              </a:r>
              <a:endParaRPr lang="ru-RU" sz="3200" b="1" dirty="0">
                <a:solidFill>
                  <a:srgbClr val="3D688E"/>
                </a:solidFill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793635F-85EA-4DE9-8294-CEF47E6F6912}"/>
                </a:ext>
              </a:extLst>
            </p:cNvPr>
            <p:cNvSpPr/>
            <p:nvPr/>
          </p:nvSpPr>
          <p:spPr>
            <a:xfrm>
              <a:off x="3759200" y="3517900"/>
              <a:ext cx="812800" cy="354411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3AFDAF-824D-4187-B013-69F29A4A1CDE}"/>
              </a:ext>
            </a:extLst>
          </p:cNvPr>
          <p:cNvSpPr txBox="1"/>
          <p:nvPr/>
        </p:nvSpPr>
        <p:spPr>
          <a:xfrm>
            <a:off x="1644156" y="4119860"/>
            <a:ext cx="3687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mincer = Mincer()</a:t>
            </a:r>
          </a:p>
          <a:p>
            <a:pPr lvl="0"/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mincer.print_name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611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813170db2_0_1"/>
          <p:cNvSpPr/>
          <p:nvPr/>
        </p:nvSpPr>
        <p:spPr>
          <a:xfrm>
            <a:off x="609200" y="2659750"/>
            <a:ext cx="371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Ваши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g19813170db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25" y="674700"/>
            <a:ext cx="5296147" cy="55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144</Words>
  <Application>Microsoft Office PowerPoint</Application>
  <PresentationFormat>Широкоэкранный</PresentationFormat>
  <Paragraphs>41</Paragraphs>
  <Slides>9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Montserrat ExtraBold</vt:lpstr>
      <vt:lpstr>Montserrat</vt:lpstr>
      <vt:lpstr>Montserrat Medium</vt:lpstr>
      <vt:lpstr>Calibri</vt:lpstr>
      <vt:lpstr>Arial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root</cp:lastModifiedBy>
  <cp:revision>7</cp:revision>
  <dcterms:created xsi:type="dcterms:W3CDTF">2021-04-07T09:04:13Z</dcterms:created>
  <dcterms:modified xsi:type="dcterms:W3CDTF">2024-06-27T19:24:44Z</dcterms:modified>
</cp:coreProperties>
</file>