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64"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7" r:id="rId53"/>
    <p:sldId id="308" r:id="rId54"/>
    <p:sldId id="306"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A882DE17-9F4F-415E-B73C-379F5CB99F89}">
          <p14:sldIdLst>
            <p14:sldId id="256"/>
          </p14:sldIdLst>
        </p14:section>
        <p14:section name="Sezione senza titolo" id="{13531FCE-DCBA-4179-B665-C7FA6488417B}">
          <p14:sldIdLst>
            <p14:sldId id="257"/>
            <p14:sldId id="258"/>
            <p14:sldId id="259"/>
            <p14:sldId id="260"/>
            <p14:sldId id="261"/>
            <p14:sldId id="262"/>
            <p14:sldId id="263"/>
            <p14:sldId id="265"/>
            <p14:sldId id="266"/>
            <p14:sldId id="267"/>
            <p14:sldId id="268"/>
            <p14:sldId id="269"/>
            <p14:sldId id="270"/>
            <p14:sldId id="271"/>
            <p14:sldId id="272"/>
            <p14:sldId id="273"/>
            <p14:sldId id="274"/>
            <p14:sldId id="275"/>
            <p14:sldId id="276"/>
            <p14:sldId id="277"/>
            <p14:sldId id="278"/>
            <p14:sldId id="279"/>
            <p14:sldId id="264"/>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7"/>
            <p14:sldId id="308"/>
            <p14:sldId id="306"/>
            <p14:sldId id="309"/>
            <p14:sldId id="310"/>
            <p14:sldId id="311"/>
            <p14:sldId id="312"/>
            <p14:sldId id="313"/>
            <p14:sldId id="314"/>
            <p14:sldId id="315"/>
            <p14:sldId id="316"/>
            <p14:sldId id="317"/>
            <p14:sldId id="318"/>
            <p14:sldId id="319"/>
            <p14:sldId id="3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297895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423214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2463342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70073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598841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4178390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C74F56D-DB07-4184-9188-FB0A74840A17}" type="datetimeFigureOut">
              <a:rPr lang="it-IT" smtClean="0"/>
              <a:t>22/01/2017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3844086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C74F56D-DB07-4184-9188-FB0A74840A17}" type="datetimeFigureOut">
              <a:rPr lang="it-IT" smtClean="0"/>
              <a:t>22/01/2017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316157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7" name="Date Placeholder 2"/>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Footer Placeholder 3"/>
          <p:cNvSpPr>
            <a:spLocks noGrp="1"/>
          </p:cNvSpPr>
          <p:nvPr>
            <p:ph type="ftr" sz="quarter" idx="11"/>
          </p:nvPr>
        </p:nvSpPr>
        <p:spPr/>
        <p:txBody>
          <a:bodyPr/>
          <a:lstStyle/>
          <a:p>
            <a:endParaRPr lang="it-IT"/>
          </a:p>
        </p:txBody>
      </p:sp>
      <p:sp>
        <p:nvSpPr>
          <p:cNvPr id="6" name="Slide Number Placeholder 4"/>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28645688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Footer Placeholder 2"/>
          <p:cNvSpPr>
            <a:spLocks noGrp="1"/>
          </p:cNvSpPr>
          <p:nvPr>
            <p:ph type="ftr" sz="quarter" idx="11"/>
          </p:nvPr>
        </p:nvSpPr>
        <p:spPr/>
        <p:txBody>
          <a:bodyPr/>
          <a:lstStyle/>
          <a:p>
            <a:endParaRPr lang="it-IT"/>
          </a:p>
        </p:txBody>
      </p:sp>
      <p:sp>
        <p:nvSpPr>
          <p:cNvPr id="6" name="Slide Number Placeholder 3"/>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39686992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7" name="Date Placeholder 4"/>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Footer Placeholder 5"/>
          <p:cNvSpPr>
            <a:spLocks noGrp="1"/>
          </p:cNvSpPr>
          <p:nvPr>
            <p:ph type="ftr" sz="quarter" idx="11"/>
          </p:nvPr>
        </p:nvSpPr>
        <p:spPr/>
        <p:txBody>
          <a:bodyPr/>
          <a:lstStyle/>
          <a:p>
            <a:endParaRPr lang="it-IT"/>
          </a:p>
        </p:txBody>
      </p:sp>
      <p:sp>
        <p:nvSpPr>
          <p:cNvPr id="6" name="Slide Number Placeholder 6"/>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2346546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1116839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74F56D-DB07-4184-9188-FB0A74840A17}" type="datetimeFigureOut">
              <a:rPr lang="it-IT" smtClean="0"/>
              <a:t>22/01/2017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233076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74F56D-DB07-4184-9188-FB0A74840A17}" type="datetimeFigureOut">
              <a:rPr lang="it-IT" smtClean="0"/>
              <a:t>22/01/2017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5264623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15758801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379831-1609-4A3D-89BC-68886F6DA201}" type="slidenum">
              <a:rPr lang="it-IT" smtClean="0"/>
              <a:t>‹N›</a:t>
            </a:fld>
            <a:endParaRPr lang="it-I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033833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42739827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74F56D-DB07-4184-9188-FB0A74840A17}" type="datetimeFigureOut">
              <a:rPr lang="it-IT" smtClean="0"/>
              <a:t>22/01/2017</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30945795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74F56D-DB07-4184-9188-FB0A74840A17}" type="datetimeFigureOut">
              <a:rPr lang="it-IT" smtClean="0"/>
              <a:t>22/01/2017</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4101830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32906785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3480658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AC74F56D-DB07-4184-9188-FB0A74840A17}" type="datetimeFigureOut">
              <a:rPr lang="it-IT" smtClean="0"/>
              <a:t>22/01/2017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668893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AC74F56D-DB07-4184-9188-FB0A74840A17}" type="datetimeFigureOut">
              <a:rPr lang="it-IT" smtClean="0"/>
              <a:t>22/01/2017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387123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AC74F56D-DB07-4184-9188-FB0A74840A17}" type="datetimeFigureOut">
              <a:rPr lang="it-IT" smtClean="0"/>
              <a:t>22/01/2017</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616194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AC74F56D-DB07-4184-9188-FB0A74840A17}" type="datetimeFigureOut">
              <a:rPr lang="it-IT" smtClean="0"/>
              <a:t>22/01/2017</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23497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AC74F56D-DB07-4184-9188-FB0A74840A17}" type="datetimeFigureOut">
              <a:rPr lang="it-IT" smtClean="0"/>
              <a:t>22/01/2017</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29456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AC74F56D-DB07-4184-9188-FB0A74840A17}" type="datetimeFigureOut">
              <a:rPr lang="it-IT" smtClean="0"/>
              <a:t>22/01/2017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3540961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AC74F56D-DB07-4184-9188-FB0A74840A17}" type="datetimeFigureOut">
              <a:rPr lang="it-IT" smtClean="0"/>
              <a:t>22/01/2017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02379831-1609-4A3D-89BC-68886F6DA201}" type="slidenum">
              <a:rPr lang="it-IT" smtClean="0"/>
              <a:t>‹N›</a:t>
            </a:fld>
            <a:endParaRPr lang="it-IT"/>
          </a:p>
        </p:txBody>
      </p:sp>
    </p:spTree>
    <p:extLst>
      <p:ext uri="{BB962C8B-B14F-4D97-AF65-F5344CB8AC3E}">
        <p14:creationId xmlns:p14="http://schemas.microsoft.com/office/powerpoint/2010/main" val="1391275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4F56D-DB07-4184-9188-FB0A74840A17}" type="datetimeFigureOut">
              <a:rPr lang="it-IT" smtClean="0"/>
              <a:t>22/01/2017</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79831-1609-4A3D-89BC-68886F6DA201}" type="slidenum">
              <a:rPr lang="it-IT" smtClean="0"/>
              <a:t>‹N›</a:t>
            </a:fld>
            <a:endParaRPr lang="it-IT"/>
          </a:p>
        </p:txBody>
      </p:sp>
    </p:spTree>
    <p:extLst>
      <p:ext uri="{BB962C8B-B14F-4D97-AF65-F5344CB8AC3E}">
        <p14:creationId xmlns:p14="http://schemas.microsoft.com/office/powerpoint/2010/main" val="125321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74F56D-DB07-4184-9188-FB0A74840A17}" type="datetimeFigureOut">
              <a:rPr lang="it-IT" smtClean="0"/>
              <a:t>22/01/2017</a:t>
            </a:fld>
            <a:endParaRPr lang="it-I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2379831-1609-4A3D-89BC-68886F6DA201}" type="slidenum">
              <a:rPr lang="it-IT" smtClean="0"/>
              <a:t>‹N›</a:t>
            </a:fld>
            <a:endParaRPr lang="it-IT"/>
          </a:p>
        </p:txBody>
      </p:sp>
    </p:spTree>
    <p:extLst>
      <p:ext uri="{BB962C8B-B14F-4D97-AF65-F5344CB8AC3E}">
        <p14:creationId xmlns:p14="http://schemas.microsoft.com/office/powerpoint/2010/main" val="16492241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magin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2014" y="1553037"/>
            <a:ext cx="3413638" cy="3751446"/>
          </a:xfrm>
          <a:prstGeom prst="rect">
            <a:avLst/>
          </a:prstGeom>
        </p:spPr>
      </p:pic>
      <p:sp>
        <p:nvSpPr>
          <p:cNvPr id="19" name="Freeform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ctrTitle"/>
          </p:nvPr>
        </p:nvSpPr>
        <p:spPr>
          <a:xfrm>
            <a:off x="804672" y="2600325"/>
            <a:ext cx="4948428" cy="2651200"/>
          </a:xfrm>
        </p:spPr>
        <p:txBody>
          <a:bodyPr anchor="t">
            <a:normAutofit/>
          </a:bodyPr>
          <a:lstStyle/>
          <a:p>
            <a:pPr algn="l"/>
            <a:r>
              <a:rPr lang="it-IT" sz="4600" dirty="0">
                <a:solidFill>
                  <a:schemeClr val="bg1"/>
                </a:solidFill>
              </a:rPr>
              <a:t>«FindSmartphone»</a:t>
            </a:r>
            <a:br>
              <a:rPr lang="it-IT" sz="4600" dirty="0">
                <a:solidFill>
                  <a:schemeClr val="bg1"/>
                </a:solidFill>
              </a:rPr>
            </a:br>
            <a:br>
              <a:rPr lang="it-IT" sz="1800" dirty="0">
                <a:solidFill>
                  <a:schemeClr val="bg1"/>
                </a:solidFill>
              </a:rPr>
            </a:br>
            <a:r>
              <a:rPr lang="it-IT" sz="1800" dirty="0">
                <a:solidFill>
                  <a:schemeClr val="bg1"/>
                </a:solidFill>
              </a:rPr>
              <a:t>	Professore De Lucia</a:t>
            </a:r>
            <a:br>
              <a:rPr lang="it-IT" sz="1800" dirty="0">
                <a:solidFill>
                  <a:schemeClr val="bg1"/>
                </a:solidFill>
              </a:rPr>
            </a:br>
            <a:r>
              <a:rPr lang="it-IT" sz="1800" dirty="0">
                <a:solidFill>
                  <a:schemeClr val="bg1"/>
                </a:solidFill>
              </a:rPr>
              <a:t>	Ingegneria del software</a:t>
            </a:r>
            <a:endParaRPr lang="it-IT" sz="4600" dirty="0">
              <a:solidFill>
                <a:schemeClr val="bg1"/>
              </a:solidFill>
            </a:endParaRPr>
          </a:p>
        </p:txBody>
      </p:sp>
      <p:sp>
        <p:nvSpPr>
          <p:cNvPr id="3" name="Sottotitolo 2"/>
          <p:cNvSpPr>
            <a:spLocks noGrp="1"/>
          </p:cNvSpPr>
          <p:nvPr>
            <p:ph type="subTitle" idx="1"/>
          </p:nvPr>
        </p:nvSpPr>
        <p:spPr>
          <a:xfrm>
            <a:off x="804672" y="1300450"/>
            <a:ext cx="4167376" cy="1155525"/>
          </a:xfrm>
        </p:spPr>
        <p:txBody>
          <a:bodyPr anchor="b">
            <a:normAutofit/>
          </a:bodyPr>
          <a:lstStyle/>
          <a:p>
            <a:pPr algn="l"/>
            <a:r>
              <a:rPr lang="it-IT" sz="2000" dirty="0">
                <a:solidFill>
                  <a:schemeClr val="bg1"/>
                </a:solidFill>
              </a:rPr>
              <a:t>Michele Sansone 0512102392</a:t>
            </a:r>
          </a:p>
          <a:p>
            <a:pPr algn="l"/>
            <a:r>
              <a:rPr lang="it-IT" sz="2000" dirty="0">
                <a:solidFill>
                  <a:schemeClr val="bg1"/>
                </a:solidFill>
              </a:rPr>
              <a:t>Francesco Rullo 0512102896</a:t>
            </a:r>
          </a:p>
        </p:txBody>
      </p:sp>
      <p:pic>
        <p:nvPicPr>
          <p:cNvPr id="17" name="Immagine 16"/>
          <p:cNvPicPr>
            <a:picLocks noChangeAspect="1"/>
          </p:cNvPicPr>
          <p:nvPr/>
        </p:nvPicPr>
        <p:blipFill>
          <a:blip r:embed="rId3"/>
          <a:stretch>
            <a:fillRect/>
          </a:stretch>
        </p:blipFill>
        <p:spPr>
          <a:xfrm>
            <a:off x="-2" y="0"/>
            <a:ext cx="1643272" cy="1526213"/>
          </a:xfrm>
          <a:prstGeom prst="rect">
            <a:avLst/>
          </a:prstGeom>
        </p:spPr>
      </p:pic>
    </p:spTree>
    <p:extLst>
      <p:ext uri="{BB962C8B-B14F-4D97-AF65-F5344CB8AC3E}">
        <p14:creationId xmlns:p14="http://schemas.microsoft.com/office/powerpoint/2010/main" val="1959474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3600" b="1" dirty="0"/>
              <a:t>Scenario</a:t>
            </a:r>
            <a:r>
              <a:rPr lang="it-IT" sz="2800" b="1" dirty="0"/>
              <a:t> </a:t>
            </a:r>
            <a:r>
              <a:rPr lang="it-IT" sz="3600" b="1" dirty="0"/>
              <a:t>Cercare Smartphone Con Budget</a:t>
            </a:r>
            <a:endParaRPr lang="it-IT" sz="2800" b="1" dirty="0"/>
          </a:p>
        </p:txBody>
      </p:sp>
      <p:graphicFrame>
        <p:nvGraphicFramePr>
          <p:cNvPr id="10" name="Segnaposto contenuto 9"/>
          <p:cNvGraphicFramePr>
            <a:graphicFrameLocks noGrp="1"/>
          </p:cNvGraphicFramePr>
          <p:nvPr>
            <p:ph idx="1"/>
            <p:extLst>
              <p:ext uri="{D42A27DB-BD31-4B8C-83A1-F6EECF244321}">
                <p14:modId xmlns:p14="http://schemas.microsoft.com/office/powerpoint/2010/main" val="2296684819"/>
              </p:ext>
            </p:extLst>
          </p:nvPr>
        </p:nvGraphicFramePr>
        <p:xfrm>
          <a:off x="646111" y="1571894"/>
          <a:ext cx="10917532" cy="5099170"/>
        </p:xfrm>
        <a:graphic>
          <a:graphicData uri="http://schemas.openxmlformats.org/drawingml/2006/table">
            <a:tbl>
              <a:tblPr firstRow="1" bandRow="1">
                <a:tableStyleId>{5C22544A-7EE6-4342-B048-85BDC9FD1C3A}</a:tableStyleId>
              </a:tblPr>
              <a:tblGrid>
                <a:gridCol w="5458766">
                  <a:extLst>
                    <a:ext uri="{9D8B030D-6E8A-4147-A177-3AD203B41FA5}">
                      <a16:colId xmlns:a16="http://schemas.microsoft.com/office/drawing/2014/main" val="2547363845"/>
                    </a:ext>
                  </a:extLst>
                </a:gridCol>
                <a:gridCol w="5458766">
                  <a:extLst>
                    <a:ext uri="{9D8B030D-6E8A-4147-A177-3AD203B41FA5}">
                      <a16:colId xmlns:a16="http://schemas.microsoft.com/office/drawing/2014/main" val="856261765"/>
                    </a:ext>
                  </a:extLst>
                </a:gridCol>
              </a:tblGrid>
              <a:tr h="337371">
                <a:tc>
                  <a:txBody>
                    <a:bodyPr/>
                    <a:lstStyle/>
                    <a:p>
                      <a:r>
                        <a:rPr lang="it-IT" sz="1800" b="1" i="0" u="none" strike="noStrike" kern="1200" dirty="0">
                          <a:solidFill>
                            <a:schemeClr val="lt1"/>
                          </a:solidFill>
                          <a:effectLst/>
                          <a:latin typeface="+mn-lt"/>
                          <a:ea typeface="+mn-ea"/>
                          <a:cs typeface="+mn-cs"/>
                        </a:rPr>
                        <a:t>Nome Scenario</a:t>
                      </a:r>
                      <a:endParaRPr lang="it-IT" dirty="0"/>
                    </a:p>
                  </a:txBody>
                  <a:tcPr/>
                </a:tc>
                <a:tc>
                  <a:txBody>
                    <a:bodyPr/>
                    <a:lstStyle/>
                    <a:p>
                      <a:r>
                        <a:rPr lang="it-IT" sz="1800" b="0" i="0" u="none" strike="noStrike" kern="1200" dirty="0" err="1">
                          <a:solidFill>
                            <a:schemeClr val="lt1"/>
                          </a:solidFill>
                          <a:effectLst/>
                          <a:latin typeface="+mn-lt"/>
                          <a:ea typeface="+mn-ea"/>
                          <a:cs typeface="+mn-cs"/>
                        </a:rPr>
                        <a:t>CercareSmartphoneConBudget</a:t>
                      </a:r>
                      <a:endParaRPr lang="it-IT" dirty="0"/>
                    </a:p>
                  </a:txBody>
                  <a:tcPr/>
                </a:tc>
                <a:extLst>
                  <a:ext uri="{0D108BD9-81ED-4DB2-BD59-A6C34878D82A}">
                    <a16:rowId xmlns:a16="http://schemas.microsoft.com/office/drawing/2014/main" val="1101315677"/>
                  </a:ext>
                </a:extLst>
              </a:tr>
              <a:tr h="370877">
                <a:tc>
                  <a:txBody>
                    <a:bodyPr/>
                    <a:lstStyle/>
                    <a:p>
                      <a:r>
                        <a:rPr lang="it-IT" sz="1800" b="1" i="0" u="none" strike="noStrike" kern="1200" dirty="0">
                          <a:solidFill>
                            <a:schemeClr val="dk1"/>
                          </a:solidFill>
                          <a:effectLst/>
                          <a:latin typeface="+mn-lt"/>
                          <a:ea typeface="+mn-ea"/>
                          <a:cs typeface="+mn-cs"/>
                        </a:rPr>
                        <a:t>Partecipanti</a:t>
                      </a:r>
                      <a:endParaRPr lang="it-IT" dirty="0"/>
                    </a:p>
                  </a:txBody>
                  <a:tcPr/>
                </a:tc>
                <a:tc>
                  <a:txBody>
                    <a:bodyPr/>
                    <a:lstStyle/>
                    <a:p>
                      <a:pPr rtl="0" fontAlgn="t">
                        <a:spcBef>
                          <a:spcPts val="0"/>
                        </a:spcBef>
                        <a:spcAft>
                          <a:spcPts val="0"/>
                        </a:spcAft>
                      </a:pPr>
                      <a:r>
                        <a:rPr lang="it-IT" b="0" i="0" u="none" strike="noStrike" dirty="0">
                          <a:solidFill>
                            <a:srgbClr val="000000"/>
                          </a:solidFill>
                          <a:effectLst/>
                          <a:latin typeface="Arial" panose="020B0604020202020204" pitchFamily="34" charset="0"/>
                        </a:rPr>
                        <a:t>Francesco: Utente</a:t>
                      </a:r>
                      <a:endParaRPr lang="it-IT" dirty="0">
                        <a:effectLst/>
                      </a:endParaRPr>
                    </a:p>
                  </a:txBody>
                  <a:tcPr marL="66675" marR="66675" marT="66675" marB="66675"/>
                </a:tc>
                <a:extLst>
                  <a:ext uri="{0D108BD9-81ED-4DB2-BD59-A6C34878D82A}">
                    <a16:rowId xmlns:a16="http://schemas.microsoft.com/office/drawing/2014/main" val="4194790541"/>
                  </a:ext>
                </a:extLst>
              </a:tr>
              <a:tr h="4325740">
                <a:tc>
                  <a:txBody>
                    <a:bodyPr/>
                    <a:lstStyle/>
                    <a:p>
                      <a:r>
                        <a:rPr lang="it-IT" sz="1800" b="1" i="0" u="none" strike="noStrike" kern="1200" dirty="0">
                          <a:solidFill>
                            <a:schemeClr val="dk1"/>
                          </a:solidFill>
                          <a:effectLst/>
                          <a:latin typeface="+mn-lt"/>
                          <a:ea typeface="+mn-ea"/>
                          <a:cs typeface="+mn-cs"/>
                        </a:rPr>
                        <a:t>Flusso degli eventi</a:t>
                      </a:r>
                      <a:endParaRPr lang="it-IT" dirty="0"/>
                    </a:p>
                  </a:txBody>
                  <a:tcPr/>
                </a:tc>
                <a:tc>
                  <a:txBody>
                    <a:bodyPr/>
                    <a:lstStyle/>
                    <a:p>
                      <a:pPr rtl="0" fontAlgn="base"/>
                      <a:r>
                        <a:rPr lang="it-IT" sz="1600" b="0" i="0" u="none" strike="noStrike" kern="1200" dirty="0">
                          <a:solidFill>
                            <a:schemeClr val="dk1"/>
                          </a:solidFill>
                          <a:effectLst/>
                          <a:latin typeface="+mn-lt"/>
                          <a:ea typeface="+mn-ea"/>
                          <a:cs typeface="+mn-cs"/>
                        </a:rPr>
                        <a:t>1- Francesco vuole cercare il suo smartphone ideale al miglior prezzo. Così apre l’applicazione FindSmartphone e si ritroverà nel menù principale.</a:t>
                      </a:r>
                    </a:p>
                    <a:p>
                      <a:pPr rtl="0" fontAlgn="base"/>
                      <a:r>
                        <a:rPr lang="it-IT" sz="1600" b="0" i="0" u="none" strike="noStrike" kern="1200" dirty="0">
                          <a:solidFill>
                            <a:schemeClr val="dk1"/>
                          </a:solidFill>
                          <a:effectLst/>
                          <a:latin typeface="+mn-lt"/>
                          <a:ea typeface="+mn-ea"/>
                          <a:cs typeface="+mn-cs"/>
                        </a:rPr>
                        <a:t>2- L’applicazione mostra sulla sinistra un menù a tendina.</a:t>
                      </a:r>
                    </a:p>
                    <a:p>
                      <a:pPr rtl="0" fontAlgn="base"/>
                      <a:r>
                        <a:rPr lang="it-IT" sz="1600" b="0" i="0" u="none" strike="noStrike" kern="1200" dirty="0">
                          <a:solidFill>
                            <a:schemeClr val="dk1"/>
                          </a:solidFill>
                          <a:effectLst/>
                          <a:latin typeface="+mn-lt"/>
                          <a:ea typeface="+mn-ea"/>
                          <a:cs typeface="+mn-cs"/>
                        </a:rPr>
                        <a:t>3- Francesco premendo il menù a tendina  sulla sinistra e selezionando la voce “Ricerca per Budget” entrerà in una nuova schermata.</a:t>
                      </a:r>
                    </a:p>
                    <a:p>
                      <a:pPr rtl="0" fontAlgn="base"/>
                      <a:r>
                        <a:rPr lang="it-IT" sz="1600" b="0" i="0" u="none" strike="noStrike" kern="1200" dirty="0">
                          <a:solidFill>
                            <a:schemeClr val="dk1"/>
                          </a:solidFill>
                          <a:effectLst/>
                          <a:latin typeface="+mn-lt"/>
                          <a:ea typeface="+mn-ea"/>
                          <a:cs typeface="+mn-cs"/>
                        </a:rPr>
                        <a:t>4- L’applicazione mostra un campo di testo nel quale è possibile inserire il budget (es: 200 euro) dell’Utente Francesco.</a:t>
                      </a:r>
                    </a:p>
                    <a:p>
                      <a:pPr rtl="0" fontAlgn="base"/>
                      <a:r>
                        <a:rPr lang="it-IT" sz="1600" b="0" i="0" u="none" strike="noStrike" kern="1200" dirty="0">
                          <a:solidFill>
                            <a:schemeClr val="dk1"/>
                          </a:solidFill>
                          <a:effectLst/>
                          <a:latin typeface="+mn-lt"/>
                          <a:ea typeface="+mn-ea"/>
                          <a:cs typeface="+mn-cs"/>
                        </a:rPr>
                        <a:t>5-Inserito il budget e premendo il bottone “Cerca” verrà mostrata una nuova finestra nella quale sarà disponibile il miglior smartphone al budget indicato.</a:t>
                      </a:r>
                      <a:endParaRPr lang="it-IT" sz="1600" dirty="0"/>
                    </a:p>
                  </a:txBody>
                  <a:tcPr/>
                </a:tc>
                <a:extLst>
                  <a:ext uri="{0D108BD9-81ED-4DB2-BD59-A6C34878D82A}">
                    <a16:rowId xmlns:a16="http://schemas.microsoft.com/office/drawing/2014/main" val="377097577"/>
                  </a:ext>
                </a:extLst>
              </a:tr>
            </a:tbl>
          </a:graphicData>
        </a:graphic>
      </p:graphicFrame>
    </p:spTree>
    <p:extLst>
      <p:ext uri="{BB962C8B-B14F-4D97-AF65-F5344CB8AC3E}">
        <p14:creationId xmlns:p14="http://schemas.microsoft.com/office/powerpoint/2010/main" val="1476239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4000" b="1" dirty="0"/>
              <a:t>Scenario</a:t>
            </a:r>
            <a:r>
              <a:rPr lang="it-IT" sz="2800" b="1" dirty="0"/>
              <a:t> </a:t>
            </a:r>
            <a:r>
              <a:rPr lang="it-IT" sz="4000" b="1" dirty="0"/>
              <a:t>Eliminare Smartphone Dai Preferiti</a:t>
            </a:r>
            <a:endParaRPr lang="it-IT" sz="2800" b="1" dirty="0"/>
          </a:p>
        </p:txBody>
      </p:sp>
      <p:graphicFrame>
        <p:nvGraphicFramePr>
          <p:cNvPr id="10" name="Segnaposto contenuto 9"/>
          <p:cNvGraphicFramePr>
            <a:graphicFrameLocks noGrp="1"/>
          </p:cNvGraphicFramePr>
          <p:nvPr>
            <p:ph idx="1"/>
            <p:extLst>
              <p:ext uri="{D42A27DB-BD31-4B8C-83A1-F6EECF244321}">
                <p14:modId xmlns:p14="http://schemas.microsoft.com/office/powerpoint/2010/main" val="4175667209"/>
              </p:ext>
            </p:extLst>
          </p:nvPr>
        </p:nvGraphicFramePr>
        <p:xfrm>
          <a:off x="646111" y="1853248"/>
          <a:ext cx="10917532" cy="4559617"/>
        </p:xfrm>
        <a:graphic>
          <a:graphicData uri="http://schemas.openxmlformats.org/drawingml/2006/table">
            <a:tbl>
              <a:tblPr firstRow="1" bandRow="1">
                <a:tableStyleId>{5C22544A-7EE6-4342-B048-85BDC9FD1C3A}</a:tableStyleId>
              </a:tblPr>
              <a:tblGrid>
                <a:gridCol w="5458766">
                  <a:extLst>
                    <a:ext uri="{9D8B030D-6E8A-4147-A177-3AD203B41FA5}">
                      <a16:colId xmlns:a16="http://schemas.microsoft.com/office/drawing/2014/main" val="2547363845"/>
                    </a:ext>
                  </a:extLst>
                </a:gridCol>
                <a:gridCol w="5458766">
                  <a:extLst>
                    <a:ext uri="{9D8B030D-6E8A-4147-A177-3AD203B41FA5}">
                      <a16:colId xmlns:a16="http://schemas.microsoft.com/office/drawing/2014/main" val="856261765"/>
                    </a:ext>
                  </a:extLst>
                </a:gridCol>
              </a:tblGrid>
              <a:tr h="320138">
                <a:tc>
                  <a:txBody>
                    <a:bodyPr/>
                    <a:lstStyle/>
                    <a:p>
                      <a:r>
                        <a:rPr lang="it-IT" sz="1800" b="1" i="0" u="none" strike="noStrike" kern="1200" dirty="0">
                          <a:solidFill>
                            <a:schemeClr val="lt1"/>
                          </a:solidFill>
                          <a:effectLst/>
                          <a:latin typeface="+mn-lt"/>
                          <a:ea typeface="+mn-ea"/>
                          <a:cs typeface="+mn-cs"/>
                        </a:rPr>
                        <a:t>Nome Scenario</a:t>
                      </a:r>
                      <a:endParaRPr lang="it-IT" dirty="0"/>
                    </a:p>
                  </a:txBody>
                  <a:tcPr/>
                </a:tc>
                <a:tc>
                  <a:txBody>
                    <a:bodyPr/>
                    <a:lstStyle/>
                    <a:p>
                      <a:r>
                        <a:rPr lang="it-IT" sz="1800" b="0" i="0" u="none" strike="noStrike" kern="1200" dirty="0" err="1">
                          <a:solidFill>
                            <a:schemeClr val="lt1"/>
                          </a:solidFill>
                          <a:effectLst/>
                          <a:latin typeface="+mn-lt"/>
                          <a:ea typeface="+mn-ea"/>
                          <a:cs typeface="+mn-cs"/>
                        </a:rPr>
                        <a:t>EliminareSmartphoneDaiPreferiti</a:t>
                      </a:r>
                      <a:endParaRPr lang="it-IT" dirty="0"/>
                    </a:p>
                  </a:txBody>
                  <a:tcPr/>
                </a:tc>
                <a:extLst>
                  <a:ext uri="{0D108BD9-81ED-4DB2-BD59-A6C34878D82A}">
                    <a16:rowId xmlns:a16="http://schemas.microsoft.com/office/drawing/2014/main" val="1101315677"/>
                  </a:ext>
                </a:extLst>
              </a:tr>
              <a:tr h="356821">
                <a:tc>
                  <a:txBody>
                    <a:bodyPr/>
                    <a:lstStyle/>
                    <a:p>
                      <a:r>
                        <a:rPr lang="it-IT" sz="1800" b="1" i="0" u="none" strike="noStrike" kern="1200" dirty="0">
                          <a:solidFill>
                            <a:schemeClr val="dk1"/>
                          </a:solidFill>
                          <a:effectLst/>
                          <a:latin typeface="+mn-lt"/>
                          <a:ea typeface="+mn-ea"/>
                          <a:cs typeface="+mn-cs"/>
                        </a:rPr>
                        <a:t>Partecipanti</a:t>
                      </a:r>
                      <a:endParaRPr lang="it-IT" dirty="0"/>
                    </a:p>
                  </a:txBody>
                  <a:tcPr/>
                </a:tc>
                <a:tc>
                  <a:txBody>
                    <a:bodyPr/>
                    <a:lstStyle/>
                    <a:p>
                      <a:pPr rtl="0" fontAlgn="t">
                        <a:spcBef>
                          <a:spcPts val="0"/>
                        </a:spcBef>
                        <a:spcAft>
                          <a:spcPts val="0"/>
                        </a:spcAft>
                      </a:pPr>
                      <a:r>
                        <a:rPr lang="it-IT" b="0" i="0" u="none" strike="noStrike" dirty="0">
                          <a:solidFill>
                            <a:srgbClr val="000000"/>
                          </a:solidFill>
                          <a:effectLst/>
                          <a:latin typeface="Arial" panose="020B0604020202020204" pitchFamily="34" charset="0"/>
                        </a:rPr>
                        <a:t>Michele: Utente</a:t>
                      </a:r>
                      <a:endParaRPr lang="it-IT" dirty="0">
                        <a:effectLst/>
                      </a:endParaRPr>
                    </a:p>
                  </a:txBody>
                  <a:tcPr marL="66675" marR="66675" marT="66675" marB="66675"/>
                </a:tc>
                <a:extLst>
                  <a:ext uri="{0D108BD9-81ED-4DB2-BD59-A6C34878D82A}">
                    <a16:rowId xmlns:a16="http://schemas.microsoft.com/office/drawing/2014/main" val="4194790541"/>
                  </a:ext>
                </a:extLst>
              </a:tr>
              <a:tr h="3786187">
                <a:tc>
                  <a:txBody>
                    <a:bodyPr/>
                    <a:lstStyle/>
                    <a:p>
                      <a:r>
                        <a:rPr lang="it-IT" sz="1800" b="1" i="0" u="none" strike="noStrike" kern="1200" dirty="0">
                          <a:solidFill>
                            <a:schemeClr val="dk1"/>
                          </a:solidFill>
                          <a:effectLst/>
                          <a:latin typeface="+mn-lt"/>
                          <a:ea typeface="+mn-ea"/>
                          <a:cs typeface="+mn-cs"/>
                        </a:rPr>
                        <a:t>Flusso degli eventi</a:t>
                      </a:r>
                      <a:endParaRPr lang="it-IT" dirty="0"/>
                    </a:p>
                  </a:txBody>
                  <a:tcPr/>
                </a:tc>
                <a:tc>
                  <a:txBody>
                    <a:bodyPr/>
                    <a:lstStyle/>
                    <a:p>
                      <a:pPr rtl="0" fontAlgn="base"/>
                      <a:r>
                        <a:rPr lang="it-IT" sz="1600" b="0" i="0" u="none" strike="noStrike" kern="1200" dirty="0">
                          <a:solidFill>
                            <a:schemeClr val="dk1"/>
                          </a:solidFill>
                          <a:effectLst/>
                          <a:latin typeface="+mn-lt"/>
                          <a:ea typeface="+mn-ea"/>
                          <a:cs typeface="+mn-cs"/>
                        </a:rPr>
                        <a:t>1- Michele vuole cercare il suo smartphone ideale al miglior prezzo. Così apre l’applicazione FindSmartphone e si ritroverà nel menù principale.</a:t>
                      </a:r>
                    </a:p>
                    <a:p>
                      <a:pPr rtl="0" fontAlgn="base"/>
                      <a:r>
                        <a:rPr lang="it-IT" sz="1600" b="0" i="0" u="none" strike="noStrike" kern="1200" dirty="0">
                          <a:solidFill>
                            <a:schemeClr val="dk1"/>
                          </a:solidFill>
                          <a:effectLst/>
                          <a:latin typeface="+mn-lt"/>
                          <a:ea typeface="+mn-ea"/>
                          <a:cs typeface="+mn-cs"/>
                        </a:rPr>
                        <a:t>2- L’applicazione mostra sulla sinistra un menù a tendina.</a:t>
                      </a:r>
                    </a:p>
                    <a:p>
                      <a:pPr rtl="0" fontAlgn="base"/>
                      <a:r>
                        <a:rPr lang="it-IT" sz="1600" b="0" i="0" u="none" strike="noStrike" kern="1200" dirty="0">
                          <a:solidFill>
                            <a:schemeClr val="dk1"/>
                          </a:solidFill>
                          <a:effectLst/>
                          <a:latin typeface="+mn-lt"/>
                          <a:ea typeface="+mn-ea"/>
                          <a:cs typeface="+mn-cs"/>
                        </a:rPr>
                        <a:t>3- Michele premendo il menù a tendina  sulla sinistra e selezionando la voce “Preferiti” entrerà in una nuova schermata.</a:t>
                      </a:r>
                    </a:p>
                    <a:p>
                      <a:pPr rtl="0" fontAlgn="base"/>
                      <a:r>
                        <a:rPr lang="it-IT" sz="1600" b="0" i="0" u="none" strike="noStrike" kern="1200" dirty="0">
                          <a:solidFill>
                            <a:schemeClr val="dk1"/>
                          </a:solidFill>
                          <a:effectLst/>
                          <a:latin typeface="+mn-lt"/>
                          <a:ea typeface="+mn-ea"/>
                          <a:cs typeface="+mn-cs"/>
                        </a:rPr>
                        <a:t>4- L’applicazione mostra un elenco di smartphone preferiti salvati dall’utente Michele.</a:t>
                      </a:r>
                    </a:p>
                    <a:p>
                      <a:pPr rtl="0" fontAlgn="base"/>
                      <a:r>
                        <a:rPr lang="it-IT" sz="1600" b="0" i="0" u="none" strike="noStrike" kern="1200" dirty="0">
                          <a:solidFill>
                            <a:schemeClr val="dk1"/>
                          </a:solidFill>
                          <a:effectLst/>
                          <a:latin typeface="+mn-lt"/>
                          <a:ea typeface="+mn-ea"/>
                          <a:cs typeface="+mn-cs"/>
                        </a:rPr>
                        <a:t>5- Michele seleziona lo smartphone che vuole eliminare e preme il pulsante “Elimina”.</a:t>
                      </a:r>
                    </a:p>
                    <a:p>
                      <a:pPr rtl="0" fontAlgn="base"/>
                      <a:r>
                        <a:rPr lang="it-IT" sz="1600" b="0" i="0" u="none" strike="noStrike" kern="1200" dirty="0">
                          <a:solidFill>
                            <a:schemeClr val="dk1"/>
                          </a:solidFill>
                          <a:effectLst/>
                          <a:latin typeface="+mn-lt"/>
                          <a:ea typeface="+mn-ea"/>
                          <a:cs typeface="+mn-cs"/>
                        </a:rPr>
                        <a:t>6- L’applicazione informa Michele che l’operazione è andata a buon fine.</a:t>
                      </a:r>
                    </a:p>
                  </a:txBody>
                  <a:tcPr/>
                </a:tc>
                <a:extLst>
                  <a:ext uri="{0D108BD9-81ED-4DB2-BD59-A6C34878D82A}">
                    <a16:rowId xmlns:a16="http://schemas.microsoft.com/office/drawing/2014/main" val="377097577"/>
                  </a:ext>
                </a:extLst>
              </a:tr>
            </a:tbl>
          </a:graphicData>
        </a:graphic>
      </p:graphicFrame>
    </p:spTree>
    <p:extLst>
      <p:ext uri="{BB962C8B-B14F-4D97-AF65-F5344CB8AC3E}">
        <p14:creationId xmlns:p14="http://schemas.microsoft.com/office/powerpoint/2010/main" val="4268523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4000" b="1" dirty="0"/>
              <a:t>Scenario</a:t>
            </a:r>
            <a:r>
              <a:rPr lang="it-IT" sz="2800" b="1" dirty="0"/>
              <a:t> </a:t>
            </a:r>
            <a:r>
              <a:rPr lang="it-IT" b="1" dirty="0"/>
              <a:t>Acquisto Smartphone</a:t>
            </a:r>
            <a:endParaRPr lang="it-IT" sz="2800" b="1" dirty="0"/>
          </a:p>
        </p:txBody>
      </p:sp>
      <p:graphicFrame>
        <p:nvGraphicFramePr>
          <p:cNvPr id="10" name="Segnaposto contenuto 9"/>
          <p:cNvGraphicFramePr>
            <a:graphicFrameLocks noGrp="1"/>
          </p:cNvGraphicFramePr>
          <p:nvPr>
            <p:ph idx="1"/>
            <p:extLst>
              <p:ext uri="{D42A27DB-BD31-4B8C-83A1-F6EECF244321}">
                <p14:modId xmlns:p14="http://schemas.microsoft.com/office/powerpoint/2010/main" val="1271242959"/>
              </p:ext>
            </p:extLst>
          </p:nvPr>
        </p:nvGraphicFramePr>
        <p:xfrm>
          <a:off x="646111" y="1853248"/>
          <a:ext cx="10917532" cy="4559617"/>
        </p:xfrm>
        <a:graphic>
          <a:graphicData uri="http://schemas.openxmlformats.org/drawingml/2006/table">
            <a:tbl>
              <a:tblPr firstRow="1" bandRow="1">
                <a:tableStyleId>{5C22544A-7EE6-4342-B048-85BDC9FD1C3A}</a:tableStyleId>
              </a:tblPr>
              <a:tblGrid>
                <a:gridCol w="5458766">
                  <a:extLst>
                    <a:ext uri="{9D8B030D-6E8A-4147-A177-3AD203B41FA5}">
                      <a16:colId xmlns:a16="http://schemas.microsoft.com/office/drawing/2014/main" val="2547363845"/>
                    </a:ext>
                  </a:extLst>
                </a:gridCol>
                <a:gridCol w="5458766">
                  <a:extLst>
                    <a:ext uri="{9D8B030D-6E8A-4147-A177-3AD203B41FA5}">
                      <a16:colId xmlns:a16="http://schemas.microsoft.com/office/drawing/2014/main" val="856261765"/>
                    </a:ext>
                  </a:extLst>
                </a:gridCol>
              </a:tblGrid>
              <a:tr h="320138">
                <a:tc>
                  <a:txBody>
                    <a:bodyPr/>
                    <a:lstStyle/>
                    <a:p>
                      <a:r>
                        <a:rPr lang="it-IT" sz="1800" b="1" i="0" u="none" strike="noStrike" kern="1200" dirty="0">
                          <a:solidFill>
                            <a:schemeClr val="lt1"/>
                          </a:solidFill>
                          <a:effectLst/>
                          <a:latin typeface="+mn-lt"/>
                          <a:ea typeface="+mn-ea"/>
                          <a:cs typeface="+mn-cs"/>
                        </a:rPr>
                        <a:t>Nome Scenario</a:t>
                      </a:r>
                      <a:endParaRPr lang="it-IT" dirty="0"/>
                    </a:p>
                  </a:txBody>
                  <a:tcPr/>
                </a:tc>
                <a:tc>
                  <a:txBody>
                    <a:bodyPr/>
                    <a:lstStyle/>
                    <a:p>
                      <a:r>
                        <a:rPr lang="it-IT" sz="1800" b="0" i="0" u="none" strike="noStrike" kern="1200" dirty="0" err="1">
                          <a:solidFill>
                            <a:schemeClr val="lt1"/>
                          </a:solidFill>
                          <a:effectLst/>
                          <a:latin typeface="+mn-lt"/>
                          <a:ea typeface="+mn-ea"/>
                          <a:cs typeface="+mn-cs"/>
                        </a:rPr>
                        <a:t>AcquistoSmartphone</a:t>
                      </a:r>
                      <a:endParaRPr lang="it-IT" dirty="0"/>
                    </a:p>
                  </a:txBody>
                  <a:tcPr/>
                </a:tc>
                <a:extLst>
                  <a:ext uri="{0D108BD9-81ED-4DB2-BD59-A6C34878D82A}">
                    <a16:rowId xmlns:a16="http://schemas.microsoft.com/office/drawing/2014/main" val="1101315677"/>
                  </a:ext>
                </a:extLst>
              </a:tr>
              <a:tr h="356821">
                <a:tc>
                  <a:txBody>
                    <a:bodyPr/>
                    <a:lstStyle/>
                    <a:p>
                      <a:r>
                        <a:rPr lang="it-IT" sz="1800" b="1" i="0" u="none" strike="noStrike" kern="1200" dirty="0">
                          <a:solidFill>
                            <a:schemeClr val="dk1"/>
                          </a:solidFill>
                          <a:effectLst/>
                          <a:latin typeface="+mn-lt"/>
                          <a:ea typeface="+mn-ea"/>
                          <a:cs typeface="+mn-cs"/>
                        </a:rPr>
                        <a:t>Partecipanti</a:t>
                      </a:r>
                      <a:endParaRPr lang="it-IT" dirty="0"/>
                    </a:p>
                  </a:txBody>
                  <a:tcPr/>
                </a:tc>
                <a:tc>
                  <a:txBody>
                    <a:bodyPr/>
                    <a:lstStyle/>
                    <a:p>
                      <a:pPr rtl="0" fontAlgn="t">
                        <a:spcBef>
                          <a:spcPts val="0"/>
                        </a:spcBef>
                        <a:spcAft>
                          <a:spcPts val="0"/>
                        </a:spcAft>
                      </a:pPr>
                      <a:r>
                        <a:rPr lang="it-IT" b="0" i="0" u="none" strike="noStrike" dirty="0">
                          <a:solidFill>
                            <a:srgbClr val="000000"/>
                          </a:solidFill>
                          <a:effectLst/>
                          <a:latin typeface="Arial" panose="020B0604020202020204" pitchFamily="34" charset="0"/>
                        </a:rPr>
                        <a:t>Francesco: Utente</a:t>
                      </a:r>
                      <a:endParaRPr lang="it-IT" dirty="0">
                        <a:effectLst/>
                      </a:endParaRPr>
                    </a:p>
                  </a:txBody>
                  <a:tcPr marL="66675" marR="66675" marT="66675" marB="66675"/>
                </a:tc>
                <a:extLst>
                  <a:ext uri="{0D108BD9-81ED-4DB2-BD59-A6C34878D82A}">
                    <a16:rowId xmlns:a16="http://schemas.microsoft.com/office/drawing/2014/main" val="4194790541"/>
                  </a:ext>
                </a:extLst>
              </a:tr>
              <a:tr h="3786187">
                <a:tc>
                  <a:txBody>
                    <a:bodyPr/>
                    <a:lstStyle/>
                    <a:p>
                      <a:r>
                        <a:rPr lang="it-IT" sz="1800" b="1" i="0" u="none" strike="noStrike" kern="1200" dirty="0">
                          <a:solidFill>
                            <a:schemeClr val="dk1"/>
                          </a:solidFill>
                          <a:effectLst/>
                          <a:latin typeface="+mn-lt"/>
                          <a:ea typeface="+mn-ea"/>
                          <a:cs typeface="+mn-cs"/>
                        </a:rPr>
                        <a:t>Flusso degli eventi</a:t>
                      </a:r>
                      <a:endParaRPr lang="it-IT" dirty="0"/>
                    </a:p>
                  </a:txBody>
                  <a:tcPr/>
                </a:tc>
                <a:tc>
                  <a:txBody>
                    <a:bodyPr/>
                    <a:lstStyle/>
                    <a:p>
                      <a:pPr rtl="0" fontAlgn="base"/>
                      <a:r>
                        <a:rPr lang="it-IT" sz="1600" b="0" i="0" u="none" strike="noStrike" kern="1200" dirty="0">
                          <a:solidFill>
                            <a:schemeClr val="dk1"/>
                          </a:solidFill>
                          <a:effectLst/>
                          <a:latin typeface="+mn-lt"/>
                          <a:ea typeface="+mn-ea"/>
                          <a:cs typeface="+mn-cs"/>
                        </a:rPr>
                        <a:t>1- Francesco vuole cercare il suo smartphone ideale al miglior prezzo. Così apre l’applicazione FindSmartphone e si ritroverà nel menù principale.</a:t>
                      </a:r>
                    </a:p>
                    <a:p>
                      <a:pPr rtl="0" fontAlgn="base"/>
                      <a:r>
                        <a:rPr lang="it-IT" sz="1600" b="0" i="0" u="none" strike="noStrike" kern="1200" dirty="0">
                          <a:solidFill>
                            <a:schemeClr val="dk1"/>
                          </a:solidFill>
                          <a:effectLst/>
                          <a:latin typeface="+mn-lt"/>
                          <a:ea typeface="+mn-ea"/>
                          <a:cs typeface="+mn-cs"/>
                        </a:rPr>
                        <a:t>2- L’applicazione mostra un campo di testo nel quale è possibile digitare il modello di smartphone ( es: </a:t>
                      </a:r>
                      <a:r>
                        <a:rPr lang="it-IT" sz="1600" b="0" i="0" u="none" strike="noStrike" kern="1200" dirty="0" err="1">
                          <a:solidFill>
                            <a:schemeClr val="dk1"/>
                          </a:solidFill>
                          <a:effectLst/>
                          <a:latin typeface="+mn-lt"/>
                          <a:ea typeface="+mn-ea"/>
                          <a:cs typeface="+mn-cs"/>
                        </a:rPr>
                        <a:t>iPhone</a:t>
                      </a:r>
                      <a:r>
                        <a:rPr lang="it-IT" sz="1600" b="0" i="0" u="none" strike="noStrike" kern="1200" dirty="0">
                          <a:solidFill>
                            <a:schemeClr val="dk1"/>
                          </a:solidFill>
                          <a:effectLst/>
                          <a:latin typeface="+mn-lt"/>
                          <a:ea typeface="+mn-ea"/>
                          <a:cs typeface="+mn-cs"/>
                        </a:rPr>
                        <a:t> 7) che si vuole cercare.</a:t>
                      </a:r>
                    </a:p>
                    <a:p>
                      <a:pPr rtl="0" fontAlgn="base"/>
                      <a:r>
                        <a:rPr lang="it-IT" sz="1600" b="0" i="0" u="none" strike="noStrike" kern="1200" dirty="0">
                          <a:solidFill>
                            <a:schemeClr val="dk1"/>
                          </a:solidFill>
                          <a:effectLst/>
                          <a:latin typeface="+mn-lt"/>
                          <a:ea typeface="+mn-ea"/>
                          <a:cs typeface="+mn-cs"/>
                        </a:rPr>
                        <a:t>3- Una volta digitato il modello di smartphone Francesco preme il bottone “Cerca”.</a:t>
                      </a:r>
                    </a:p>
                    <a:p>
                      <a:pPr rtl="0" fontAlgn="base"/>
                      <a:r>
                        <a:rPr lang="it-IT" sz="1600" b="0" i="0" u="none" strike="noStrike" kern="1200" dirty="0">
                          <a:solidFill>
                            <a:schemeClr val="dk1"/>
                          </a:solidFill>
                          <a:effectLst/>
                          <a:latin typeface="+mn-lt"/>
                          <a:ea typeface="+mn-ea"/>
                          <a:cs typeface="+mn-cs"/>
                        </a:rPr>
                        <a:t>4- L’applicazione mostra una nuova finestra con all’interno il modello di smartphone, le caratteristiche tecniche e il suo prezzo.</a:t>
                      </a:r>
                    </a:p>
                    <a:p>
                      <a:pPr rtl="0" fontAlgn="base"/>
                      <a:r>
                        <a:rPr lang="it-IT" sz="1600" b="0" i="0" u="none" strike="noStrike" kern="1200" dirty="0">
                          <a:solidFill>
                            <a:schemeClr val="dk1"/>
                          </a:solidFill>
                          <a:effectLst/>
                          <a:latin typeface="+mn-lt"/>
                          <a:ea typeface="+mn-ea"/>
                          <a:cs typeface="+mn-cs"/>
                        </a:rPr>
                        <a:t>5- Francesco premendo il pulsante “Acquista” avvia la procedura di acquisto del prodotto.</a:t>
                      </a:r>
                    </a:p>
                    <a:p>
                      <a:pPr rtl="0" fontAlgn="base"/>
                      <a:r>
                        <a:rPr lang="it-IT" sz="1600" b="0" i="0" u="none" strike="noStrike" kern="1200" dirty="0">
                          <a:solidFill>
                            <a:schemeClr val="dk1"/>
                          </a:solidFill>
                          <a:effectLst/>
                          <a:latin typeface="+mn-lt"/>
                          <a:ea typeface="+mn-ea"/>
                          <a:cs typeface="+mn-cs"/>
                        </a:rPr>
                        <a:t>6- L’applicazione informa Francesco che l’operazione è andata a buon fine</a:t>
                      </a:r>
                    </a:p>
                  </a:txBody>
                  <a:tcPr/>
                </a:tc>
                <a:extLst>
                  <a:ext uri="{0D108BD9-81ED-4DB2-BD59-A6C34878D82A}">
                    <a16:rowId xmlns:a16="http://schemas.microsoft.com/office/drawing/2014/main" val="377097577"/>
                  </a:ext>
                </a:extLst>
              </a:tr>
            </a:tbl>
          </a:graphicData>
        </a:graphic>
      </p:graphicFrame>
    </p:spTree>
    <p:extLst>
      <p:ext uri="{BB962C8B-B14F-4D97-AF65-F5344CB8AC3E}">
        <p14:creationId xmlns:p14="http://schemas.microsoft.com/office/powerpoint/2010/main" val="779221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4000" b="1" dirty="0"/>
              <a:t>Scenario</a:t>
            </a:r>
            <a:r>
              <a:rPr lang="it-IT" sz="2800" b="1" dirty="0"/>
              <a:t> </a:t>
            </a:r>
            <a:r>
              <a:rPr lang="it-IT" b="1" dirty="0"/>
              <a:t>Visualizzazione Preferiti</a:t>
            </a:r>
            <a:endParaRPr lang="it-IT" sz="2800" b="1" dirty="0"/>
          </a:p>
        </p:txBody>
      </p:sp>
      <p:graphicFrame>
        <p:nvGraphicFramePr>
          <p:cNvPr id="10" name="Segnaposto contenuto 9"/>
          <p:cNvGraphicFramePr>
            <a:graphicFrameLocks noGrp="1"/>
          </p:cNvGraphicFramePr>
          <p:nvPr>
            <p:ph idx="1"/>
            <p:extLst>
              <p:ext uri="{D42A27DB-BD31-4B8C-83A1-F6EECF244321}">
                <p14:modId xmlns:p14="http://schemas.microsoft.com/office/powerpoint/2010/main" val="313874719"/>
              </p:ext>
            </p:extLst>
          </p:nvPr>
        </p:nvGraphicFramePr>
        <p:xfrm>
          <a:off x="646111" y="1853248"/>
          <a:ext cx="10917532" cy="4559617"/>
        </p:xfrm>
        <a:graphic>
          <a:graphicData uri="http://schemas.openxmlformats.org/drawingml/2006/table">
            <a:tbl>
              <a:tblPr firstRow="1" bandRow="1">
                <a:tableStyleId>{5C22544A-7EE6-4342-B048-85BDC9FD1C3A}</a:tableStyleId>
              </a:tblPr>
              <a:tblGrid>
                <a:gridCol w="5458766">
                  <a:extLst>
                    <a:ext uri="{9D8B030D-6E8A-4147-A177-3AD203B41FA5}">
                      <a16:colId xmlns:a16="http://schemas.microsoft.com/office/drawing/2014/main" val="2547363845"/>
                    </a:ext>
                  </a:extLst>
                </a:gridCol>
                <a:gridCol w="5458766">
                  <a:extLst>
                    <a:ext uri="{9D8B030D-6E8A-4147-A177-3AD203B41FA5}">
                      <a16:colId xmlns:a16="http://schemas.microsoft.com/office/drawing/2014/main" val="856261765"/>
                    </a:ext>
                  </a:extLst>
                </a:gridCol>
              </a:tblGrid>
              <a:tr h="320138">
                <a:tc>
                  <a:txBody>
                    <a:bodyPr/>
                    <a:lstStyle/>
                    <a:p>
                      <a:r>
                        <a:rPr lang="it-IT" sz="1800" b="1" i="0" u="none" strike="noStrike" kern="1200" dirty="0">
                          <a:solidFill>
                            <a:schemeClr val="lt1"/>
                          </a:solidFill>
                          <a:effectLst/>
                          <a:latin typeface="+mn-lt"/>
                          <a:ea typeface="+mn-ea"/>
                          <a:cs typeface="+mn-cs"/>
                        </a:rPr>
                        <a:t>Nome Scenario</a:t>
                      </a:r>
                      <a:endParaRPr lang="it-IT" dirty="0"/>
                    </a:p>
                  </a:txBody>
                  <a:tcPr/>
                </a:tc>
                <a:tc>
                  <a:txBody>
                    <a:bodyPr/>
                    <a:lstStyle/>
                    <a:p>
                      <a:r>
                        <a:rPr lang="it-IT" sz="1800" b="0" i="0" u="none" strike="noStrike" kern="1200" dirty="0" err="1">
                          <a:solidFill>
                            <a:schemeClr val="lt1"/>
                          </a:solidFill>
                          <a:effectLst/>
                          <a:latin typeface="+mn-lt"/>
                          <a:ea typeface="+mn-ea"/>
                          <a:cs typeface="+mn-cs"/>
                        </a:rPr>
                        <a:t>VisualizzazionePreferiti</a:t>
                      </a:r>
                      <a:endParaRPr lang="it-IT" dirty="0"/>
                    </a:p>
                  </a:txBody>
                  <a:tcPr/>
                </a:tc>
                <a:extLst>
                  <a:ext uri="{0D108BD9-81ED-4DB2-BD59-A6C34878D82A}">
                    <a16:rowId xmlns:a16="http://schemas.microsoft.com/office/drawing/2014/main" val="1101315677"/>
                  </a:ext>
                </a:extLst>
              </a:tr>
              <a:tr h="356821">
                <a:tc>
                  <a:txBody>
                    <a:bodyPr/>
                    <a:lstStyle/>
                    <a:p>
                      <a:r>
                        <a:rPr lang="it-IT" sz="1800" b="1" i="0" u="none" strike="noStrike" kern="1200" dirty="0">
                          <a:solidFill>
                            <a:schemeClr val="dk1"/>
                          </a:solidFill>
                          <a:effectLst/>
                          <a:latin typeface="+mn-lt"/>
                          <a:ea typeface="+mn-ea"/>
                          <a:cs typeface="+mn-cs"/>
                        </a:rPr>
                        <a:t>Partecipanti</a:t>
                      </a:r>
                      <a:endParaRPr lang="it-IT" dirty="0"/>
                    </a:p>
                  </a:txBody>
                  <a:tcPr/>
                </a:tc>
                <a:tc>
                  <a:txBody>
                    <a:bodyPr/>
                    <a:lstStyle/>
                    <a:p>
                      <a:pPr rtl="0" fontAlgn="t">
                        <a:spcBef>
                          <a:spcPts val="0"/>
                        </a:spcBef>
                        <a:spcAft>
                          <a:spcPts val="0"/>
                        </a:spcAft>
                      </a:pPr>
                      <a:r>
                        <a:rPr lang="it-IT" b="0" i="0" u="none" strike="noStrike" dirty="0">
                          <a:solidFill>
                            <a:srgbClr val="000000"/>
                          </a:solidFill>
                          <a:effectLst/>
                          <a:latin typeface="Arial" panose="020B0604020202020204" pitchFamily="34" charset="0"/>
                        </a:rPr>
                        <a:t>Michele: Utente</a:t>
                      </a:r>
                      <a:endParaRPr lang="it-IT" dirty="0">
                        <a:effectLst/>
                      </a:endParaRPr>
                    </a:p>
                  </a:txBody>
                  <a:tcPr marL="66675" marR="66675" marT="66675" marB="66675"/>
                </a:tc>
                <a:extLst>
                  <a:ext uri="{0D108BD9-81ED-4DB2-BD59-A6C34878D82A}">
                    <a16:rowId xmlns:a16="http://schemas.microsoft.com/office/drawing/2014/main" val="4194790541"/>
                  </a:ext>
                </a:extLst>
              </a:tr>
              <a:tr h="3786187">
                <a:tc>
                  <a:txBody>
                    <a:bodyPr/>
                    <a:lstStyle/>
                    <a:p>
                      <a:r>
                        <a:rPr lang="it-IT" sz="1800" b="1" i="0" u="none" strike="noStrike" kern="1200" dirty="0">
                          <a:solidFill>
                            <a:schemeClr val="dk1"/>
                          </a:solidFill>
                          <a:effectLst/>
                          <a:latin typeface="+mn-lt"/>
                          <a:ea typeface="+mn-ea"/>
                          <a:cs typeface="+mn-cs"/>
                        </a:rPr>
                        <a:t>Flusso degli eventi</a:t>
                      </a:r>
                      <a:endParaRPr lang="it-IT" dirty="0"/>
                    </a:p>
                  </a:txBody>
                  <a:tcPr/>
                </a:tc>
                <a:tc>
                  <a:txBody>
                    <a:bodyPr/>
                    <a:lstStyle/>
                    <a:p>
                      <a:pPr rtl="0" fontAlgn="base">
                        <a:spcBef>
                          <a:spcPts val="0"/>
                        </a:spcBef>
                        <a:spcAft>
                          <a:spcPts val="0"/>
                        </a:spcAft>
                        <a:buFont typeface="+mj-lt"/>
                        <a:buAutoNum type="arabicPeriod"/>
                      </a:pPr>
                      <a:r>
                        <a:rPr lang="it-IT" b="0" i="0" u="none" strike="noStrike" dirty="0">
                          <a:solidFill>
                            <a:srgbClr val="000000"/>
                          </a:solidFill>
                          <a:effectLst/>
                          <a:latin typeface="+mj-lt"/>
                        </a:rPr>
                        <a:t>Michele vuole cercare il suo smartphone ideale al miglior prezzo. Così apre l’applicazione FindSmartphone e si ritroverà nel menù principale.</a:t>
                      </a:r>
                    </a:p>
                    <a:p>
                      <a:pPr rtl="0" fontAlgn="base">
                        <a:spcBef>
                          <a:spcPts val="0"/>
                        </a:spcBef>
                        <a:spcAft>
                          <a:spcPts val="0"/>
                        </a:spcAft>
                        <a:buFont typeface="+mj-lt"/>
                        <a:buAutoNum type="arabicPeriod"/>
                      </a:pPr>
                      <a:r>
                        <a:rPr lang="it-IT" b="0" i="0" u="none" strike="noStrike" dirty="0">
                          <a:solidFill>
                            <a:srgbClr val="000000"/>
                          </a:solidFill>
                          <a:effectLst/>
                          <a:latin typeface="+mj-lt"/>
                        </a:rPr>
                        <a:t>L’applicazione mostra sulla sinistra un menù a tendina.</a:t>
                      </a:r>
                    </a:p>
                    <a:p>
                      <a:pPr rtl="0" fontAlgn="base">
                        <a:spcBef>
                          <a:spcPts val="0"/>
                        </a:spcBef>
                        <a:spcAft>
                          <a:spcPts val="0"/>
                        </a:spcAft>
                        <a:buFont typeface="+mj-lt"/>
                        <a:buAutoNum type="arabicPeriod"/>
                      </a:pPr>
                      <a:r>
                        <a:rPr lang="it-IT" b="0" i="0" u="none" strike="noStrike" dirty="0">
                          <a:solidFill>
                            <a:srgbClr val="000000"/>
                          </a:solidFill>
                          <a:effectLst/>
                          <a:latin typeface="+mj-lt"/>
                        </a:rPr>
                        <a:t>Michele premendo il menù a tendina  sulla sinistra e selezionando la voce “Preferiti” entrerà in una nuova schermata.</a:t>
                      </a:r>
                    </a:p>
                    <a:p>
                      <a:pPr rtl="0" fontAlgn="base">
                        <a:spcBef>
                          <a:spcPts val="0"/>
                        </a:spcBef>
                        <a:spcAft>
                          <a:spcPts val="0"/>
                        </a:spcAft>
                        <a:buFont typeface="+mj-lt"/>
                        <a:buAutoNum type="arabicPeriod"/>
                      </a:pPr>
                      <a:r>
                        <a:rPr lang="it-IT" b="0" i="0" u="none" strike="noStrike" dirty="0">
                          <a:solidFill>
                            <a:srgbClr val="000000"/>
                          </a:solidFill>
                          <a:effectLst/>
                          <a:latin typeface="+mj-lt"/>
                        </a:rPr>
                        <a:t>L’applicazione mostra un elenco di smartphone preferiti salvati dall’utente Michele.</a:t>
                      </a:r>
                    </a:p>
                  </a:txBody>
                  <a:tcPr marL="66675" marR="66675" marT="66675" marB="66675"/>
                </a:tc>
                <a:extLst>
                  <a:ext uri="{0D108BD9-81ED-4DB2-BD59-A6C34878D82A}">
                    <a16:rowId xmlns:a16="http://schemas.microsoft.com/office/drawing/2014/main" val="377097577"/>
                  </a:ext>
                </a:extLst>
              </a:tr>
            </a:tbl>
          </a:graphicData>
        </a:graphic>
      </p:graphicFrame>
    </p:spTree>
    <p:extLst>
      <p:ext uri="{BB962C8B-B14F-4D97-AF65-F5344CB8AC3E}">
        <p14:creationId xmlns:p14="http://schemas.microsoft.com/office/powerpoint/2010/main" val="10102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4000" b="1" dirty="0"/>
              <a:t>Scenario</a:t>
            </a:r>
            <a:r>
              <a:rPr lang="it-IT" sz="2800" b="1" dirty="0"/>
              <a:t> </a:t>
            </a:r>
            <a:r>
              <a:rPr lang="it-IT" b="1" dirty="0"/>
              <a:t>Registrazione utente</a:t>
            </a:r>
            <a:endParaRPr lang="it-IT" sz="2800" b="1" dirty="0"/>
          </a:p>
        </p:txBody>
      </p:sp>
      <p:graphicFrame>
        <p:nvGraphicFramePr>
          <p:cNvPr id="10" name="Segnaposto contenuto 9"/>
          <p:cNvGraphicFramePr>
            <a:graphicFrameLocks noGrp="1"/>
          </p:cNvGraphicFramePr>
          <p:nvPr>
            <p:ph idx="1"/>
            <p:extLst>
              <p:ext uri="{D42A27DB-BD31-4B8C-83A1-F6EECF244321}">
                <p14:modId xmlns:p14="http://schemas.microsoft.com/office/powerpoint/2010/main" val="199629927"/>
              </p:ext>
            </p:extLst>
          </p:nvPr>
        </p:nvGraphicFramePr>
        <p:xfrm>
          <a:off x="646111" y="1853248"/>
          <a:ext cx="10917532" cy="4559617"/>
        </p:xfrm>
        <a:graphic>
          <a:graphicData uri="http://schemas.openxmlformats.org/drawingml/2006/table">
            <a:tbl>
              <a:tblPr firstRow="1" bandRow="1">
                <a:tableStyleId>{5C22544A-7EE6-4342-B048-85BDC9FD1C3A}</a:tableStyleId>
              </a:tblPr>
              <a:tblGrid>
                <a:gridCol w="5458766">
                  <a:extLst>
                    <a:ext uri="{9D8B030D-6E8A-4147-A177-3AD203B41FA5}">
                      <a16:colId xmlns:a16="http://schemas.microsoft.com/office/drawing/2014/main" val="2547363845"/>
                    </a:ext>
                  </a:extLst>
                </a:gridCol>
                <a:gridCol w="5458766">
                  <a:extLst>
                    <a:ext uri="{9D8B030D-6E8A-4147-A177-3AD203B41FA5}">
                      <a16:colId xmlns:a16="http://schemas.microsoft.com/office/drawing/2014/main" val="856261765"/>
                    </a:ext>
                  </a:extLst>
                </a:gridCol>
              </a:tblGrid>
              <a:tr h="320138">
                <a:tc>
                  <a:txBody>
                    <a:bodyPr/>
                    <a:lstStyle/>
                    <a:p>
                      <a:r>
                        <a:rPr lang="it-IT" sz="1800" b="1" i="0" u="none" strike="noStrike" kern="1200" dirty="0">
                          <a:solidFill>
                            <a:schemeClr val="lt1"/>
                          </a:solidFill>
                          <a:effectLst/>
                          <a:latin typeface="+mn-lt"/>
                          <a:ea typeface="+mn-ea"/>
                          <a:cs typeface="+mn-cs"/>
                        </a:rPr>
                        <a:t>Nome Scenario</a:t>
                      </a:r>
                      <a:endParaRPr lang="it-IT" dirty="0"/>
                    </a:p>
                  </a:txBody>
                  <a:tcPr/>
                </a:tc>
                <a:tc>
                  <a:txBody>
                    <a:bodyPr/>
                    <a:lstStyle/>
                    <a:p>
                      <a:r>
                        <a:rPr lang="it-IT" sz="1800" b="1" i="0" u="none" strike="noStrike" kern="1200" dirty="0">
                          <a:solidFill>
                            <a:schemeClr val="lt1"/>
                          </a:solidFill>
                          <a:effectLst/>
                          <a:latin typeface="+mn-lt"/>
                          <a:ea typeface="+mn-ea"/>
                          <a:cs typeface="+mn-cs"/>
                        </a:rPr>
                        <a:t>Registrazione utente</a:t>
                      </a:r>
                      <a:endParaRPr lang="it-IT" dirty="0"/>
                    </a:p>
                  </a:txBody>
                  <a:tcPr/>
                </a:tc>
                <a:extLst>
                  <a:ext uri="{0D108BD9-81ED-4DB2-BD59-A6C34878D82A}">
                    <a16:rowId xmlns:a16="http://schemas.microsoft.com/office/drawing/2014/main" val="1101315677"/>
                  </a:ext>
                </a:extLst>
              </a:tr>
              <a:tr h="356821">
                <a:tc>
                  <a:txBody>
                    <a:bodyPr/>
                    <a:lstStyle/>
                    <a:p>
                      <a:r>
                        <a:rPr lang="it-IT" sz="1800" b="1" i="0" u="none" strike="noStrike" kern="1200" dirty="0">
                          <a:solidFill>
                            <a:schemeClr val="dk1"/>
                          </a:solidFill>
                          <a:effectLst/>
                          <a:latin typeface="+mn-lt"/>
                          <a:ea typeface="+mn-ea"/>
                          <a:cs typeface="+mn-cs"/>
                        </a:rPr>
                        <a:t>Partecipanti</a:t>
                      </a:r>
                      <a:endParaRPr lang="it-IT" dirty="0"/>
                    </a:p>
                  </a:txBody>
                  <a:tcPr/>
                </a:tc>
                <a:tc>
                  <a:txBody>
                    <a:bodyPr/>
                    <a:lstStyle/>
                    <a:p>
                      <a:pPr rtl="0" fontAlgn="t">
                        <a:spcBef>
                          <a:spcPts val="0"/>
                        </a:spcBef>
                        <a:spcAft>
                          <a:spcPts val="0"/>
                        </a:spcAft>
                      </a:pPr>
                      <a:r>
                        <a:rPr lang="it-IT" b="0" i="0" u="none" strike="noStrike" dirty="0">
                          <a:solidFill>
                            <a:srgbClr val="000000"/>
                          </a:solidFill>
                          <a:effectLst/>
                          <a:latin typeface="Arial" panose="020B0604020202020204" pitchFamily="34" charset="0"/>
                        </a:rPr>
                        <a:t>Francesco: Utente</a:t>
                      </a:r>
                      <a:endParaRPr lang="it-IT" dirty="0">
                        <a:effectLst/>
                      </a:endParaRPr>
                    </a:p>
                  </a:txBody>
                  <a:tcPr marL="66675" marR="66675" marT="66675" marB="66675"/>
                </a:tc>
                <a:extLst>
                  <a:ext uri="{0D108BD9-81ED-4DB2-BD59-A6C34878D82A}">
                    <a16:rowId xmlns:a16="http://schemas.microsoft.com/office/drawing/2014/main" val="4194790541"/>
                  </a:ext>
                </a:extLst>
              </a:tr>
              <a:tr h="3786187">
                <a:tc>
                  <a:txBody>
                    <a:bodyPr/>
                    <a:lstStyle/>
                    <a:p>
                      <a:r>
                        <a:rPr lang="it-IT" sz="1800" b="1" i="0" u="none" strike="noStrike" kern="1200" dirty="0">
                          <a:solidFill>
                            <a:schemeClr val="dk1"/>
                          </a:solidFill>
                          <a:effectLst/>
                          <a:latin typeface="+mn-lt"/>
                          <a:ea typeface="+mn-ea"/>
                          <a:cs typeface="+mn-cs"/>
                        </a:rPr>
                        <a:t>Flusso degli eventi</a:t>
                      </a:r>
                      <a:endParaRPr lang="it-IT" dirty="0"/>
                    </a:p>
                  </a:txBody>
                  <a:tcPr/>
                </a:tc>
                <a:tc>
                  <a:txBody>
                    <a:bodyPr/>
                    <a:lstStyle/>
                    <a:p>
                      <a:pPr rtl="0" fontAlgn="base">
                        <a:spcBef>
                          <a:spcPts val="0"/>
                        </a:spcBef>
                        <a:spcAft>
                          <a:spcPts val="0"/>
                        </a:spcAft>
                        <a:buFont typeface="+mj-lt"/>
                        <a:buAutoNum type="arabicPeriod"/>
                      </a:pPr>
                      <a:r>
                        <a:rPr lang="it-IT" b="0" i="0" u="none" strike="noStrike" dirty="0">
                          <a:solidFill>
                            <a:srgbClr val="000000"/>
                          </a:solidFill>
                          <a:effectLst/>
                          <a:latin typeface="+mj-lt"/>
                        </a:rPr>
                        <a:t>Francesco apre l’applicazione “FindSmartphone” e si trova nella home.</a:t>
                      </a:r>
                    </a:p>
                    <a:p>
                      <a:pPr rtl="0" fontAlgn="base">
                        <a:spcBef>
                          <a:spcPts val="0"/>
                        </a:spcBef>
                        <a:spcAft>
                          <a:spcPts val="0"/>
                        </a:spcAft>
                        <a:buFont typeface="+mj-lt"/>
                        <a:buAutoNum type="arabicPeriod"/>
                      </a:pPr>
                      <a:r>
                        <a:rPr lang="it-IT" b="0" i="0" u="none" strike="noStrike" dirty="0">
                          <a:solidFill>
                            <a:srgbClr val="000000"/>
                          </a:solidFill>
                          <a:effectLst/>
                          <a:latin typeface="+mj-lt"/>
                        </a:rPr>
                        <a:t>L’applicazione mostra sulla sinistra un menù a tendina.</a:t>
                      </a:r>
                    </a:p>
                    <a:p>
                      <a:pPr rtl="0" fontAlgn="base">
                        <a:spcBef>
                          <a:spcPts val="0"/>
                        </a:spcBef>
                        <a:spcAft>
                          <a:spcPts val="0"/>
                        </a:spcAft>
                        <a:buFont typeface="+mj-lt"/>
                        <a:buAutoNum type="arabicPeriod"/>
                      </a:pPr>
                      <a:r>
                        <a:rPr lang="it-IT" b="0" i="0" u="none" strike="noStrike" dirty="0">
                          <a:solidFill>
                            <a:srgbClr val="000000"/>
                          </a:solidFill>
                          <a:effectLst/>
                          <a:latin typeface="+mj-lt"/>
                        </a:rPr>
                        <a:t>Francesco premendo il menù a tendina  sulla sinistra e selezionando la voce “Registrati” entrerà in una nuova schermata.</a:t>
                      </a:r>
                    </a:p>
                    <a:p>
                      <a:pPr rtl="0" fontAlgn="base">
                        <a:spcBef>
                          <a:spcPts val="0"/>
                        </a:spcBef>
                        <a:spcAft>
                          <a:spcPts val="0"/>
                        </a:spcAft>
                        <a:buFont typeface="+mj-lt"/>
                        <a:buAutoNum type="arabicPeriod"/>
                      </a:pPr>
                      <a:r>
                        <a:rPr lang="it-IT" b="0" i="0" u="none" strike="noStrike" dirty="0">
                          <a:solidFill>
                            <a:srgbClr val="000000"/>
                          </a:solidFill>
                          <a:effectLst/>
                          <a:latin typeface="+mj-lt"/>
                        </a:rPr>
                        <a:t>La schermata “Registrazione” mostrerà dei campi di testo che Francesco dovrà compilare.</a:t>
                      </a:r>
                    </a:p>
                    <a:p>
                      <a:pPr rtl="0" fontAlgn="base">
                        <a:spcBef>
                          <a:spcPts val="0"/>
                        </a:spcBef>
                        <a:spcAft>
                          <a:spcPts val="0"/>
                        </a:spcAft>
                        <a:buFont typeface="+mj-lt"/>
                        <a:buAutoNum type="arabicPeriod"/>
                      </a:pPr>
                      <a:r>
                        <a:rPr lang="it-IT" b="0" i="0" u="none" strike="noStrike" dirty="0">
                          <a:solidFill>
                            <a:srgbClr val="000000"/>
                          </a:solidFill>
                          <a:effectLst/>
                          <a:latin typeface="+mj-lt"/>
                        </a:rPr>
                        <a:t>Finita la compilazione Francesco cliccherà sul pulsante  “Registrati”.</a:t>
                      </a:r>
                    </a:p>
                    <a:p>
                      <a:pPr rtl="0" fontAlgn="base">
                        <a:spcBef>
                          <a:spcPts val="0"/>
                        </a:spcBef>
                        <a:spcAft>
                          <a:spcPts val="0"/>
                        </a:spcAft>
                        <a:buFont typeface="+mj-lt"/>
                        <a:buAutoNum type="arabicPeriod"/>
                      </a:pPr>
                      <a:r>
                        <a:rPr lang="it-IT" b="0" i="0" u="none" strike="noStrike" dirty="0">
                          <a:solidFill>
                            <a:srgbClr val="000000"/>
                          </a:solidFill>
                          <a:effectLst/>
                          <a:latin typeface="+mj-lt"/>
                        </a:rPr>
                        <a:t>L’applicazione informa Francesco che l’operazione è andata a buon fine.</a:t>
                      </a:r>
                    </a:p>
                  </a:txBody>
                  <a:tcPr marL="66675" marR="66675" marT="66675" marB="66675"/>
                </a:tc>
                <a:extLst>
                  <a:ext uri="{0D108BD9-81ED-4DB2-BD59-A6C34878D82A}">
                    <a16:rowId xmlns:a16="http://schemas.microsoft.com/office/drawing/2014/main" val="377097577"/>
                  </a:ext>
                </a:extLst>
              </a:tr>
            </a:tbl>
          </a:graphicData>
        </a:graphic>
      </p:graphicFrame>
    </p:spTree>
    <p:extLst>
      <p:ext uri="{BB962C8B-B14F-4D97-AF65-F5344CB8AC3E}">
        <p14:creationId xmlns:p14="http://schemas.microsoft.com/office/powerpoint/2010/main" val="1449151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4000" b="1" dirty="0"/>
              <a:t>Scenario</a:t>
            </a:r>
            <a:r>
              <a:rPr lang="it-IT" sz="2800" b="1" dirty="0"/>
              <a:t> </a:t>
            </a:r>
            <a:r>
              <a:rPr lang="it-IT" b="1" dirty="0"/>
              <a:t>Login utente</a:t>
            </a:r>
            <a:endParaRPr lang="it-IT" sz="2800" b="1" dirty="0"/>
          </a:p>
        </p:txBody>
      </p:sp>
      <p:graphicFrame>
        <p:nvGraphicFramePr>
          <p:cNvPr id="10" name="Segnaposto contenuto 9"/>
          <p:cNvGraphicFramePr>
            <a:graphicFrameLocks noGrp="1"/>
          </p:cNvGraphicFramePr>
          <p:nvPr>
            <p:ph idx="1"/>
            <p:extLst>
              <p:ext uri="{D42A27DB-BD31-4B8C-83A1-F6EECF244321}">
                <p14:modId xmlns:p14="http://schemas.microsoft.com/office/powerpoint/2010/main" val="2295821466"/>
              </p:ext>
            </p:extLst>
          </p:nvPr>
        </p:nvGraphicFramePr>
        <p:xfrm>
          <a:off x="646111" y="1853248"/>
          <a:ext cx="10917532" cy="4559617"/>
        </p:xfrm>
        <a:graphic>
          <a:graphicData uri="http://schemas.openxmlformats.org/drawingml/2006/table">
            <a:tbl>
              <a:tblPr firstRow="1" bandRow="1">
                <a:tableStyleId>{5C22544A-7EE6-4342-B048-85BDC9FD1C3A}</a:tableStyleId>
              </a:tblPr>
              <a:tblGrid>
                <a:gridCol w="5458766">
                  <a:extLst>
                    <a:ext uri="{9D8B030D-6E8A-4147-A177-3AD203B41FA5}">
                      <a16:colId xmlns:a16="http://schemas.microsoft.com/office/drawing/2014/main" val="2547363845"/>
                    </a:ext>
                  </a:extLst>
                </a:gridCol>
                <a:gridCol w="5458766">
                  <a:extLst>
                    <a:ext uri="{9D8B030D-6E8A-4147-A177-3AD203B41FA5}">
                      <a16:colId xmlns:a16="http://schemas.microsoft.com/office/drawing/2014/main" val="856261765"/>
                    </a:ext>
                  </a:extLst>
                </a:gridCol>
              </a:tblGrid>
              <a:tr h="320138">
                <a:tc>
                  <a:txBody>
                    <a:bodyPr/>
                    <a:lstStyle/>
                    <a:p>
                      <a:r>
                        <a:rPr lang="it-IT" sz="1800" b="1" i="0" u="none" strike="noStrike" kern="1200" dirty="0">
                          <a:solidFill>
                            <a:schemeClr val="lt1"/>
                          </a:solidFill>
                          <a:effectLst/>
                          <a:latin typeface="+mn-lt"/>
                          <a:ea typeface="+mn-ea"/>
                          <a:cs typeface="+mn-cs"/>
                        </a:rPr>
                        <a:t>Nome Scenario</a:t>
                      </a:r>
                      <a:endParaRPr lang="it-IT" dirty="0"/>
                    </a:p>
                  </a:txBody>
                  <a:tcPr/>
                </a:tc>
                <a:tc>
                  <a:txBody>
                    <a:bodyPr/>
                    <a:lstStyle/>
                    <a:p>
                      <a:r>
                        <a:rPr lang="it-IT" sz="1800" b="1" i="0" u="none" strike="noStrike" kern="1200" dirty="0">
                          <a:solidFill>
                            <a:schemeClr val="lt1"/>
                          </a:solidFill>
                          <a:effectLst/>
                          <a:latin typeface="+mn-lt"/>
                          <a:ea typeface="+mn-ea"/>
                          <a:cs typeface="+mn-cs"/>
                        </a:rPr>
                        <a:t>Login utente</a:t>
                      </a:r>
                      <a:endParaRPr lang="it-IT" dirty="0"/>
                    </a:p>
                  </a:txBody>
                  <a:tcPr/>
                </a:tc>
                <a:extLst>
                  <a:ext uri="{0D108BD9-81ED-4DB2-BD59-A6C34878D82A}">
                    <a16:rowId xmlns:a16="http://schemas.microsoft.com/office/drawing/2014/main" val="1101315677"/>
                  </a:ext>
                </a:extLst>
              </a:tr>
              <a:tr h="356821">
                <a:tc>
                  <a:txBody>
                    <a:bodyPr/>
                    <a:lstStyle/>
                    <a:p>
                      <a:r>
                        <a:rPr lang="it-IT" sz="1800" b="1" i="0" u="none" strike="noStrike" kern="1200" dirty="0">
                          <a:solidFill>
                            <a:schemeClr val="dk1"/>
                          </a:solidFill>
                          <a:effectLst/>
                          <a:latin typeface="+mn-lt"/>
                          <a:ea typeface="+mn-ea"/>
                          <a:cs typeface="+mn-cs"/>
                        </a:rPr>
                        <a:t>Partecipanti</a:t>
                      </a:r>
                      <a:endParaRPr lang="it-IT" dirty="0"/>
                    </a:p>
                  </a:txBody>
                  <a:tcPr/>
                </a:tc>
                <a:tc>
                  <a:txBody>
                    <a:bodyPr/>
                    <a:lstStyle/>
                    <a:p>
                      <a:pPr rtl="0" fontAlgn="t">
                        <a:spcBef>
                          <a:spcPts val="0"/>
                        </a:spcBef>
                        <a:spcAft>
                          <a:spcPts val="0"/>
                        </a:spcAft>
                      </a:pPr>
                      <a:r>
                        <a:rPr lang="it-IT" b="0" i="0" u="none" strike="noStrike" dirty="0">
                          <a:solidFill>
                            <a:srgbClr val="000000"/>
                          </a:solidFill>
                          <a:effectLst/>
                          <a:latin typeface="Arial" panose="020B0604020202020204" pitchFamily="34" charset="0"/>
                        </a:rPr>
                        <a:t>Michele: Utente</a:t>
                      </a:r>
                      <a:endParaRPr lang="it-IT" dirty="0">
                        <a:effectLst/>
                      </a:endParaRPr>
                    </a:p>
                  </a:txBody>
                  <a:tcPr marL="66675" marR="66675" marT="66675" marB="66675"/>
                </a:tc>
                <a:extLst>
                  <a:ext uri="{0D108BD9-81ED-4DB2-BD59-A6C34878D82A}">
                    <a16:rowId xmlns:a16="http://schemas.microsoft.com/office/drawing/2014/main" val="4194790541"/>
                  </a:ext>
                </a:extLst>
              </a:tr>
              <a:tr h="3786187">
                <a:tc>
                  <a:txBody>
                    <a:bodyPr/>
                    <a:lstStyle/>
                    <a:p>
                      <a:r>
                        <a:rPr lang="it-IT" sz="1800" b="1" i="0" u="none" strike="noStrike" kern="1200" dirty="0">
                          <a:solidFill>
                            <a:schemeClr val="dk1"/>
                          </a:solidFill>
                          <a:effectLst/>
                          <a:latin typeface="+mn-lt"/>
                          <a:ea typeface="+mn-ea"/>
                          <a:cs typeface="+mn-cs"/>
                        </a:rPr>
                        <a:t>Flusso degli eventi</a:t>
                      </a:r>
                      <a:endParaRPr lang="it-IT" dirty="0"/>
                    </a:p>
                  </a:txBody>
                  <a:tcPr/>
                </a:tc>
                <a:tc>
                  <a:txBody>
                    <a:bodyPr/>
                    <a:lstStyle/>
                    <a:p>
                      <a:pPr rtl="0" fontAlgn="base"/>
                      <a:r>
                        <a:rPr lang="it-IT" sz="1800" b="0" i="0" u="none" strike="noStrike" kern="1200" dirty="0">
                          <a:solidFill>
                            <a:schemeClr val="dk1"/>
                          </a:solidFill>
                          <a:effectLst/>
                          <a:latin typeface="+mn-lt"/>
                          <a:ea typeface="+mn-ea"/>
                          <a:cs typeface="+mn-cs"/>
                        </a:rPr>
                        <a:t>1- Michele apre l’applicazione “FindSmartphone” e si trova nella home.</a:t>
                      </a:r>
                    </a:p>
                    <a:p>
                      <a:pPr rtl="0" fontAlgn="base"/>
                      <a:r>
                        <a:rPr lang="it-IT" sz="1800" b="0" i="0" u="none" strike="noStrike" kern="1200" dirty="0">
                          <a:solidFill>
                            <a:schemeClr val="dk1"/>
                          </a:solidFill>
                          <a:effectLst/>
                          <a:latin typeface="+mn-lt"/>
                          <a:ea typeface="+mn-ea"/>
                          <a:cs typeface="+mn-cs"/>
                        </a:rPr>
                        <a:t>2- L’applicazione mostra sulla sinistra un menù a tendina.</a:t>
                      </a:r>
                    </a:p>
                    <a:p>
                      <a:pPr rtl="0" fontAlgn="base"/>
                      <a:r>
                        <a:rPr lang="it-IT" sz="1800" b="0" i="0" u="none" strike="noStrike" kern="1200" dirty="0">
                          <a:solidFill>
                            <a:schemeClr val="dk1"/>
                          </a:solidFill>
                          <a:effectLst/>
                          <a:latin typeface="+mn-lt"/>
                          <a:ea typeface="+mn-ea"/>
                          <a:cs typeface="+mn-cs"/>
                        </a:rPr>
                        <a:t>3- Michele premendo il menù a tendina  sulla sinistra e selezionando la voce “Login” entrerà in una nuova schermata.</a:t>
                      </a:r>
                    </a:p>
                    <a:p>
                      <a:pPr rtl="0" fontAlgn="base"/>
                      <a:r>
                        <a:rPr lang="it-IT" sz="1800" b="0" i="0" u="none" strike="noStrike" kern="1200" dirty="0">
                          <a:solidFill>
                            <a:schemeClr val="dk1"/>
                          </a:solidFill>
                          <a:effectLst/>
                          <a:latin typeface="+mn-lt"/>
                          <a:ea typeface="+mn-ea"/>
                          <a:cs typeface="+mn-cs"/>
                        </a:rPr>
                        <a:t>4- La schermata “Login” mostrerà dei campi di testo che Michele dovrà compilare.</a:t>
                      </a:r>
                    </a:p>
                    <a:p>
                      <a:pPr rtl="0" fontAlgn="base"/>
                      <a:r>
                        <a:rPr lang="it-IT" sz="1800" b="0" i="0" u="none" strike="noStrike" kern="1200" dirty="0">
                          <a:solidFill>
                            <a:schemeClr val="dk1"/>
                          </a:solidFill>
                          <a:effectLst/>
                          <a:latin typeface="+mn-lt"/>
                          <a:ea typeface="+mn-ea"/>
                          <a:cs typeface="+mn-cs"/>
                        </a:rPr>
                        <a:t>5- Finita la compilazione </a:t>
                      </a:r>
                      <a:r>
                        <a:rPr lang="it-IT" sz="1800" b="0" i="0" u="none" strike="noStrike" kern="1200" dirty="0" err="1">
                          <a:solidFill>
                            <a:schemeClr val="dk1"/>
                          </a:solidFill>
                          <a:effectLst/>
                          <a:latin typeface="+mn-lt"/>
                          <a:ea typeface="+mn-ea"/>
                          <a:cs typeface="+mn-cs"/>
                        </a:rPr>
                        <a:t>MIchele</a:t>
                      </a:r>
                      <a:r>
                        <a:rPr lang="it-IT" sz="1800" b="0" i="0" u="none" strike="noStrike" kern="1200" dirty="0">
                          <a:solidFill>
                            <a:schemeClr val="dk1"/>
                          </a:solidFill>
                          <a:effectLst/>
                          <a:latin typeface="+mn-lt"/>
                          <a:ea typeface="+mn-ea"/>
                          <a:cs typeface="+mn-cs"/>
                        </a:rPr>
                        <a:t> cliccherà sul pulsante  “Login”.</a:t>
                      </a:r>
                    </a:p>
                    <a:p>
                      <a:pPr rtl="0" fontAlgn="base"/>
                      <a:r>
                        <a:rPr lang="it-IT" sz="1800" b="0" i="0" u="none" strike="noStrike" kern="1200" dirty="0">
                          <a:solidFill>
                            <a:schemeClr val="dk1"/>
                          </a:solidFill>
                          <a:effectLst/>
                          <a:latin typeface="+mn-lt"/>
                          <a:ea typeface="+mn-ea"/>
                          <a:cs typeface="+mn-cs"/>
                        </a:rPr>
                        <a:t>6-L’applicazione informa Michele che l’operazione è andata a buon fine.</a:t>
                      </a:r>
                    </a:p>
                  </a:txBody>
                  <a:tcPr marL="66675" marR="66675" marT="66675" marB="66675"/>
                </a:tc>
                <a:extLst>
                  <a:ext uri="{0D108BD9-81ED-4DB2-BD59-A6C34878D82A}">
                    <a16:rowId xmlns:a16="http://schemas.microsoft.com/office/drawing/2014/main" val="377097577"/>
                  </a:ext>
                </a:extLst>
              </a:tr>
            </a:tbl>
          </a:graphicData>
        </a:graphic>
      </p:graphicFrame>
    </p:spTree>
    <p:extLst>
      <p:ext uri="{BB962C8B-B14F-4D97-AF65-F5344CB8AC3E}">
        <p14:creationId xmlns:p14="http://schemas.microsoft.com/office/powerpoint/2010/main" val="1074835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4000" b="1" dirty="0"/>
              <a:t>Caso D’uso </a:t>
            </a:r>
            <a:r>
              <a:rPr lang="it-IT" b="1" dirty="0"/>
              <a:t>Cercare Smartphone</a:t>
            </a:r>
            <a:br>
              <a:rPr lang="it-IT" sz="2800" b="1" dirty="0"/>
            </a:br>
            <a:endParaRPr lang="it-IT" sz="2800" b="1"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584109331"/>
              </p:ext>
            </p:extLst>
          </p:nvPr>
        </p:nvGraphicFramePr>
        <p:xfrm>
          <a:off x="1103313" y="2052638"/>
          <a:ext cx="8947150" cy="4561840"/>
        </p:xfrm>
        <a:graphic>
          <a:graphicData uri="http://schemas.openxmlformats.org/drawingml/2006/table">
            <a:tbl>
              <a:tblPr firstRow="1" bandRow="1">
                <a:tableStyleId>{5C22544A-7EE6-4342-B048-85BDC9FD1C3A}</a:tableStyleId>
              </a:tblPr>
              <a:tblGrid>
                <a:gridCol w="4473575">
                  <a:extLst>
                    <a:ext uri="{9D8B030D-6E8A-4147-A177-3AD203B41FA5}">
                      <a16:colId xmlns:a16="http://schemas.microsoft.com/office/drawing/2014/main" val="145262881"/>
                    </a:ext>
                  </a:extLst>
                </a:gridCol>
                <a:gridCol w="4473575">
                  <a:extLst>
                    <a:ext uri="{9D8B030D-6E8A-4147-A177-3AD203B41FA5}">
                      <a16:colId xmlns:a16="http://schemas.microsoft.com/office/drawing/2014/main" val="3696449839"/>
                    </a:ext>
                  </a:extLst>
                </a:gridCol>
              </a:tblGrid>
              <a:tr h="370840">
                <a:tc>
                  <a:txBody>
                    <a:bodyPr/>
                    <a:lstStyle/>
                    <a:p>
                      <a:pPr rtl="0" fontAlgn="t">
                        <a:spcBef>
                          <a:spcPts val="0"/>
                        </a:spcBef>
                        <a:spcAft>
                          <a:spcPts val="0"/>
                        </a:spcAft>
                      </a:pPr>
                      <a:r>
                        <a:rPr lang="it-IT" b="1" i="0" u="none" strike="noStrike" dirty="0">
                          <a:solidFill>
                            <a:schemeClr val="tx1"/>
                          </a:solidFill>
                          <a:effectLst/>
                          <a:latin typeface="Arial" panose="020B0604020202020204" pitchFamily="34" charset="0"/>
                        </a:rPr>
                        <a:t>Nome Caso d’uso</a:t>
                      </a:r>
                      <a:endParaRPr lang="it-IT" dirty="0">
                        <a:solidFill>
                          <a:schemeClr val="tx1"/>
                        </a:solidFill>
                        <a:effectLst/>
                      </a:endParaRPr>
                    </a:p>
                  </a:txBody>
                  <a:tcPr marL="66675" marR="66675" marT="66675" marB="66675"/>
                </a:tc>
                <a:tc>
                  <a:txBody>
                    <a:bodyPr/>
                    <a:lstStyle/>
                    <a:p>
                      <a:r>
                        <a:rPr lang="it-IT" sz="1800" b="0" i="0" u="none" strike="noStrike" kern="1200" dirty="0" err="1">
                          <a:solidFill>
                            <a:schemeClr val="lt1"/>
                          </a:solidFill>
                          <a:effectLst/>
                          <a:latin typeface="+mn-lt"/>
                          <a:ea typeface="+mn-ea"/>
                          <a:cs typeface="+mn-cs"/>
                        </a:rPr>
                        <a:t>CercareSmartphone</a:t>
                      </a:r>
                      <a:endParaRPr lang="it-IT" dirty="0"/>
                    </a:p>
                  </a:txBody>
                  <a:tcPr/>
                </a:tc>
                <a:extLst>
                  <a:ext uri="{0D108BD9-81ED-4DB2-BD59-A6C34878D82A}">
                    <a16:rowId xmlns:a16="http://schemas.microsoft.com/office/drawing/2014/main" val="2321706606"/>
                  </a:ext>
                </a:extLst>
              </a:tr>
              <a:tr h="370840">
                <a:tc>
                  <a:txBody>
                    <a:bodyPr/>
                    <a:lstStyle/>
                    <a:p>
                      <a:r>
                        <a:rPr lang="it-IT" sz="1800" b="1" i="0" u="none" strike="noStrike" kern="1200" dirty="0">
                          <a:solidFill>
                            <a:schemeClr val="dk1"/>
                          </a:solidFill>
                          <a:effectLst/>
                          <a:latin typeface="+mn-lt"/>
                          <a:ea typeface="+mn-ea"/>
                          <a:cs typeface="+mn-cs"/>
                        </a:rPr>
                        <a:t>Attore</a:t>
                      </a:r>
                      <a:endParaRPr lang="it-IT" dirty="0"/>
                    </a:p>
                  </a:txBody>
                  <a:tcPr/>
                </a:tc>
                <a:tc>
                  <a:txBody>
                    <a:bodyPr/>
                    <a:lstStyle/>
                    <a:p>
                      <a:r>
                        <a:rPr lang="it-IT" sz="1800" b="0" i="0" u="none" strike="noStrike" kern="1200" dirty="0">
                          <a:solidFill>
                            <a:schemeClr val="dk1"/>
                          </a:solidFill>
                          <a:effectLst/>
                          <a:latin typeface="+mn-lt"/>
                          <a:ea typeface="+mn-ea"/>
                          <a:cs typeface="+mn-cs"/>
                        </a:rPr>
                        <a:t>Utente</a:t>
                      </a:r>
                      <a:endParaRPr lang="it-IT" dirty="0"/>
                    </a:p>
                  </a:txBody>
                  <a:tcPr/>
                </a:tc>
                <a:extLst>
                  <a:ext uri="{0D108BD9-81ED-4DB2-BD59-A6C34878D82A}">
                    <a16:rowId xmlns:a16="http://schemas.microsoft.com/office/drawing/2014/main" val="609451276"/>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Flusso degli eventi</a:t>
                      </a:r>
                      <a:endParaRPr lang="it-IT" dirty="0">
                        <a:effectLst/>
                      </a:endParaRPr>
                    </a:p>
                  </a:txBody>
                  <a:tcPr marL="66675" marR="66675" marT="66675" marB="66675"/>
                </a:tc>
                <a:tc>
                  <a:txBody>
                    <a:bodyPr/>
                    <a:lstStyle/>
                    <a:p>
                      <a:pPr rtl="0" fontAlgn="base">
                        <a:spcBef>
                          <a:spcPts val="0"/>
                        </a:spcBef>
                        <a:spcAft>
                          <a:spcPts val="0"/>
                        </a:spcAft>
                        <a:buFont typeface="+mj-lt"/>
                        <a:buAutoNum type="arabicPeriod"/>
                      </a:pPr>
                      <a:r>
                        <a:rPr lang="it-IT" b="0" i="0" u="none" strike="noStrike" dirty="0">
                          <a:solidFill>
                            <a:srgbClr val="000000"/>
                          </a:solidFill>
                          <a:effectLst/>
                          <a:latin typeface="+mj-lt"/>
                        </a:rPr>
                        <a:t>L’Utente scrive nel campo di testo il modello da cercare.</a:t>
                      </a:r>
                    </a:p>
                    <a:p>
                      <a:pPr rtl="0" fontAlgn="base">
                        <a:spcBef>
                          <a:spcPts val="0"/>
                        </a:spcBef>
                        <a:spcAft>
                          <a:spcPts val="0"/>
                        </a:spcAft>
                        <a:buFont typeface="+mj-lt"/>
                        <a:buAutoNum type="arabicPeriod"/>
                      </a:pPr>
                      <a:r>
                        <a:rPr lang="it-IT" b="0" i="0" u="none" strike="noStrike" dirty="0">
                          <a:solidFill>
                            <a:srgbClr val="000000"/>
                          </a:solidFill>
                          <a:effectLst/>
                          <a:latin typeface="+mj-lt"/>
                        </a:rPr>
                        <a:t>L’utente preme il pulsante “Cerca” che avvia la funzione di ricerca.</a:t>
                      </a:r>
                    </a:p>
                    <a:p>
                      <a:pPr rtl="0" fontAlgn="base">
                        <a:spcBef>
                          <a:spcPts val="0"/>
                        </a:spcBef>
                        <a:spcAft>
                          <a:spcPts val="0"/>
                        </a:spcAft>
                        <a:buFont typeface="+mj-lt"/>
                        <a:buAutoNum type="arabicPeriod"/>
                      </a:pPr>
                      <a:r>
                        <a:rPr lang="it-IT" b="0" i="0" u="none" strike="noStrike" dirty="0">
                          <a:solidFill>
                            <a:srgbClr val="000000"/>
                          </a:solidFill>
                          <a:effectLst/>
                          <a:latin typeface="+mj-lt"/>
                        </a:rPr>
                        <a:t>L’applicazione mostra i risultati in una nuova finestra</a:t>
                      </a:r>
                    </a:p>
                  </a:txBody>
                  <a:tcPr marL="66675" marR="66675" marT="66675" marB="66675"/>
                </a:tc>
                <a:extLst>
                  <a:ext uri="{0D108BD9-81ED-4DB2-BD59-A6C34878D82A}">
                    <a16:rowId xmlns:a16="http://schemas.microsoft.com/office/drawing/2014/main" val="2048509839"/>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Condizione di entrata</a:t>
                      </a:r>
                      <a:endParaRPr lang="it-IT" dirty="0">
                        <a:effectLst/>
                      </a:endParaRPr>
                    </a:p>
                  </a:txBody>
                  <a:tcPr marL="66675" marR="66675" marT="66675" marB="66675"/>
                </a:tc>
                <a:tc>
                  <a:txBody>
                    <a:bodyPr/>
                    <a:lstStyle/>
                    <a:p>
                      <a:pPr marL="457200" rtl="0" fontAlgn="t">
                        <a:spcBef>
                          <a:spcPts val="0"/>
                        </a:spcBef>
                        <a:spcAft>
                          <a:spcPts val="0"/>
                        </a:spcAft>
                      </a:pPr>
                      <a:r>
                        <a:rPr lang="it-IT" b="0" i="0" u="none" strike="noStrike" dirty="0">
                          <a:solidFill>
                            <a:srgbClr val="000000"/>
                          </a:solidFill>
                          <a:effectLst/>
                          <a:latin typeface="+mj-lt"/>
                        </a:rPr>
                        <a:t>L’utente avvia l’applicazione e si trova nella schermata Home</a:t>
                      </a:r>
                      <a:endParaRPr lang="it-IT" dirty="0">
                        <a:effectLst/>
                        <a:latin typeface="+mj-lt"/>
                      </a:endParaRPr>
                    </a:p>
                  </a:txBody>
                  <a:tcPr marL="66675" marR="66675" marT="66675" marB="66675"/>
                </a:tc>
                <a:extLst>
                  <a:ext uri="{0D108BD9-81ED-4DB2-BD59-A6C34878D82A}">
                    <a16:rowId xmlns:a16="http://schemas.microsoft.com/office/drawing/2014/main" val="3131972659"/>
                  </a:ext>
                </a:extLst>
              </a:tr>
              <a:tr h="370840">
                <a:tc>
                  <a:txBody>
                    <a:bodyPr/>
                    <a:lstStyle/>
                    <a:p>
                      <a:r>
                        <a:rPr lang="it-IT" sz="1800" b="1" i="0" u="none" strike="noStrike" kern="1200" dirty="0">
                          <a:solidFill>
                            <a:schemeClr val="dk1"/>
                          </a:solidFill>
                          <a:effectLst/>
                          <a:latin typeface="+mn-lt"/>
                          <a:ea typeface="+mn-ea"/>
                          <a:cs typeface="+mn-cs"/>
                        </a:rPr>
                        <a:t>Condizione di uscita</a:t>
                      </a:r>
                      <a:endParaRPr lang="it-IT" dirty="0"/>
                    </a:p>
                  </a:txBody>
                  <a:tcPr/>
                </a:tc>
                <a:tc>
                  <a:txBody>
                    <a:bodyPr/>
                    <a:lstStyle/>
                    <a:p>
                      <a:r>
                        <a:rPr lang="it-IT" sz="1800" b="0" i="0" u="none" strike="noStrike" kern="1200" dirty="0">
                          <a:solidFill>
                            <a:schemeClr val="dk1"/>
                          </a:solidFill>
                          <a:effectLst/>
                          <a:latin typeface="+mn-lt"/>
                          <a:ea typeface="+mn-ea"/>
                          <a:cs typeface="+mn-cs"/>
                        </a:rPr>
                        <a:t>L’applicazione mostra i risultati della ricerca.</a:t>
                      </a:r>
                      <a:endParaRPr lang="it-IT" dirty="0"/>
                    </a:p>
                  </a:txBody>
                  <a:tcPr/>
                </a:tc>
                <a:extLst>
                  <a:ext uri="{0D108BD9-81ED-4DB2-BD59-A6C34878D82A}">
                    <a16:rowId xmlns:a16="http://schemas.microsoft.com/office/drawing/2014/main" val="3394173756"/>
                  </a:ext>
                </a:extLst>
              </a:tr>
              <a:tr h="370840">
                <a:tc>
                  <a:txBody>
                    <a:bodyPr/>
                    <a:lstStyle/>
                    <a:p>
                      <a:r>
                        <a:rPr lang="it-IT" sz="1800" b="1" i="0" u="none" strike="noStrike" kern="1200" dirty="0">
                          <a:solidFill>
                            <a:schemeClr val="dk1"/>
                          </a:solidFill>
                          <a:effectLst/>
                          <a:latin typeface="+mn-lt"/>
                          <a:ea typeface="+mn-ea"/>
                          <a:cs typeface="+mn-cs"/>
                        </a:rPr>
                        <a:t>Eccezioni</a:t>
                      </a:r>
                      <a:endParaRPr lang="it-IT" dirty="0"/>
                    </a:p>
                  </a:txBody>
                  <a:tcPr/>
                </a:tc>
                <a:tc>
                  <a:txBody>
                    <a:bodyPr/>
                    <a:lstStyle/>
                    <a:p>
                      <a:pPr rtl="0" fontAlgn="base">
                        <a:spcBef>
                          <a:spcPts val="0"/>
                        </a:spcBef>
                        <a:spcAft>
                          <a:spcPts val="0"/>
                        </a:spcAft>
                        <a:buFont typeface="+mj-lt"/>
                        <a:buAutoNum type="arabicPeriod"/>
                      </a:pPr>
                      <a:r>
                        <a:rPr lang="it-IT" b="0" i="0" u="none" strike="noStrike" dirty="0">
                          <a:solidFill>
                            <a:srgbClr val="000000"/>
                          </a:solidFill>
                          <a:effectLst/>
                          <a:latin typeface="+mj-lt"/>
                        </a:rPr>
                        <a:t>La ricerca non ha prodotto risultati.</a:t>
                      </a:r>
                    </a:p>
                    <a:p>
                      <a:pPr rtl="0" fontAlgn="base">
                        <a:spcBef>
                          <a:spcPts val="0"/>
                        </a:spcBef>
                        <a:spcAft>
                          <a:spcPts val="0"/>
                        </a:spcAft>
                        <a:buFont typeface="+mj-lt"/>
                        <a:buAutoNum type="arabicPeriod"/>
                      </a:pPr>
                      <a:r>
                        <a:rPr lang="it-IT" b="0" i="0" u="none" strike="noStrike" dirty="0">
                          <a:solidFill>
                            <a:srgbClr val="000000"/>
                          </a:solidFill>
                          <a:effectLst/>
                          <a:latin typeface="+mj-lt"/>
                        </a:rPr>
                        <a:t>L’Utente non è connesso ad Internet</a:t>
                      </a:r>
                    </a:p>
                  </a:txBody>
                  <a:tcPr marL="66675" marR="66675" marT="66675" marB="66675"/>
                </a:tc>
                <a:extLst>
                  <a:ext uri="{0D108BD9-81ED-4DB2-BD59-A6C34878D82A}">
                    <a16:rowId xmlns:a16="http://schemas.microsoft.com/office/drawing/2014/main" val="661269003"/>
                  </a:ext>
                </a:extLst>
              </a:tr>
            </a:tbl>
          </a:graphicData>
        </a:graphic>
      </p:graphicFrame>
    </p:spTree>
    <p:extLst>
      <p:ext uri="{BB962C8B-B14F-4D97-AF65-F5344CB8AC3E}">
        <p14:creationId xmlns:p14="http://schemas.microsoft.com/office/powerpoint/2010/main" val="2237367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4000" b="1" dirty="0"/>
              <a:t>Caso D’uso </a:t>
            </a:r>
            <a:r>
              <a:rPr lang="it-IT" b="1" dirty="0"/>
              <a:t>Aggiungi Smartphone ai Preferiti</a:t>
            </a:r>
            <a:br>
              <a:rPr lang="it-IT" b="1" dirty="0"/>
            </a:br>
            <a:br>
              <a:rPr lang="it-IT" sz="2800" b="1" dirty="0"/>
            </a:br>
            <a:endParaRPr lang="it-IT" sz="2800" b="1"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827945859"/>
              </p:ext>
            </p:extLst>
          </p:nvPr>
        </p:nvGraphicFramePr>
        <p:xfrm>
          <a:off x="506437" y="2052638"/>
          <a:ext cx="10972800" cy="454279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145262881"/>
                    </a:ext>
                  </a:extLst>
                </a:gridCol>
                <a:gridCol w="5486400">
                  <a:extLst>
                    <a:ext uri="{9D8B030D-6E8A-4147-A177-3AD203B41FA5}">
                      <a16:colId xmlns:a16="http://schemas.microsoft.com/office/drawing/2014/main" val="3696449839"/>
                    </a:ext>
                  </a:extLst>
                </a:gridCol>
              </a:tblGrid>
              <a:tr h="370840">
                <a:tc>
                  <a:txBody>
                    <a:bodyPr/>
                    <a:lstStyle/>
                    <a:p>
                      <a:pPr rtl="0" fontAlgn="t">
                        <a:spcBef>
                          <a:spcPts val="0"/>
                        </a:spcBef>
                        <a:spcAft>
                          <a:spcPts val="0"/>
                        </a:spcAft>
                      </a:pPr>
                      <a:r>
                        <a:rPr lang="it-IT" b="1" i="0" u="none" strike="noStrike" dirty="0">
                          <a:solidFill>
                            <a:schemeClr val="tx1"/>
                          </a:solidFill>
                          <a:effectLst/>
                          <a:latin typeface="Arial" panose="020B0604020202020204" pitchFamily="34" charset="0"/>
                        </a:rPr>
                        <a:t>Nome Caso d’uso</a:t>
                      </a:r>
                      <a:endParaRPr lang="it-IT" dirty="0">
                        <a:solidFill>
                          <a:schemeClr val="tx1"/>
                        </a:solidFill>
                        <a:effectLst/>
                      </a:endParaRPr>
                    </a:p>
                  </a:txBody>
                  <a:tcPr marL="66675" marR="66675" marT="66675" marB="66675"/>
                </a:tc>
                <a:tc>
                  <a:txBody>
                    <a:bodyPr/>
                    <a:lstStyle/>
                    <a:p>
                      <a:pPr rtl="0"/>
                      <a:r>
                        <a:rPr lang="it-IT" sz="1800" b="1" i="0" u="none" strike="noStrike" kern="1200" dirty="0">
                          <a:solidFill>
                            <a:schemeClr val="lt1"/>
                          </a:solidFill>
                          <a:effectLst/>
                          <a:latin typeface="+mn-lt"/>
                          <a:ea typeface="+mn-ea"/>
                          <a:cs typeface="+mn-cs"/>
                        </a:rPr>
                        <a:t>Aggiungi Smartphone ai Preferiti</a:t>
                      </a:r>
                      <a:endParaRPr lang="it-IT" b="1" dirty="0">
                        <a:effectLst/>
                      </a:endParaRPr>
                    </a:p>
                  </a:txBody>
                  <a:tcPr/>
                </a:tc>
                <a:extLst>
                  <a:ext uri="{0D108BD9-81ED-4DB2-BD59-A6C34878D82A}">
                    <a16:rowId xmlns:a16="http://schemas.microsoft.com/office/drawing/2014/main" val="2321706606"/>
                  </a:ext>
                </a:extLst>
              </a:tr>
              <a:tr h="370840">
                <a:tc>
                  <a:txBody>
                    <a:bodyPr/>
                    <a:lstStyle/>
                    <a:p>
                      <a:r>
                        <a:rPr lang="it-IT" sz="1800" b="1" i="0" u="none" strike="noStrike" kern="1200" dirty="0">
                          <a:solidFill>
                            <a:schemeClr val="dk1"/>
                          </a:solidFill>
                          <a:effectLst/>
                          <a:latin typeface="+mn-lt"/>
                          <a:ea typeface="+mn-ea"/>
                          <a:cs typeface="+mn-cs"/>
                        </a:rPr>
                        <a:t>Attore</a:t>
                      </a:r>
                      <a:endParaRPr lang="it-IT" dirty="0"/>
                    </a:p>
                  </a:txBody>
                  <a:tcPr/>
                </a:tc>
                <a:tc>
                  <a:txBody>
                    <a:bodyPr/>
                    <a:lstStyle/>
                    <a:p>
                      <a:r>
                        <a:rPr lang="it-IT" sz="1800" b="0" i="0" u="none" strike="noStrike" kern="1200" dirty="0">
                          <a:solidFill>
                            <a:schemeClr val="dk1"/>
                          </a:solidFill>
                          <a:effectLst/>
                          <a:latin typeface="+mn-lt"/>
                          <a:ea typeface="+mn-ea"/>
                          <a:cs typeface="+mn-cs"/>
                        </a:rPr>
                        <a:t>Utente</a:t>
                      </a:r>
                      <a:endParaRPr lang="it-IT" dirty="0"/>
                    </a:p>
                  </a:txBody>
                  <a:tcPr/>
                </a:tc>
                <a:extLst>
                  <a:ext uri="{0D108BD9-81ED-4DB2-BD59-A6C34878D82A}">
                    <a16:rowId xmlns:a16="http://schemas.microsoft.com/office/drawing/2014/main" val="609451276"/>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Flusso degli eventi</a:t>
                      </a:r>
                      <a:endParaRPr lang="it-IT" dirty="0">
                        <a:effectLst/>
                      </a:endParaRPr>
                    </a:p>
                  </a:txBody>
                  <a:tcPr marL="66675" marR="66675" marT="66675" marB="66675"/>
                </a:tc>
                <a:tc>
                  <a:txBody>
                    <a:bodyPr/>
                    <a:lstStyle/>
                    <a:p>
                      <a:pPr rtl="0" fontAlgn="base">
                        <a:spcBef>
                          <a:spcPts val="0"/>
                        </a:spcBef>
                        <a:spcAft>
                          <a:spcPts val="0"/>
                        </a:spcAft>
                        <a:buFont typeface="+mj-lt"/>
                        <a:buAutoNum type="arabicPeriod"/>
                      </a:pPr>
                      <a:r>
                        <a:rPr lang="it-IT" sz="1600" b="0" i="0" u="none" strike="noStrike" dirty="0">
                          <a:solidFill>
                            <a:srgbClr val="000000"/>
                          </a:solidFill>
                          <a:effectLst/>
                          <a:latin typeface="+mj-lt"/>
                        </a:rPr>
                        <a:t>L’Utente scrive nel campo di testo il modello da cercare.</a:t>
                      </a:r>
                    </a:p>
                    <a:p>
                      <a:pPr rtl="0" fontAlgn="base">
                        <a:spcBef>
                          <a:spcPts val="0"/>
                        </a:spcBef>
                        <a:spcAft>
                          <a:spcPts val="0"/>
                        </a:spcAft>
                        <a:buFont typeface="+mj-lt"/>
                        <a:buAutoNum type="arabicPeriod"/>
                      </a:pPr>
                      <a:r>
                        <a:rPr lang="it-IT" sz="1600" b="0" i="0" u="none" strike="noStrike" dirty="0">
                          <a:solidFill>
                            <a:srgbClr val="000000"/>
                          </a:solidFill>
                          <a:effectLst/>
                          <a:latin typeface="+mj-lt"/>
                        </a:rPr>
                        <a:t>L’utente preme il pulsante “Cerca” che avvia la funzione di ricerca.</a:t>
                      </a:r>
                    </a:p>
                    <a:p>
                      <a:pPr rtl="0" fontAlgn="base">
                        <a:spcBef>
                          <a:spcPts val="0"/>
                        </a:spcBef>
                        <a:spcAft>
                          <a:spcPts val="0"/>
                        </a:spcAft>
                        <a:buFont typeface="+mj-lt"/>
                        <a:buAutoNum type="arabicPeriod"/>
                      </a:pPr>
                      <a:r>
                        <a:rPr lang="it-IT" sz="1600" b="0" i="0" u="none" strike="noStrike" dirty="0">
                          <a:solidFill>
                            <a:srgbClr val="000000"/>
                          </a:solidFill>
                          <a:effectLst/>
                          <a:latin typeface="+mj-lt"/>
                        </a:rPr>
                        <a:t>L’applicazione mostra i risultati in una nuova finestra</a:t>
                      </a:r>
                    </a:p>
                    <a:p>
                      <a:pPr rtl="0" fontAlgn="base">
                        <a:spcBef>
                          <a:spcPts val="0"/>
                        </a:spcBef>
                        <a:spcAft>
                          <a:spcPts val="0"/>
                        </a:spcAft>
                        <a:buFont typeface="+mj-lt"/>
                        <a:buAutoNum type="arabicPeriod"/>
                      </a:pPr>
                      <a:r>
                        <a:rPr lang="it-IT" sz="1600" b="0" i="0" u="none" strike="noStrike" dirty="0">
                          <a:solidFill>
                            <a:srgbClr val="000000"/>
                          </a:solidFill>
                          <a:effectLst/>
                          <a:latin typeface="+mj-lt"/>
                        </a:rPr>
                        <a:t>L’Utente preme sul pulsante “Aggiungi ai Preferiti”</a:t>
                      </a:r>
                    </a:p>
                  </a:txBody>
                  <a:tcPr marL="66675" marR="66675" marT="66675" marB="66675"/>
                </a:tc>
                <a:extLst>
                  <a:ext uri="{0D108BD9-81ED-4DB2-BD59-A6C34878D82A}">
                    <a16:rowId xmlns:a16="http://schemas.microsoft.com/office/drawing/2014/main" val="2048509839"/>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Condizione di entrata</a:t>
                      </a:r>
                      <a:endParaRPr lang="it-IT" dirty="0">
                        <a:effectLst/>
                      </a:endParaRPr>
                    </a:p>
                  </a:txBody>
                  <a:tcPr marL="66675" marR="66675" marT="66675" marB="66675"/>
                </a:tc>
                <a:tc>
                  <a:txBody>
                    <a:bodyPr/>
                    <a:lstStyle/>
                    <a:p>
                      <a:pPr marL="457200" rtl="0" fontAlgn="t">
                        <a:spcBef>
                          <a:spcPts val="0"/>
                        </a:spcBef>
                        <a:spcAft>
                          <a:spcPts val="0"/>
                        </a:spcAft>
                      </a:pPr>
                      <a:r>
                        <a:rPr lang="it-IT" sz="1600" b="0" i="0" u="none" strike="noStrike" dirty="0">
                          <a:solidFill>
                            <a:srgbClr val="000000"/>
                          </a:solidFill>
                          <a:effectLst/>
                          <a:latin typeface="+mn-lt"/>
                        </a:rPr>
                        <a:t>L’Utente preme il pulsante “Aggiungi ai Preferiti” dal menu a tendina presente in alto a sinistra nella Home</a:t>
                      </a:r>
                      <a:endParaRPr lang="it-IT" sz="1600" dirty="0">
                        <a:effectLst/>
                        <a:latin typeface="+mn-lt"/>
                      </a:endParaRPr>
                    </a:p>
                  </a:txBody>
                  <a:tcPr marL="66675" marR="66675" marT="66675" marB="66675"/>
                </a:tc>
                <a:extLst>
                  <a:ext uri="{0D108BD9-81ED-4DB2-BD59-A6C34878D82A}">
                    <a16:rowId xmlns:a16="http://schemas.microsoft.com/office/drawing/2014/main" val="3131972659"/>
                  </a:ext>
                </a:extLst>
              </a:tr>
              <a:tr h="370840">
                <a:tc>
                  <a:txBody>
                    <a:bodyPr/>
                    <a:lstStyle/>
                    <a:p>
                      <a:r>
                        <a:rPr lang="it-IT" sz="1800" b="1" i="0" u="none" strike="noStrike" kern="1200" dirty="0">
                          <a:solidFill>
                            <a:schemeClr val="dk1"/>
                          </a:solidFill>
                          <a:effectLst/>
                          <a:latin typeface="+mn-lt"/>
                          <a:ea typeface="+mn-ea"/>
                          <a:cs typeface="+mn-cs"/>
                        </a:rPr>
                        <a:t>Condizione di uscita</a:t>
                      </a:r>
                      <a:endParaRPr lang="it-IT" dirty="0"/>
                    </a:p>
                  </a:txBody>
                  <a:tcPr/>
                </a:tc>
                <a:tc>
                  <a:txBody>
                    <a:bodyPr/>
                    <a:lstStyle/>
                    <a:p>
                      <a:pPr marL="457200" rtl="0" fontAlgn="t">
                        <a:spcBef>
                          <a:spcPts val="0"/>
                        </a:spcBef>
                        <a:spcAft>
                          <a:spcPts val="0"/>
                        </a:spcAft>
                      </a:pPr>
                      <a:r>
                        <a:rPr lang="it-IT" b="0" i="0" u="none" strike="noStrike" dirty="0">
                          <a:solidFill>
                            <a:srgbClr val="000000"/>
                          </a:solidFill>
                          <a:effectLst/>
                          <a:latin typeface="+mj-lt"/>
                        </a:rPr>
                        <a:t>L’applicazione aggiunge lo smartphone nei preferiti</a:t>
                      </a:r>
                      <a:endParaRPr lang="it-IT" dirty="0">
                        <a:effectLst/>
                        <a:latin typeface="+mj-lt"/>
                      </a:endParaRPr>
                    </a:p>
                  </a:txBody>
                  <a:tcPr marL="66675" marR="66675" marT="66675" marB="66675"/>
                </a:tc>
                <a:extLst>
                  <a:ext uri="{0D108BD9-81ED-4DB2-BD59-A6C34878D82A}">
                    <a16:rowId xmlns:a16="http://schemas.microsoft.com/office/drawing/2014/main" val="3394173756"/>
                  </a:ext>
                </a:extLst>
              </a:tr>
              <a:tr h="370840">
                <a:tc>
                  <a:txBody>
                    <a:bodyPr/>
                    <a:lstStyle/>
                    <a:p>
                      <a:r>
                        <a:rPr lang="it-IT" sz="1800" b="1" i="0" u="none" strike="noStrike" kern="1200" dirty="0">
                          <a:solidFill>
                            <a:schemeClr val="dk1"/>
                          </a:solidFill>
                          <a:effectLst/>
                          <a:latin typeface="+mn-lt"/>
                          <a:ea typeface="+mn-ea"/>
                          <a:cs typeface="+mn-cs"/>
                        </a:rPr>
                        <a:t>Eccezioni</a:t>
                      </a:r>
                      <a:endParaRPr lang="it-IT" dirty="0"/>
                    </a:p>
                  </a:txBody>
                  <a:tcPr/>
                </a:tc>
                <a:tc>
                  <a:txBody>
                    <a:bodyPr/>
                    <a:lstStyle/>
                    <a:p>
                      <a:pPr rtl="0" fontAlgn="base">
                        <a:spcBef>
                          <a:spcPts val="0"/>
                        </a:spcBef>
                        <a:spcAft>
                          <a:spcPts val="0"/>
                        </a:spcAft>
                        <a:buFont typeface="+mj-lt"/>
                        <a:buAutoNum type="arabicPeriod"/>
                      </a:pPr>
                      <a:r>
                        <a:rPr lang="it-IT" sz="1600" b="0" i="0" u="none" strike="noStrike" dirty="0">
                          <a:solidFill>
                            <a:srgbClr val="000000"/>
                          </a:solidFill>
                          <a:effectLst/>
                          <a:latin typeface="+mj-lt"/>
                        </a:rPr>
                        <a:t>La ricerca non ha prodotto risultati.</a:t>
                      </a:r>
                    </a:p>
                    <a:p>
                      <a:pPr rtl="0" fontAlgn="base">
                        <a:spcBef>
                          <a:spcPts val="0"/>
                        </a:spcBef>
                        <a:spcAft>
                          <a:spcPts val="0"/>
                        </a:spcAft>
                        <a:buFont typeface="+mj-lt"/>
                        <a:buAutoNum type="arabicPeriod"/>
                      </a:pPr>
                      <a:r>
                        <a:rPr lang="it-IT" sz="1600" b="0" i="0" u="none" strike="noStrike" dirty="0">
                          <a:solidFill>
                            <a:srgbClr val="000000"/>
                          </a:solidFill>
                          <a:effectLst/>
                          <a:latin typeface="+mj-lt"/>
                        </a:rPr>
                        <a:t>L’Utente non è connesso ad Internet</a:t>
                      </a:r>
                    </a:p>
                  </a:txBody>
                  <a:tcPr marL="66675" marR="66675" marT="66675" marB="66675"/>
                </a:tc>
                <a:extLst>
                  <a:ext uri="{0D108BD9-81ED-4DB2-BD59-A6C34878D82A}">
                    <a16:rowId xmlns:a16="http://schemas.microsoft.com/office/drawing/2014/main" val="661269003"/>
                  </a:ext>
                </a:extLst>
              </a:tr>
            </a:tbl>
          </a:graphicData>
        </a:graphic>
      </p:graphicFrame>
    </p:spTree>
    <p:extLst>
      <p:ext uri="{BB962C8B-B14F-4D97-AF65-F5344CB8AC3E}">
        <p14:creationId xmlns:p14="http://schemas.microsoft.com/office/powerpoint/2010/main" val="4227922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4000" b="1" dirty="0"/>
              <a:t>Caso D’uso </a:t>
            </a:r>
            <a:r>
              <a:rPr lang="it-IT" b="1" dirty="0"/>
              <a:t>Elimina Smartphone dai Preferiti</a:t>
            </a:r>
            <a:br>
              <a:rPr lang="it-IT" b="1" dirty="0"/>
            </a:br>
            <a:br>
              <a:rPr lang="it-IT" b="1" dirty="0"/>
            </a:br>
            <a:br>
              <a:rPr lang="it-IT" sz="2800" b="1" dirty="0"/>
            </a:br>
            <a:endParaRPr lang="it-IT" sz="2800" b="1"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573505481"/>
              </p:ext>
            </p:extLst>
          </p:nvPr>
        </p:nvGraphicFramePr>
        <p:xfrm>
          <a:off x="506437" y="2052638"/>
          <a:ext cx="10972800" cy="457327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145262881"/>
                    </a:ext>
                  </a:extLst>
                </a:gridCol>
                <a:gridCol w="5486400">
                  <a:extLst>
                    <a:ext uri="{9D8B030D-6E8A-4147-A177-3AD203B41FA5}">
                      <a16:colId xmlns:a16="http://schemas.microsoft.com/office/drawing/2014/main" val="3696449839"/>
                    </a:ext>
                  </a:extLst>
                </a:gridCol>
              </a:tblGrid>
              <a:tr h="370840">
                <a:tc>
                  <a:txBody>
                    <a:bodyPr/>
                    <a:lstStyle/>
                    <a:p>
                      <a:pPr rtl="0" fontAlgn="t">
                        <a:spcBef>
                          <a:spcPts val="0"/>
                        </a:spcBef>
                        <a:spcAft>
                          <a:spcPts val="0"/>
                        </a:spcAft>
                      </a:pPr>
                      <a:r>
                        <a:rPr lang="it-IT" b="1" i="0" u="none" strike="noStrike" dirty="0">
                          <a:solidFill>
                            <a:schemeClr val="tx1"/>
                          </a:solidFill>
                          <a:effectLst/>
                          <a:latin typeface="Arial" panose="020B0604020202020204" pitchFamily="34" charset="0"/>
                        </a:rPr>
                        <a:t>Nome Caso d’uso</a:t>
                      </a:r>
                      <a:endParaRPr lang="it-IT" dirty="0">
                        <a:solidFill>
                          <a:schemeClr val="tx1"/>
                        </a:solidFill>
                        <a:effectLst/>
                      </a:endParaRPr>
                    </a:p>
                  </a:txBody>
                  <a:tcPr marL="66675" marR="66675" marT="66675" marB="66675"/>
                </a:tc>
                <a:tc>
                  <a:txBody>
                    <a:bodyPr/>
                    <a:lstStyle/>
                    <a:p>
                      <a:pPr rtl="0" fontAlgn="t">
                        <a:spcBef>
                          <a:spcPts val="0"/>
                        </a:spcBef>
                        <a:spcAft>
                          <a:spcPts val="0"/>
                        </a:spcAft>
                      </a:pPr>
                      <a:r>
                        <a:rPr lang="it-IT" b="0" i="0" u="none" strike="noStrike" dirty="0" err="1">
                          <a:solidFill>
                            <a:schemeClr val="tx1"/>
                          </a:solidFill>
                          <a:effectLst/>
                          <a:latin typeface="Arial" panose="020B0604020202020204" pitchFamily="34" charset="0"/>
                        </a:rPr>
                        <a:t>EliminaSmartphoneDaiPreferiti</a:t>
                      </a:r>
                      <a:endParaRPr lang="it-IT" dirty="0">
                        <a:solidFill>
                          <a:schemeClr val="tx1"/>
                        </a:solidFill>
                        <a:effectLst/>
                      </a:endParaRPr>
                    </a:p>
                  </a:txBody>
                  <a:tcPr marL="66675" marR="66675" marT="66675" marB="66675"/>
                </a:tc>
                <a:extLst>
                  <a:ext uri="{0D108BD9-81ED-4DB2-BD59-A6C34878D82A}">
                    <a16:rowId xmlns:a16="http://schemas.microsoft.com/office/drawing/2014/main" val="2321706606"/>
                  </a:ext>
                </a:extLst>
              </a:tr>
              <a:tr h="370840">
                <a:tc>
                  <a:txBody>
                    <a:bodyPr/>
                    <a:lstStyle/>
                    <a:p>
                      <a:r>
                        <a:rPr lang="it-IT" sz="1800" b="1" i="0" u="none" strike="noStrike" kern="1200" dirty="0">
                          <a:solidFill>
                            <a:schemeClr val="dk1"/>
                          </a:solidFill>
                          <a:effectLst/>
                          <a:latin typeface="+mn-lt"/>
                          <a:ea typeface="+mn-ea"/>
                          <a:cs typeface="+mn-cs"/>
                        </a:rPr>
                        <a:t>Attore</a:t>
                      </a:r>
                      <a:endParaRPr lang="it-IT" dirty="0"/>
                    </a:p>
                  </a:txBody>
                  <a:tcPr/>
                </a:tc>
                <a:tc>
                  <a:txBody>
                    <a:bodyPr/>
                    <a:lstStyle/>
                    <a:p>
                      <a:r>
                        <a:rPr lang="it-IT" sz="1800" b="0" i="0" u="none" strike="noStrike" kern="1200" dirty="0">
                          <a:solidFill>
                            <a:schemeClr val="dk1"/>
                          </a:solidFill>
                          <a:effectLst/>
                          <a:latin typeface="+mn-lt"/>
                          <a:ea typeface="+mn-ea"/>
                          <a:cs typeface="+mn-cs"/>
                        </a:rPr>
                        <a:t>Utente</a:t>
                      </a:r>
                      <a:endParaRPr lang="it-IT" dirty="0"/>
                    </a:p>
                  </a:txBody>
                  <a:tcPr/>
                </a:tc>
                <a:extLst>
                  <a:ext uri="{0D108BD9-81ED-4DB2-BD59-A6C34878D82A}">
                    <a16:rowId xmlns:a16="http://schemas.microsoft.com/office/drawing/2014/main" val="609451276"/>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Flusso degli eventi</a:t>
                      </a:r>
                      <a:endParaRPr lang="it-IT" dirty="0">
                        <a:effectLst/>
                      </a:endParaRPr>
                    </a:p>
                  </a:txBody>
                  <a:tcPr marL="66675" marR="66675" marT="66675" marB="66675"/>
                </a:tc>
                <a:tc>
                  <a:txBody>
                    <a:bodyPr/>
                    <a:lstStyle/>
                    <a:p>
                      <a:pPr rtl="0" fontAlgn="base">
                        <a:spcBef>
                          <a:spcPts val="0"/>
                        </a:spcBef>
                        <a:spcAft>
                          <a:spcPts val="0"/>
                        </a:spcAft>
                        <a:buFont typeface="+mj-lt"/>
                        <a:buAutoNum type="arabicPeriod"/>
                      </a:pPr>
                      <a:r>
                        <a:rPr lang="it-IT" b="0" i="0" u="none" strike="noStrike" dirty="0">
                          <a:solidFill>
                            <a:srgbClr val="000000"/>
                          </a:solidFill>
                          <a:effectLst/>
                          <a:latin typeface="+mj-lt"/>
                        </a:rPr>
                        <a:t>L’Utente preme la voce “Preferiti” dal menù a tendina.</a:t>
                      </a:r>
                    </a:p>
                    <a:p>
                      <a:pPr rtl="0" fontAlgn="base">
                        <a:spcBef>
                          <a:spcPts val="0"/>
                        </a:spcBef>
                        <a:spcAft>
                          <a:spcPts val="0"/>
                        </a:spcAft>
                        <a:buFont typeface="+mj-lt"/>
                        <a:buAutoNum type="arabicPeriod"/>
                      </a:pPr>
                      <a:r>
                        <a:rPr lang="it-IT" b="0" i="0" u="none" strike="noStrike" dirty="0">
                          <a:solidFill>
                            <a:srgbClr val="000000"/>
                          </a:solidFill>
                          <a:effectLst/>
                          <a:latin typeface="+mj-lt"/>
                        </a:rPr>
                        <a:t>L’Utente dalla lista dei preferiti seleziona il modello da eliminare.</a:t>
                      </a:r>
                    </a:p>
                    <a:p>
                      <a:pPr rtl="0" fontAlgn="base">
                        <a:spcBef>
                          <a:spcPts val="0"/>
                        </a:spcBef>
                        <a:spcAft>
                          <a:spcPts val="0"/>
                        </a:spcAft>
                        <a:buFont typeface="+mj-lt"/>
                        <a:buAutoNum type="arabicPeriod"/>
                      </a:pPr>
                      <a:r>
                        <a:rPr lang="it-IT" b="0" i="0" u="none" strike="noStrike" dirty="0">
                          <a:solidFill>
                            <a:srgbClr val="000000"/>
                          </a:solidFill>
                          <a:effectLst/>
                          <a:latin typeface="+mj-lt"/>
                        </a:rPr>
                        <a:t>L’Utente clicca sul pulsante “Rimuovi dai preferiti”</a:t>
                      </a:r>
                    </a:p>
                  </a:txBody>
                  <a:tcPr marL="66675" marR="66675" marT="66675" marB="66675"/>
                </a:tc>
                <a:extLst>
                  <a:ext uri="{0D108BD9-81ED-4DB2-BD59-A6C34878D82A}">
                    <a16:rowId xmlns:a16="http://schemas.microsoft.com/office/drawing/2014/main" val="2048509839"/>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Condizione di entrata</a:t>
                      </a:r>
                      <a:endParaRPr lang="it-IT" dirty="0">
                        <a:effectLst/>
                      </a:endParaRPr>
                    </a:p>
                  </a:txBody>
                  <a:tcPr marL="66675" marR="66675" marT="66675" marB="66675"/>
                </a:tc>
                <a:tc>
                  <a:txBody>
                    <a:bodyPr/>
                    <a:lstStyle/>
                    <a:p>
                      <a:pPr marL="457200" rtl="0" fontAlgn="t">
                        <a:spcBef>
                          <a:spcPts val="0"/>
                        </a:spcBef>
                        <a:spcAft>
                          <a:spcPts val="0"/>
                        </a:spcAft>
                      </a:pPr>
                      <a:r>
                        <a:rPr lang="it-IT" sz="1800" b="0" i="0" u="none" strike="noStrike" kern="1200" dirty="0">
                          <a:solidFill>
                            <a:schemeClr val="dk1"/>
                          </a:solidFill>
                          <a:effectLst/>
                          <a:latin typeface="+mn-lt"/>
                          <a:ea typeface="+mn-ea"/>
                          <a:cs typeface="+mn-cs"/>
                        </a:rPr>
                        <a:t>L’Utente preme sul menù a tendina presente nella home e clicca sul pulsante “Preferiti”.</a:t>
                      </a:r>
                      <a:endParaRPr lang="it-IT" sz="1600" dirty="0">
                        <a:effectLst/>
                        <a:latin typeface="+mn-lt"/>
                      </a:endParaRPr>
                    </a:p>
                  </a:txBody>
                  <a:tcPr marL="66675" marR="66675" marT="66675" marB="66675"/>
                </a:tc>
                <a:extLst>
                  <a:ext uri="{0D108BD9-81ED-4DB2-BD59-A6C34878D82A}">
                    <a16:rowId xmlns:a16="http://schemas.microsoft.com/office/drawing/2014/main" val="3131972659"/>
                  </a:ext>
                </a:extLst>
              </a:tr>
              <a:tr h="370840">
                <a:tc>
                  <a:txBody>
                    <a:bodyPr/>
                    <a:lstStyle/>
                    <a:p>
                      <a:r>
                        <a:rPr lang="it-IT" sz="1800" b="1" i="0" u="none" strike="noStrike" kern="1200" dirty="0">
                          <a:solidFill>
                            <a:schemeClr val="dk1"/>
                          </a:solidFill>
                          <a:effectLst/>
                          <a:latin typeface="+mn-lt"/>
                          <a:ea typeface="+mn-ea"/>
                          <a:cs typeface="+mn-cs"/>
                        </a:rPr>
                        <a:t>Condizione di uscita</a:t>
                      </a:r>
                      <a:endParaRPr lang="it-IT" dirty="0"/>
                    </a:p>
                  </a:txBody>
                  <a:tcPr/>
                </a:tc>
                <a:tc>
                  <a:txBody>
                    <a:bodyPr/>
                    <a:lstStyle/>
                    <a:p>
                      <a:pPr marL="457200" indent="-228600" rtl="0" fontAlgn="t">
                        <a:spcBef>
                          <a:spcPts val="0"/>
                        </a:spcBef>
                        <a:spcAft>
                          <a:spcPts val="0"/>
                        </a:spcAft>
                      </a:pPr>
                      <a:r>
                        <a:rPr lang="it-IT" b="0" i="0" u="none" strike="noStrike" dirty="0">
                          <a:solidFill>
                            <a:srgbClr val="000000"/>
                          </a:solidFill>
                          <a:effectLst/>
                          <a:latin typeface="+mn-lt"/>
                        </a:rPr>
                        <a:t>     L’applicazione rimuove lo smartphone dai “Preferiti”.</a:t>
                      </a:r>
                      <a:endParaRPr lang="it-IT" dirty="0">
                        <a:effectLst/>
                        <a:latin typeface="+mn-lt"/>
                      </a:endParaRPr>
                    </a:p>
                  </a:txBody>
                  <a:tcPr marL="66675" marR="66675" marT="66675" marB="66675"/>
                </a:tc>
                <a:extLst>
                  <a:ext uri="{0D108BD9-81ED-4DB2-BD59-A6C34878D82A}">
                    <a16:rowId xmlns:a16="http://schemas.microsoft.com/office/drawing/2014/main" val="3394173756"/>
                  </a:ext>
                </a:extLst>
              </a:tr>
              <a:tr h="370840">
                <a:tc>
                  <a:txBody>
                    <a:bodyPr/>
                    <a:lstStyle/>
                    <a:p>
                      <a:r>
                        <a:rPr lang="it-IT" sz="1800" b="1" i="0" u="none" strike="noStrike" kern="1200" dirty="0">
                          <a:solidFill>
                            <a:schemeClr val="dk1"/>
                          </a:solidFill>
                          <a:effectLst/>
                          <a:latin typeface="+mn-lt"/>
                          <a:ea typeface="+mn-ea"/>
                          <a:cs typeface="+mn-cs"/>
                        </a:rPr>
                        <a:t>Eccezioni</a:t>
                      </a:r>
                      <a:endParaRPr lang="it-IT" dirty="0"/>
                    </a:p>
                  </a:txBody>
                  <a:tcPr/>
                </a:tc>
                <a:tc>
                  <a:txBody>
                    <a:bodyPr/>
                    <a:lstStyle/>
                    <a:p>
                      <a:pPr rtl="0" fontAlgn="base">
                        <a:spcBef>
                          <a:spcPts val="0"/>
                        </a:spcBef>
                        <a:spcAft>
                          <a:spcPts val="0"/>
                        </a:spcAft>
                        <a:buFont typeface="+mj-lt"/>
                        <a:buNone/>
                      </a:pPr>
                      <a:endParaRPr lang="it-IT" sz="1600" b="0" i="0" u="none" strike="noStrike" dirty="0">
                        <a:solidFill>
                          <a:srgbClr val="000000"/>
                        </a:solidFill>
                        <a:effectLst/>
                        <a:latin typeface="+mj-lt"/>
                      </a:endParaRPr>
                    </a:p>
                  </a:txBody>
                  <a:tcPr marL="66675" marR="66675" marT="66675" marB="66675"/>
                </a:tc>
                <a:extLst>
                  <a:ext uri="{0D108BD9-81ED-4DB2-BD59-A6C34878D82A}">
                    <a16:rowId xmlns:a16="http://schemas.microsoft.com/office/drawing/2014/main" val="661269003"/>
                  </a:ext>
                </a:extLst>
              </a:tr>
            </a:tbl>
          </a:graphicData>
        </a:graphic>
      </p:graphicFrame>
    </p:spTree>
    <p:extLst>
      <p:ext uri="{BB962C8B-B14F-4D97-AF65-F5344CB8AC3E}">
        <p14:creationId xmlns:p14="http://schemas.microsoft.com/office/powerpoint/2010/main" val="3195058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4000" b="1" dirty="0"/>
              <a:t>Caso D’uso </a:t>
            </a:r>
            <a:r>
              <a:rPr lang="it-IT" b="1" dirty="0"/>
              <a:t>Cercare Smartphone Con Budget</a:t>
            </a:r>
            <a:br>
              <a:rPr lang="it-IT" b="1" dirty="0"/>
            </a:br>
            <a:br>
              <a:rPr lang="it-IT" b="1" dirty="0"/>
            </a:br>
            <a:br>
              <a:rPr lang="it-IT" b="1" dirty="0"/>
            </a:br>
            <a:br>
              <a:rPr lang="it-IT" sz="2800" b="1" dirty="0"/>
            </a:br>
            <a:endParaRPr lang="it-IT" sz="2800" b="1"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022508261"/>
              </p:ext>
            </p:extLst>
          </p:nvPr>
        </p:nvGraphicFramePr>
        <p:xfrm>
          <a:off x="239151" y="2052638"/>
          <a:ext cx="11704320" cy="4420870"/>
        </p:xfrm>
        <a:graphic>
          <a:graphicData uri="http://schemas.openxmlformats.org/drawingml/2006/table">
            <a:tbl>
              <a:tblPr firstRow="1" bandRow="1">
                <a:tableStyleId>{5C22544A-7EE6-4342-B048-85BDC9FD1C3A}</a:tableStyleId>
              </a:tblPr>
              <a:tblGrid>
                <a:gridCol w="5852160">
                  <a:extLst>
                    <a:ext uri="{9D8B030D-6E8A-4147-A177-3AD203B41FA5}">
                      <a16:colId xmlns:a16="http://schemas.microsoft.com/office/drawing/2014/main" val="145262881"/>
                    </a:ext>
                  </a:extLst>
                </a:gridCol>
                <a:gridCol w="5852160">
                  <a:extLst>
                    <a:ext uri="{9D8B030D-6E8A-4147-A177-3AD203B41FA5}">
                      <a16:colId xmlns:a16="http://schemas.microsoft.com/office/drawing/2014/main" val="3696449839"/>
                    </a:ext>
                  </a:extLst>
                </a:gridCol>
              </a:tblGrid>
              <a:tr h="370840">
                <a:tc>
                  <a:txBody>
                    <a:bodyPr/>
                    <a:lstStyle/>
                    <a:p>
                      <a:pPr rtl="0" fontAlgn="t">
                        <a:spcBef>
                          <a:spcPts val="0"/>
                        </a:spcBef>
                        <a:spcAft>
                          <a:spcPts val="0"/>
                        </a:spcAft>
                      </a:pPr>
                      <a:r>
                        <a:rPr lang="it-IT" b="1" i="0" u="none" strike="noStrike" dirty="0">
                          <a:solidFill>
                            <a:schemeClr val="tx1"/>
                          </a:solidFill>
                          <a:effectLst/>
                          <a:latin typeface="Arial" panose="020B0604020202020204" pitchFamily="34" charset="0"/>
                        </a:rPr>
                        <a:t>Nome Caso d’uso</a:t>
                      </a:r>
                      <a:endParaRPr lang="it-IT" dirty="0">
                        <a:solidFill>
                          <a:schemeClr val="tx1"/>
                        </a:solidFill>
                        <a:effectLst/>
                      </a:endParaRPr>
                    </a:p>
                  </a:txBody>
                  <a:tcPr marL="66675" marR="66675" marT="66675" marB="66675"/>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it-IT" sz="1800" b="1" i="0" u="none" strike="noStrike" kern="1200" dirty="0">
                          <a:solidFill>
                            <a:schemeClr val="lt1"/>
                          </a:solidFill>
                          <a:effectLst/>
                          <a:latin typeface="+mn-lt"/>
                          <a:ea typeface="+mn-ea"/>
                          <a:cs typeface="+mn-cs"/>
                        </a:rPr>
                        <a:t>Cercare Smartphone Con Budget</a:t>
                      </a:r>
                      <a:endParaRPr lang="it-IT" b="1" dirty="0">
                        <a:effectLst/>
                      </a:endParaRPr>
                    </a:p>
                  </a:txBody>
                  <a:tcPr marL="66675" marR="66675" marT="66675" marB="66675"/>
                </a:tc>
                <a:extLst>
                  <a:ext uri="{0D108BD9-81ED-4DB2-BD59-A6C34878D82A}">
                    <a16:rowId xmlns:a16="http://schemas.microsoft.com/office/drawing/2014/main" val="2321706606"/>
                  </a:ext>
                </a:extLst>
              </a:tr>
              <a:tr h="370840">
                <a:tc>
                  <a:txBody>
                    <a:bodyPr/>
                    <a:lstStyle/>
                    <a:p>
                      <a:r>
                        <a:rPr lang="it-IT" sz="1800" b="1" i="0" u="none" strike="noStrike" kern="1200" dirty="0">
                          <a:solidFill>
                            <a:schemeClr val="dk1"/>
                          </a:solidFill>
                          <a:effectLst/>
                          <a:latin typeface="+mn-lt"/>
                          <a:ea typeface="+mn-ea"/>
                          <a:cs typeface="+mn-cs"/>
                        </a:rPr>
                        <a:t>Attore</a:t>
                      </a:r>
                      <a:endParaRPr lang="it-IT" dirty="0"/>
                    </a:p>
                  </a:txBody>
                  <a:tcPr/>
                </a:tc>
                <a:tc>
                  <a:txBody>
                    <a:bodyPr/>
                    <a:lstStyle/>
                    <a:p>
                      <a:r>
                        <a:rPr lang="it-IT" sz="1800" b="0" i="0" u="none" strike="noStrike" kern="1200" dirty="0">
                          <a:solidFill>
                            <a:schemeClr val="dk1"/>
                          </a:solidFill>
                          <a:effectLst/>
                          <a:latin typeface="+mn-lt"/>
                          <a:ea typeface="+mn-ea"/>
                          <a:cs typeface="+mn-cs"/>
                        </a:rPr>
                        <a:t>Utente</a:t>
                      </a:r>
                      <a:endParaRPr lang="it-IT" dirty="0"/>
                    </a:p>
                  </a:txBody>
                  <a:tcPr/>
                </a:tc>
                <a:extLst>
                  <a:ext uri="{0D108BD9-81ED-4DB2-BD59-A6C34878D82A}">
                    <a16:rowId xmlns:a16="http://schemas.microsoft.com/office/drawing/2014/main" val="609451276"/>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Flusso degli eventi</a:t>
                      </a:r>
                      <a:endParaRPr lang="it-IT" dirty="0">
                        <a:effectLst/>
                      </a:endParaRPr>
                    </a:p>
                  </a:txBody>
                  <a:tcPr marL="66675" marR="66675" marT="66675" marB="66675"/>
                </a:tc>
                <a:tc>
                  <a:txBody>
                    <a:bodyPr/>
                    <a:lstStyle/>
                    <a:p>
                      <a:pPr rtl="0" fontAlgn="base"/>
                      <a:r>
                        <a:rPr lang="it-IT" sz="1600" b="0" i="0" u="none" strike="noStrike" kern="1200" dirty="0">
                          <a:solidFill>
                            <a:schemeClr val="dk1"/>
                          </a:solidFill>
                          <a:effectLst/>
                          <a:latin typeface="+mn-lt"/>
                          <a:ea typeface="+mn-ea"/>
                          <a:cs typeface="+mn-cs"/>
                        </a:rPr>
                        <a:t>1- L’Utente preme la voce “Ricerca per Budget” nel menù a tendina.</a:t>
                      </a:r>
                    </a:p>
                    <a:p>
                      <a:pPr rtl="0" fontAlgn="base"/>
                      <a:r>
                        <a:rPr lang="it-IT" sz="1600" b="0" i="0" u="none" strike="noStrike" kern="1200" dirty="0">
                          <a:solidFill>
                            <a:schemeClr val="dk1"/>
                          </a:solidFill>
                          <a:effectLst/>
                          <a:latin typeface="+mn-lt"/>
                          <a:ea typeface="+mn-ea"/>
                          <a:cs typeface="+mn-cs"/>
                        </a:rPr>
                        <a:t>2- L’Utente .scrive nel campo di testo il budget che ha a disposizione.</a:t>
                      </a:r>
                    </a:p>
                    <a:p>
                      <a:pPr rtl="0" fontAlgn="base"/>
                      <a:r>
                        <a:rPr lang="it-IT" sz="1600" b="0" i="0" u="none" strike="noStrike" kern="1200" dirty="0">
                          <a:solidFill>
                            <a:schemeClr val="dk1"/>
                          </a:solidFill>
                          <a:effectLst/>
                          <a:latin typeface="+mn-lt"/>
                          <a:ea typeface="+mn-ea"/>
                          <a:cs typeface="+mn-cs"/>
                        </a:rPr>
                        <a:t>3- L’Utente preme sul pulsante “Cerca”</a:t>
                      </a:r>
                    </a:p>
                    <a:p>
                      <a:pPr rtl="0" fontAlgn="base"/>
                      <a:r>
                        <a:rPr lang="it-IT" sz="1600" b="0" i="0" u="none" strike="noStrike" kern="1200" dirty="0">
                          <a:solidFill>
                            <a:schemeClr val="dk1"/>
                          </a:solidFill>
                          <a:effectLst/>
                          <a:latin typeface="+mn-lt"/>
                          <a:ea typeface="+mn-ea"/>
                          <a:cs typeface="+mn-cs"/>
                        </a:rPr>
                        <a:t>4- L’applicazione mostra i risultati in una nuova finestra</a:t>
                      </a:r>
                    </a:p>
                  </a:txBody>
                  <a:tcPr marL="66675" marR="66675" marT="66675" marB="66675"/>
                </a:tc>
                <a:extLst>
                  <a:ext uri="{0D108BD9-81ED-4DB2-BD59-A6C34878D82A}">
                    <a16:rowId xmlns:a16="http://schemas.microsoft.com/office/drawing/2014/main" val="2048509839"/>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Condizione di entrata</a:t>
                      </a:r>
                      <a:endParaRPr lang="it-IT" dirty="0">
                        <a:effectLst/>
                      </a:endParaRPr>
                    </a:p>
                  </a:txBody>
                  <a:tcPr marL="66675" marR="66675" marT="66675" marB="66675"/>
                </a:tc>
                <a:tc>
                  <a:txBody>
                    <a:bodyPr/>
                    <a:lstStyle/>
                    <a:p>
                      <a:pPr marL="457200" rtl="0" fontAlgn="t">
                        <a:spcBef>
                          <a:spcPts val="0"/>
                        </a:spcBef>
                        <a:spcAft>
                          <a:spcPts val="0"/>
                        </a:spcAft>
                      </a:pPr>
                      <a:r>
                        <a:rPr lang="it-IT" sz="1800" b="0" i="0" u="none" strike="noStrike" kern="1200" dirty="0">
                          <a:solidFill>
                            <a:schemeClr val="dk1"/>
                          </a:solidFill>
                          <a:effectLst/>
                          <a:latin typeface="+mn-lt"/>
                          <a:ea typeface="+mn-ea"/>
                          <a:cs typeface="+mn-cs"/>
                        </a:rPr>
                        <a:t>L’Utente preme sul menù a tendina presente nella home e clicca sul pulsante “Ricerca per Budget”.</a:t>
                      </a:r>
                      <a:endParaRPr lang="it-IT" sz="1600" dirty="0">
                        <a:effectLst/>
                        <a:latin typeface="+mn-lt"/>
                      </a:endParaRPr>
                    </a:p>
                  </a:txBody>
                  <a:tcPr marL="66675" marR="66675" marT="66675" marB="66675"/>
                </a:tc>
                <a:extLst>
                  <a:ext uri="{0D108BD9-81ED-4DB2-BD59-A6C34878D82A}">
                    <a16:rowId xmlns:a16="http://schemas.microsoft.com/office/drawing/2014/main" val="3131972659"/>
                  </a:ext>
                </a:extLst>
              </a:tr>
              <a:tr h="370840">
                <a:tc>
                  <a:txBody>
                    <a:bodyPr/>
                    <a:lstStyle/>
                    <a:p>
                      <a:r>
                        <a:rPr lang="it-IT" sz="1800" b="1" i="0" u="none" strike="noStrike" kern="1200" dirty="0">
                          <a:solidFill>
                            <a:schemeClr val="dk1"/>
                          </a:solidFill>
                          <a:effectLst/>
                          <a:latin typeface="+mn-lt"/>
                          <a:ea typeface="+mn-ea"/>
                          <a:cs typeface="+mn-cs"/>
                        </a:rPr>
                        <a:t>Condizione di uscita</a:t>
                      </a:r>
                      <a:endParaRPr lang="it-IT" dirty="0"/>
                    </a:p>
                  </a:txBody>
                  <a:tcPr/>
                </a:tc>
                <a:tc>
                  <a:txBody>
                    <a:bodyPr/>
                    <a:lstStyle/>
                    <a:p>
                      <a:pPr marL="457200" indent="-228600" rtl="0" fontAlgn="t">
                        <a:spcBef>
                          <a:spcPts val="0"/>
                        </a:spcBef>
                        <a:spcAft>
                          <a:spcPts val="0"/>
                        </a:spcAft>
                      </a:pPr>
                      <a:r>
                        <a:rPr lang="it-IT" b="0" i="0" u="none" strike="noStrike" dirty="0">
                          <a:solidFill>
                            <a:srgbClr val="000000"/>
                          </a:solidFill>
                          <a:effectLst/>
                          <a:latin typeface="+mn-lt"/>
                        </a:rPr>
                        <a:t>    </a:t>
                      </a:r>
                      <a:r>
                        <a:rPr lang="it-IT" sz="1800" b="0" i="0" u="none" strike="noStrike" kern="1200" dirty="0">
                          <a:solidFill>
                            <a:schemeClr val="dk1"/>
                          </a:solidFill>
                          <a:effectLst/>
                          <a:latin typeface="+mn-lt"/>
                          <a:ea typeface="+mn-ea"/>
                          <a:cs typeface="+mn-cs"/>
                        </a:rPr>
                        <a:t>L’applicazione mostra i risultati della ricerca.</a:t>
                      </a:r>
                      <a:endParaRPr lang="it-IT" dirty="0">
                        <a:effectLst/>
                        <a:latin typeface="+mn-lt"/>
                      </a:endParaRPr>
                    </a:p>
                  </a:txBody>
                  <a:tcPr marL="66675" marR="66675" marT="66675" marB="66675"/>
                </a:tc>
                <a:extLst>
                  <a:ext uri="{0D108BD9-81ED-4DB2-BD59-A6C34878D82A}">
                    <a16:rowId xmlns:a16="http://schemas.microsoft.com/office/drawing/2014/main" val="3394173756"/>
                  </a:ext>
                </a:extLst>
              </a:tr>
              <a:tr h="370840">
                <a:tc>
                  <a:txBody>
                    <a:bodyPr/>
                    <a:lstStyle/>
                    <a:p>
                      <a:r>
                        <a:rPr lang="it-IT" sz="1800" b="1" i="0" u="none" strike="noStrike" kern="1200" dirty="0">
                          <a:solidFill>
                            <a:schemeClr val="dk1"/>
                          </a:solidFill>
                          <a:effectLst/>
                          <a:latin typeface="+mn-lt"/>
                          <a:ea typeface="+mn-ea"/>
                          <a:cs typeface="+mn-cs"/>
                        </a:rPr>
                        <a:t>Eccezioni</a:t>
                      </a:r>
                      <a:endParaRPr lang="it-IT" dirty="0"/>
                    </a:p>
                  </a:txBody>
                  <a:tcPr/>
                </a:tc>
                <a:tc>
                  <a:txBody>
                    <a:bodyPr/>
                    <a:lstStyle/>
                    <a:p>
                      <a:pPr rtl="0" fontAlgn="base"/>
                      <a:r>
                        <a:rPr lang="it-IT" sz="1800" b="0" i="0" u="none" strike="noStrike" kern="1200" dirty="0">
                          <a:solidFill>
                            <a:schemeClr val="dk1"/>
                          </a:solidFill>
                          <a:effectLst/>
                          <a:latin typeface="+mn-lt"/>
                          <a:ea typeface="+mn-ea"/>
                          <a:cs typeface="+mn-cs"/>
                        </a:rPr>
                        <a:t>1- La ricerca non ha prodotto risultati.</a:t>
                      </a:r>
                    </a:p>
                    <a:p>
                      <a:pPr rtl="0" fontAlgn="base"/>
                      <a:r>
                        <a:rPr lang="it-IT" sz="1800" b="0" i="0" u="none" strike="noStrike" kern="1200" dirty="0">
                          <a:solidFill>
                            <a:schemeClr val="dk1"/>
                          </a:solidFill>
                          <a:effectLst/>
                          <a:latin typeface="+mn-lt"/>
                          <a:ea typeface="+mn-ea"/>
                          <a:cs typeface="+mn-cs"/>
                        </a:rPr>
                        <a:t>2- L’Utente non è connesso ad Internet</a:t>
                      </a:r>
                      <a:endParaRPr lang="it-IT" sz="1600" b="0" i="0" u="none" strike="noStrike" dirty="0">
                        <a:solidFill>
                          <a:srgbClr val="000000"/>
                        </a:solidFill>
                        <a:effectLst/>
                        <a:latin typeface="+mj-lt"/>
                      </a:endParaRPr>
                    </a:p>
                  </a:txBody>
                  <a:tcPr marL="66675" marR="66675" marT="66675" marB="66675"/>
                </a:tc>
                <a:extLst>
                  <a:ext uri="{0D108BD9-81ED-4DB2-BD59-A6C34878D82A}">
                    <a16:rowId xmlns:a16="http://schemas.microsoft.com/office/drawing/2014/main" val="661269003"/>
                  </a:ext>
                </a:extLst>
              </a:tr>
            </a:tbl>
          </a:graphicData>
        </a:graphic>
      </p:graphicFrame>
    </p:spTree>
    <p:extLst>
      <p:ext uri="{BB962C8B-B14F-4D97-AF65-F5344CB8AC3E}">
        <p14:creationId xmlns:p14="http://schemas.microsoft.com/office/powerpoint/2010/main" val="156390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804671" y="2136498"/>
            <a:ext cx="10101867" cy="3826979"/>
          </a:xfrm>
        </p:spPr>
        <p:txBody>
          <a:bodyPr anchor="t">
            <a:normAutofit/>
          </a:bodyPr>
          <a:lstStyle/>
          <a:p>
            <a:pPr algn="l">
              <a:lnSpc>
                <a:spcPct val="70000"/>
              </a:lnSpc>
            </a:pPr>
            <a:r>
              <a:rPr lang="it-IT" sz="2800" dirty="0">
                <a:solidFill>
                  <a:schemeClr val="tx1"/>
                </a:solidFill>
              </a:rPr>
              <a:t>-</a:t>
            </a:r>
            <a:r>
              <a:rPr lang="it-IT" sz="2800" dirty="0" err="1">
                <a:solidFill>
                  <a:schemeClr val="tx1"/>
                </a:solidFill>
              </a:rPr>
              <a:t>Problem</a:t>
            </a:r>
            <a:r>
              <a:rPr lang="it-IT" sz="2800" dirty="0">
                <a:solidFill>
                  <a:schemeClr val="tx1"/>
                </a:solidFill>
              </a:rPr>
              <a:t> Statement</a:t>
            </a:r>
            <a:br>
              <a:rPr lang="it-IT" sz="2800" dirty="0">
                <a:solidFill>
                  <a:schemeClr val="tx1"/>
                </a:solidFill>
              </a:rPr>
            </a:br>
            <a:br>
              <a:rPr lang="it-IT" sz="2800" dirty="0">
                <a:solidFill>
                  <a:schemeClr val="tx1"/>
                </a:solidFill>
              </a:rPr>
            </a:br>
            <a:r>
              <a:rPr lang="it-IT" sz="2800" dirty="0">
                <a:solidFill>
                  <a:schemeClr val="tx1"/>
                </a:solidFill>
              </a:rPr>
              <a:t>-</a:t>
            </a:r>
            <a:r>
              <a:rPr lang="it-IT" sz="2800" dirty="0" err="1">
                <a:solidFill>
                  <a:schemeClr val="tx1"/>
                </a:solidFill>
              </a:rPr>
              <a:t>Requirements</a:t>
            </a:r>
            <a:r>
              <a:rPr lang="it-IT" sz="2800" dirty="0">
                <a:solidFill>
                  <a:schemeClr val="tx1"/>
                </a:solidFill>
              </a:rPr>
              <a:t> Analysis</a:t>
            </a:r>
            <a:br>
              <a:rPr lang="it-IT" sz="2800" dirty="0">
                <a:solidFill>
                  <a:schemeClr val="tx1"/>
                </a:solidFill>
              </a:rPr>
            </a:br>
            <a:br>
              <a:rPr lang="it-IT" sz="2800" dirty="0">
                <a:solidFill>
                  <a:schemeClr val="tx1"/>
                </a:solidFill>
              </a:rPr>
            </a:br>
            <a:r>
              <a:rPr lang="it-IT" sz="2800" dirty="0">
                <a:solidFill>
                  <a:schemeClr val="tx1"/>
                </a:solidFill>
              </a:rPr>
              <a:t>-System Design</a:t>
            </a:r>
            <a:br>
              <a:rPr lang="it-IT" sz="2800" dirty="0">
                <a:solidFill>
                  <a:schemeClr val="tx1"/>
                </a:solidFill>
              </a:rPr>
            </a:br>
            <a:br>
              <a:rPr lang="it-IT" sz="2800" dirty="0">
                <a:solidFill>
                  <a:schemeClr val="tx1"/>
                </a:solidFill>
              </a:rPr>
            </a:br>
            <a:r>
              <a:rPr lang="it-IT" sz="2800" dirty="0">
                <a:solidFill>
                  <a:schemeClr val="tx1"/>
                </a:solidFill>
              </a:rPr>
              <a:t>-Object Design</a:t>
            </a:r>
            <a:br>
              <a:rPr lang="it-IT" sz="2800" dirty="0">
                <a:solidFill>
                  <a:schemeClr val="tx1"/>
                </a:solidFill>
              </a:rPr>
            </a:br>
            <a:br>
              <a:rPr lang="it-IT" sz="2800" dirty="0">
                <a:solidFill>
                  <a:schemeClr val="tx1"/>
                </a:solidFill>
              </a:rPr>
            </a:br>
            <a:r>
              <a:rPr lang="it-IT" sz="2800" dirty="0">
                <a:solidFill>
                  <a:schemeClr val="tx1"/>
                </a:solidFill>
              </a:rPr>
              <a:t>-</a:t>
            </a:r>
            <a:r>
              <a:rPr lang="it-IT" sz="2800" dirty="0" err="1">
                <a:solidFill>
                  <a:schemeClr val="tx1"/>
                </a:solidFill>
              </a:rPr>
              <a:t>Testing</a:t>
            </a:r>
            <a:r>
              <a:rPr lang="it-IT" sz="2800" dirty="0">
                <a:solidFill>
                  <a:schemeClr val="tx1"/>
                </a:solidFill>
              </a:rPr>
              <a:t> di sistema</a:t>
            </a:r>
            <a:endParaRPr lang="it-IT" sz="2800" dirty="0">
              <a:solidFill>
                <a:schemeClr val="bg1"/>
              </a:solidFill>
            </a:endParaRPr>
          </a:p>
        </p:txBody>
      </p:sp>
      <p:sp>
        <p:nvSpPr>
          <p:cNvPr id="3" name="Sottotitolo 2"/>
          <p:cNvSpPr>
            <a:spLocks noGrp="1"/>
          </p:cNvSpPr>
          <p:nvPr>
            <p:ph type="subTitle" idx="1"/>
          </p:nvPr>
        </p:nvSpPr>
        <p:spPr>
          <a:xfrm>
            <a:off x="804671" y="200520"/>
            <a:ext cx="7769485" cy="1155525"/>
          </a:xfrm>
        </p:spPr>
        <p:txBody>
          <a:bodyPr anchor="b">
            <a:normAutofit/>
          </a:bodyPr>
          <a:lstStyle/>
          <a:p>
            <a:pPr algn="ctr"/>
            <a:r>
              <a:rPr lang="it-IT" sz="3200" b="1" dirty="0">
                <a:solidFill>
                  <a:schemeClr val="tx1"/>
                </a:solidFill>
              </a:rPr>
              <a:t>Programma della presentazione</a:t>
            </a:r>
          </a:p>
        </p:txBody>
      </p:sp>
    </p:spTree>
    <p:extLst>
      <p:ext uri="{BB962C8B-B14F-4D97-AF65-F5344CB8AC3E}">
        <p14:creationId xmlns:p14="http://schemas.microsoft.com/office/powerpoint/2010/main" val="174573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4000" b="1" dirty="0"/>
              <a:t>Caso D’uso </a:t>
            </a:r>
            <a:r>
              <a:rPr lang="it-IT" b="1" dirty="0"/>
              <a:t>Visualizzazione Preferiti</a:t>
            </a:r>
            <a:br>
              <a:rPr lang="it-IT" b="1" dirty="0"/>
            </a:br>
            <a:br>
              <a:rPr lang="it-IT" b="1" dirty="0"/>
            </a:br>
            <a:br>
              <a:rPr lang="it-IT" b="1" dirty="0"/>
            </a:br>
            <a:br>
              <a:rPr lang="it-IT" sz="2800" b="1" dirty="0"/>
            </a:br>
            <a:endParaRPr lang="it-IT" sz="2800" b="1"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01250624"/>
              </p:ext>
            </p:extLst>
          </p:nvPr>
        </p:nvGraphicFramePr>
        <p:xfrm>
          <a:off x="239151" y="2052638"/>
          <a:ext cx="11704320" cy="3475990"/>
        </p:xfrm>
        <a:graphic>
          <a:graphicData uri="http://schemas.openxmlformats.org/drawingml/2006/table">
            <a:tbl>
              <a:tblPr firstRow="1" bandRow="1">
                <a:tableStyleId>{5C22544A-7EE6-4342-B048-85BDC9FD1C3A}</a:tableStyleId>
              </a:tblPr>
              <a:tblGrid>
                <a:gridCol w="5852160">
                  <a:extLst>
                    <a:ext uri="{9D8B030D-6E8A-4147-A177-3AD203B41FA5}">
                      <a16:colId xmlns:a16="http://schemas.microsoft.com/office/drawing/2014/main" val="145262881"/>
                    </a:ext>
                  </a:extLst>
                </a:gridCol>
                <a:gridCol w="5852160">
                  <a:extLst>
                    <a:ext uri="{9D8B030D-6E8A-4147-A177-3AD203B41FA5}">
                      <a16:colId xmlns:a16="http://schemas.microsoft.com/office/drawing/2014/main" val="3696449839"/>
                    </a:ext>
                  </a:extLst>
                </a:gridCol>
              </a:tblGrid>
              <a:tr h="370840">
                <a:tc>
                  <a:txBody>
                    <a:bodyPr/>
                    <a:lstStyle/>
                    <a:p>
                      <a:pPr rtl="0" fontAlgn="t">
                        <a:spcBef>
                          <a:spcPts val="0"/>
                        </a:spcBef>
                        <a:spcAft>
                          <a:spcPts val="0"/>
                        </a:spcAft>
                      </a:pPr>
                      <a:r>
                        <a:rPr lang="it-IT" b="1" i="0" u="none" strike="noStrike" dirty="0">
                          <a:solidFill>
                            <a:schemeClr val="tx1"/>
                          </a:solidFill>
                          <a:effectLst/>
                          <a:latin typeface="Arial" panose="020B0604020202020204" pitchFamily="34" charset="0"/>
                        </a:rPr>
                        <a:t>Nome Caso d’uso</a:t>
                      </a:r>
                      <a:endParaRPr lang="it-IT" dirty="0">
                        <a:solidFill>
                          <a:schemeClr val="tx1"/>
                        </a:solidFill>
                        <a:effectLst/>
                      </a:endParaRPr>
                    </a:p>
                  </a:txBody>
                  <a:tcPr marL="66675" marR="66675" marT="66675" marB="66675"/>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it-IT" sz="1800" b="1" i="0" u="none" strike="noStrike" kern="1200" dirty="0" err="1">
                          <a:solidFill>
                            <a:schemeClr val="lt1"/>
                          </a:solidFill>
                          <a:effectLst/>
                          <a:latin typeface="+mn-lt"/>
                          <a:ea typeface="+mn-ea"/>
                          <a:cs typeface="+mn-cs"/>
                        </a:rPr>
                        <a:t>VisualizzazionePreferiti</a:t>
                      </a:r>
                      <a:endParaRPr lang="it-IT" b="1" dirty="0">
                        <a:effectLst/>
                      </a:endParaRPr>
                    </a:p>
                  </a:txBody>
                  <a:tcPr marL="66675" marR="66675" marT="66675" marB="66675"/>
                </a:tc>
                <a:extLst>
                  <a:ext uri="{0D108BD9-81ED-4DB2-BD59-A6C34878D82A}">
                    <a16:rowId xmlns:a16="http://schemas.microsoft.com/office/drawing/2014/main" val="2321706606"/>
                  </a:ext>
                </a:extLst>
              </a:tr>
              <a:tr h="370840">
                <a:tc>
                  <a:txBody>
                    <a:bodyPr/>
                    <a:lstStyle/>
                    <a:p>
                      <a:r>
                        <a:rPr lang="it-IT" sz="1800" b="1" i="0" u="none" strike="noStrike" kern="1200" dirty="0">
                          <a:solidFill>
                            <a:schemeClr val="dk1"/>
                          </a:solidFill>
                          <a:effectLst/>
                          <a:latin typeface="+mn-lt"/>
                          <a:ea typeface="+mn-ea"/>
                          <a:cs typeface="+mn-cs"/>
                        </a:rPr>
                        <a:t>Attore</a:t>
                      </a:r>
                      <a:endParaRPr lang="it-IT" dirty="0"/>
                    </a:p>
                  </a:txBody>
                  <a:tcPr/>
                </a:tc>
                <a:tc>
                  <a:txBody>
                    <a:bodyPr/>
                    <a:lstStyle/>
                    <a:p>
                      <a:r>
                        <a:rPr lang="it-IT" sz="1800" b="0" i="0" u="none" strike="noStrike" kern="1200" dirty="0">
                          <a:solidFill>
                            <a:schemeClr val="dk1"/>
                          </a:solidFill>
                          <a:effectLst/>
                          <a:latin typeface="+mn-lt"/>
                          <a:ea typeface="+mn-ea"/>
                          <a:cs typeface="+mn-cs"/>
                        </a:rPr>
                        <a:t>Utente</a:t>
                      </a:r>
                      <a:endParaRPr lang="it-IT" dirty="0"/>
                    </a:p>
                  </a:txBody>
                  <a:tcPr/>
                </a:tc>
                <a:extLst>
                  <a:ext uri="{0D108BD9-81ED-4DB2-BD59-A6C34878D82A}">
                    <a16:rowId xmlns:a16="http://schemas.microsoft.com/office/drawing/2014/main" val="609451276"/>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Flusso degli eventi</a:t>
                      </a:r>
                      <a:endParaRPr lang="it-IT" dirty="0">
                        <a:effectLst/>
                      </a:endParaRPr>
                    </a:p>
                  </a:txBody>
                  <a:tcPr marL="66675" marR="66675" marT="66675" marB="66675"/>
                </a:tc>
                <a:tc>
                  <a:txBody>
                    <a:bodyPr/>
                    <a:lstStyle/>
                    <a:p>
                      <a:pPr rtl="0" fontAlgn="base">
                        <a:spcBef>
                          <a:spcPts val="0"/>
                        </a:spcBef>
                        <a:spcAft>
                          <a:spcPts val="0"/>
                        </a:spcAft>
                        <a:buFont typeface="+mj-lt"/>
                        <a:buAutoNum type="arabicPeriod"/>
                      </a:pPr>
                      <a:r>
                        <a:rPr lang="it-IT" b="0" i="0" u="none" strike="noStrike" dirty="0">
                          <a:solidFill>
                            <a:srgbClr val="000000"/>
                          </a:solidFill>
                          <a:effectLst/>
                          <a:latin typeface="+mj-lt"/>
                        </a:rPr>
                        <a:t>L’Utente preme la voce “Preferiti” nel menù a tendina.</a:t>
                      </a:r>
                    </a:p>
                    <a:p>
                      <a:pPr rtl="0" fontAlgn="base">
                        <a:spcBef>
                          <a:spcPts val="0"/>
                        </a:spcBef>
                        <a:spcAft>
                          <a:spcPts val="0"/>
                        </a:spcAft>
                        <a:buFont typeface="+mj-lt"/>
                        <a:buAutoNum type="arabicPeriod"/>
                      </a:pPr>
                      <a:r>
                        <a:rPr lang="it-IT" b="0" i="0" u="none" strike="noStrike" dirty="0">
                          <a:solidFill>
                            <a:srgbClr val="000000"/>
                          </a:solidFill>
                          <a:effectLst/>
                          <a:latin typeface="+mj-lt"/>
                        </a:rPr>
                        <a:t>L’</a:t>
                      </a:r>
                      <a:r>
                        <a:rPr lang="it-IT" b="0" i="0" u="none" strike="noStrike" dirty="0" err="1">
                          <a:solidFill>
                            <a:srgbClr val="000000"/>
                          </a:solidFill>
                          <a:effectLst/>
                          <a:latin typeface="+mj-lt"/>
                        </a:rPr>
                        <a:t>Utente.visualizza</a:t>
                      </a:r>
                      <a:r>
                        <a:rPr lang="it-IT" b="0" i="0" u="none" strike="noStrike" dirty="0">
                          <a:solidFill>
                            <a:srgbClr val="000000"/>
                          </a:solidFill>
                          <a:effectLst/>
                          <a:latin typeface="+mj-lt"/>
                        </a:rPr>
                        <a:t> i modelli di smartphone salvati nella lista.</a:t>
                      </a:r>
                    </a:p>
                  </a:txBody>
                  <a:tcPr marL="66675" marR="66675" marT="66675" marB="66675"/>
                </a:tc>
                <a:extLst>
                  <a:ext uri="{0D108BD9-81ED-4DB2-BD59-A6C34878D82A}">
                    <a16:rowId xmlns:a16="http://schemas.microsoft.com/office/drawing/2014/main" val="2048509839"/>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Condizione di entrata</a:t>
                      </a:r>
                      <a:endParaRPr lang="it-IT" dirty="0">
                        <a:effectLst/>
                      </a:endParaRPr>
                    </a:p>
                  </a:txBody>
                  <a:tcPr marL="66675" marR="66675" marT="66675" marB="66675"/>
                </a:tc>
                <a:tc>
                  <a:txBody>
                    <a:bodyPr/>
                    <a:lstStyle/>
                    <a:p>
                      <a:pPr marL="457200" rtl="0" fontAlgn="t">
                        <a:spcBef>
                          <a:spcPts val="0"/>
                        </a:spcBef>
                        <a:spcAft>
                          <a:spcPts val="0"/>
                        </a:spcAft>
                      </a:pPr>
                      <a:r>
                        <a:rPr lang="it-IT" sz="1800" b="0" i="0" u="none" strike="noStrike" kern="1200" dirty="0">
                          <a:solidFill>
                            <a:schemeClr val="dk1"/>
                          </a:solidFill>
                          <a:effectLst/>
                          <a:latin typeface="+mn-lt"/>
                          <a:ea typeface="+mn-ea"/>
                          <a:cs typeface="+mn-cs"/>
                        </a:rPr>
                        <a:t> L’Utente preme sul menù a tendina presente nella home e clicca sul pulsante “Preferiti”.</a:t>
                      </a:r>
                      <a:endParaRPr lang="it-IT" sz="1600" dirty="0">
                        <a:effectLst/>
                        <a:latin typeface="+mn-lt"/>
                      </a:endParaRPr>
                    </a:p>
                  </a:txBody>
                  <a:tcPr marL="66675" marR="66675" marT="66675" marB="66675"/>
                </a:tc>
                <a:extLst>
                  <a:ext uri="{0D108BD9-81ED-4DB2-BD59-A6C34878D82A}">
                    <a16:rowId xmlns:a16="http://schemas.microsoft.com/office/drawing/2014/main" val="3131972659"/>
                  </a:ext>
                </a:extLst>
              </a:tr>
              <a:tr h="370840">
                <a:tc>
                  <a:txBody>
                    <a:bodyPr/>
                    <a:lstStyle/>
                    <a:p>
                      <a:r>
                        <a:rPr lang="it-IT" sz="1800" b="1" i="0" u="none" strike="noStrike" kern="1200" dirty="0">
                          <a:solidFill>
                            <a:schemeClr val="dk1"/>
                          </a:solidFill>
                          <a:effectLst/>
                          <a:latin typeface="+mn-lt"/>
                          <a:ea typeface="+mn-ea"/>
                          <a:cs typeface="+mn-cs"/>
                        </a:rPr>
                        <a:t>Condizione di uscita</a:t>
                      </a:r>
                      <a:endParaRPr lang="it-IT" dirty="0"/>
                    </a:p>
                  </a:txBody>
                  <a:tcPr/>
                </a:tc>
                <a:tc>
                  <a:txBody>
                    <a:bodyPr/>
                    <a:lstStyle/>
                    <a:p>
                      <a:pPr marL="457200" indent="-228600" rtl="0" fontAlgn="t">
                        <a:spcBef>
                          <a:spcPts val="0"/>
                        </a:spcBef>
                        <a:spcAft>
                          <a:spcPts val="0"/>
                        </a:spcAft>
                      </a:pPr>
                      <a:r>
                        <a:rPr lang="it-IT" b="0" i="0" u="none" strike="noStrike" dirty="0">
                          <a:solidFill>
                            <a:srgbClr val="000000"/>
                          </a:solidFill>
                          <a:effectLst/>
                          <a:latin typeface="+mn-lt"/>
                        </a:rPr>
                        <a:t>    </a:t>
                      </a:r>
                      <a:r>
                        <a:rPr lang="it-IT" sz="1800" b="0" i="0" u="none" strike="noStrike" kern="1200" dirty="0">
                          <a:solidFill>
                            <a:schemeClr val="dk1"/>
                          </a:solidFill>
                          <a:effectLst/>
                          <a:latin typeface="+mn-lt"/>
                          <a:ea typeface="+mn-ea"/>
                          <a:cs typeface="+mn-cs"/>
                        </a:rPr>
                        <a:t>L’applicazione mostra la lista</a:t>
                      </a:r>
                      <a:endParaRPr lang="it-IT" dirty="0">
                        <a:effectLst/>
                        <a:latin typeface="+mn-lt"/>
                      </a:endParaRPr>
                    </a:p>
                  </a:txBody>
                  <a:tcPr marL="66675" marR="66675" marT="66675" marB="66675"/>
                </a:tc>
                <a:extLst>
                  <a:ext uri="{0D108BD9-81ED-4DB2-BD59-A6C34878D82A}">
                    <a16:rowId xmlns:a16="http://schemas.microsoft.com/office/drawing/2014/main" val="3394173756"/>
                  </a:ext>
                </a:extLst>
              </a:tr>
              <a:tr h="370840">
                <a:tc>
                  <a:txBody>
                    <a:bodyPr/>
                    <a:lstStyle/>
                    <a:p>
                      <a:r>
                        <a:rPr lang="it-IT" sz="1800" b="1" i="0" u="none" strike="noStrike" kern="1200" dirty="0">
                          <a:solidFill>
                            <a:schemeClr val="dk1"/>
                          </a:solidFill>
                          <a:effectLst/>
                          <a:latin typeface="+mn-lt"/>
                          <a:ea typeface="+mn-ea"/>
                          <a:cs typeface="+mn-cs"/>
                        </a:rPr>
                        <a:t>Eccezioni</a:t>
                      </a:r>
                      <a:endParaRPr lang="it-IT" dirty="0"/>
                    </a:p>
                  </a:txBody>
                  <a:tcPr/>
                </a:tc>
                <a:tc>
                  <a:txBody>
                    <a:bodyPr/>
                    <a:lstStyle/>
                    <a:p>
                      <a:pPr rtl="0" fontAlgn="base"/>
                      <a:endParaRPr lang="it-IT" sz="1600" b="0" i="0" u="none" strike="noStrike" dirty="0">
                        <a:solidFill>
                          <a:srgbClr val="000000"/>
                        </a:solidFill>
                        <a:effectLst/>
                        <a:latin typeface="+mj-lt"/>
                      </a:endParaRPr>
                    </a:p>
                  </a:txBody>
                  <a:tcPr marL="66675" marR="66675" marT="66675" marB="66675"/>
                </a:tc>
                <a:extLst>
                  <a:ext uri="{0D108BD9-81ED-4DB2-BD59-A6C34878D82A}">
                    <a16:rowId xmlns:a16="http://schemas.microsoft.com/office/drawing/2014/main" val="661269003"/>
                  </a:ext>
                </a:extLst>
              </a:tr>
            </a:tbl>
          </a:graphicData>
        </a:graphic>
      </p:graphicFrame>
    </p:spTree>
    <p:extLst>
      <p:ext uri="{BB962C8B-B14F-4D97-AF65-F5344CB8AC3E}">
        <p14:creationId xmlns:p14="http://schemas.microsoft.com/office/powerpoint/2010/main" val="2563973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4000" b="1" dirty="0"/>
              <a:t>Caso D’uso </a:t>
            </a:r>
            <a:r>
              <a:rPr lang="it-IT" b="1" dirty="0"/>
              <a:t>Acquisto Smartphone</a:t>
            </a:r>
            <a:br>
              <a:rPr lang="it-IT" b="1" dirty="0"/>
            </a:br>
            <a:br>
              <a:rPr lang="it-IT" b="1" dirty="0"/>
            </a:br>
            <a:br>
              <a:rPr lang="it-IT" b="1" dirty="0"/>
            </a:br>
            <a:br>
              <a:rPr lang="it-IT" sz="2800" b="1" dirty="0"/>
            </a:br>
            <a:endParaRPr lang="it-IT" sz="2800" b="1"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661533842"/>
              </p:ext>
            </p:extLst>
          </p:nvPr>
        </p:nvGraphicFramePr>
        <p:xfrm>
          <a:off x="239151" y="2052638"/>
          <a:ext cx="11704320" cy="4573270"/>
        </p:xfrm>
        <a:graphic>
          <a:graphicData uri="http://schemas.openxmlformats.org/drawingml/2006/table">
            <a:tbl>
              <a:tblPr firstRow="1" bandRow="1">
                <a:tableStyleId>{5C22544A-7EE6-4342-B048-85BDC9FD1C3A}</a:tableStyleId>
              </a:tblPr>
              <a:tblGrid>
                <a:gridCol w="5852160">
                  <a:extLst>
                    <a:ext uri="{9D8B030D-6E8A-4147-A177-3AD203B41FA5}">
                      <a16:colId xmlns:a16="http://schemas.microsoft.com/office/drawing/2014/main" val="145262881"/>
                    </a:ext>
                  </a:extLst>
                </a:gridCol>
                <a:gridCol w="5852160">
                  <a:extLst>
                    <a:ext uri="{9D8B030D-6E8A-4147-A177-3AD203B41FA5}">
                      <a16:colId xmlns:a16="http://schemas.microsoft.com/office/drawing/2014/main" val="3696449839"/>
                    </a:ext>
                  </a:extLst>
                </a:gridCol>
              </a:tblGrid>
              <a:tr h="370840">
                <a:tc>
                  <a:txBody>
                    <a:bodyPr/>
                    <a:lstStyle/>
                    <a:p>
                      <a:pPr rtl="0" fontAlgn="t">
                        <a:spcBef>
                          <a:spcPts val="0"/>
                        </a:spcBef>
                        <a:spcAft>
                          <a:spcPts val="0"/>
                        </a:spcAft>
                      </a:pPr>
                      <a:r>
                        <a:rPr lang="it-IT" b="1" i="0" u="none" strike="noStrike" dirty="0">
                          <a:solidFill>
                            <a:schemeClr val="tx1"/>
                          </a:solidFill>
                          <a:effectLst/>
                          <a:latin typeface="Arial" panose="020B0604020202020204" pitchFamily="34" charset="0"/>
                        </a:rPr>
                        <a:t>Nome Caso d’uso</a:t>
                      </a:r>
                      <a:endParaRPr lang="it-IT" dirty="0">
                        <a:solidFill>
                          <a:schemeClr val="tx1"/>
                        </a:solidFill>
                        <a:effectLst/>
                      </a:endParaRPr>
                    </a:p>
                  </a:txBody>
                  <a:tcPr marL="66675" marR="66675" marT="66675" marB="66675"/>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it-IT" sz="1800" b="1" i="0" u="none" strike="noStrike" kern="1200" dirty="0" err="1">
                          <a:solidFill>
                            <a:schemeClr val="lt1"/>
                          </a:solidFill>
                          <a:effectLst/>
                          <a:latin typeface="+mn-lt"/>
                          <a:ea typeface="+mn-ea"/>
                          <a:cs typeface="+mn-cs"/>
                        </a:rPr>
                        <a:t>AcquistoSmartphone</a:t>
                      </a:r>
                      <a:endParaRPr lang="it-IT" b="1" dirty="0">
                        <a:effectLst/>
                      </a:endParaRPr>
                    </a:p>
                  </a:txBody>
                  <a:tcPr marL="66675" marR="66675" marT="66675" marB="66675"/>
                </a:tc>
                <a:extLst>
                  <a:ext uri="{0D108BD9-81ED-4DB2-BD59-A6C34878D82A}">
                    <a16:rowId xmlns:a16="http://schemas.microsoft.com/office/drawing/2014/main" val="2321706606"/>
                  </a:ext>
                </a:extLst>
              </a:tr>
              <a:tr h="370840">
                <a:tc>
                  <a:txBody>
                    <a:bodyPr/>
                    <a:lstStyle/>
                    <a:p>
                      <a:r>
                        <a:rPr lang="it-IT" sz="1800" b="1" i="0" u="none" strike="noStrike" kern="1200" dirty="0">
                          <a:solidFill>
                            <a:schemeClr val="dk1"/>
                          </a:solidFill>
                          <a:effectLst/>
                          <a:latin typeface="+mn-lt"/>
                          <a:ea typeface="+mn-ea"/>
                          <a:cs typeface="+mn-cs"/>
                        </a:rPr>
                        <a:t>Attore</a:t>
                      </a:r>
                      <a:endParaRPr lang="it-IT" dirty="0"/>
                    </a:p>
                  </a:txBody>
                  <a:tcPr/>
                </a:tc>
                <a:tc>
                  <a:txBody>
                    <a:bodyPr/>
                    <a:lstStyle/>
                    <a:p>
                      <a:r>
                        <a:rPr lang="it-IT" sz="1800" b="0" i="0" u="none" strike="noStrike" kern="1200" dirty="0">
                          <a:solidFill>
                            <a:schemeClr val="dk1"/>
                          </a:solidFill>
                          <a:effectLst/>
                          <a:latin typeface="+mn-lt"/>
                          <a:ea typeface="+mn-ea"/>
                          <a:cs typeface="+mn-cs"/>
                        </a:rPr>
                        <a:t>Utente</a:t>
                      </a:r>
                      <a:endParaRPr lang="it-IT" dirty="0"/>
                    </a:p>
                  </a:txBody>
                  <a:tcPr/>
                </a:tc>
                <a:extLst>
                  <a:ext uri="{0D108BD9-81ED-4DB2-BD59-A6C34878D82A}">
                    <a16:rowId xmlns:a16="http://schemas.microsoft.com/office/drawing/2014/main" val="609451276"/>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Flusso degli eventi</a:t>
                      </a:r>
                      <a:endParaRPr lang="it-IT" dirty="0">
                        <a:effectLst/>
                      </a:endParaRPr>
                    </a:p>
                  </a:txBody>
                  <a:tcPr marL="66675" marR="66675" marT="66675" marB="66675"/>
                </a:tc>
                <a:tc>
                  <a:txBody>
                    <a:bodyPr/>
                    <a:lstStyle/>
                    <a:p>
                      <a:pPr rtl="0" fontAlgn="base">
                        <a:spcBef>
                          <a:spcPts val="0"/>
                        </a:spcBef>
                        <a:spcAft>
                          <a:spcPts val="0"/>
                        </a:spcAft>
                        <a:buFont typeface="+mj-lt"/>
                        <a:buAutoNum type="arabicPeriod"/>
                      </a:pPr>
                      <a:r>
                        <a:rPr lang="it-IT" b="0" i="0" u="none" strike="noStrike" dirty="0">
                          <a:solidFill>
                            <a:srgbClr val="000000"/>
                          </a:solidFill>
                          <a:effectLst/>
                          <a:latin typeface="+mj-lt"/>
                        </a:rPr>
                        <a:t>L’Utente scrive nel campo di testo il modello da cercare.</a:t>
                      </a:r>
                    </a:p>
                    <a:p>
                      <a:pPr rtl="0" fontAlgn="base">
                        <a:spcBef>
                          <a:spcPts val="0"/>
                        </a:spcBef>
                        <a:spcAft>
                          <a:spcPts val="0"/>
                        </a:spcAft>
                        <a:buFont typeface="+mj-lt"/>
                        <a:buAutoNum type="arabicPeriod"/>
                      </a:pPr>
                      <a:r>
                        <a:rPr lang="it-IT" b="0" i="0" u="none" strike="noStrike" dirty="0">
                          <a:solidFill>
                            <a:srgbClr val="000000"/>
                          </a:solidFill>
                          <a:effectLst/>
                          <a:latin typeface="+mj-lt"/>
                        </a:rPr>
                        <a:t>L’utente preme il pulsante “Cerca” che avvia la funzione di ricerca.</a:t>
                      </a:r>
                    </a:p>
                    <a:p>
                      <a:pPr rtl="0" fontAlgn="base">
                        <a:spcBef>
                          <a:spcPts val="0"/>
                        </a:spcBef>
                        <a:spcAft>
                          <a:spcPts val="0"/>
                        </a:spcAft>
                        <a:buFont typeface="+mj-lt"/>
                        <a:buAutoNum type="arabicPeriod"/>
                      </a:pPr>
                      <a:r>
                        <a:rPr lang="it-IT" b="0" i="0" u="none" strike="noStrike" dirty="0">
                          <a:solidFill>
                            <a:srgbClr val="000000"/>
                          </a:solidFill>
                          <a:effectLst/>
                          <a:latin typeface="+mj-lt"/>
                        </a:rPr>
                        <a:t>L’applicazione mostra i risultati in una nuova finestra.</a:t>
                      </a:r>
                    </a:p>
                    <a:p>
                      <a:pPr rtl="0" fontAlgn="base">
                        <a:spcBef>
                          <a:spcPts val="0"/>
                        </a:spcBef>
                        <a:spcAft>
                          <a:spcPts val="0"/>
                        </a:spcAft>
                        <a:buFont typeface="+mj-lt"/>
                        <a:buAutoNum type="arabicPeriod"/>
                      </a:pPr>
                      <a:r>
                        <a:rPr lang="it-IT" b="0" i="0" u="none" strike="noStrike" dirty="0">
                          <a:solidFill>
                            <a:srgbClr val="000000"/>
                          </a:solidFill>
                          <a:effectLst/>
                          <a:latin typeface="+mj-lt"/>
                        </a:rPr>
                        <a:t>L’Utente preme il bottone “Acquista”</a:t>
                      </a:r>
                    </a:p>
                  </a:txBody>
                  <a:tcPr marL="66675" marR="66675" marT="66675" marB="66675"/>
                </a:tc>
                <a:extLst>
                  <a:ext uri="{0D108BD9-81ED-4DB2-BD59-A6C34878D82A}">
                    <a16:rowId xmlns:a16="http://schemas.microsoft.com/office/drawing/2014/main" val="2048509839"/>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Condizione di entrata</a:t>
                      </a:r>
                      <a:endParaRPr lang="it-IT" dirty="0">
                        <a:effectLst/>
                      </a:endParaRPr>
                    </a:p>
                  </a:txBody>
                  <a:tcPr marL="66675" marR="66675" marT="66675" marB="66675"/>
                </a:tc>
                <a:tc>
                  <a:txBody>
                    <a:bodyPr/>
                    <a:lstStyle/>
                    <a:p>
                      <a:pPr marL="457200" rtl="0" fontAlgn="t">
                        <a:spcBef>
                          <a:spcPts val="0"/>
                        </a:spcBef>
                        <a:spcAft>
                          <a:spcPts val="0"/>
                        </a:spcAft>
                      </a:pPr>
                      <a:r>
                        <a:rPr lang="it-IT" sz="1800" b="0" i="0" u="none" strike="noStrike" kern="1200" dirty="0">
                          <a:solidFill>
                            <a:schemeClr val="dk1"/>
                          </a:solidFill>
                          <a:effectLst/>
                          <a:latin typeface="+mn-lt"/>
                          <a:ea typeface="+mn-ea"/>
                          <a:cs typeface="+mn-cs"/>
                        </a:rPr>
                        <a:t> L’Utente avvia l’applicazione e si trova nella schermata di Home</a:t>
                      </a:r>
                      <a:endParaRPr lang="it-IT" sz="1600" dirty="0">
                        <a:effectLst/>
                        <a:latin typeface="+mn-lt"/>
                      </a:endParaRPr>
                    </a:p>
                  </a:txBody>
                  <a:tcPr marL="66675" marR="66675" marT="66675" marB="66675"/>
                </a:tc>
                <a:extLst>
                  <a:ext uri="{0D108BD9-81ED-4DB2-BD59-A6C34878D82A}">
                    <a16:rowId xmlns:a16="http://schemas.microsoft.com/office/drawing/2014/main" val="3131972659"/>
                  </a:ext>
                </a:extLst>
              </a:tr>
              <a:tr h="370840">
                <a:tc>
                  <a:txBody>
                    <a:bodyPr/>
                    <a:lstStyle/>
                    <a:p>
                      <a:r>
                        <a:rPr lang="it-IT" sz="1800" b="1" i="0" u="none" strike="noStrike" kern="1200" dirty="0">
                          <a:solidFill>
                            <a:schemeClr val="dk1"/>
                          </a:solidFill>
                          <a:effectLst/>
                          <a:latin typeface="+mn-lt"/>
                          <a:ea typeface="+mn-ea"/>
                          <a:cs typeface="+mn-cs"/>
                        </a:rPr>
                        <a:t>Condizione di uscita</a:t>
                      </a:r>
                      <a:endParaRPr lang="it-IT" dirty="0"/>
                    </a:p>
                  </a:txBody>
                  <a:tcPr/>
                </a:tc>
                <a:tc>
                  <a:txBody>
                    <a:bodyPr/>
                    <a:lstStyle/>
                    <a:p>
                      <a:pPr marL="457200" rtl="0" fontAlgn="t">
                        <a:spcBef>
                          <a:spcPts val="0"/>
                        </a:spcBef>
                        <a:spcAft>
                          <a:spcPts val="0"/>
                        </a:spcAft>
                      </a:pPr>
                      <a:r>
                        <a:rPr lang="it-IT" b="0" i="0" u="none" strike="noStrike" dirty="0">
                          <a:solidFill>
                            <a:srgbClr val="000000"/>
                          </a:solidFill>
                          <a:effectLst/>
                          <a:latin typeface="+mn-lt"/>
                        </a:rPr>
                        <a:t>L’applicazione avvisa l’utente che l’operazione è andata a buon fine</a:t>
                      </a:r>
                      <a:endParaRPr lang="it-IT" dirty="0">
                        <a:effectLst/>
                        <a:latin typeface="+mn-lt"/>
                      </a:endParaRPr>
                    </a:p>
                  </a:txBody>
                  <a:tcPr marL="66675" marR="66675" marT="66675" marB="66675"/>
                </a:tc>
                <a:extLst>
                  <a:ext uri="{0D108BD9-81ED-4DB2-BD59-A6C34878D82A}">
                    <a16:rowId xmlns:a16="http://schemas.microsoft.com/office/drawing/2014/main" val="3394173756"/>
                  </a:ext>
                </a:extLst>
              </a:tr>
              <a:tr h="370840">
                <a:tc>
                  <a:txBody>
                    <a:bodyPr/>
                    <a:lstStyle/>
                    <a:p>
                      <a:r>
                        <a:rPr lang="it-IT" sz="1800" b="1" i="0" u="none" strike="noStrike" kern="1200" dirty="0">
                          <a:solidFill>
                            <a:schemeClr val="dk1"/>
                          </a:solidFill>
                          <a:effectLst/>
                          <a:latin typeface="+mn-lt"/>
                          <a:ea typeface="+mn-ea"/>
                          <a:cs typeface="+mn-cs"/>
                        </a:rPr>
                        <a:t>Eccezioni</a:t>
                      </a:r>
                      <a:endParaRPr lang="it-IT" dirty="0"/>
                    </a:p>
                  </a:txBody>
                  <a:tcPr/>
                </a:tc>
                <a:tc>
                  <a:txBody>
                    <a:bodyPr/>
                    <a:lstStyle/>
                    <a:p>
                      <a:pPr rtl="0" fontAlgn="base"/>
                      <a:endParaRPr lang="it-IT" sz="1600" b="0" i="0" u="none" strike="noStrike" dirty="0">
                        <a:solidFill>
                          <a:srgbClr val="000000"/>
                        </a:solidFill>
                        <a:effectLst/>
                        <a:latin typeface="+mj-lt"/>
                      </a:endParaRPr>
                    </a:p>
                  </a:txBody>
                  <a:tcPr marL="66675" marR="66675" marT="66675" marB="66675"/>
                </a:tc>
                <a:extLst>
                  <a:ext uri="{0D108BD9-81ED-4DB2-BD59-A6C34878D82A}">
                    <a16:rowId xmlns:a16="http://schemas.microsoft.com/office/drawing/2014/main" val="661269003"/>
                  </a:ext>
                </a:extLst>
              </a:tr>
            </a:tbl>
          </a:graphicData>
        </a:graphic>
      </p:graphicFrame>
    </p:spTree>
    <p:extLst>
      <p:ext uri="{BB962C8B-B14F-4D97-AF65-F5344CB8AC3E}">
        <p14:creationId xmlns:p14="http://schemas.microsoft.com/office/powerpoint/2010/main" val="4194491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4000" b="1" dirty="0"/>
              <a:t>Caso D’uso </a:t>
            </a:r>
            <a:r>
              <a:rPr lang="it-IT" b="1" dirty="0"/>
              <a:t>Registrazione utente</a:t>
            </a:r>
            <a:br>
              <a:rPr lang="it-IT" b="1" dirty="0"/>
            </a:br>
            <a:br>
              <a:rPr lang="it-IT" b="1" dirty="0"/>
            </a:br>
            <a:br>
              <a:rPr lang="it-IT" b="1" dirty="0"/>
            </a:br>
            <a:br>
              <a:rPr lang="it-IT" sz="2800" b="1" dirty="0"/>
            </a:br>
            <a:endParaRPr lang="it-IT" sz="2800" b="1"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072747632"/>
              </p:ext>
            </p:extLst>
          </p:nvPr>
        </p:nvGraphicFramePr>
        <p:xfrm>
          <a:off x="239151" y="2052638"/>
          <a:ext cx="11704320" cy="4603750"/>
        </p:xfrm>
        <a:graphic>
          <a:graphicData uri="http://schemas.openxmlformats.org/drawingml/2006/table">
            <a:tbl>
              <a:tblPr firstRow="1" bandRow="1">
                <a:tableStyleId>{5C22544A-7EE6-4342-B048-85BDC9FD1C3A}</a:tableStyleId>
              </a:tblPr>
              <a:tblGrid>
                <a:gridCol w="5852160">
                  <a:extLst>
                    <a:ext uri="{9D8B030D-6E8A-4147-A177-3AD203B41FA5}">
                      <a16:colId xmlns:a16="http://schemas.microsoft.com/office/drawing/2014/main" val="145262881"/>
                    </a:ext>
                  </a:extLst>
                </a:gridCol>
                <a:gridCol w="5852160">
                  <a:extLst>
                    <a:ext uri="{9D8B030D-6E8A-4147-A177-3AD203B41FA5}">
                      <a16:colId xmlns:a16="http://schemas.microsoft.com/office/drawing/2014/main" val="3696449839"/>
                    </a:ext>
                  </a:extLst>
                </a:gridCol>
              </a:tblGrid>
              <a:tr h="370840">
                <a:tc>
                  <a:txBody>
                    <a:bodyPr/>
                    <a:lstStyle/>
                    <a:p>
                      <a:pPr rtl="0" fontAlgn="t">
                        <a:spcBef>
                          <a:spcPts val="0"/>
                        </a:spcBef>
                        <a:spcAft>
                          <a:spcPts val="0"/>
                        </a:spcAft>
                      </a:pPr>
                      <a:r>
                        <a:rPr lang="it-IT" b="1" i="0" u="none" strike="noStrike" dirty="0">
                          <a:solidFill>
                            <a:schemeClr val="tx1"/>
                          </a:solidFill>
                          <a:effectLst/>
                          <a:latin typeface="Arial" panose="020B0604020202020204" pitchFamily="34" charset="0"/>
                        </a:rPr>
                        <a:t>Nome Caso d’uso</a:t>
                      </a:r>
                      <a:endParaRPr lang="it-IT" dirty="0">
                        <a:solidFill>
                          <a:schemeClr val="tx1"/>
                        </a:solidFill>
                        <a:effectLst/>
                      </a:endParaRPr>
                    </a:p>
                  </a:txBody>
                  <a:tcPr marL="66675" marR="66675" marT="66675" marB="66675"/>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it-IT" sz="1800" b="1" i="0" u="none" strike="noStrike" kern="1200" dirty="0">
                          <a:solidFill>
                            <a:schemeClr val="lt1"/>
                          </a:solidFill>
                          <a:effectLst/>
                          <a:latin typeface="+mn-lt"/>
                          <a:ea typeface="+mn-ea"/>
                          <a:cs typeface="+mn-cs"/>
                        </a:rPr>
                        <a:t>Registrazione utente</a:t>
                      </a:r>
                      <a:endParaRPr lang="it-IT" b="1" dirty="0">
                        <a:effectLst/>
                      </a:endParaRPr>
                    </a:p>
                  </a:txBody>
                  <a:tcPr marL="66675" marR="66675" marT="66675" marB="66675"/>
                </a:tc>
                <a:extLst>
                  <a:ext uri="{0D108BD9-81ED-4DB2-BD59-A6C34878D82A}">
                    <a16:rowId xmlns:a16="http://schemas.microsoft.com/office/drawing/2014/main" val="2321706606"/>
                  </a:ext>
                </a:extLst>
              </a:tr>
              <a:tr h="370840">
                <a:tc>
                  <a:txBody>
                    <a:bodyPr/>
                    <a:lstStyle/>
                    <a:p>
                      <a:r>
                        <a:rPr lang="it-IT" sz="1800" b="1" i="0" u="none" strike="noStrike" kern="1200" dirty="0">
                          <a:solidFill>
                            <a:schemeClr val="dk1"/>
                          </a:solidFill>
                          <a:effectLst/>
                          <a:latin typeface="+mn-lt"/>
                          <a:ea typeface="+mn-ea"/>
                          <a:cs typeface="+mn-cs"/>
                        </a:rPr>
                        <a:t>Attore</a:t>
                      </a:r>
                      <a:endParaRPr lang="it-IT" dirty="0"/>
                    </a:p>
                  </a:txBody>
                  <a:tcPr/>
                </a:tc>
                <a:tc>
                  <a:txBody>
                    <a:bodyPr/>
                    <a:lstStyle/>
                    <a:p>
                      <a:r>
                        <a:rPr lang="it-IT" sz="1800" b="0" i="0" u="none" strike="noStrike" kern="1200" dirty="0">
                          <a:solidFill>
                            <a:schemeClr val="dk1"/>
                          </a:solidFill>
                          <a:effectLst/>
                          <a:latin typeface="+mn-lt"/>
                          <a:ea typeface="+mn-ea"/>
                          <a:cs typeface="+mn-cs"/>
                        </a:rPr>
                        <a:t>Utente</a:t>
                      </a:r>
                      <a:endParaRPr lang="it-IT" dirty="0"/>
                    </a:p>
                  </a:txBody>
                  <a:tcPr/>
                </a:tc>
                <a:extLst>
                  <a:ext uri="{0D108BD9-81ED-4DB2-BD59-A6C34878D82A}">
                    <a16:rowId xmlns:a16="http://schemas.microsoft.com/office/drawing/2014/main" val="609451276"/>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Flusso degli eventi</a:t>
                      </a:r>
                      <a:endParaRPr lang="it-IT" dirty="0">
                        <a:effectLst/>
                      </a:endParaRPr>
                    </a:p>
                  </a:txBody>
                  <a:tcPr marL="66675" marR="66675" marT="66675" marB="66675"/>
                </a:tc>
                <a:tc>
                  <a:txBody>
                    <a:bodyPr/>
                    <a:lstStyle/>
                    <a:p>
                      <a:pPr rtl="0" fontAlgn="base"/>
                      <a:r>
                        <a:rPr lang="it-IT" sz="1800" b="0" i="0" u="none" strike="noStrike" kern="1200" dirty="0">
                          <a:solidFill>
                            <a:schemeClr val="dk1"/>
                          </a:solidFill>
                          <a:effectLst/>
                          <a:latin typeface="+mn-lt"/>
                          <a:ea typeface="+mn-ea"/>
                          <a:cs typeface="+mn-cs"/>
                        </a:rPr>
                        <a:t>1- L’utente compila i campi nella schermata di registrazione.</a:t>
                      </a:r>
                    </a:p>
                    <a:p>
                      <a:pPr rtl="0" fontAlgn="base"/>
                      <a:r>
                        <a:rPr lang="it-IT" sz="1800" b="0" i="0" u="none" strike="noStrike" kern="1200" dirty="0">
                          <a:solidFill>
                            <a:schemeClr val="dk1"/>
                          </a:solidFill>
                          <a:effectLst/>
                          <a:latin typeface="+mn-lt"/>
                          <a:ea typeface="+mn-ea"/>
                          <a:cs typeface="+mn-cs"/>
                        </a:rPr>
                        <a:t>2- L’utente preme il pulsante “Registrati” che avvia la funzione di registrazione.</a:t>
                      </a:r>
                    </a:p>
                    <a:p>
                      <a:pPr rtl="0" fontAlgn="base"/>
                      <a:r>
                        <a:rPr lang="it-IT" sz="1800" b="0" i="0" u="none" strike="noStrike" kern="1200" dirty="0">
                          <a:solidFill>
                            <a:schemeClr val="dk1"/>
                          </a:solidFill>
                          <a:effectLst/>
                          <a:latin typeface="+mn-lt"/>
                          <a:ea typeface="+mn-ea"/>
                          <a:cs typeface="+mn-cs"/>
                        </a:rPr>
                        <a:t>3- L’applicazione mostra un messaggio che l’operazione è andata a buon fine.</a:t>
                      </a:r>
                    </a:p>
                  </a:txBody>
                  <a:tcPr marL="66675" marR="66675" marT="66675" marB="66675"/>
                </a:tc>
                <a:extLst>
                  <a:ext uri="{0D108BD9-81ED-4DB2-BD59-A6C34878D82A}">
                    <a16:rowId xmlns:a16="http://schemas.microsoft.com/office/drawing/2014/main" val="2048509839"/>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Condizione di entrata</a:t>
                      </a:r>
                      <a:endParaRPr lang="it-IT" dirty="0">
                        <a:effectLst/>
                      </a:endParaRPr>
                    </a:p>
                  </a:txBody>
                  <a:tcPr marL="66675" marR="66675" marT="66675" marB="66675"/>
                </a:tc>
                <a:tc>
                  <a:txBody>
                    <a:bodyPr/>
                    <a:lstStyle/>
                    <a:p>
                      <a:pPr marL="457200" rtl="0" fontAlgn="t">
                        <a:spcBef>
                          <a:spcPts val="0"/>
                        </a:spcBef>
                        <a:spcAft>
                          <a:spcPts val="0"/>
                        </a:spcAft>
                      </a:pPr>
                      <a:r>
                        <a:rPr lang="it-IT" sz="1800" b="0" i="0" u="none" strike="noStrike" kern="1200" dirty="0">
                          <a:solidFill>
                            <a:schemeClr val="dk1"/>
                          </a:solidFill>
                          <a:effectLst/>
                          <a:latin typeface="+mn-lt"/>
                          <a:ea typeface="+mn-ea"/>
                          <a:cs typeface="+mn-cs"/>
                        </a:rPr>
                        <a:t> L’Utente avvia l’applicazione e si trova nella schermata di Home</a:t>
                      </a:r>
                      <a:endParaRPr lang="it-IT" sz="1600" dirty="0">
                        <a:effectLst/>
                        <a:latin typeface="+mn-lt"/>
                      </a:endParaRPr>
                    </a:p>
                  </a:txBody>
                  <a:tcPr marL="66675" marR="66675" marT="66675" marB="66675"/>
                </a:tc>
                <a:extLst>
                  <a:ext uri="{0D108BD9-81ED-4DB2-BD59-A6C34878D82A}">
                    <a16:rowId xmlns:a16="http://schemas.microsoft.com/office/drawing/2014/main" val="3131972659"/>
                  </a:ext>
                </a:extLst>
              </a:tr>
              <a:tr h="370840">
                <a:tc>
                  <a:txBody>
                    <a:bodyPr/>
                    <a:lstStyle/>
                    <a:p>
                      <a:r>
                        <a:rPr lang="it-IT" sz="1800" b="1" i="0" u="none" strike="noStrike" kern="1200" dirty="0">
                          <a:solidFill>
                            <a:schemeClr val="dk1"/>
                          </a:solidFill>
                          <a:effectLst/>
                          <a:latin typeface="+mn-lt"/>
                          <a:ea typeface="+mn-ea"/>
                          <a:cs typeface="+mn-cs"/>
                        </a:rPr>
                        <a:t>Condizione di uscita</a:t>
                      </a:r>
                      <a:endParaRPr lang="it-IT" dirty="0"/>
                    </a:p>
                  </a:txBody>
                  <a:tcPr/>
                </a:tc>
                <a:tc>
                  <a:txBody>
                    <a:bodyPr/>
                    <a:lstStyle/>
                    <a:p>
                      <a:pPr marL="457200" rtl="0" fontAlgn="t">
                        <a:spcBef>
                          <a:spcPts val="0"/>
                        </a:spcBef>
                        <a:spcAft>
                          <a:spcPts val="0"/>
                        </a:spcAft>
                      </a:pPr>
                      <a:r>
                        <a:rPr lang="it-IT" b="0" i="0" u="none" strike="noStrike" dirty="0">
                          <a:solidFill>
                            <a:srgbClr val="000000"/>
                          </a:solidFill>
                          <a:effectLst/>
                          <a:latin typeface="+mj-lt"/>
                        </a:rPr>
                        <a:t>L’applicazione avvisa l’utente che l’operazione è andata a buon fine</a:t>
                      </a:r>
                      <a:endParaRPr lang="it-IT" dirty="0">
                        <a:effectLst/>
                        <a:latin typeface="+mj-lt"/>
                      </a:endParaRPr>
                    </a:p>
                  </a:txBody>
                  <a:tcPr marL="66675" marR="66675" marT="66675" marB="66675"/>
                </a:tc>
                <a:extLst>
                  <a:ext uri="{0D108BD9-81ED-4DB2-BD59-A6C34878D82A}">
                    <a16:rowId xmlns:a16="http://schemas.microsoft.com/office/drawing/2014/main" val="3394173756"/>
                  </a:ext>
                </a:extLst>
              </a:tr>
              <a:tr h="370840">
                <a:tc>
                  <a:txBody>
                    <a:bodyPr/>
                    <a:lstStyle/>
                    <a:p>
                      <a:r>
                        <a:rPr lang="it-IT" sz="1800" b="1" i="0" u="none" strike="noStrike" kern="1200" dirty="0">
                          <a:solidFill>
                            <a:schemeClr val="dk1"/>
                          </a:solidFill>
                          <a:effectLst/>
                          <a:latin typeface="+mn-lt"/>
                          <a:ea typeface="+mn-ea"/>
                          <a:cs typeface="+mn-cs"/>
                        </a:rPr>
                        <a:t>Eccezioni</a:t>
                      </a:r>
                      <a:endParaRPr lang="it-IT" dirty="0"/>
                    </a:p>
                  </a:txBody>
                  <a:tcPr/>
                </a:tc>
                <a:tc>
                  <a:txBody>
                    <a:bodyPr/>
                    <a:lstStyle/>
                    <a:p>
                      <a:pPr rtl="0" fontAlgn="base"/>
                      <a:r>
                        <a:rPr lang="it-IT" sz="1800" b="0" i="0" u="none" strike="noStrike" kern="1200" dirty="0">
                          <a:solidFill>
                            <a:schemeClr val="dk1"/>
                          </a:solidFill>
                          <a:effectLst/>
                          <a:latin typeface="+mn-lt"/>
                          <a:ea typeface="+mn-ea"/>
                          <a:cs typeface="+mn-cs"/>
                        </a:rPr>
                        <a:t>1- Campi vuoti</a:t>
                      </a:r>
                    </a:p>
                    <a:p>
                      <a:pPr rtl="0" fontAlgn="base"/>
                      <a:r>
                        <a:rPr lang="it-IT" sz="1800" b="0" i="0" u="none" strike="noStrike" kern="1200" dirty="0">
                          <a:solidFill>
                            <a:schemeClr val="dk1"/>
                          </a:solidFill>
                          <a:effectLst/>
                          <a:latin typeface="+mn-lt"/>
                          <a:ea typeface="+mn-ea"/>
                          <a:cs typeface="+mn-cs"/>
                        </a:rPr>
                        <a:t>2- L’Utente non è connesso ad Internet</a:t>
                      </a:r>
                      <a:endParaRPr lang="it-IT" sz="1600" b="0" i="0" u="none" strike="noStrike" dirty="0">
                        <a:solidFill>
                          <a:srgbClr val="000000"/>
                        </a:solidFill>
                        <a:effectLst/>
                        <a:latin typeface="+mj-lt"/>
                      </a:endParaRPr>
                    </a:p>
                  </a:txBody>
                  <a:tcPr marL="66675" marR="66675" marT="66675" marB="66675"/>
                </a:tc>
                <a:extLst>
                  <a:ext uri="{0D108BD9-81ED-4DB2-BD59-A6C34878D82A}">
                    <a16:rowId xmlns:a16="http://schemas.microsoft.com/office/drawing/2014/main" val="661269003"/>
                  </a:ext>
                </a:extLst>
              </a:tr>
            </a:tbl>
          </a:graphicData>
        </a:graphic>
      </p:graphicFrame>
    </p:spTree>
    <p:extLst>
      <p:ext uri="{BB962C8B-B14F-4D97-AF65-F5344CB8AC3E}">
        <p14:creationId xmlns:p14="http://schemas.microsoft.com/office/powerpoint/2010/main" val="774517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4000" b="1" dirty="0"/>
              <a:t>Caso D’uso </a:t>
            </a:r>
            <a:r>
              <a:rPr lang="it-IT" b="1" dirty="0"/>
              <a:t>Login utente</a:t>
            </a:r>
            <a:br>
              <a:rPr lang="it-IT" b="1" dirty="0"/>
            </a:br>
            <a:br>
              <a:rPr lang="it-IT" b="1" dirty="0"/>
            </a:br>
            <a:br>
              <a:rPr lang="it-IT" b="1" dirty="0"/>
            </a:br>
            <a:br>
              <a:rPr lang="it-IT" sz="2800" b="1" dirty="0"/>
            </a:br>
            <a:endParaRPr lang="it-IT" sz="2800" b="1"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592424779"/>
              </p:ext>
            </p:extLst>
          </p:nvPr>
        </p:nvGraphicFramePr>
        <p:xfrm>
          <a:off x="239151" y="2052638"/>
          <a:ext cx="11704320" cy="4603750"/>
        </p:xfrm>
        <a:graphic>
          <a:graphicData uri="http://schemas.openxmlformats.org/drawingml/2006/table">
            <a:tbl>
              <a:tblPr firstRow="1" bandRow="1">
                <a:tableStyleId>{5C22544A-7EE6-4342-B048-85BDC9FD1C3A}</a:tableStyleId>
              </a:tblPr>
              <a:tblGrid>
                <a:gridCol w="5852160">
                  <a:extLst>
                    <a:ext uri="{9D8B030D-6E8A-4147-A177-3AD203B41FA5}">
                      <a16:colId xmlns:a16="http://schemas.microsoft.com/office/drawing/2014/main" val="145262881"/>
                    </a:ext>
                  </a:extLst>
                </a:gridCol>
                <a:gridCol w="5852160">
                  <a:extLst>
                    <a:ext uri="{9D8B030D-6E8A-4147-A177-3AD203B41FA5}">
                      <a16:colId xmlns:a16="http://schemas.microsoft.com/office/drawing/2014/main" val="3696449839"/>
                    </a:ext>
                  </a:extLst>
                </a:gridCol>
              </a:tblGrid>
              <a:tr h="370840">
                <a:tc>
                  <a:txBody>
                    <a:bodyPr/>
                    <a:lstStyle/>
                    <a:p>
                      <a:pPr rtl="0" fontAlgn="t">
                        <a:spcBef>
                          <a:spcPts val="0"/>
                        </a:spcBef>
                        <a:spcAft>
                          <a:spcPts val="0"/>
                        </a:spcAft>
                      </a:pPr>
                      <a:r>
                        <a:rPr lang="it-IT" b="1" i="0" u="none" strike="noStrike" dirty="0">
                          <a:solidFill>
                            <a:schemeClr val="tx1"/>
                          </a:solidFill>
                          <a:effectLst/>
                          <a:latin typeface="Arial" panose="020B0604020202020204" pitchFamily="34" charset="0"/>
                        </a:rPr>
                        <a:t>Nome Caso d’uso</a:t>
                      </a:r>
                      <a:endParaRPr lang="it-IT" dirty="0">
                        <a:solidFill>
                          <a:schemeClr val="tx1"/>
                        </a:solidFill>
                        <a:effectLst/>
                      </a:endParaRPr>
                    </a:p>
                  </a:txBody>
                  <a:tcPr marL="66675" marR="66675" marT="66675" marB="66675"/>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it-IT" sz="1800" b="1" i="0" u="none" strike="noStrike" kern="1200" dirty="0" err="1">
                          <a:solidFill>
                            <a:schemeClr val="lt1"/>
                          </a:solidFill>
                          <a:effectLst/>
                          <a:latin typeface="+mn-lt"/>
                          <a:ea typeface="+mn-ea"/>
                          <a:cs typeface="+mn-cs"/>
                        </a:rPr>
                        <a:t>LoginUtente</a:t>
                      </a:r>
                      <a:endParaRPr lang="it-IT" b="1" dirty="0">
                        <a:effectLst/>
                      </a:endParaRPr>
                    </a:p>
                  </a:txBody>
                  <a:tcPr marL="66675" marR="66675" marT="66675" marB="66675"/>
                </a:tc>
                <a:extLst>
                  <a:ext uri="{0D108BD9-81ED-4DB2-BD59-A6C34878D82A}">
                    <a16:rowId xmlns:a16="http://schemas.microsoft.com/office/drawing/2014/main" val="2321706606"/>
                  </a:ext>
                </a:extLst>
              </a:tr>
              <a:tr h="370840">
                <a:tc>
                  <a:txBody>
                    <a:bodyPr/>
                    <a:lstStyle/>
                    <a:p>
                      <a:r>
                        <a:rPr lang="it-IT" sz="1800" b="1" i="0" u="none" strike="noStrike" kern="1200" dirty="0">
                          <a:solidFill>
                            <a:schemeClr val="dk1"/>
                          </a:solidFill>
                          <a:effectLst/>
                          <a:latin typeface="+mn-lt"/>
                          <a:ea typeface="+mn-ea"/>
                          <a:cs typeface="+mn-cs"/>
                        </a:rPr>
                        <a:t>Attore</a:t>
                      </a:r>
                      <a:endParaRPr lang="it-IT" dirty="0"/>
                    </a:p>
                  </a:txBody>
                  <a:tcPr/>
                </a:tc>
                <a:tc>
                  <a:txBody>
                    <a:bodyPr/>
                    <a:lstStyle/>
                    <a:p>
                      <a:r>
                        <a:rPr lang="it-IT" sz="1800" b="0" i="0" u="none" strike="noStrike" kern="1200" dirty="0">
                          <a:solidFill>
                            <a:schemeClr val="dk1"/>
                          </a:solidFill>
                          <a:effectLst/>
                          <a:latin typeface="+mn-lt"/>
                          <a:ea typeface="+mn-ea"/>
                          <a:cs typeface="+mn-cs"/>
                        </a:rPr>
                        <a:t>Utente</a:t>
                      </a:r>
                      <a:endParaRPr lang="it-IT" dirty="0"/>
                    </a:p>
                  </a:txBody>
                  <a:tcPr/>
                </a:tc>
                <a:extLst>
                  <a:ext uri="{0D108BD9-81ED-4DB2-BD59-A6C34878D82A}">
                    <a16:rowId xmlns:a16="http://schemas.microsoft.com/office/drawing/2014/main" val="609451276"/>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Flusso degli eventi</a:t>
                      </a:r>
                      <a:endParaRPr lang="it-IT" dirty="0">
                        <a:effectLst/>
                      </a:endParaRPr>
                    </a:p>
                  </a:txBody>
                  <a:tcPr marL="66675" marR="66675" marT="66675" marB="66675"/>
                </a:tc>
                <a:tc>
                  <a:txBody>
                    <a:bodyPr/>
                    <a:lstStyle/>
                    <a:p>
                      <a:pPr rtl="0" fontAlgn="base"/>
                      <a:r>
                        <a:rPr lang="it-IT" sz="1800" b="0" i="0" u="none" strike="noStrike" kern="1200" dirty="0">
                          <a:solidFill>
                            <a:schemeClr val="dk1"/>
                          </a:solidFill>
                          <a:effectLst/>
                          <a:latin typeface="+mn-lt"/>
                          <a:ea typeface="+mn-ea"/>
                          <a:cs typeface="+mn-cs"/>
                        </a:rPr>
                        <a:t>1- L’utente compila i campi nella schermata di login.</a:t>
                      </a:r>
                    </a:p>
                    <a:p>
                      <a:pPr rtl="0" fontAlgn="base"/>
                      <a:r>
                        <a:rPr lang="it-IT" sz="1800" b="0" i="0" u="none" strike="noStrike" kern="1200" dirty="0">
                          <a:solidFill>
                            <a:schemeClr val="dk1"/>
                          </a:solidFill>
                          <a:effectLst/>
                          <a:latin typeface="+mn-lt"/>
                          <a:ea typeface="+mn-ea"/>
                          <a:cs typeface="+mn-cs"/>
                        </a:rPr>
                        <a:t>2- L’utente preme il pulsante “Login” che avvia la funzione di login.</a:t>
                      </a:r>
                    </a:p>
                    <a:p>
                      <a:pPr rtl="0" fontAlgn="base"/>
                      <a:r>
                        <a:rPr lang="it-IT" sz="1800" b="0" i="0" u="none" strike="noStrike" kern="1200" dirty="0">
                          <a:solidFill>
                            <a:schemeClr val="dk1"/>
                          </a:solidFill>
                          <a:effectLst/>
                          <a:latin typeface="+mn-lt"/>
                          <a:ea typeface="+mn-ea"/>
                          <a:cs typeface="+mn-cs"/>
                        </a:rPr>
                        <a:t>3- L’applicazione mostra un messaggio che l’operazione è andata a buon fine.</a:t>
                      </a:r>
                    </a:p>
                  </a:txBody>
                  <a:tcPr marL="66675" marR="66675" marT="66675" marB="66675"/>
                </a:tc>
                <a:extLst>
                  <a:ext uri="{0D108BD9-81ED-4DB2-BD59-A6C34878D82A}">
                    <a16:rowId xmlns:a16="http://schemas.microsoft.com/office/drawing/2014/main" val="2048509839"/>
                  </a:ext>
                </a:extLst>
              </a:tr>
              <a:tr h="370840">
                <a:tc>
                  <a:txBody>
                    <a:bodyPr/>
                    <a:lstStyle/>
                    <a:p>
                      <a:pPr rtl="0" fontAlgn="t">
                        <a:spcBef>
                          <a:spcPts val="0"/>
                        </a:spcBef>
                        <a:spcAft>
                          <a:spcPts val="0"/>
                        </a:spcAft>
                      </a:pPr>
                      <a:r>
                        <a:rPr lang="it-IT" b="1" i="0" u="none" strike="noStrike" dirty="0">
                          <a:solidFill>
                            <a:srgbClr val="000000"/>
                          </a:solidFill>
                          <a:effectLst/>
                          <a:latin typeface="Arial" panose="020B0604020202020204" pitchFamily="34" charset="0"/>
                        </a:rPr>
                        <a:t>Condizione di entrata</a:t>
                      </a:r>
                      <a:endParaRPr lang="it-IT" dirty="0">
                        <a:effectLst/>
                      </a:endParaRPr>
                    </a:p>
                  </a:txBody>
                  <a:tcPr marL="66675" marR="66675" marT="66675" marB="66675"/>
                </a:tc>
                <a:tc>
                  <a:txBody>
                    <a:bodyPr/>
                    <a:lstStyle/>
                    <a:p>
                      <a:pPr marL="457200" rtl="0" fontAlgn="t">
                        <a:spcBef>
                          <a:spcPts val="0"/>
                        </a:spcBef>
                        <a:spcAft>
                          <a:spcPts val="0"/>
                        </a:spcAft>
                      </a:pPr>
                      <a:r>
                        <a:rPr lang="it-IT" sz="1800" b="0" i="0" u="none" strike="noStrike" kern="1200" dirty="0">
                          <a:solidFill>
                            <a:schemeClr val="dk1"/>
                          </a:solidFill>
                          <a:effectLst/>
                          <a:latin typeface="+mn-lt"/>
                          <a:ea typeface="+mn-ea"/>
                          <a:cs typeface="+mn-cs"/>
                        </a:rPr>
                        <a:t> L’Utente avvia l’applicazione e si trova nella schermata di Home</a:t>
                      </a:r>
                      <a:endParaRPr lang="it-IT" sz="1600" dirty="0">
                        <a:effectLst/>
                        <a:latin typeface="+mn-lt"/>
                      </a:endParaRPr>
                    </a:p>
                  </a:txBody>
                  <a:tcPr marL="66675" marR="66675" marT="66675" marB="66675"/>
                </a:tc>
                <a:extLst>
                  <a:ext uri="{0D108BD9-81ED-4DB2-BD59-A6C34878D82A}">
                    <a16:rowId xmlns:a16="http://schemas.microsoft.com/office/drawing/2014/main" val="3131972659"/>
                  </a:ext>
                </a:extLst>
              </a:tr>
              <a:tr h="370840">
                <a:tc>
                  <a:txBody>
                    <a:bodyPr/>
                    <a:lstStyle/>
                    <a:p>
                      <a:r>
                        <a:rPr lang="it-IT" sz="1800" b="1" i="0" u="none" strike="noStrike" kern="1200" dirty="0">
                          <a:solidFill>
                            <a:schemeClr val="dk1"/>
                          </a:solidFill>
                          <a:effectLst/>
                          <a:latin typeface="+mn-lt"/>
                          <a:ea typeface="+mn-ea"/>
                          <a:cs typeface="+mn-cs"/>
                        </a:rPr>
                        <a:t>Condizione di uscita</a:t>
                      </a:r>
                      <a:endParaRPr lang="it-IT" dirty="0"/>
                    </a:p>
                  </a:txBody>
                  <a:tcPr/>
                </a:tc>
                <a:tc>
                  <a:txBody>
                    <a:bodyPr/>
                    <a:lstStyle/>
                    <a:p>
                      <a:pPr marL="457200" rtl="0" fontAlgn="t">
                        <a:spcBef>
                          <a:spcPts val="0"/>
                        </a:spcBef>
                        <a:spcAft>
                          <a:spcPts val="0"/>
                        </a:spcAft>
                      </a:pPr>
                      <a:r>
                        <a:rPr lang="it-IT" b="0" i="0" u="none" strike="noStrike" dirty="0">
                          <a:solidFill>
                            <a:srgbClr val="000000"/>
                          </a:solidFill>
                          <a:effectLst/>
                          <a:latin typeface="+mj-lt"/>
                        </a:rPr>
                        <a:t>L’applicazione avvisa l’utente che l’operazione è andata a buon fine</a:t>
                      </a:r>
                      <a:endParaRPr lang="it-IT" dirty="0">
                        <a:effectLst/>
                        <a:latin typeface="+mj-lt"/>
                      </a:endParaRPr>
                    </a:p>
                  </a:txBody>
                  <a:tcPr marL="66675" marR="66675" marT="66675" marB="66675"/>
                </a:tc>
                <a:extLst>
                  <a:ext uri="{0D108BD9-81ED-4DB2-BD59-A6C34878D82A}">
                    <a16:rowId xmlns:a16="http://schemas.microsoft.com/office/drawing/2014/main" val="3394173756"/>
                  </a:ext>
                </a:extLst>
              </a:tr>
              <a:tr h="370840">
                <a:tc>
                  <a:txBody>
                    <a:bodyPr/>
                    <a:lstStyle/>
                    <a:p>
                      <a:r>
                        <a:rPr lang="it-IT" sz="1800" b="1" i="0" u="none" strike="noStrike" kern="1200" dirty="0">
                          <a:solidFill>
                            <a:schemeClr val="dk1"/>
                          </a:solidFill>
                          <a:effectLst/>
                          <a:latin typeface="+mn-lt"/>
                          <a:ea typeface="+mn-ea"/>
                          <a:cs typeface="+mn-cs"/>
                        </a:rPr>
                        <a:t>Eccezioni</a:t>
                      </a:r>
                      <a:endParaRPr lang="it-IT" dirty="0"/>
                    </a:p>
                  </a:txBody>
                  <a:tcPr/>
                </a:tc>
                <a:tc>
                  <a:txBody>
                    <a:bodyPr/>
                    <a:lstStyle/>
                    <a:p>
                      <a:pPr rtl="0" fontAlgn="base"/>
                      <a:r>
                        <a:rPr lang="it-IT" sz="1800" b="0" i="0" u="none" strike="noStrike" kern="1200" dirty="0">
                          <a:solidFill>
                            <a:schemeClr val="dk1"/>
                          </a:solidFill>
                          <a:effectLst/>
                          <a:latin typeface="+mn-lt"/>
                          <a:ea typeface="+mn-ea"/>
                          <a:cs typeface="+mn-cs"/>
                        </a:rPr>
                        <a:t>1- Campi vuoti</a:t>
                      </a:r>
                    </a:p>
                    <a:p>
                      <a:pPr rtl="0" fontAlgn="base"/>
                      <a:r>
                        <a:rPr lang="it-IT" sz="1800" b="0" i="0" u="none" strike="noStrike" kern="1200" dirty="0">
                          <a:solidFill>
                            <a:schemeClr val="dk1"/>
                          </a:solidFill>
                          <a:effectLst/>
                          <a:latin typeface="+mn-lt"/>
                          <a:ea typeface="+mn-ea"/>
                          <a:cs typeface="+mn-cs"/>
                        </a:rPr>
                        <a:t>2- L’Utente non è connesso ad Internet</a:t>
                      </a:r>
                      <a:endParaRPr lang="it-IT" sz="1600" b="0" i="0" u="none" strike="noStrike" dirty="0">
                        <a:solidFill>
                          <a:srgbClr val="000000"/>
                        </a:solidFill>
                        <a:effectLst/>
                        <a:latin typeface="+mj-lt"/>
                      </a:endParaRPr>
                    </a:p>
                  </a:txBody>
                  <a:tcPr marL="66675" marR="66675" marT="66675" marB="66675"/>
                </a:tc>
                <a:extLst>
                  <a:ext uri="{0D108BD9-81ED-4DB2-BD59-A6C34878D82A}">
                    <a16:rowId xmlns:a16="http://schemas.microsoft.com/office/drawing/2014/main" val="661269003"/>
                  </a:ext>
                </a:extLst>
              </a:tr>
            </a:tbl>
          </a:graphicData>
        </a:graphic>
      </p:graphicFrame>
    </p:spTree>
    <p:extLst>
      <p:ext uri="{BB962C8B-B14F-4D97-AF65-F5344CB8AC3E}">
        <p14:creationId xmlns:p14="http://schemas.microsoft.com/office/powerpoint/2010/main" val="2627532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Diagramma Delle Classi</a:t>
            </a:r>
          </a:p>
        </p:txBody>
      </p:sp>
      <p:pic>
        <p:nvPicPr>
          <p:cNvPr id="4" name="Segnaposto contenuto 3"/>
          <p:cNvPicPr>
            <a:picLocks noGrp="1" noChangeAspect="1"/>
          </p:cNvPicPr>
          <p:nvPr>
            <p:ph idx="1"/>
          </p:nvPr>
        </p:nvPicPr>
        <p:blipFill>
          <a:blip r:embed="rId2"/>
          <a:stretch>
            <a:fillRect/>
          </a:stretch>
        </p:blipFill>
        <p:spPr>
          <a:xfrm>
            <a:off x="1055077" y="1535646"/>
            <a:ext cx="9777046" cy="4895634"/>
          </a:xfrm>
          <a:prstGeom prst="rect">
            <a:avLst/>
          </a:prstGeom>
        </p:spPr>
      </p:pic>
    </p:spTree>
    <p:extLst>
      <p:ext uri="{BB962C8B-B14F-4D97-AF65-F5344CB8AC3E}">
        <p14:creationId xmlns:p14="http://schemas.microsoft.com/office/powerpoint/2010/main" val="3044581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Diagramma di sequenza</a:t>
            </a:r>
            <a:br>
              <a:rPr lang="it-IT" b="1" dirty="0"/>
            </a:br>
            <a:r>
              <a:rPr lang="it-IT" b="1" dirty="0"/>
              <a:t>Cercare prodotto</a:t>
            </a:r>
          </a:p>
        </p:txBody>
      </p:sp>
      <p:pic>
        <p:nvPicPr>
          <p:cNvPr id="4" name="Segnaposto contenuto 3"/>
          <p:cNvPicPr>
            <a:picLocks noGrp="1" noChangeAspect="1"/>
          </p:cNvPicPr>
          <p:nvPr>
            <p:ph idx="1"/>
          </p:nvPr>
        </p:nvPicPr>
        <p:blipFill>
          <a:blip r:embed="rId2"/>
          <a:stretch>
            <a:fillRect/>
          </a:stretch>
        </p:blipFill>
        <p:spPr>
          <a:xfrm>
            <a:off x="479474" y="2124222"/>
            <a:ext cx="11365463" cy="3376247"/>
          </a:xfrm>
          <a:prstGeom prst="rect">
            <a:avLst/>
          </a:prstGeom>
        </p:spPr>
      </p:pic>
    </p:spTree>
    <p:extLst>
      <p:ext uri="{BB962C8B-B14F-4D97-AF65-F5344CB8AC3E}">
        <p14:creationId xmlns:p14="http://schemas.microsoft.com/office/powerpoint/2010/main" val="548255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Diagramma di sequenza</a:t>
            </a:r>
            <a:br>
              <a:rPr lang="it-IT" b="1" dirty="0"/>
            </a:br>
            <a:r>
              <a:rPr lang="it-IT" b="1" dirty="0"/>
              <a:t>Aggiungi preferiti</a:t>
            </a:r>
            <a:br>
              <a:rPr lang="it-IT" b="1" dirty="0"/>
            </a:br>
            <a:endParaRPr lang="it-IT" dirty="0"/>
          </a:p>
        </p:txBody>
      </p:sp>
      <p:pic>
        <p:nvPicPr>
          <p:cNvPr id="4" name="Segnaposto contenuto 3"/>
          <p:cNvPicPr>
            <a:picLocks noGrp="1" noChangeAspect="1"/>
          </p:cNvPicPr>
          <p:nvPr>
            <p:ph idx="1"/>
          </p:nvPr>
        </p:nvPicPr>
        <p:blipFill>
          <a:blip r:embed="rId2"/>
          <a:stretch>
            <a:fillRect/>
          </a:stretch>
        </p:blipFill>
        <p:spPr>
          <a:xfrm>
            <a:off x="329498" y="2307102"/>
            <a:ext cx="11672322" cy="3432516"/>
          </a:xfrm>
          <a:prstGeom prst="rect">
            <a:avLst/>
          </a:prstGeom>
        </p:spPr>
      </p:pic>
    </p:spTree>
    <p:extLst>
      <p:ext uri="{BB962C8B-B14F-4D97-AF65-F5344CB8AC3E}">
        <p14:creationId xmlns:p14="http://schemas.microsoft.com/office/powerpoint/2010/main" val="2996179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Diagramma di sequenza</a:t>
            </a:r>
            <a:br>
              <a:rPr lang="it-IT" b="1" dirty="0"/>
            </a:br>
            <a:r>
              <a:rPr lang="it-IT" b="1" dirty="0"/>
              <a:t>Elimina preferiti</a:t>
            </a:r>
            <a:br>
              <a:rPr lang="it-IT" b="1" dirty="0"/>
            </a:br>
            <a:endParaRPr lang="it-IT" dirty="0"/>
          </a:p>
        </p:txBody>
      </p:sp>
      <p:pic>
        <p:nvPicPr>
          <p:cNvPr id="7" name="Segnaposto contenuto 6"/>
          <p:cNvPicPr>
            <a:picLocks noGrp="1" noChangeAspect="1"/>
          </p:cNvPicPr>
          <p:nvPr>
            <p:ph idx="1"/>
          </p:nvPr>
        </p:nvPicPr>
        <p:blipFill>
          <a:blip r:embed="rId2"/>
          <a:stretch>
            <a:fillRect/>
          </a:stretch>
        </p:blipFill>
        <p:spPr>
          <a:xfrm>
            <a:off x="505380" y="2264898"/>
            <a:ext cx="11526329" cy="2996419"/>
          </a:xfrm>
          <a:prstGeom prst="rect">
            <a:avLst/>
          </a:prstGeom>
        </p:spPr>
      </p:pic>
    </p:spTree>
    <p:extLst>
      <p:ext uri="{BB962C8B-B14F-4D97-AF65-F5344CB8AC3E}">
        <p14:creationId xmlns:p14="http://schemas.microsoft.com/office/powerpoint/2010/main" val="1095403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System Design</a:t>
            </a:r>
          </a:p>
        </p:txBody>
      </p:sp>
      <p:sp>
        <p:nvSpPr>
          <p:cNvPr id="3" name="Segnaposto contenuto 2"/>
          <p:cNvSpPr>
            <a:spLocks noGrp="1"/>
          </p:cNvSpPr>
          <p:nvPr>
            <p:ph idx="1"/>
          </p:nvPr>
        </p:nvSpPr>
        <p:spPr/>
        <p:txBody>
          <a:bodyPr>
            <a:normAutofit/>
          </a:bodyPr>
          <a:lstStyle/>
          <a:p>
            <a:r>
              <a:rPr lang="it-IT" dirty="0"/>
              <a:t>Design </a:t>
            </a:r>
            <a:r>
              <a:rPr lang="it-IT" dirty="0" err="1"/>
              <a:t>Goals</a:t>
            </a:r>
            <a:endParaRPr lang="it-IT" dirty="0"/>
          </a:p>
          <a:p>
            <a:r>
              <a:rPr lang="it-IT" dirty="0" err="1"/>
              <a:t>Criteria</a:t>
            </a:r>
            <a:r>
              <a:rPr lang="it-IT" dirty="0"/>
              <a:t> Performance, </a:t>
            </a:r>
            <a:r>
              <a:rPr lang="it-IT" dirty="0" err="1"/>
              <a:t>Dipendability</a:t>
            </a:r>
            <a:r>
              <a:rPr lang="it-IT" dirty="0"/>
              <a:t>, </a:t>
            </a:r>
            <a:r>
              <a:rPr lang="it-IT" dirty="0" err="1"/>
              <a:t>Maintenance</a:t>
            </a:r>
            <a:r>
              <a:rPr lang="it-IT" dirty="0"/>
              <a:t>, End-User</a:t>
            </a:r>
          </a:p>
          <a:p>
            <a:r>
              <a:rPr lang="it-IT" dirty="0" err="1"/>
              <a:t>Trade</a:t>
            </a:r>
            <a:r>
              <a:rPr lang="it-IT" dirty="0"/>
              <a:t>-off</a:t>
            </a:r>
          </a:p>
          <a:p>
            <a:r>
              <a:rPr lang="it-IT" dirty="0"/>
              <a:t>Decomposizione del sistema</a:t>
            </a:r>
          </a:p>
          <a:p>
            <a:r>
              <a:rPr lang="it-IT" dirty="0" err="1"/>
              <a:t>Mapping</a:t>
            </a:r>
            <a:r>
              <a:rPr lang="it-IT" dirty="0"/>
              <a:t> Hardware/Software</a:t>
            </a:r>
          </a:p>
          <a:p>
            <a:r>
              <a:rPr lang="it-IT" dirty="0"/>
              <a:t>Diagramma a </a:t>
            </a:r>
            <a:r>
              <a:rPr lang="it-IT" dirty="0" err="1"/>
              <a:t>Run</a:t>
            </a:r>
            <a:r>
              <a:rPr lang="it-IT" dirty="0"/>
              <a:t>-Time</a:t>
            </a:r>
          </a:p>
          <a:p>
            <a:r>
              <a:rPr lang="it-IT" dirty="0"/>
              <a:t>Controllo degli accessi e della sicurezza</a:t>
            </a:r>
          </a:p>
          <a:p>
            <a:r>
              <a:rPr lang="it-IT" dirty="0"/>
              <a:t>Condizione </a:t>
            </a:r>
            <a:r>
              <a:rPr lang="it-IT" dirty="0" err="1"/>
              <a:t>Boundary</a:t>
            </a:r>
            <a:endParaRPr lang="it-IT" dirty="0"/>
          </a:p>
          <a:p>
            <a:pPr marL="0" indent="0">
              <a:buNone/>
            </a:pPr>
            <a:endParaRPr lang="it-IT" dirty="0"/>
          </a:p>
        </p:txBody>
      </p:sp>
    </p:spTree>
    <p:extLst>
      <p:ext uri="{BB962C8B-B14F-4D97-AF65-F5344CB8AC3E}">
        <p14:creationId xmlns:p14="http://schemas.microsoft.com/office/powerpoint/2010/main" val="4102991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Design </a:t>
            </a:r>
            <a:r>
              <a:rPr lang="it-IT" b="1" dirty="0" err="1"/>
              <a:t>Goals</a:t>
            </a:r>
            <a:endParaRPr lang="it-IT" b="1" dirty="0"/>
          </a:p>
        </p:txBody>
      </p:sp>
      <p:sp>
        <p:nvSpPr>
          <p:cNvPr id="3" name="Segnaposto contenuto 2"/>
          <p:cNvSpPr>
            <a:spLocks noGrp="1"/>
          </p:cNvSpPr>
          <p:nvPr>
            <p:ph idx="1"/>
          </p:nvPr>
        </p:nvSpPr>
        <p:spPr/>
        <p:txBody>
          <a:bodyPr>
            <a:normAutofit/>
          </a:bodyPr>
          <a:lstStyle/>
          <a:p>
            <a:pPr marL="0" indent="0">
              <a:buNone/>
            </a:pPr>
            <a:r>
              <a:rPr lang="it-IT" dirty="0"/>
              <a:t>Il sistema “FindSmartphone”  verrà utilizzato da utenti che non hanno elevate conoscenze tecniche per valutare al meglio le caratteristiche dello smartphone, per questo motivo si ha la necessità di avere una struttura grafica chiara e completa, con bottoni, finestre di dialogo ed icone. </a:t>
            </a:r>
          </a:p>
          <a:p>
            <a:pPr marL="0" indent="0">
              <a:buNone/>
            </a:pPr>
            <a:r>
              <a:rPr lang="it-IT" dirty="0"/>
              <a:t>Le informazioni presenti nella struttura grafica devono essere in grado di indirizzare l’utente verso le funzionalità offerte dal sistema. </a:t>
            </a:r>
          </a:p>
          <a:p>
            <a:pPr marL="0" indent="0">
              <a:buNone/>
            </a:pPr>
            <a:r>
              <a:rPr lang="it-IT" dirty="0"/>
              <a:t>Il sistema proposto rispetterà i criteri di design elencati di seguito.</a:t>
            </a:r>
          </a:p>
          <a:p>
            <a:pPr marL="0" indent="0">
              <a:buNone/>
            </a:pPr>
            <a:endParaRPr lang="it-IT" dirty="0"/>
          </a:p>
        </p:txBody>
      </p:sp>
    </p:spTree>
    <p:extLst>
      <p:ext uri="{BB962C8B-B14F-4D97-AF65-F5344CB8AC3E}">
        <p14:creationId xmlns:p14="http://schemas.microsoft.com/office/powerpoint/2010/main" val="3536215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a:t>Problem</a:t>
            </a:r>
            <a:r>
              <a:rPr lang="it-IT" b="1" dirty="0"/>
              <a:t> Statement</a:t>
            </a:r>
          </a:p>
        </p:txBody>
      </p:sp>
      <p:sp>
        <p:nvSpPr>
          <p:cNvPr id="3" name="Segnaposto contenuto 2"/>
          <p:cNvSpPr>
            <a:spLocks noGrp="1"/>
          </p:cNvSpPr>
          <p:nvPr>
            <p:ph idx="1"/>
          </p:nvPr>
        </p:nvSpPr>
        <p:spPr/>
        <p:txBody>
          <a:bodyPr/>
          <a:lstStyle/>
          <a:p>
            <a:r>
              <a:rPr lang="it-IT" dirty="0"/>
              <a:t>E’ noto che molte persone cercano i loro gadget preferiti (come Smartphone, </a:t>
            </a:r>
            <a:r>
              <a:rPr lang="it-IT" dirty="0" err="1"/>
              <a:t>SmartWatch</a:t>
            </a:r>
            <a:r>
              <a:rPr lang="it-IT" dirty="0"/>
              <a:t> ecc...) nella rete passando per decine di siti prima di trovare il loro prodotto ad un prezzo conveniente.</a:t>
            </a:r>
          </a:p>
          <a:p>
            <a:r>
              <a:rPr lang="it-IT" dirty="0"/>
              <a:t>La nostra applicazione vuole risolvere questo problema raggruppando in un unico sistema tutte le possibili informazioni necessarie all’utente per effettuare un acquisto.</a:t>
            </a:r>
          </a:p>
          <a:p>
            <a:pPr marL="0" indent="0">
              <a:buNone/>
            </a:pPr>
            <a:br>
              <a:rPr lang="it-IT" dirty="0"/>
            </a:br>
            <a:endParaRPr lang="it-IT" dirty="0"/>
          </a:p>
        </p:txBody>
      </p:sp>
    </p:spTree>
    <p:extLst>
      <p:ext uri="{BB962C8B-B14F-4D97-AF65-F5344CB8AC3E}">
        <p14:creationId xmlns:p14="http://schemas.microsoft.com/office/powerpoint/2010/main" val="1313574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Performance </a:t>
            </a:r>
            <a:r>
              <a:rPr lang="it-IT" b="1" dirty="0" err="1"/>
              <a:t>criteria</a:t>
            </a:r>
            <a:r>
              <a:rPr lang="it-IT" b="1" dirty="0"/>
              <a:t> </a:t>
            </a:r>
            <a:endParaRPr lang="it-IT" dirty="0"/>
          </a:p>
        </p:txBody>
      </p:sp>
      <p:sp>
        <p:nvSpPr>
          <p:cNvPr id="3" name="Segnaposto contenuto 2"/>
          <p:cNvSpPr>
            <a:spLocks noGrp="1"/>
          </p:cNvSpPr>
          <p:nvPr>
            <p:ph idx="1"/>
          </p:nvPr>
        </p:nvSpPr>
        <p:spPr/>
        <p:txBody>
          <a:bodyPr/>
          <a:lstStyle/>
          <a:p>
            <a:r>
              <a:rPr lang="it-IT" b="1" dirty="0"/>
              <a:t>Memoria: </a:t>
            </a:r>
            <a:r>
              <a:rPr lang="it-IT" dirty="0"/>
              <a:t>Il sistema utilizza un solo file in cui salverà gli smartphone preferiti dell’utente.</a:t>
            </a:r>
            <a:endParaRPr lang="it-IT" b="1" dirty="0"/>
          </a:p>
          <a:p>
            <a:r>
              <a:rPr lang="it-IT" b="1" dirty="0"/>
              <a:t>Consumo Banda internet: </a:t>
            </a:r>
            <a:r>
              <a:rPr lang="it-IT" dirty="0"/>
              <a:t>Il sistema permette all’utente di effettuare una </a:t>
            </a:r>
            <a:r>
              <a:rPr lang="it-IT" dirty="0" err="1"/>
              <a:t>query</a:t>
            </a:r>
            <a:r>
              <a:rPr lang="it-IT" dirty="0"/>
              <a:t> nel nostro database per cercare lo smartphone preferito con un costo totale stimato di 15 KB + 3 KB = 18 KB.</a:t>
            </a:r>
            <a:br>
              <a:rPr lang="it-IT" dirty="0"/>
            </a:br>
            <a:r>
              <a:rPr lang="it-IT" dirty="0"/>
              <a:t> </a:t>
            </a:r>
          </a:p>
        </p:txBody>
      </p:sp>
    </p:spTree>
    <p:extLst>
      <p:ext uri="{BB962C8B-B14F-4D97-AF65-F5344CB8AC3E}">
        <p14:creationId xmlns:p14="http://schemas.microsoft.com/office/powerpoint/2010/main" val="514045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a:t>Dependability</a:t>
            </a:r>
            <a:r>
              <a:rPr lang="it-IT" b="1" dirty="0"/>
              <a:t> </a:t>
            </a:r>
            <a:r>
              <a:rPr lang="it-IT" b="1" dirty="0" err="1"/>
              <a:t>criteria</a:t>
            </a:r>
            <a:br>
              <a:rPr lang="it-IT" b="1" dirty="0"/>
            </a:br>
            <a:endParaRPr lang="it-IT" dirty="0"/>
          </a:p>
        </p:txBody>
      </p:sp>
      <p:sp>
        <p:nvSpPr>
          <p:cNvPr id="3" name="Segnaposto contenuto 2"/>
          <p:cNvSpPr>
            <a:spLocks noGrp="1"/>
          </p:cNvSpPr>
          <p:nvPr>
            <p:ph idx="1"/>
          </p:nvPr>
        </p:nvSpPr>
        <p:spPr/>
        <p:txBody>
          <a:bodyPr>
            <a:normAutofit/>
          </a:bodyPr>
          <a:lstStyle/>
          <a:p>
            <a:pPr fontAlgn="base"/>
            <a:r>
              <a:rPr lang="it-IT" b="1" dirty="0"/>
              <a:t>Robustezza:</a:t>
            </a:r>
            <a:br>
              <a:rPr lang="it-IT" dirty="0"/>
            </a:br>
            <a:r>
              <a:rPr lang="it-IT" dirty="0"/>
              <a:t>Il sistema dovrà  offrire un ottimo grado di robustezza agli input invalidi forniti dagli utenti.</a:t>
            </a:r>
          </a:p>
          <a:p>
            <a:pPr fontAlgn="base"/>
            <a:r>
              <a:rPr lang="it-IT" b="1" dirty="0"/>
              <a:t>Affidabilità:</a:t>
            </a:r>
            <a:br>
              <a:rPr lang="it-IT" dirty="0"/>
            </a:br>
            <a:r>
              <a:rPr lang="it-IT" dirty="0"/>
              <a:t>Il sistema dovrà garantire il corretto svolgimento delle proprie funzionalità, producendo unicamente l'output atteso.</a:t>
            </a:r>
          </a:p>
          <a:p>
            <a:r>
              <a:rPr lang="it-IT" b="1" dirty="0"/>
              <a:t>Disponibilità:</a:t>
            </a:r>
            <a:br>
              <a:rPr lang="it-IT" dirty="0"/>
            </a:br>
            <a:r>
              <a:rPr lang="it-IT" dirty="0"/>
              <a:t>Il sistema dovrà essere sempre disponibile e funzionante, tranne in assenza di connessione Internet e in caso di indisponibilità del server.</a:t>
            </a:r>
          </a:p>
          <a:p>
            <a:endParaRPr lang="it-IT" dirty="0"/>
          </a:p>
        </p:txBody>
      </p:sp>
    </p:spTree>
    <p:extLst>
      <p:ext uri="{BB962C8B-B14F-4D97-AF65-F5344CB8AC3E}">
        <p14:creationId xmlns:p14="http://schemas.microsoft.com/office/powerpoint/2010/main" val="3276610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a:t>Maintenance</a:t>
            </a:r>
            <a:r>
              <a:rPr lang="it-IT" b="1" dirty="0"/>
              <a:t> </a:t>
            </a:r>
            <a:r>
              <a:rPr lang="it-IT" b="1" dirty="0" err="1"/>
              <a:t>criteria</a:t>
            </a:r>
            <a:br>
              <a:rPr lang="it-IT" b="1" dirty="0"/>
            </a:br>
            <a:endParaRPr lang="it-IT" dirty="0"/>
          </a:p>
        </p:txBody>
      </p:sp>
      <p:sp>
        <p:nvSpPr>
          <p:cNvPr id="3" name="Segnaposto contenuto 2"/>
          <p:cNvSpPr>
            <a:spLocks noGrp="1"/>
          </p:cNvSpPr>
          <p:nvPr>
            <p:ph idx="1"/>
          </p:nvPr>
        </p:nvSpPr>
        <p:spPr/>
        <p:txBody>
          <a:bodyPr>
            <a:normAutofit fontScale="92500" lnSpcReduction="10000"/>
          </a:bodyPr>
          <a:lstStyle/>
          <a:p>
            <a:r>
              <a:rPr lang="it-IT" b="1" dirty="0"/>
              <a:t>Estensibilità:</a:t>
            </a:r>
            <a:br>
              <a:rPr lang="it-IT" dirty="0"/>
            </a:br>
            <a:r>
              <a:rPr lang="it-IT" dirty="0"/>
              <a:t>Le modifiche apportate al sistema non andranno ad alterare la sua scalabilità iniziale. Sarà sempre possibile aggiungere nuove funzionalità.</a:t>
            </a:r>
          </a:p>
          <a:p>
            <a:r>
              <a:rPr lang="it-IT" b="1" dirty="0"/>
              <a:t>Modificabilità:</a:t>
            </a:r>
            <a:br>
              <a:rPr lang="it-IT" dirty="0"/>
            </a:br>
            <a:r>
              <a:rPr lang="it-IT" dirty="0"/>
              <a:t>Il sistema dovrà essere realizzato in maniera tale da garantire la modifica di funzionalità già presenti, senza dover apportare modifiche anche ad altre funzionalità.</a:t>
            </a:r>
          </a:p>
          <a:p>
            <a:r>
              <a:rPr lang="it-IT" b="1" dirty="0"/>
              <a:t>Tracciabilità dei requisiti:</a:t>
            </a:r>
            <a:br>
              <a:rPr lang="it-IT" dirty="0"/>
            </a:br>
            <a:r>
              <a:rPr lang="it-IT" dirty="0"/>
              <a:t>Tramite la stesura di una buona documentazione e alla scelta di nomi e acronimi adatti, sarà sempre possibile risalire a qualunque documento prodotto durante le fasi di sviluppo.</a:t>
            </a:r>
          </a:p>
          <a:p>
            <a:pPr marL="0" indent="0">
              <a:buNone/>
            </a:pPr>
            <a:br>
              <a:rPr lang="it-IT" dirty="0"/>
            </a:br>
            <a:endParaRPr lang="it-IT" dirty="0"/>
          </a:p>
        </p:txBody>
      </p:sp>
    </p:spTree>
    <p:extLst>
      <p:ext uri="{BB962C8B-B14F-4D97-AF65-F5344CB8AC3E}">
        <p14:creationId xmlns:p14="http://schemas.microsoft.com/office/powerpoint/2010/main" val="999029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End-User </a:t>
            </a:r>
            <a:r>
              <a:rPr lang="it-IT" b="1" dirty="0" err="1"/>
              <a:t>criteria</a:t>
            </a:r>
            <a:endParaRPr lang="it-IT" dirty="0"/>
          </a:p>
        </p:txBody>
      </p:sp>
      <p:sp>
        <p:nvSpPr>
          <p:cNvPr id="3" name="Segnaposto contenuto 2"/>
          <p:cNvSpPr>
            <a:spLocks noGrp="1"/>
          </p:cNvSpPr>
          <p:nvPr>
            <p:ph idx="1"/>
          </p:nvPr>
        </p:nvSpPr>
        <p:spPr/>
        <p:txBody>
          <a:bodyPr>
            <a:normAutofit/>
          </a:bodyPr>
          <a:lstStyle/>
          <a:p>
            <a:r>
              <a:rPr lang="it-IT" b="1" dirty="0"/>
              <a:t>Utilità:</a:t>
            </a:r>
            <a:endParaRPr lang="it-IT" dirty="0"/>
          </a:p>
          <a:p>
            <a:pPr marL="0" indent="0">
              <a:buNone/>
            </a:pPr>
            <a:r>
              <a:rPr lang="it-IT" dirty="0"/>
              <a:t>	Grazie ai requisiti funzionali ottenuti durante la raccolta dei requisiti, 	il sistema supporterà in maniera ottimale quelle che sono le 	esigenze dei vari utenti.</a:t>
            </a:r>
          </a:p>
          <a:p>
            <a:r>
              <a:rPr lang="it-IT" b="1" dirty="0"/>
              <a:t>Usabilità: </a:t>
            </a:r>
            <a:endParaRPr lang="it-IT" dirty="0"/>
          </a:p>
          <a:p>
            <a:pPr marL="0" indent="0">
              <a:buNone/>
            </a:pPr>
            <a:r>
              <a:rPr lang="it-IT" dirty="0"/>
              <a:t>	Il sistema dovrà essere intuitivo in quanto si adotteranno standard 	utilizzati in altre applicazioni di largo uso.</a:t>
            </a:r>
          </a:p>
          <a:p>
            <a:pPr marL="0" indent="0">
              <a:buNone/>
            </a:pPr>
            <a:br>
              <a:rPr lang="it-IT" dirty="0"/>
            </a:br>
            <a:endParaRPr lang="it-IT" dirty="0"/>
          </a:p>
        </p:txBody>
      </p:sp>
    </p:spTree>
    <p:extLst>
      <p:ext uri="{BB962C8B-B14F-4D97-AF65-F5344CB8AC3E}">
        <p14:creationId xmlns:p14="http://schemas.microsoft.com/office/powerpoint/2010/main" val="521848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a:t>Trade</a:t>
            </a:r>
            <a:r>
              <a:rPr lang="it-IT" b="1" dirty="0"/>
              <a:t>-off</a:t>
            </a:r>
            <a:br>
              <a:rPr lang="it-IT" b="1" dirty="0"/>
            </a:br>
            <a:endParaRPr lang="it-IT" dirty="0"/>
          </a:p>
        </p:txBody>
      </p:sp>
      <p:sp>
        <p:nvSpPr>
          <p:cNvPr id="3" name="Segnaposto contenuto 2"/>
          <p:cNvSpPr>
            <a:spLocks noGrp="1"/>
          </p:cNvSpPr>
          <p:nvPr>
            <p:ph idx="1"/>
          </p:nvPr>
        </p:nvSpPr>
        <p:spPr/>
        <p:txBody>
          <a:bodyPr/>
          <a:lstStyle/>
          <a:p>
            <a:r>
              <a:rPr lang="it-IT" b="1" dirty="0"/>
              <a:t>Tempo di rilascio Vs Qualità:</a:t>
            </a:r>
            <a:endParaRPr lang="it-IT" dirty="0"/>
          </a:p>
          <a:p>
            <a:pPr marL="0" indent="0">
              <a:buNone/>
            </a:pPr>
            <a:r>
              <a:rPr lang="it-IT" dirty="0"/>
              <a:t>	Si è deciso di focalizzare l'attenzione sul tempo di rilascio piuttosto 	che sulla qualità del prodotto software. Quindi, tale prodotto, al 	momento del rilascio, potrà presentare qualche bug, che verrà t	</a:t>
            </a:r>
            <a:r>
              <a:rPr lang="it-IT" dirty="0" err="1"/>
              <a:t>uttavia</a:t>
            </a:r>
            <a:r>
              <a:rPr lang="it-IT" dirty="0"/>
              <a:t> risolto nella successiva release.</a:t>
            </a:r>
            <a:br>
              <a:rPr lang="it-IT" dirty="0"/>
            </a:br>
            <a:endParaRPr lang="it-IT" dirty="0"/>
          </a:p>
        </p:txBody>
      </p:sp>
    </p:spTree>
    <p:extLst>
      <p:ext uri="{BB962C8B-B14F-4D97-AF65-F5344CB8AC3E}">
        <p14:creationId xmlns:p14="http://schemas.microsoft.com/office/powerpoint/2010/main" val="1571864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Decomposizione del sistema</a:t>
            </a:r>
            <a:endParaRPr lang="it-IT" dirty="0"/>
          </a:p>
        </p:txBody>
      </p:sp>
      <p:sp>
        <p:nvSpPr>
          <p:cNvPr id="3" name="Segnaposto contenuto 2"/>
          <p:cNvSpPr>
            <a:spLocks noGrp="1"/>
          </p:cNvSpPr>
          <p:nvPr>
            <p:ph idx="1"/>
          </p:nvPr>
        </p:nvSpPr>
        <p:spPr/>
        <p:txBody>
          <a:bodyPr/>
          <a:lstStyle/>
          <a:p>
            <a:pPr fontAlgn="base"/>
            <a:r>
              <a:rPr lang="it-IT" b="1" dirty="0" err="1"/>
              <a:t>L’interface</a:t>
            </a:r>
            <a:r>
              <a:rPr lang="it-IT" b="1" dirty="0"/>
              <a:t> </a:t>
            </a:r>
            <a:r>
              <a:rPr lang="it-IT" b="1" dirty="0" err="1"/>
              <a:t>Layer</a:t>
            </a:r>
            <a:r>
              <a:rPr lang="it-IT" b="1" dirty="0"/>
              <a:t>:</a:t>
            </a:r>
            <a:r>
              <a:rPr lang="it-IT" dirty="0"/>
              <a:t> Include le interfacce grafiche e  i </a:t>
            </a:r>
            <a:r>
              <a:rPr lang="it-IT" dirty="0" err="1"/>
              <a:t>boundary</a:t>
            </a:r>
            <a:r>
              <a:rPr lang="it-IT" dirty="0"/>
              <a:t> </a:t>
            </a:r>
            <a:r>
              <a:rPr lang="it-IT" dirty="0" err="1"/>
              <a:t>objects</a:t>
            </a:r>
            <a:r>
              <a:rPr lang="it-IT" dirty="0"/>
              <a:t> con cui interagisce l'utente. L’interfaccia è rappresentata da un’applicazione mobile.</a:t>
            </a:r>
          </a:p>
          <a:p>
            <a:pPr fontAlgn="base"/>
            <a:r>
              <a:rPr lang="it-IT" b="1" dirty="0" err="1"/>
              <a:t>L’application</a:t>
            </a:r>
            <a:r>
              <a:rPr lang="it-IT" b="1" dirty="0"/>
              <a:t> </a:t>
            </a:r>
            <a:r>
              <a:rPr lang="it-IT" b="1" dirty="0" err="1"/>
              <a:t>Layer</a:t>
            </a:r>
            <a:r>
              <a:rPr lang="it-IT" dirty="0"/>
              <a:t>: è composto da funzionalità che prevedono il controllo e l’elaborazione dei dati. Questo avviene interrogando il database tramite lo </a:t>
            </a:r>
            <a:r>
              <a:rPr lang="it-IT" dirty="0" err="1"/>
              <a:t>storage</a:t>
            </a:r>
            <a:r>
              <a:rPr lang="it-IT" dirty="0"/>
              <a:t> </a:t>
            </a:r>
            <a:r>
              <a:rPr lang="it-IT" dirty="0" err="1"/>
              <a:t>layer</a:t>
            </a:r>
            <a:r>
              <a:rPr lang="it-IT" dirty="0"/>
              <a:t> per generare contenuti  e accedere a dati persistenti.</a:t>
            </a:r>
          </a:p>
          <a:p>
            <a:pPr fontAlgn="base"/>
            <a:r>
              <a:rPr lang="it-IT" b="1" dirty="0"/>
              <a:t>Lo </a:t>
            </a:r>
            <a:r>
              <a:rPr lang="it-IT" b="1" dirty="0" err="1"/>
              <a:t>storage</a:t>
            </a:r>
            <a:r>
              <a:rPr lang="it-IT" b="1" dirty="0"/>
              <a:t> </a:t>
            </a:r>
            <a:r>
              <a:rPr lang="it-IT" b="1" dirty="0" err="1"/>
              <a:t>Layer</a:t>
            </a:r>
            <a:r>
              <a:rPr lang="it-IT" b="1" dirty="0"/>
              <a:t>:</a:t>
            </a:r>
            <a:r>
              <a:rPr lang="it-IT" dirty="0"/>
              <a:t> effettua il recupero e l'interrogazione dei dati persistenti. Le informazioni  le quali possono essere accedute  </a:t>
            </a:r>
            <a:r>
              <a:rPr lang="it-IT" dirty="0" err="1"/>
              <a:t>dall’application</a:t>
            </a:r>
            <a:r>
              <a:rPr lang="it-IT" dirty="0"/>
              <a:t> </a:t>
            </a:r>
            <a:r>
              <a:rPr lang="it-IT" dirty="0" err="1"/>
              <a:t>layer</a:t>
            </a:r>
            <a:r>
              <a:rPr lang="it-IT" dirty="0"/>
              <a:t>, sono allocate in maniera persistente su un database tramite DBMS.</a:t>
            </a:r>
          </a:p>
        </p:txBody>
      </p:sp>
    </p:spTree>
    <p:extLst>
      <p:ext uri="{BB962C8B-B14F-4D97-AF65-F5344CB8AC3E}">
        <p14:creationId xmlns:p14="http://schemas.microsoft.com/office/powerpoint/2010/main" val="2908068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Utente Loggato</a:t>
            </a:r>
            <a:endParaRPr lang="it-IT" dirty="0"/>
          </a:p>
        </p:txBody>
      </p:sp>
      <p:pic>
        <p:nvPicPr>
          <p:cNvPr id="2050" name="Picture 2" descr="utente loggato.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3890" y="1471353"/>
            <a:ext cx="9204243" cy="5253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079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Utente Non Loggato</a:t>
            </a:r>
            <a:endParaRPr lang="it-IT" dirty="0"/>
          </a:p>
        </p:txBody>
      </p:sp>
      <p:pic>
        <p:nvPicPr>
          <p:cNvPr id="18434" name="Picture 2" descr="utente non loggato.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8462" y="1328777"/>
            <a:ext cx="7399606" cy="535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990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a:t>Mapping</a:t>
            </a:r>
            <a:r>
              <a:rPr lang="it-IT" b="1" dirty="0"/>
              <a:t> Hardware/Software</a:t>
            </a:r>
            <a:endParaRPr lang="it-IT" dirty="0"/>
          </a:p>
        </p:txBody>
      </p:sp>
      <p:sp>
        <p:nvSpPr>
          <p:cNvPr id="3" name="Segnaposto contenuto 2"/>
          <p:cNvSpPr>
            <a:spLocks noGrp="1"/>
          </p:cNvSpPr>
          <p:nvPr>
            <p:ph idx="1"/>
          </p:nvPr>
        </p:nvSpPr>
        <p:spPr/>
        <p:txBody>
          <a:bodyPr/>
          <a:lstStyle/>
          <a:p>
            <a:r>
              <a:rPr lang="it-IT" dirty="0"/>
              <a:t>La struttura hardware corrente è costituita da un server principale e da client ovvero l’applicazione </a:t>
            </a:r>
            <a:r>
              <a:rPr lang="it-IT" dirty="0" err="1"/>
              <a:t>Android</a:t>
            </a:r>
            <a:r>
              <a:rPr lang="it-IT" dirty="0"/>
              <a:t>. Il server si occupa della gestione delle </a:t>
            </a:r>
            <a:r>
              <a:rPr lang="it-IT" dirty="0" err="1"/>
              <a:t>query</a:t>
            </a:r>
            <a:r>
              <a:rPr lang="it-IT" dirty="0"/>
              <a:t> (</a:t>
            </a:r>
            <a:r>
              <a:rPr lang="it-IT" dirty="0" err="1"/>
              <a:t>matching</a:t>
            </a:r>
            <a:r>
              <a:rPr lang="it-IT" dirty="0"/>
              <a:t> di modelli di smartphone al prezzo più basso e/o </a:t>
            </a:r>
            <a:r>
              <a:rPr lang="it-IT" dirty="0" err="1"/>
              <a:t>matching</a:t>
            </a:r>
            <a:r>
              <a:rPr lang="it-IT" dirty="0"/>
              <a:t> di caratteristiche tra gli smartphone) e si preoccupa della gestione degli utente registrati.  I client effettueranno richieste al server (</a:t>
            </a:r>
            <a:r>
              <a:rPr lang="it-IT" dirty="0" err="1"/>
              <a:t>query</a:t>
            </a:r>
            <a:r>
              <a:rPr lang="it-IT" dirty="0"/>
              <a:t>) per effettuare ricerche, la connessione tra client e server avverrà utilizzando il protocollo TCP/IP.</a:t>
            </a:r>
          </a:p>
        </p:txBody>
      </p:sp>
    </p:spTree>
    <p:extLst>
      <p:ext uri="{BB962C8B-B14F-4D97-AF65-F5344CB8AC3E}">
        <p14:creationId xmlns:p14="http://schemas.microsoft.com/office/powerpoint/2010/main" val="3666635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dirty="0"/>
              <a:t>Ecco il diagramma:</a:t>
            </a:r>
            <a:br>
              <a:rPr lang="it-IT" dirty="0"/>
            </a:br>
            <a:endParaRPr lang="it-IT" dirty="0"/>
          </a:p>
        </p:txBody>
      </p:sp>
      <p:pic>
        <p:nvPicPr>
          <p:cNvPr id="19458" name="Picture 2" descr="mappingHDSW.vpp.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2350" y="2273323"/>
            <a:ext cx="11502392" cy="4420554"/>
          </a:xfrm>
          <a:prstGeom prst="rect">
            <a:avLst/>
          </a:prstGeom>
          <a:noFill/>
          <a:extLst>
            <a:ext uri="{909E8E84-426E-40DD-AFC4-6F175D3DCCD1}">
              <a14:hiddenFill xmlns:a14="http://schemas.microsoft.com/office/drawing/2010/main">
                <a:solidFill>
                  <a:srgbClr val="FFFFFF"/>
                </a:solidFill>
              </a14:hiddenFill>
            </a:ext>
          </a:extLst>
        </p:spPr>
      </p:pic>
      <p:sp>
        <p:nvSpPr>
          <p:cNvPr id="4" name="Rettangolo 3"/>
          <p:cNvSpPr/>
          <p:nvPr/>
        </p:nvSpPr>
        <p:spPr>
          <a:xfrm>
            <a:off x="674686" y="4197374"/>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p:cNvSpPr/>
          <p:nvPr/>
        </p:nvSpPr>
        <p:spPr>
          <a:xfrm>
            <a:off x="674686" y="4321199"/>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3608386" y="3578249"/>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p:cNvSpPr/>
          <p:nvPr/>
        </p:nvSpPr>
        <p:spPr>
          <a:xfrm>
            <a:off x="3608386" y="3706836"/>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p:cNvSpPr/>
          <p:nvPr/>
        </p:nvSpPr>
        <p:spPr>
          <a:xfrm>
            <a:off x="3827461" y="3619115"/>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p:cNvSpPr/>
          <p:nvPr/>
        </p:nvSpPr>
        <p:spPr>
          <a:xfrm>
            <a:off x="3827461" y="3738562"/>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p:cNvSpPr/>
          <p:nvPr/>
        </p:nvSpPr>
        <p:spPr>
          <a:xfrm>
            <a:off x="3827461" y="4197374"/>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p:cNvSpPr/>
          <p:nvPr/>
        </p:nvSpPr>
        <p:spPr>
          <a:xfrm>
            <a:off x="3827461" y="4321198"/>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p:cNvSpPr/>
          <p:nvPr/>
        </p:nvSpPr>
        <p:spPr>
          <a:xfrm>
            <a:off x="3827461" y="4741273"/>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p:cNvSpPr/>
          <p:nvPr/>
        </p:nvSpPr>
        <p:spPr>
          <a:xfrm>
            <a:off x="3827461" y="4864123"/>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p:cNvSpPr/>
          <p:nvPr/>
        </p:nvSpPr>
        <p:spPr>
          <a:xfrm>
            <a:off x="4043361" y="6321449"/>
            <a:ext cx="119064" cy="4839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p:cNvSpPr/>
          <p:nvPr/>
        </p:nvSpPr>
        <p:spPr>
          <a:xfrm>
            <a:off x="4043361" y="6432779"/>
            <a:ext cx="119064" cy="4571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p:cNvSpPr/>
          <p:nvPr/>
        </p:nvSpPr>
        <p:spPr>
          <a:xfrm>
            <a:off x="7789861" y="4242867"/>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17"/>
          <p:cNvSpPr/>
          <p:nvPr/>
        </p:nvSpPr>
        <p:spPr>
          <a:xfrm>
            <a:off x="7789861" y="4373970"/>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Rettangolo 18"/>
          <p:cNvSpPr/>
          <p:nvPr/>
        </p:nvSpPr>
        <p:spPr>
          <a:xfrm>
            <a:off x="10256836" y="4238240"/>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19"/>
          <p:cNvSpPr/>
          <p:nvPr/>
        </p:nvSpPr>
        <p:spPr>
          <a:xfrm>
            <a:off x="10256836" y="4376351"/>
            <a:ext cx="151608" cy="8173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419938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Soluzione</a:t>
            </a:r>
            <a:endParaRPr lang="it-IT" dirty="0"/>
          </a:p>
        </p:txBody>
      </p:sp>
      <p:sp>
        <p:nvSpPr>
          <p:cNvPr id="3" name="Segnaposto contenuto 2"/>
          <p:cNvSpPr>
            <a:spLocks noGrp="1"/>
          </p:cNvSpPr>
          <p:nvPr>
            <p:ph idx="1"/>
          </p:nvPr>
        </p:nvSpPr>
        <p:spPr/>
        <p:txBody>
          <a:bodyPr>
            <a:normAutofit/>
          </a:bodyPr>
          <a:lstStyle/>
          <a:p>
            <a:r>
              <a:rPr lang="it-IT" dirty="0"/>
              <a:t>La nostra proposta di progetto si basa sulla creazione di un’applicazione per </a:t>
            </a:r>
            <a:r>
              <a:rPr lang="it-IT" dirty="0" err="1"/>
              <a:t>device</a:t>
            </a:r>
            <a:r>
              <a:rPr lang="it-IT" dirty="0"/>
              <a:t>, nello specifico </a:t>
            </a:r>
            <a:r>
              <a:rPr lang="it-IT" dirty="0" err="1"/>
              <a:t>Android</a:t>
            </a:r>
            <a:r>
              <a:rPr lang="it-IT" dirty="0"/>
              <a:t>.</a:t>
            </a:r>
          </a:p>
          <a:p>
            <a:r>
              <a:rPr lang="it-IT" dirty="0"/>
              <a:t>L’applicazione verrà denominata “FindSmartphone” e avrà come obiettivo semplificare la ricerca di un modello di Smartphone attraverso l’uso di un’interfaccia “User </a:t>
            </a:r>
            <a:r>
              <a:rPr lang="it-IT" dirty="0" err="1"/>
              <a:t>Friendly</a:t>
            </a:r>
            <a:r>
              <a:rPr lang="it-IT" dirty="0"/>
              <a:t>” che permette all’utente di selezionarlo in base a parametri qualitativi e di prezzo.</a:t>
            </a:r>
          </a:p>
          <a:p>
            <a:r>
              <a:rPr lang="it-IT" dirty="0"/>
              <a:t>L’applicazione è connessa ad un database remoto dal quale attinge le informazioni.</a:t>
            </a:r>
          </a:p>
          <a:p>
            <a:r>
              <a:rPr lang="it-IT" dirty="0"/>
              <a:t>Il database si aggiornerà in automatico usando tecniche di “</a:t>
            </a:r>
            <a:r>
              <a:rPr lang="it-IT" dirty="0" err="1"/>
              <a:t>Scraping</a:t>
            </a:r>
            <a:r>
              <a:rPr lang="it-IT" dirty="0"/>
              <a:t>” che sono tecniche informatiche di estrazione dati da un sito web per mezzo di programmi software. </a:t>
            </a:r>
            <a:br>
              <a:rPr lang="it-IT" dirty="0"/>
            </a:br>
            <a:endParaRPr lang="it-IT" dirty="0"/>
          </a:p>
        </p:txBody>
      </p:sp>
    </p:spTree>
    <p:extLst>
      <p:ext uri="{BB962C8B-B14F-4D97-AF65-F5344CB8AC3E}">
        <p14:creationId xmlns:p14="http://schemas.microsoft.com/office/powerpoint/2010/main" val="136911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7"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20486" name="Picture 4" descr="runtimeCerca.png"/>
          <p:cNvPicPr>
            <a:picLocks noChangeAspect="1"/>
          </p:cNvPicPr>
          <p:nvPr/>
        </p:nvPicPr>
        <p:blipFill rotWithShape="1">
          <a:blip r:embed="rId2"/>
          <a:srcRect/>
          <a:stretch/>
        </p:blipFill>
        <p:spPr>
          <a:xfrm>
            <a:off x="6093992" y="738116"/>
            <a:ext cx="5449889" cy="5381764"/>
          </a:xfrm>
          <a:prstGeom prst="rect">
            <a:avLst/>
          </a:prstGeom>
          <a:effectLst/>
        </p:spPr>
      </p:pic>
      <p:sp>
        <p:nvSpPr>
          <p:cNvPr id="78" name="Rectangle 7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215273" y="629266"/>
            <a:ext cx="4991946" cy="1622321"/>
          </a:xfrm>
        </p:spPr>
        <p:txBody>
          <a:bodyPr>
            <a:normAutofit/>
          </a:bodyPr>
          <a:lstStyle/>
          <a:p>
            <a:pPr>
              <a:lnSpc>
                <a:spcPct val="80000"/>
              </a:lnSpc>
            </a:pPr>
            <a:r>
              <a:rPr lang="it-IT" sz="2700" b="1" dirty="0"/>
              <a:t>Diagramma a </a:t>
            </a:r>
            <a:r>
              <a:rPr lang="it-IT" sz="2700" b="1" dirty="0" err="1"/>
              <a:t>Run</a:t>
            </a:r>
            <a:r>
              <a:rPr lang="it-IT" sz="2700" b="1" dirty="0"/>
              <a:t>-Time</a:t>
            </a:r>
            <a:br>
              <a:rPr lang="it-IT" sz="2300" b="1" dirty="0"/>
            </a:br>
            <a:r>
              <a:rPr lang="it-IT" sz="2000" dirty="0" err="1"/>
              <a:t>Sequence</a:t>
            </a:r>
            <a:r>
              <a:rPr lang="it-IT" sz="2000" dirty="0"/>
              <a:t> </a:t>
            </a:r>
            <a:r>
              <a:rPr lang="it-IT" sz="2000" dirty="0" err="1"/>
              <a:t>Diagram</a:t>
            </a:r>
            <a:r>
              <a:rPr lang="it-IT" sz="2000" dirty="0"/>
              <a:t> Cercare Prodotto:</a:t>
            </a:r>
            <a:br>
              <a:rPr lang="it-IT" sz="2300" dirty="0"/>
            </a:br>
            <a:br>
              <a:rPr lang="it-IT" sz="2300" dirty="0"/>
            </a:br>
            <a:endParaRPr lang="it-IT" sz="2300" dirty="0"/>
          </a:p>
        </p:txBody>
      </p:sp>
      <p:sp>
        <p:nvSpPr>
          <p:cNvPr id="20488" name="Content Placeholder 20487"/>
          <p:cNvSpPr>
            <a:spLocks noGrp="1"/>
          </p:cNvSpPr>
          <p:nvPr>
            <p:ph idx="1"/>
          </p:nvPr>
        </p:nvSpPr>
        <p:spPr>
          <a:xfrm>
            <a:off x="648931" y="2438400"/>
            <a:ext cx="4166509" cy="3785419"/>
          </a:xfrm>
        </p:spPr>
        <p:txBody>
          <a:bodyPr>
            <a:normAutofit/>
          </a:bodyPr>
          <a:lstStyle/>
          <a:p>
            <a:r>
              <a:rPr lang="it-IT" b="1" dirty="0"/>
              <a:t>Form: </a:t>
            </a:r>
            <a:r>
              <a:rPr lang="it-IT" dirty="0"/>
              <a:t>Interfaccia </a:t>
            </a:r>
            <a:r>
              <a:rPr lang="it-IT" dirty="0" err="1"/>
              <a:t>Android</a:t>
            </a:r>
            <a:r>
              <a:rPr lang="it-IT" dirty="0"/>
              <a:t> con la quale l’utente interagisce col sistema.</a:t>
            </a:r>
          </a:p>
          <a:p>
            <a:r>
              <a:rPr lang="it-IT" b="1" dirty="0"/>
              <a:t>Controller: </a:t>
            </a:r>
            <a:r>
              <a:rPr lang="it-IT" dirty="0"/>
              <a:t>logica del sistema.</a:t>
            </a:r>
          </a:p>
          <a:p>
            <a:r>
              <a:rPr lang="it-IT" b="1" dirty="0"/>
              <a:t>Database:</a:t>
            </a:r>
            <a:r>
              <a:rPr lang="it-IT" dirty="0"/>
              <a:t> contiene i dati persistenti.</a:t>
            </a:r>
            <a:endParaRPr lang="en-US" dirty="0"/>
          </a:p>
        </p:txBody>
      </p:sp>
    </p:spTree>
    <p:extLst>
      <p:ext uri="{BB962C8B-B14F-4D97-AF65-F5344CB8AC3E}">
        <p14:creationId xmlns:p14="http://schemas.microsoft.com/office/powerpoint/2010/main" val="18284416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7"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78" name="Rectangle 7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215273" y="629266"/>
            <a:ext cx="4991946" cy="1622321"/>
          </a:xfrm>
        </p:spPr>
        <p:txBody>
          <a:bodyPr>
            <a:normAutofit/>
          </a:bodyPr>
          <a:lstStyle/>
          <a:p>
            <a:pPr>
              <a:lnSpc>
                <a:spcPct val="80000"/>
              </a:lnSpc>
            </a:pPr>
            <a:r>
              <a:rPr lang="it-IT" sz="2700" b="1" dirty="0"/>
              <a:t>Diagramma a </a:t>
            </a:r>
            <a:r>
              <a:rPr lang="it-IT" sz="2700" b="1" dirty="0" err="1"/>
              <a:t>Run</a:t>
            </a:r>
            <a:r>
              <a:rPr lang="it-IT" sz="2700" b="1" dirty="0"/>
              <a:t>-Time</a:t>
            </a:r>
            <a:br>
              <a:rPr lang="it-IT" sz="2300" b="1" dirty="0"/>
            </a:br>
            <a:r>
              <a:rPr lang="it-IT" sz="2200" b="1" dirty="0" err="1"/>
              <a:t>Sequence</a:t>
            </a:r>
            <a:r>
              <a:rPr lang="it-IT" sz="2200" b="1" dirty="0"/>
              <a:t> </a:t>
            </a:r>
            <a:r>
              <a:rPr lang="it-IT" sz="2200" b="1" dirty="0" err="1"/>
              <a:t>Diagram</a:t>
            </a:r>
            <a:r>
              <a:rPr lang="it-IT" sz="2200" dirty="0"/>
              <a:t> Aggiungi Preferiti:</a:t>
            </a:r>
            <a:br>
              <a:rPr lang="it-IT" sz="2300" dirty="0"/>
            </a:br>
            <a:br>
              <a:rPr lang="it-IT" sz="2300" dirty="0"/>
            </a:br>
            <a:endParaRPr lang="it-IT" sz="2300" dirty="0"/>
          </a:p>
        </p:txBody>
      </p:sp>
      <p:sp>
        <p:nvSpPr>
          <p:cNvPr id="20488" name="Content Placeholder 20487"/>
          <p:cNvSpPr>
            <a:spLocks noGrp="1"/>
          </p:cNvSpPr>
          <p:nvPr>
            <p:ph idx="1"/>
          </p:nvPr>
        </p:nvSpPr>
        <p:spPr>
          <a:xfrm>
            <a:off x="648931" y="2438400"/>
            <a:ext cx="4166509" cy="3785419"/>
          </a:xfrm>
        </p:spPr>
        <p:txBody>
          <a:bodyPr>
            <a:normAutofit/>
          </a:bodyPr>
          <a:lstStyle/>
          <a:p>
            <a:r>
              <a:rPr lang="it-IT" b="1" dirty="0"/>
              <a:t>Form: </a:t>
            </a:r>
            <a:r>
              <a:rPr lang="it-IT" dirty="0"/>
              <a:t>Interfaccia </a:t>
            </a:r>
            <a:r>
              <a:rPr lang="it-IT" dirty="0" err="1"/>
              <a:t>Android</a:t>
            </a:r>
            <a:r>
              <a:rPr lang="it-IT" dirty="0"/>
              <a:t> con la quale l’utente interagisce col sistema.</a:t>
            </a:r>
          </a:p>
          <a:p>
            <a:r>
              <a:rPr lang="it-IT" b="1" dirty="0"/>
              <a:t>Controller: </a:t>
            </a:r>
            <a:r>
              <a:rPr lang="it-IT" dirty="0"/>
              <a:t>logica del sistema.</a:t>
            </a:r>
          </a:p>
          <a:p>
            <a:r>
              <a:rPr lang="it-IT" b="1" dirty="0"/>
              <a:t>Database:</a:t>
            </a:r>
            <a:r>
              <a:rPr lang="it-IT" dirty="0"/>
              <a:t> contiene i dati persistenti.</a:t>
            </a:r>
            <a:endParaRPr lang="en-US" dirty="0"/>
          </a:p>
        </p:txBody>
      </p:sp>
      <p:pic>
        <p:nvPicPr>
          <p:cNvPr id="21508" name="Picture 4" descr="runtimeAggiungi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777" y="450166"/>
            <a:ext cx="5508309" cy="6119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379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7"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78" name="Rectangle 7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215273" y="629266"/>
            <a:ext cx="4991946" cy="1622321"/>
          </a:xfrm>
        </p:spPr>
        <p:txBody>
          <a:bodyPr>
            <a:normAutofit/>
          </a:bodyPr>
          <a:lstStyle/>
          <a:p>
            <a:pPr>
              <a:lnSpc>
                <a:spcPct val="80000"/>
              </a:lnSpc>
            </a:pPr>
            <a:r>
              <a:rPr lang="it-IT" sz="2700" b="1" dirty="0"/>
              <a:t>Diagramma a </a:t>
            </a:r>
            <a:r>
              <a:rPr lang="it-IT" sz="2700" b="1" dirty="0" err="1"/>
              <a:t>Run</a:t>
            </a:r>
            <a:r>
              <a:rPr lang="it-IT" sz="2700" b="1" dirty="0"/>
              <a:t>-Time</a:t>
            </a:r>
            <a:br>
              <a:rPr lang="it-IT" sz="2300" b="1" dirty="0"/>
            </a:br>
            <a:r>
              <a:rPr lang="it-IT" sz="2800" b="1" dirty="0" err="1"/>
              <a:t>Sequence</a:t>
            </a:r>
            <a:r>
              <a:rPr lang="it-IT" sz="2800" b="1" dirty="0"/>
              <a:t> </a:t>
            </a:r>
            <a:r>
              <a:rPr lang="it-IT" sz="2800" b="1" dirty="0" err="1"/>
              <a:t>Diagram</a:t>
            </a:r>
            <a:r>
              <a:rPr lang="it-IT" sz="2800" b="1" dirty="0"/>
              <a:t> </a:t>
            </a:r>
            <a:r>
              <a:rPr lang="it-IT" sz="2800" dirty="0"/>
              <a:t>Elimina Preferiti:</a:t>
            </a:r>
            <a:br>
              <a:rPr lang="it-IT" sz="2300" dirty="0"/>
            </a:br>
            <a:endParaRPr lang="it-IT" sz="2300" dirty="0"/>
          </a:p>
        </p:txBody>
      </p:sp>
      <p:sp>
        <p:nvSpPr>
          <p:cNvPr id="20488" name="Content Placeholder 20487"/>
          <p:cNvSpPr>
            <a:spLocks noGrp="1"/>
          </p:cNvSpPr>
          <p:nvPr>
            <p:ph idx="1"/>
          </p:nvPr>
        </p:nvSpPr>
        <p:spPr>
          <a:xfrm>
            <a:off x="648931" y="2438400"/>
            <a:ext cx="4166509" cy="3785419"/>
          </a:xfrm>
        </p:spPr>
        <p:txBody>
          <a:bodyPr>
            <a:normAutofit/>
          </a:bodyPr>
          <a:lstStyle/>
          <a:p>
            <a:r>
              <a:rPr lang="it-IT" b="1" dirty="0"/>
              <a:t>Form: </a:t>
            </a:r>
            <a:r>
              <a:rPr lang="it-IT" dirty="0"/>
              <a:t>Interfaccia </a:t>
            </a:r>
            <a:r>
              <a:rPr lang="it-IT" dirty="0" err="1"/>
              <a:t>Android</a:t>
            </a:r>
            <a:r>
              <a:rPr lang="it-IT" dirty="0"/>
              <a:t> con la quale l’utente interagisce col sistema.</a:t>
            </a:r>
          </a:p>
          <a:p>
            <a:r>
              <a:rPr lang="it-IT" b="1" dirty="0"/>
              <a:t>Controller: </a:t>
            </a:r>
            <a:r>
              <a:rPr lang="it-IT" dirty="0"/>
              <a:t>logica del sistema.</a:t>
            </a:r>
          </a:p>
          <a:p>
            <a:r>
              <a:rPr lang="it-IT" b="1" dirty="0"/>
              <a:t>Database:</a:t>
            </a:r>
            <a:r>
              <a:rPr lang="it-IT" dirty="0"/>
              <a:t> contiene i dati persistenti.</a:t>
            </a:r>
            <a:endParaRPr lang="en-US" dirty="0"/>
          </a:p>
        </p:txBody>
      </p:sp>
      <p:pic>
        <p:nvPicPr>
          <p:cNvPr id="22530" name="Picture 2" descr="runtimeElimin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0023" y="449776"/>
            <a:ext cx="5508703" cy="5936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6214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46111" y="452718"/>
            <a:ext cx="9404723" cy="1400530"/>
          </a:xfrm>
        </p:spPr>
        <p:txBody>
          <a:bodyPr/>
          <a:lstStyle/>
          <a:p>
            <a:pPr algn="ctr"/>
            <a:r>
              <a:rPr lang="it-IT" b="1" dirty="0"/>
              <a:t>Controllo degli accessi e della sicurezza</a:t>
            </a:r>
            <a:endParaRPr lang="it-IT" dirty="0"/>
          </a:p>
        </p:txBody>
      </p:sp>
      <p:pic>
        <p:nvPicPr>
          <p:cNvPr id="23554" name="Picture 2" descr="tabellaAccessoSicurezz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1175" y="1974736"/>
            <a:ext cx="8173330" cy="3628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3386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Condizione </a:t>
            </a:r>
            <a:r>
              <a:rPr lang="it-IT" b="1" dirty="0" err="1"/>
              <a:t>Boundary</a:t>
            </a:r>
            <a:endParaRPr lang="it-IT" dirty="0"/>
          </a:p>
        </p:txBody>
      </p:sp>
      <p:sp>
        <p:nvSpPr>
          <p:cNvPr id="3" name="Segnaposto contenuto 2"/>
          <p:cNvSpPr>
            <a:spLocks noGrp="1"/>
          </p:cNvSpPr>
          <p:nvPr>
            <p:ph idx="1"/>
          </p:nvPr>
        </p:nvSpPr>
        <p:spPr/>
        <p:txBody>
          <a:bodyPr>
            <a:normAutofit/>
          </a:bodyPr>
          <a:lstStyle/>
          <a:p>
            <a:r>
              <a:rPr lang="it-IT" b="1" dirty="0"/>
              <a:t>Avvio del sistema</a:t>
            </a:r>
            <a:endParaRPr lang="it-IT" dirty="0"/>
          </a:p>
          <a:p>
            <a:pPr marL="0" indent="0">
              <a:buNone/>
            </a:pPr>
            <a:r>
              <a:rPr lang="it-IT" dirty="0"/>
              <a:t>	Il sistema una volta avviato è pronto a ricevere richieste dai client.</a:t>
            </a:r>
          </a:p>
          <a:p>
            <a:r>
              <a:rPr lang="it-IT" b="1" dirty="0"/>
              <a:t>Terminazione del sistema</a:t>
            </a:r>
            <a:endParaRPr lang="it-IT" dirty="0"/>
          </a:p>
          <a:p>
            <a:pPr marL="0" indent="0">
              <a:buNone/>
            </a:pPr>
            <a:r>
              <a:rPr lang="it-IT" dirty="0"/>
              <a:t>	E’ possibile terminare il sistema solo se tutte le comunicazioni sul 	server sono state chiuse.</a:t>
            </a:r>
          </a:p>
          <a:p>
            <a:r>
              <a:rPr lang="it-IT" b="1" dirty="0"/>
              <a:t>Fallimento del sistema</a:t>
            </a:r>
            <a:endParaRPr lang="it-IT" dirty="0"/>
          </a:p>
          <a:p>
            <a:pPr marL="0" indent="0">
              <a:buNone/>
            </a:pPr>
            <a:r>
              <a:rPr lang="it-IT" dirty="0"/>
              <a:t>	Nel caso si presenti un problema sull’hardware, il server smetterà di 	fornire servizio, ma non vi sarà alcuna perdita di dati poiché salvati 	su Database. Infine, per evitare la perdita di dati si effettueranno 	backup periodici.</a:t>
            </a:r>
            <a:br>
              <a:rPr lang="it-IT" dirty="0"/>
            </a:br>
            <a:endParaRPr lang="it-IT" dirty="0"/>
          </a:p>
        </p:txBody>
      </p:sp>
    </p:spTree>
    <p:extLst>
      <p:ext uri="{BB962C8B-B14F-4D97-AF65-F5344CB8AC3E}">
        <p14:creationId xmlns:p14="http://schemas.microsoft.com/office/powerpoint/2010/main" val="1163522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Object Design </a:t>
            </a:r>
            <a:r>
              <a:rPr lang="it-IT" b="1" dirty="0" err="1"/>
              <a:t>Document</a:t>
            </a:r>
            <a:endParaRPr lang="it-IT" dirty="0"/>
          </a:p>
        </p:txBody>
      </p:sp>
      <p:sp>
        <p:nvSpPr>
          <p:cNvPr id="3" name="Segnaposto contenuto 2"/>
          <p:cNvSpPr>
            <a:spLocks noGrp="1"/>
          </p:cNvSpPr>
          <p:nvPr>
            <p:ph idx="1"/>
          </p:nvPr>
        </p:nvSpPr>
        <p:spPr/>
        <p:txBody>
          <a:bodyPr/>
          <a:lstStyle/>
          <a:p>
            <a:r>
              <a:rPr lang="it-IT" b="1" dirty="0" err="1"/>
              <a:t>Trade</a:t>
            </a:r>
            <a:r>
              <a:rPr lang="it-IT" b="1" dirty="0"/>
              <a:t>-off</a:t>
            </a:r>
          </a:p>
          <a:p>
            <a:pPr marL="0" indent="0">
              <a:buNone/>
            </a:pPr>
            <a:endParaRPr lang="it-IT" b="1" dirty="0"/>
          </a:p>
          <a:p>
            <a:r>
              <a:rPr lang="it-IT" b="1" dirty="0"/>
              <a:t>Linee Guida per la Documentazione delle Interfacce</a:t>
            </a:r>
          </a:p>
          <a:p>
            <a:pPr marL="0" indent="0">
              <a:buNone/>
            </a:pPr>
            <a:endParaRPr lang="it-IT" b="1" dirty="0"/>
          </a:p>
          <a:p>
            <a:r>
              <a:rPr lang="it-IT" b="1" dirty="0"/>
              <a:t>Design pattern</a:t>
            </a:r>
          </a:p>
          <a:p>
            <a:pPr marL="0" indent="0">
              <a:buNone/>
            </a:pPr>
            <a:endParaRPr lang="it-IT" b="1" dirty="0"/>
          </a:p>
          <a:p>
            <a:r>
              <a:rPr lang="it-IT" b="1" dirty="0"/>
              <a:t>Package </a:t>
            </a:r>
            <a:r>
              <a:rPr lang="it-IT" b="1" dirty="0" err="1"/>
              <a:t>components</a:t>
            </a:r>
            <a:endParaRPr lang="it-IT" b="1" dirty="0"/>
          </a:p>
          <a:p>
            <a:pPr marL="0" indent="0">
              <a:buNone/>
            </a:pPr>
            <a:endParaRPr lang="it-IT" b="1" dirty="0"/>
          </a:p>
          <a:p>
            <a:r>
              <a:rPr lang="it-IT" b="1" dirty="0"/>
              <a:t>Class </a:t>
            </a:r>
            <a:r>
              <a:rPr lang="it-IT" b="1" dirty="0" err="1"/>
              <a:t>Interfaces</a:t>
            </a:r>
            <a:endParaRPr lang="it-IT" b="1" dirty="0"/>
          </a:p>
          <a:p>
            <a:pPr marL="457200" lvl="1" indent="0">
              <a:buNone/>
            </a:pPr>
            <a:endParaRPr lang="it-IT" dirty="0"/>
          </a:p>
        </p:txBody>
      </p:sp>
    </p:spTree>
    <p:extLst>
      <p:ext uri="{BB962C8B-B14F-4D97-AF65-F5344CB8AC3E}">
        <p14:creationId xmlns:p14="http://schemas.microsoft.com/office/powerpoint/2010/main" val="912897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a:t>Trade</a:t>
            </a:r>
            <a:r>
              <a:rPr lang="it-IT" b="1" dirty="0"/>
              <a:t>-off</a:t>
            </a:r>
            <a:endParaRPr lang="it-IT" dirty="0"/>
          </a:p>
        </p:txBody>
      </p:sp>
      <p:sp>
        <p:nvSpPr>
          <p:cNvPr id="3" name="Segnaposto contenuto 2"/>
          <p:cNvSpPr>
            <a:spLocks noGrp="1"/>
          </p:cNvSpPr>
          <p:nvPr>
            <p:ph idx="1"/>
          </p:nvPr>
        </p:nvSpPr>
        <p:spPr/>
        <p:txBody>
          <a:bodyPr>
            <a:normAutofit fontScale="85000" lnSpcReduction="20000"/>
          </a:bodyPr>
          <a:lstStyle/>
          <a:p>
            <a:pPr fontAlgn="base"/>
            <a:r>
              <a:rPr lang="it-IT" b="1" dirty="0"/>
              <a:t>Prestazioni vs Costi:</a:t>
            </a:r>
            <a:endParaRPr lang="it-IT" dirty="0"/>
          </a:p>
          <a:p>
            <a:pPr marL="0" indent="0">
              <a:buNone/>
            </a:pPr>
            <a:r>
              <a:rPr lang="it-IT" dirty="0"/>
              <a:t>	Dato che il nostro progetto è sprovvisto di budget, abbiamo realizzato il 	sistema utilizzando materiale open source partendo da zero minimizzando così 	i costi.</a:t>
            </a:r>
          </a:p>
          <a:p>
            <a:pPr fontAlgn="base"/>
            <a:r>
              <a:rPr lang="it-IT" b="1" dirty="0"/>
              <a:t>Interfaccia vs Usabilità:</a:t>
            </a:r>
          </a:p>
          <a:p>
            <a:pPr marL="400050" lvl="1" indent="0">
              <a:buNone/>
            </a:pPr>
            <a:r>
              <a:rPr lang="it-IT" sz="2000" dirty="0"/>
              <a:t>L’interfaccia, grazie all’utilizzo delle </a:t>
            </a:r>
            <a:r>
              <a:rPr lang="it-IT" sz="2000" dirty="0" err="1"/>
              <a:t>form</a:t>
            </a:r>
            <a:r>
              <a:rPr lang="it-IT" sz="2000" dirty="0"/>
              <a:t> e di una impostazione semplice e intuitiva, permette un uso facile (User-</a:t>
            </a:r>
            <a:r>
              <a:rPr lang="it-IT" sz="2000" dirty="0" err="1"/>
              <a:t>Friendly</a:t>
            </a:r>
            <a:r>
              <a:rPr lang="it-IT" sz="2000" dirty="0"/>
              <a:t>) della gestione del sistema, così da rendere immediata l’attività anche ai meno esperti.</a:t>
            </a:r>
          </a:p>
          <a:p>
            <a:pPr fontAlgn="base"/>
            <a:r>
              <a:rPr lang="it-IT" b="1" dirty="0"/>
              <a:t>Comprensibilità vs Tempo:</a:t>
            </a:r>
          </a:p>
          <a:p>
            <a:pPr marL="400050" lvl="1" indent="0">
              <a:buNone/>
            </a:pPr>
            <a:r>
              <a:rPr lang="it-IT" sz="2000" dirty="0"/>
              <a:t>Il codice del sistema deve essere comprensibile il più possibile, in modo da facilitare la fase di </a:t>
            </a:r>
            <a:r>
              <a:rPr lang="it-IT" sz="2000" dirty="0" err="1"/>
              <a:t>testing</a:t>
            </a:r>
            <a:r>
              <a:rPr lang="it-IT" sz="2000" dirty="0"/>
              <a:t> ed eventuali future modifiche da apportare. Per rispettare queste linee guida il codice sarà accompagnato da commenti volti a semplificarne la comprensione. Ovviamente questo comporterà un aumento del tempo di sviluppo del nostro progetto.</a:t>
            </a:r>
          </a:p>
          <a:p>
            <a:pPr marL="0" indent="0">
              <a:buNone/>
            </a:pPr>
            <a:br>
              <a:rPr lang="it-IT" dirty="0"/>
            </a:br>
            <a:endParaRPr lang="it-IT" dirty="0"/>
          </a:p>
        </p:txBody>
      </p:sp>
    </p:spTree>
    <p:extLst>
      <p:ext uri="{BB962C8B-B14F-4D97-AF65-F5344CB8AC3E}">
        <p14:creationId xmlns:p14="http://schemas.microsoft.com/office/powerpoint/2010/main" val="23123521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4000" b="1" dirty="0"/>
              <a:t>Linee Guida per la Documentazione delle Interfacce</a:t>
            </a:r>
            <a:endParaRPr lang="it-IT" sz="4000" dirty="0"/>
          </a:p>
        </p:txBody>
      </p:sp>
      <p:sp>
        <p:nvSpPr>
          <p:cNvPr id="3" name="Segnaposto contenuto 2"/>
          <p:cNvSpPr>
            <a:spLocks noGrp="1"/>
          </p:cNvSpPr>
          <p:nvPr>
            <p:ph idx="1"/>
          </p:nvPr>
        </p:nvSpPr>
        <p:spPr/>
        <p:txBody>
          <a:bodyPr>
            <a:normAutofit fontScale="92500" lnSpcReduction="20000"/>
          </a:bodyPr>
          <a:lstStyle/>
          <a:p>
            <a:r>
              <a:rPr lang="it-IT" b="1" dirty="0"/>
              <a:t>Naming Convention:</a:t>
            </a:r>
            <a:endParaRPr lang="it-IT" dirty="0"/>
          </a:p>
          <a:p>
            <a:pPr marL="0" indent="0">
              <a:buNone/>
            </a:pPr>
            <a:r>
              <a:rPr lang="it-IT" dirty="0"/>
              <a:t>	È buona norma utilizzare nomi:  Descrittivi , Pronunciabili, Di uso 	comune, Di lunghezza medio-corta, Non abbreviati e Utilizzando solo 	caratteri consentiti (a-z, A-Z, 0-9)</a:t>
            </a:r>
          </a:p>
          <a:p>
            <a:r>
              <a:rPr lang="it-IT" b="1" dirty="0"/>
              <a:t>Variabili:</a:t>
            </a:r>
            <a:br>
              <a:rPr lang="it-IT" dirty="0"/>
            </a:br>
            <a:r>
              <a:rPr lang="it-IT" dirty="0"/>
              <a:t>I nomi delle variabili devono iniziare con la lettera minuscola, e le parole successive con la lettera maiuscola .</a:t>
            </a:r>
          </a:p>
          <a:p>
            <a:r>
              <a:rPr lang="it-IT" b="1" dirty="0"/>
              <a:t>Metodi:</a:t>
            </a:r>
            <a:r>
              <a:rPr lang="it-IT" dirty="0"/>
              <a:t>   </a:t>
            </a:r>
          </a:p>
          <a:p>
            <a:pPr marL="0" indent="0">
              <a:buNone/>
            </a:pPr>
            <a:r>
              <a:rPr lang="it-IT" dirty="0"/>
              <a:t>	I nomi dei metodi devono iniziare con la lettera minuscola, e le 	parole successive con la lettera maiuscola. </a:t>
            </a:r>
          </a:p>
          <a:p>
            <a:r>
              <a:rPr lang="it-IT" b="1" dirty="0"/>
              <a:t>Classi e pagine :</a:t>
            </a:r>
            <a:endParaRPr lang="it-IT" dirty="0"/>
          </a:p>
          <a:p>
            <a:pPr marL="0" indent="0">
              <a:buNone/>
            </a:pPr>
            <a:r>
              <a:rPr lang="it-IT" dirty="0"/>
              <a:t>	I nomi delle classi e delle pagine devono iniziare con la lettera 	maiuscola, e 	anche le parole successive all’interno del nome 	devono iniziale con la lettera 	maiuscola.</a:t>
            </a:r>
          </a:p>
        </p:txBody>
      </p:sp>
    </p:spTree>
    <p:extLst>
      <p:ext uri="{BB962C8B-B14F-4D97-AF65-F5344CB8AC3E}">
        <p14:creationId xmlns:p14="http://schemas.microsoft.com/office/powerpoint/2010/main" val="3237274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6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4"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24578" name="Picture 2" descr="https://lh4.googleusercontent.com/5s_7X9SWkg-hETXcD5EyQjLGOwCGZD-n6zd26DYSJ3V95xvkPGzYvlw9xpcgL-lM9OgvChIoVB6B4noLJIWfhEiMF87NRnYsduW2pwKSJ9ZUlt8OWmVz3kOaj0E0n5n3D5O7j4Xg"/>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093992" y="1494971"/>
            <a:ext cx="5865779" cy="4325258"/>
          </a:xfrm>
          <a:prstGeom prst="rect">
            <a:avLst/>
          </a:prstGeom>
          <a:noFill/>
          <a:effectLst/>
          <a:extLst>
            <a:ext uri="{909E8E84-426E-40DD-AFC4-6F175D3DCCD1}">
              <a14:hiddenFill xmlns:a14="http://schemas.microsoft.com/office/drawing/2010/main">
                <a:solidFill>
                  <a:srgbClr val="FFFFFF"/>
                </a:solidFill>
              </a14:hiddenFill>
            </a:ext>
          </a:extLst>
        </p:spPr>
      </p:pic>
      <p:sp>
        <p:nvSpPr>
          <p:cNvPr id="71"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648931" y="629266"/>
            <a:ext cx="4166510" cy="1622321"/>
          </a:xfrm>
        </p:spPr>
        <p:txBody>
          <a:bodyPr>
            <a:normAutofit/>
          </a:bodyPr>
          <a:lstStyle/>
          <a:p>
            <a:r>
              <a:rPr lang="it-IT" b="1" dirty="0"/>
              <a:t>Design pattern</a:t>
            </a:r>
            <a:endParaRPr lang="it-IT"/>
          </a:p>
        </p:txBody>
      </p:sp>
      <p:sp>
        <p:nvSpPr>
          <p:cNvPr id="3" name="Segnaposto contenuto 2"/>
          <p:cNvSpPr>
            <a:spLocks noGrp="1"/>
          </p:cNvSpPr>
          <p:nvPr>
            <p:ph idx="1"/>
          </p:nvPr>
        </p:nvSpPr>
        <p:spPr>
          <a:xfrm>
            <a:off x="648931" y="2438400"/>
            <a:ext cx="4166509" cy="3785419"/>
          </a:xfrm>
        </p:spPr>
        <p:txBody>
          <a:bodyPr>
            <a:normAutofit/>
          </a:bodyPr>
          <a:lstStyle/>
          <a:p>
            <a:pPr>
              <a:lnSpc>
                <a:spcPct val="80000"/>
              </a:lnSpc>
            </a:pPr>
            <a:r>
              <a:rPr lang="it-IT" sz="1900" b="1" err="1"/>
              <a:t>Command</a:t>
            </a:r>
            <a:r>
              <a:rPr lang="it-IT" sz="1900" b="1"/>
              <a:t> Design Pattern: </a:t>
            </a:r>
            <a:r>
              <a:rPr lang="it-IT" sz="1900"/>
              <a:t>“FindSmartphone” fa uso del </a:t>
            </a:r>
            <a:r>
              <a:rPr lang="it-IT" sz="1900" err="1"/>
              <a:t>Command</a:t>
            </a:r>
            <a:r>
              <a:rPr lang="it-IT" sz="1900"/>
              <a:t> Pattern che è uno dei pattern fondamentali, che permette di isolare la porzione di codice che effettua un'azione (eventualmente molto complessa) dal codice che ne richiede l'esecuzione; l'azione è incapsulata nell'oggetto </a:t>
            </a:r>
            <a:r>
              <a:rPr lang="it-IT" sz="1900" err="1"/>
              <a:t>Command</a:t>
            </a:r>
            <a:r>
              <a:rPr lang="it-IT" sz="1900"/>
              <a:t>. L'obiettivo è rendere variabile l'azione del client senza però conoscere i dettagli dell'operazione stessa. </a:t>
            </a:r>
          </a:p>
        </p:txBody>
      </p:sp>
    </p:spTree>
    <p:extLst>
      <p:ext uri="{BB962C8B-B14F-4D97-AF65-F5344CB8AC3E}">
        <p14:creationId xmlns:p14="http://schemas.microsoft.com/office/powerpoint/2010/main" val="23436933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4"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25604" name="Picture 2" descr="https://lh6.googleusercontent.com/-ej3ofLtXqqzYvgfGNmKLSfp2pCxL2pX2YZad3el5epTHPFHZDFVLhO0UYrTmTKpm-ufq7YOifmNADSC2Wr4tCu6IS8VrgN266FVO4OKVRaFoXiA0M7tBecgOW9BH5XiMeQlOBPa"/>
          <p:cNvPicPr>
            <a:picLocks noChangeAspect="1"/>
          </p:cNvPicPr>
          <p:nvPr/>
        </p:nvPicPr>
        <p:blipFill rotWithShape="1">
          <a:blip r:embed="rId2"/>
          <a:srcRect/>
          <a:stretch/>
        </p:blipFill>
        <p:spPr>
          <a:xfrm>
            <a:off x="5766691" y="1262743"/>
            <a:ext cx="6321697" cy="4107543"/>
          </a:xfrm>
          <a:prstGeom prst="rect">
            <a:avLst/>
          </a:prstGeom>
          <a:effectLst/>
        </p:spPr>
      </p:pic>
      <p:sp>
        <p:nvSpPr>
          <p:cNvPr id="75" name="Rectangle 7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648931" y="629266"/>
            <a:ext cx="4558288" cy="1622321"/>
          </a:xfrm>
        </p:spPr>
        <p:txBody>
          <a:bodyPr>
            <a:noAutofit/>
          </a:bodyPr>
          <a:lstStyle/>
          <a:p>
            <a:r>
              <a:rPr lang="it-IT" sz="3200" b="1" dirty="0"/>
              <a:t>Package </a:t>
            </a:r>
            <a:r>
              <a:rPr lang="it-IT" sz="3200" b="1" dirty="0" err="1"/>
              <a:t>components</a:t>
            </a:r>
            <a:r>
              <a:rPr lang="it-IT" sz="3200" b="1" dirty="0"/>
              <a:t>: Prodotto</a:t>
            </a:r>
            <a:endParaRPr lang="it-IT" sz="3200"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909529712"/>
              </p:ext>
            </p:extLst>
          </p:nvPr>
        </p:nvGraphicFramePr>
        <p:xfrm>
          <a:off x="558170" y="2539980"/>
          <a:ext cx="4222652" cy="1639712"/>
        </p:xfrm>
        <a:graphic>
          <a:graphicData uri="http://schemas.openxmlformats.org/drawingml/2006/table">
            <a:tbl>
              <a:tblPr/>
              <a:tblGrid>
                <a:gridCol w="2102948">
                  <a:extLst>
                    <a:ext uri="{9D8B030D-6E8A-4147-A177-3AD203B41FA5}">
                      <a16:colId xmlns:a16="http://schemas.microsoft.com/office/drawing/2014/main" val="179678055"/>
                    </a:ext>
                  </a:extLst>
                </a:gridCol>
                <a:gridCol w="2119704">
                  <a:extLst>
                    <a:ext uri="{9D8B030D-6E8A-4147-A177-3AD203B41FA5}">
                      <a16:colId xmlns:a16="http://schemas.microsoft.com/office/drawing/2014/main" val="3010046970"/>
                    </a:ext>
                  </a:extLst>
                </a:gridCol>
              </a:tblGrid>
              <a:tr h="1169661">
                <a:tc>
                  <a:txBody>
                    <a:bodyPr/>
                    <a:lstStyle/>
                    <a:p>
                      <a:pPr rtl="0" fontAlgn="t">
                        <a:spcBef>
                          <a:spcPts val="0"/>
                        </a:spcBef>
                        <a:spcAft>
                          <a:spcPts val="0"/>
                        </a:spcAft>
                      </a:pPr>
                      <a:r>
                        <a:rPr lang="it-IT" sz="2000" b="0" i="0" u="none" strike="noStrike" dirty="0" err="1">
                          <a:solidFill>
                            <a:schemeClr val="tx1"/>
                          </a:solidFill>
                          <a:effectLst/>
                          <a:latin typeface="Arial" panose="020B0604020202020204" pitchFamily="34" charset="0"/>
                        </a:rPr>
                        <a:t>Prodotti.php</a:t>
                      </a:r>
                      <a:endParaRPr lang="it-IT" sz="2000" dirty="0">
                        <a:solidFill>
                          <a:schemeClr val="tx1"/>
                        </a:solidFill>
                        <a:effectLst/>
                      </a:endParaRPr>
                    </a:p>
                  </a:txBody>
                  <a:tcPr marL="57856" marR="57856" marT="57856" marB="5785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t-IT" sz="2000" b="0" i="0" u="none" strike="noStrike" dirty="0">
                          <a:solidFill>
                            <a:schemeClr val="tx1"/>
                          </a:solidFill>
                          <a:effectLst/>
                          <a:latin typeface="Arial" panose="020B0604020202020204" pitchFamily="34" charset="0"/>
                        </a:rPr>
                        <a:t>Questa classe fa da intermediario tra le classi interne e le entità del database.</a:t>
                      </a:r>
                      <a:endParaRPr lang="it-IT" sz="2000" dirty="0">
                        <a:solidFill>
                          <a:schemeClr val="tx1"/>
                        </a:solidFill>
                        <a:effectLst/>
                      </a:endParaRPr>
                    </a:p>
                  </a:txBody>
                  <a:tcPr marL="57856" marR="57856" marT="57856" marB="5785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3684968"/>
                  </a:ext>
                </a:extLst>
              </a:tr>
            </a:tbl>
          </a:graphicData>
        </a:graphic>
      </p:graphicFrame>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7257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Attori del Sistema</a:t>
            </a:r>
          </a:p>
        </p:txBody>
      </p:sp>
      <p:sp>
        <p:nvSpPr>
          <p:cNvPr id="3" name="Segnaposto contenuto 2"/>
          <p:cNvSpPr>
            <a:spLocks noGrp="1"/>
          </p:cNvSpPr>
          <p:nvPr>
            <p:ph idx="1"/>
          </p:nvPr>
        </p:nvSpPr>
        <p:spPr/>
        <p:txBody>
          <a:bodyPr>
            <a:normAutofit/>
          </a:bodyPr>
          <a:lstStyle/>
          <a:p>
            <a:r>
              <a:rPr lang="it-IT" sz="2400" b="1" dirty="0"/>
              <a:t>Utente:</a:t>
            </a:r>
          </a:p>
          <a:p>
            <a:pPr marL="0" indent="0">
              <a:buNone/>
            </a:pPr>
            <a:r>
              <a:rPr lang="it-IT" dirty="0"/>
              <a:t>      Utente finale che utilizza l’applicazione , in quanto è colui che   	usufruisce dei servizi dati da essa.</a:t>
            </a:r>
          </a:p>
          <a:p>
            <a:r>
              <a:rPr lang="it-IT" sz="2400" b="1" dirty="0"/>
              <a:t>Sistema:</a:t>
            </a:r>
          </a:p>
          <a:p>
            <a:pPr marL="0" indent="0">
              <a:buNone/>
            </a:pPr>
            <a:r>
              <a:rPr lang="it-IT" dirty="0"/>
              <a:t>	Il sistema è inteso come un servizio di recupero dati da siti web con 	il quale è possibile salvare in un database tutte le informazioni 	riguardanti uno smartphone. </a:t>
            </a:r>
          </a:p>
          <a:p>
            <a:r>
              <a:rPr lang="it-IT" sz="2400" b="1" dirty="0"/>
              <a:t>Applicazione:</a:t>
            </a:r>
          </a:p>
          <a:p>
            <a:pPr marL="0" indent="0">
              <a:buNone/>
            </a:pPr>
            <a:r>
              <a:rPr lang="it-IT" sz="2400" b="1" dirty="0"/>
              <a:t>	</a:t>
            </a:r>
            <a:r>
              <a:rPr lang="it-IT" dirty="0"/>
              <a:t>L’applicazione è un’interfaccia ad alto livello con la quale l’utente 	può relazionarsi e scegliere il modello di smartphone ideale.</a:t>
            </a:r>
            <a:endParaRPr lang="it-IT" sz="2400" dirty="0"/>
          </a:p>
          <a:p>
            <a:pPr marL="0" indent="0">
              <a:buNone/>
            </a:pPr>
            <a:endParaRPr lang="it-IT" sz="2400" b="1" dirty="0"/>
          </a:p>
        </p:txBody>
      </p:sp>
    </p:spTree>
    <p:extLst>
      <p:ext uri="{BB962C8B-B14F-4D97-AF65-F5344CB8AC3E}">
        <p14:creationId xmlns:p14="http://schemas.microsoft.com/office/powerpoint/2010/main" val="28843289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4"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75" name="Rectangle 7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648931" y="629266"/>
            <a:ext cx="4166510" cy="1622321"/>
          </a:xfrm>
        </p:spPr>
        <p:txBody>
          <a:bodyPr>
            <a:normAutofit/>
          </a:bodyPr>
          <a:lstStyle/>
          <a:p>
            <a:r>
              <a:rPr lang="it-IT" b="1" dirty="0"/>
              <a:t>Package </a:t>
            </a:r>
            <a:r>
              <a:rPr lang="it-IT" b="1" dirty="0" err="1"/>
              <a:t>class</a:t>
            </a:r>
            <a:endParaRPr lang="it-IT" dirty="0"/>
          </a:p>
        </p:txBody>
      </p:sp>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26629" name="Picture 5" descr="https://lh5.googleusercontent.com/Abi6lfT03URtUiagRTB4i9ZBUpUfAGrOuy57Gea0yfpVgwaMMEX4DK4ac2mzDQtkU8vlj-WQlnXw-7dkNtgYoE4gRlK5_y1mdyqEe3I00U9L13jamq2_KFROC72a5X7oNqWNO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9576" y="1143000"/>
            <a:ext cx="6295801" cy="39572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Segnaposto contenuto 10"/>
          <p:cNvGraphicFramePr>
            <a:graphicFrameLocks noGrp="1"/>
          </p:cNvGraphicFramePr>
          <p:nvPr>
            <p:ph idx="1"/>
            <p:extLst>
              <p:ext uri="{D42A27DB-BD31-4B8C-83A1-F6EECF244321}">
                <p14:modId xmlns:p14="http://schemas.microsoft.com/office/powerpoint/2010/main" val="1246690403"/>
              </p:ext>
            </p:extLst>
          </p:nvPr>
        </p:nvGraphicFramePr>
        <p:xfrm>
          <a:off x="406619" y="2423653"/>
          <a:ext cx="4800600" cy="1962150"/>
        </p:xfrm>
        <a:graphic>
          <a:graphicData uri="http://schemas.openxmlformats.org/drawingml/2006/table">
            <a:tbl>
              <a:tblPr/>
              <a:tblGrid>
                <a:gridCol w="2390775">
                  <a:extLst>
                    <a:ext uri="{9D8B030D-6E8A-4147-A177-3AD203B41FA5}">
                      <a16:colId xmlns:a16="http://schemas.microsoft.com/office/drawing/2014/main" val="2776304134"/>
                    </a:ext>
                  </a:extLst>
                </a:gridCol>
                <a:gridCol w="2409825">
                  <a:extLst>
                    <a:ext uri="{9D8B030D-6E8A-4147-A177-3AD203B41FA5}">
                      <a16:colId xmlns:a16="http://schemas.microsoft.com/office/drawing/2014/main" val="3165449852"/>
                    </a:ext>
                  </a:extLst>
                </a:gridCol>
              </a:tblGrid>
              <a:tr h="0">
                <a:tc>
                  <a:txBody>
                    <a:bodyPr/>
                    <a:lstStyle/>
                    <a:p>
                      <a:pPr rtl="0" fontAlgn="t">
                        <a:spcBef>
                          <a:spcPts val="0"/>
                        </a:spcBef>
                        <a:spcAft>
                          <a:spcPts val="0"/>
                        </a:spcAft>
                      </a:pPr>
                      <a:r>
                        <a:rPr lang="it-IT" sz="2000" b="0" i="0" u="none" strike="noStrike">
                          <a:solidFill>
                            <a:schemeClr val="tx1"/>
                          </a:solidFill>
                          <a:effectLst/>
                          <a:latin typeface="Arial" panose="020B0604020202020204" pitchFamily="34" charset="0"/>
                        </a:rPr>
                        <a:t>Prodotti.manager.php</a:t>
                      </a:r>
                      <a:endParaRPr lang="it-IT" sz="2000">
                        <a:solidFill>
                          <a:schemeClr val="tx1"/>
                        </a:solidFill>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t-IT" sz="2000" b="0" i="0" u="none" strike="noStrike" dirty="0">
                          <a:solidFill>
                            <a:schemeClr val="tx1"/>
                          </a:solidFill>
                          <a:effectLst/>
                          <a:latin typeface="Arial" panose="020B0604020202020204" pitchFamily="34" charset="0"/>
                        </a:rPr>
                        <a:t>Questa classe gestisce i prodotti e le relazioni tra le tabelle del database a cui fanno riferimento.</a:t>
                      </a:r>
                      <a:endParaRPr lang="it-IT" sz="2000" dirty="0">
                        <a:solidFill>
                          <a:schemeClr val="tx1"/>
                        </a:solidFill>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2603603"/>
                  </a:ext>
                </a:extLst>
              </a:tr>
            </a:tbl>
          </a:graphicData>
        </a:graphic>
      </p:graphicFrame>
      <p:sp>
        <p:nvSpPr>
          <p:cNvPr id="12" name="Rectangle 7"/>
          <p:cNvSpPr>
            <a:spLocks noChangeArrowheads="1"/>
          </p:cNvSpPr>
          <p:nvPr/>
        </p:nvSpPr>
        <p:spPr bwMode="auto">
          <a:xfrm>
            <a:off x="406619" y="24244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9508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4"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75" name="Rectangle 7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648931" y="629266"/>
            <a:ext cx="4166510" cy="1622321"/>
          </a:xfrm>
        </p:spPr>
        <p:txBody>
          <a:bodyPr>
            <a:normAutofit/>
          </a:bodyPr>
          <a:lstStyle/>
          <a:p>
            <a:r>
              <a:rPr lang="it-IT" b="1" dirty="0"/>
              <a:t>Package </a:t>
            </a:r>
            <a:r>
              <a:rPr lang="it-IT" b="1" dirty="0" err="1"/>
              <a:t>templates</a:t>
            </a:r>
            <a:endParaRPr lang="it-IT" dirty="0"/>
          </a:p>
        </p:txBody>
      </p:sp>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 name="Rectangle 7"/>
          <p:cNvSpPr>
            <a:spLocks noChangeArrowheads="1"/>
          </p:cNvSpPr>
          <p:nvPr/>
        </p:nvSpPr>
        <p:spPr bwMode="auto">
          <a:xfrm>
            <a:off x="406619" y="24244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27650" name="Picture 2" descr="https://lh6.googleusercontent.com/Paw2-inQUZ3GRzNeqKpA2v8TSdrliIplOJdrKZw57vAbK839BtYeueX0EapH1RTu9JlKseDy_xXacYrQ_miJJetxjM02HtCNTfReOUI4R4Jp912UbOSc1d4II_hyFE98ZafpTVl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3492" y="1434663"/>
            <a:ext cx="6353776" cy="38300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Segnaposto contenuto 3"/>
          <p:cNvGraphicFramePr>
            <a:graphicFrameLocks noGrp="1"/>
          </p:cNvGraphicFramePr>
          <p:nvPr>
            <p:ph idx="1"/>
            <p:extLst>
              <p:ext uri="{D42A27DB-BD31-4B8C-83A1-F6EECF244321}">
                <p14:modId xmlns:p14="http://schemas.microsoft.com/office/powerpoint/2010/main" val="2929809094"/>
              </p:ext>
            </p:extLst>
          </p:nvPr>
        </p:nvGraphicFramePr>
        <p:xfrm>
          <a:off x="467741" y="2881647"/>
          <a:ext cx="4800600" cy="1962150"/>
        </p:xfrm>
        <a:graphic>
          <a:graphicData uri="http://schemas.openxmlformats.org/drawingml/2006/table">
            <a:tbl>
              <a:tblPr/>
              <a:tblGrid>
                <a:gridCol w="2390775">
                  <a:extLst>
                    <a:ext uri="{9D8B030D-6E8A-4147-A177-3AD203B41FA5}">
                      <a16:colId xmlns:a16="http://schemas.microsoft.com/office/drawing/2014/main" val="3248481694"/>
                    </a:ext>
                  </a:extLst>
                </a:gridCol>
                <a:gridCol w="2409825">
                  <a:extLst>
                    <a:ext uri="{9D8B030D-6E8A-4147-A177-3AD203B41FA5}">
                      <a16:colId xmlns:a16="http://schemas.microsoft.com/office/drawing/2014/main" val="1480949217"/>
                    </a:ext>
                  </a:extLst>
                </a:gridCol>
              </a:tblGrid>
              <a:tr h="0">
                <a:tc>
                  <a:txBody>
                    <a:bodyPr/>
                    <a:lstStyle/>
                    <a:p>
                      <a:pPr rtl="0" fontAlgn="t">
                        <a:spcBef>
                          <a:spcPts val="0"/>
                        </a:spcBef>
                        <a:spcAft>
                          <a:spcPts val="0"/>
                        </a:spcAft>
                      </a:pPr>
                      <a:r>
                        <a:rPr lang="it-IT" sz="2400" b="0" i="0" u="none" strike="noStrike">
                          <a:solidFill>
                            <a:schemeClr val="tx1"/>
                          </a:solidFill>
                          <a:effectLst/>
                          <a:latin typeface="Arial" panose="020B0604020202020204" pitchFamily="34" charset="0"/>
                        </a:rPr>
                        <a:t>Prodotto.php</a:t>
                      </a:r>
                      <a:endParaRPr lang="it-IT" sz="2400">
                        <a:solidFill>
                          <a:schemeClr val="tx1"/>
                        </a:solidFill>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t-IT" sz="2400" b="0" i="0" u="none" strike="noStrike" dirty="0" err="1">
                          <a:solidFill>
                            <a:schemeClr val="tx1"/>
                          </a:solidFill>
                          <a:effectLst/>
                          <a:latin typeface="Arial" panose="020B0604020202020204" pitchFamily="34" charset="0"/>
                        </a:rPr>
                        <a:t>View</a:t>
                      </a:r>
                      <a:r>
                        <a:rPr lang="it-IT" sz="2400" b="0" i="0" u="none" strike="noStrike" dirty="0">
                          <a:solidFill>
                            <a:schemeClr val="tx1"/>
                          </a:solidFill>
                          <a:effectLst/>
                          <a:latin typeface="Arial" panose="020B0604020202020204" pitchFamily="34" charset="0"/>
                        </a:rPr>
                        <a:t> nella quale l’utente può informarsi sulle caratteristiche del prodotto.</a:t>
                      </a:r>
                      <a:endParaRPr lang="it-IT" sz="2400" dirty="0">
                        <a:solidFill>
                          <a:schemeClr val="tx1"/>
                        </a:solidFill>
                        <a:effectLst/>
                      </a:endParaRPr>
                    </a:p>
                  </a:txBody>
                  <a:tcPr marL="66675" marR="66675" marT="66675" marB="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7761185"/>
                  </a:ext>
                </a:extLst>
              </a:tr>
            </a:tbl>
          </a:graphicData>
        </a:graphic>
      </p:graphicFrame>
      <p:sp>
        <p:nvSpPr>
          <p:cNvPr id="6" name="Rectangle 3"/>
          <p:cNvSpPr>
            <a:spLocks noChangeArrowheads="1"/>
          </p:cNvSpPr>
          <p:nvPr/>
        </p:nvSpPr>
        <p:spPr bwMode="auto">
          <a:xfrm>
            <a:off x="-2708847" y="-65355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8454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4"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75" name="Rectangle 7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648931" y="629266"/>
            <a:ext cx="4166510" cy="1622321"/>
          </a:xfrm>
        </p:spPr>
        <p:txBody>
          <a:bodyPr>
            <a:noAutofit/>
          </a:bodyPr>
          <a:lstStyle/>
          <a:p>
            <a:r>
              <a:rPr lang="it-IT" sz="3200" b="1" dirty="0"/>
              <a:t>Package </a:t>
            </a:r>
            <a:r>
              <a:rPr lang="it-IT" sz="3200" b="1" dirty="0" err="1"/>
              <a:t>concreteCommand</a:t>
            </a:r>
            <a:endParaRPr lang="it-IT" sz="3200" dirty="0"/>
          </a:p>
        </p:txBody>
      </p:sp>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12" name="Rectangle 7"/>
          <p:cNvSpPr>
            <a:spLocks noChangeArrowheads="1"/>
          </p:cNvSpPr>
          <p:nvPr/>
        </p:nvSpPr>
        <p:spPr bwMode="auto">
          <a:xfrm>
            <a:off x="5732584" y="5537545"/>
            <a:ext cx="1387910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2708847" y="-65355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28676" name="Picture 4" descr="https://lh5.googleusercontent.com/PdG3i0-hs8lDyps6KEzR_OibBKfGNuAi-zQvk0EWkCvoSn4LeX6WkrsVDNw7WzFjWEvh9kcKnUTLHTYxYB28e8sx9x9sylpwmmFmA1B_OtTYW9oXKymneeBCY7-GDEL-l973L9k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1540" y="1130473"/>
            <a:ext cx="6579831" cy="39946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Segnaposto contenuto 6"/>
          <p:cNvGraphicFramePr>
            <a:graphicFrameLocks noGrp="1"/>
          </p:cNvGraphicFramePr>
          <p:nvPr>
            <p:ph idx="1"/>
            <p:extLst>
              <p:ext uri="{D42A27DB-BD31-4B8C-83A1-F6EECF244321}">
                <p14:modId xmlns:p14="http://schemas.microsoft.com/office/powerpoint/2010/main" val="457311327"/>
              </p:ext>
            </p:extLst>
          </p:nvPr>
        </p:nvGraphicFramePr>
        <p:xfrm>
          <a:off x="648931" y="2159621"/>
          <a:ext cx="4605104" cy="4352160"/>
        </p:xfrm>
        <a:graphic>
          <a:graphicData uri="http://schemas.openxmlformats.org/drawingml/2006/table">
            <a:tbl>
              <a:tblPr/>
              <a:tblGrid>
                <a:gridCol w="2293415">
                  <a:extLst>
                    <a:ext uri="{9D8B030D-6E8A-4147-A177-3AD203B41FA5}">
                      <a16:colId xmlns:a16="http://schemas.microsoft.com/office/drawing/2014/main" val="1387043795"/>
                    </a:ext>
                  </a:extLst>
                </a:gridCol>
                <a:gridCol w="2311689">
                  <a:extLst>
                    <a:ext uri="{9D8B030D-6E8A-4147-A177-3AD203B41FA5}">
                      <a16:colId xmlns:a16="http://schemas.microsoft.com/office/drawing/2014/main" val="3289165294"/>
                    </a:ext>
                  </a:extLst>
                </a:gridCol>
              </a:tblGrid>
              <a:tr h="917366">
                <a:tc>
                  <a:txBody>
                    <a:bodyPr/>
                    <a:lstStyle/>
                    <a:p>
                      <a:pPr rtl="0" fontAlgn="t">
                        <a:spcBef>
                          <a:spcPts val="0"/>
                        </a:spcBef>
                        <a:spcAft>
                          <a:spcPts val="0"/>
                        </a:spcAft>
                      </a:pPr>
                      <a:r>
                        <a:rPr lang="it-IT" sz="1800" b="0" i="0" u="none" strike="noStrike">
                          <a:solidFill>
                            <a:schemeClr val="tx1"/>
                          </a:solidFill>
                          <a:effectLst/>
                          <a:latin typeface="Arial" panose="020B0604020202020204" pitchFamily="34" charset="0"/>
                        </a:rPr>
                        <a:t>visualizzaProdotto.java</a:t>
                      </a:r>
                      <a:endParaRPr lang="it-IT" sz="1800">
                        <a:solidFill>
                          <a:schemeClr val="tx1"/>
                        </a:solidFill>
                        <a:effectLst/>
                      </a:endParaRPr>
                    </a:p>
                  </a:txBody>
                  <a:tcPr marL="63960" marR="63960" marT="63960" marB="6396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t-IT" sz="1800" b="0" i="0" u="none" strike="noStrike">
                          <a:solidFill>
                            <a:schemeClr val="tx1"/>
                          </a:solidFill>
                          <a:effectLst/>
                          <a:latin typeface="Arial" panose="020B0604020202020204" pitchFamily="34" charset="0"/>
                        </a:rPr>
                        <a:t>controller nel quale è possibili visualizzare i prodotti.</a:t>
                      </a:r>
                      <a:endParaRPr lang="it-IT" sz="1800">
                        <a:solidFill>
                          <a:schemeClr val="tx1"/>
                        </a:solidFill>
                        <a:effectLst/>
                      </a:endParaRPr>
                    </a:p>
                  </a:txBody>
                  <a:tcPr marL="63960" marR="63960" marT="63960" marB="6396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4136427"/>
                  </a:ext>
                </a:extLst>
              </a:tr>
              <a:tr h="1180515">
                <a:tc>
                  <a:txBody>
                    <a:bodyPr/>
                    <a:lstStyle/>
                    <a:p>
                      <a:pPr rtl="0" fontAlgn="t">
                        <a:spcBef>
                          <a:spcPts val="0"/>
                        </a:spcBef>
                        <a:spcAft>
                          <a:spcPts val="0"/>
                        </a:spcAft>
                      </a:pPr>
                      <a:r>
                        <a:rPr lang="it-IT" sz="1800" b="0" i="0" u="none" strike="noStrike">
                          <a:solidFill>
                            <a:schemeClr val="tx1"/>
                          </a:solidFill>
                          <a:effectLst/>
                          <a:latin typeface="Arial" panose="020B0604020202020204" pitchFamily="34" charset="0"/>
                        </a:rPr>
                        <a:t>aggiungiPreferiti.java</a:t>
                      </a:r>
                      <a:endParaRPr lang="it-IT" sz="1800">
                        <a:solidFill>
                          <a:schemeClr val="tx1"/>
                        </a:solidFill>
                        <a:effectLst/>
                      </a:endParaRPr>
                    </a:p>
                  </a:txBody>
                  <a:tcPr marL="63960" marR="63960" marT="63960" marB="6396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t-IT" sz="1800" b="0" i="0" u="none" strike="noStrike">
                          <a:solidFill>
                            <a:schemeClr val="tx1"/>
                          </a:solidFill>
                          <a:effectLst/>
                          <a:latin typeface="Arial" panose="020B0604020202020204" pitchFamily="34" charset="0"/>
                        </a:rPr>
                        <a:t>controller che permette di aggiungere un prodotto ai preferiti.</a:t>
                      </a:r>
                      <a:endParaRPr lang="it-IT" sz="1800">
                        <a:solidFill>
                          <a:schemeClr val="tx1"/>
                        </a:solidFill>
                        <a:effectLst/>
                      </a:endParaRPr>
                    </a:p>
                  </a:txBody>
                  <a:tcPr marL="63960" marR="63960" marT="63960" marB="6396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3955803"/>
                  </a:ext>
                </a:extLst>
              </a:tr>
              <a:tr h="1180515">
                <a:tc>
                  <a:txBody>
                    <a:bodyPr/>
                    <a:lstStyle/>
                    <a:p>
                      <a:pPr rtl="0" fontAlgn="t">
                        <a:spcBef>
                          <a:spcPts val="0"/>
                        </a:spcBef>
                        <a:spcAft>
                          <a:spcPts val="0"/>
                        </a:spcAft>
                      </a:pPr>
                      <a:r>
                        <a:rPr lang="it-IT" sz="1800" b="0" i="0" u="none" strike="noStrike">
                          <a:solidFill>
                            <a:schemeClr val="tx1"/>
                          </a:solidFill>
                          <a:effectLst/>
                          <a:latin typeface="Arial" panose="020B0604020202020204" pitchFamily="34" charset="0"/>
                        </a:rPr>
                        <a:t>rimuoviPreferiti.java</a:t>
                      </a:r>
                      <a:endParaRPr lang="it-IT" sz="1800">
                        <a:solidFill>
                          <a:schemeClr val="tx1"/>
                        </a:solidFill>
                        <a:effectLst/>
                      </a:endParaRPr>
                    </a:p>
                  </a:txBody>
                  <a:tcPr marL="63960" marR="63960" marT="63960" marB="6396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t-IT" sz="1800" b="0" i="0" u="none" strike="noStrike">
                          <a:solidFill>
                            <a:schemeClr val="tx1"/>
                          </a:solidFill>
                          <a:effectLst/>
                          <a:latin typeface="Arial" panose="020B0604020202020204" pitchFamily="34" charset="0"/>
                        </a:rPr>
                        <a:t>controller che permette di rimuovere un prodotto dai preferiti.</a:t>
                      </a:r>
                      <a:endParaRPr lang="it-IT" sz="1800">
                        <a:solidFill>
                          <a:schemeClr val="tx1"/>
                        </a:solidFill>
                        <a:effectLst/>
                      </a:endParaRPr>
                    </a:p>
                  </a:txBody>
                  <a:tcPr marL="63960" marR="63960" marT="63960" marB="6396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064326"/>
                  </a:ext>
                </a:extLst>
              </a:tr>
              <a:tr h="917366">
                <a:tc>
                  <a:txBody>
                    <a:bodyPr/>
                    <a:lstStyle/>
                    <a:p>
                      <a:pPr rtl="0" fontAlgn="t">
                        <a:spcBef>
                          <a:spcPts val="0"/>
                        </a:spcBef>
                        <a:spcAft>
                          <a:spcPts val="0"/>
                        </a:spcAft>
                      </a:pPr>
                      <a:r>
                        <a:rPr lang="it-IT" sz="1800" b="0" i="0" u="none" strike="noStrike">
                          <a:solidFill>
                            <a:schemeClr val="tx1"/>
                          </a:solidFill>
                          <a:effectLst/>
                          <a:latin typeface="Arial" panose="020B0604020202020204" pitchFamily="34" charset="0"/>
                        </a:rPr>
                        <a:t>cercaProdotto.java</a:t>
                      </a:r>
                      <a:endParaRPr lang="it-IT" sz="1800">
                        <a:solidFill>
                          <a:schemeClr val="tx1"/>
                        </a:solidFill>
                        <a:effectLst/>
                      </a:endParaRPr>
                    </a:p>
                  </a:txBody>
                  <a:tcPr marL="63960" marR="63960" marT="63960" marB="6396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it-IT" sz="1800" b="0" i="0" u="none" strike="noStrike" dirty="0">
                          <a:solidFill>
                            <a:schemeClr val="tx1"/>
                          </a:solidFill>
                          <a:effectLst/>
                          <a:latin typeface="Arial" panose="020B0604020202020204" pitchFamily="34" charset="0"/>
                        </a:rPr>
                        <a:t>controller che permette di cercare un prodotto.</a:t>
                      </a:r>
                      <a:endParaRPr lang="it-IT" sz="1800" dirty="0">
                        <a:solidFill>
                          <a:schemeClr val="tx1"/>
                        </a:solidFill>
                        <a:effectLst/>
                      </a:endParaRPr>
                    </a:p>
                  </a:txBody>
                  <a:tcPr marL="63960" marR="63960" marT="63960" marB="6396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7975739"/>
                  </a:ext>
                </a:extLst>
              </a:tr>
            </a:tbl>
          </a:graphicData>
        </a:graphic>
      </p:graphicFrame>
      <p:sp>
        <p:nvSpPr>
          <p:cNvPr id="8" name="Rectangle 5"/>
          <p:cNvSpPr>
            <a:spLocks noChangeArrowheads="1"/>
          </p:cNvSpPr>
          <p:nvPr/>
        </p:nvSpPr>
        <p:spPr bwMode="auto">
          <a:xfrm>
            <a:off x="-2625405" y="1069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6297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Class </a:t>
            </a:r>
            <a:r>
              <a:rPr lang="it-IT" b="1" dirty="0" err="1"/>
              <a:t>Interfaces</a:t>
            </a:r>
            <a:r>
              <a:rPr lang="it-IT" b="1" dirty="0"/>
              <a:t>: Gestione Prodotti</a:t>
            </a:r>
            <a:endParaRPr lang="it-IT" dirty="0"/>
          </a:p>
        </p:txBody>
      </p:sp>
      <p:pic>
        <p:nvPicPr>
          <p:cNvPr id="6" name="Segnaposto contenuto 5"/>
          <p:cNvPicPr>
            <a:picLocks noGrp="1" noChangeAspect="1"/>
          </p:cNvPicPr>
          <p:nvPr>
            <p:ph idx="1"/>
          </p:nvPr>
        </p:nvPicPr>
        <p:blipFill>
          <a:blip r:embed="rId2"/>
          <a:stretch>
            <a:fillRect/>
          </a:stretch>
        </p:blipFill>
        <p:spPr>
          <a:xfrm>
            <a:off x="414112" y="1312656"/>
            <a:ext cx="11538856" cy="5291344"/>
          </a:xfrm>
          <a:prstGeom prst="rect">
            <a:avLst/>
          </a:prstGeom>
        </p:spPr>
      </p:pic>
    </p:spTree>
    <p:extLst>
      <p:ext uri="{BB962C8B-B14F-4D97-AF65-F5344CB8AC3E}">
        <p14:creationId xmlns:p14="http://schemas.microsoft.com/office/powerpoint/2010/main" val="30416811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a:t>Testing</a:t>
            </a:r>
            <a:endParaRPr lang="it-IT" b="1" dirty="0"/>
          </a:p>
        </p:txBody>
      </p:sp>
      <p:sp>
        <p:nvSpPr>
          <p:cNvPr id="3" name="Segnaposto contenuto 2"/>
          <p:cNvSpPr>
            <a:spLocks noGrp="1"/>
          </p:cNvSpPr>
          <p:nvPr>
            <p:ph idx="1"/>
          </p:nvPr>
        </p:nvSpPr>
        <p:spPr/>
        <p:txBody>
          <a:bodyPr/>
          <a:lstStyle/>
          <a:p>
            <a:r>
              <a:rPr lang="it-IT" b="1" dirty="0" err="1"/>
              <a:t>Testing</a:t>
            </a:r>
            <a:r>
              <a:rPr lang="it-IT" b="1" dirty="0"/>
              <a:t> di unità</a:t>
            </a:r>
          </a:p>
          <a:p>
            <a:pPr marL="0" indent="0">
              <a:buNone/>
            </a:pPr>
            <a:endParaRPr lang="it-IT" b="1" dirty="0"/>
          </a:p>
          <a:p>
            <a:r>
              <a:rPr lang="it-IT" b="1" dirty="0"/>
              <a:t>Test Cases</a:t>
            </a:r>
          </a:p>
          <a:p>
            <a:pPr marL="0" indent="0">
              <a:buNone/>
            </a:pPr>
            <a:endParaRPr lang="it-IT" dirty="0"/>
          </a:p>
        </p:txBody>
      </p:sp>
    </p:spTree>
    <p:extLst>
      <p:ext uri="{BB962C8B-B14F-4D97-AF65-F5344CB8AC3E}">
        <p14:creationId xmlns:p14="http://schemas.microsoft.com/office/powerpoint/2010/main" val="28523545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a:t>Testing</a:t>
            </a:r>
            <a:r>
              <a:rPr lang="it-IT" b="1" dirty="0"/>
              <a:t> di unità</a:t>
            </a:r>
            <a:endParaRPr lang="it-IT" dirty="0"/>
          </a:p>
        </p:txBody>
      </p:sp>
      <p:sp>
        <p:nvSpPr>
          <p:cNvPr id="3" name="Segnaposto contenuto 2"/>
          <p:cNvSpPr>
            <a:spLocks noGrp="1"/>
          </p:cNvSpPr>
          <p:nvPr>
            <p:ph idx="1"/>
          </p:nvPr>
        </p:nvSpPr>
        <p:spPr/>
        <p:txBody>
          <a:bodyPr/>
          <a:lstStyle/>
          <a:p>
            <a:pPr marL="0" indent="0">
              <a:buNone/>
            </a:pPr>
            <a:r>
              <a:rPr lang="it-IT" dirty="0"/>
              <a:t>	Per realizzare il </a:t>
            </a:r>
            <a:r>
              <a:rPr lang="it-IT" dirty="0" err="1"/>
              <a:t>testing</a:t>
            </a:r>
            <a:r>
              <a:rPr lang="it-IT" dirty="0"/>
              <a:t> di ogni singola componente verrà utilizzata 	la tecnica “Black-Box </a:t>
            </a:r>
            <a:r>
              <a:rPr lang="it-IT" dirty="0" err="1"/>
              <a:t>testing</a:t>
            </a:r>
            <a:r>
              <a:rPr lang="it-IT" dirty="0"/>
              <a:t>”. Così facendo andremo ad 	esaminare le funzionalità 	dell’applicazione ed il comportamento 	input/output delle singole 	componenti senza tener conto della 	loro struttura interna. Essendo 	quasi impossibile generare tutti i 	possibili input, verranno create 	classi d’equivalenza scegliendo 	per ognuna un test case per 	ridurre la ridondanza e rendere il test 	più efficiente. I risultati del 	</a:t>
            </a:r>
            <a:r>
              <a:rPr lang="it-IT" dirty="0" err="1"/>
              <a:t>testing</a:t>
            </a:r>
            <a:r>
              <a:rPr lang="it-IT" dirty="0"/>
              <a:t> verranno analizzati e usati per 	correggere gli errori che 	causano il fallimento del sistema   </a:t>
            </a:r>
          </a:p>
        </p:txBody>
      </p:sp>
    </p:spTree>
    <p:extLst>
      <p:ext uri="{BB962C8B-B14F-4D97-AF65-F5344CB8AC3E}">
        <p14:creationId xmlns:p14="http://schemas.microsoft.com/office/powerpoint/2010/main" val="27188908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Test Cases: Gestione Prodotti</a:t>
            </a:r>
            <a:endParaRPr lang="it-IT" dirty="0"/>
          </a:p>
        </p:txBody>
      </p:sp>
      <p:pic>
        <p:nvPicPr>
          <p:cNvPr id="4" name="Segnaposto contenuto 3"/>
          <p:cNvPicPr>
            <a:picLocks noGrp="1" noChangeAspect="1"/>
          </p:cNvPicPr>
          <p:nvPr>
            <p:ph idx="1"/>
          </p:nvPr>
        </p:nvPicPr>
        <p:blipFill>
          <a:blip r:embed="rId2"/>
          <a:stretch>
            <a:fillRect/>
          </a:stretch>
        </p:blipFill>
        <p:spPr>
          <a:xfrm>
            <a:off x="2081139" y="1463040"/>
            <a:ext cx="6946671" cy="4554819"/>
          </a:xfrm>
          <a:prstGeom prst="rect">
            <a:avLst/>
          </a:prstGeom>
        </p:spPr>
      </p:pic>
    </p:spTree>
    <p:extLst>
      <p:ext uri="{BB962C8B-B14F-4D97-AF65-F5344CB8AC3E}">
        <p14:creationId xmlns:p14="http://schemas.microsoft.com/office/powerpoint/2010/main" val="7502126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648931" y="629266"/>
            <a:ext cx="4166510" cy="1622321"/>
          </a:xfrm>
        </p:spPr>
        <p:txBody>
          <a:bodyPr>
            <a:normAutofit/>
          </a:bodyPr>
          <a:lstStyle/>
          <a:p>
            <a:pPr>
              <a:lnSpc>
                <a:spcPct val="80000"/>
              </a:lnSpc>
            </a:pPr>
            <a:r>
              <a:rPr lang="it-IT" sz="2900" b="1"/>
              <a:t>Test Cases: Gestione Prodotto</a:t>
            </a:r>
            <a:br>
              <a:rPr lang="it-IT" sz="2900"/>
            </a:br>
            <a:br>
              <a:rPr lang="it-IT" sz="2900" b="1"/>
            </a:br>
            <a:endParaRPr lang="it-IT" sz="2900"/>
          </a:p>
        </p:txBody>
      </p:sp>
      <p:sp>
        <p:nvSpPr>
          <p:cNvPr id="8" name="Content Placeholder 7"/>
          <p:cNvSpPr>
            <a:spLocks noGrp="1"/>
          </p:cNvSpPr>
          <p:nvPr>
            <p:ph idx="1"/>
          </p:nvPr>
        </p:nvSpPr>
        <p:spPr>
          <a:xfrm>
            <a:off x="951420" y="3563816"/>
            <a:ext cx="4166509" cy="3785419"/>
          </a:xfrm>
        </p:spPr>
        <p:txBody>
          <a:bodyPr>
            <a:normAutofit/>
          </a:bodyPr>
          <a:lstStyle/>
          <a:p>
            <a:r>
              <a:rPr lang="it-IT" b="1" dirty="0"/>
              <a:t>Ricerca Prodotto: test Lunghezza minima</a:t>
            </a:r>
            <a:endParaRPr lang="it-IT" dirty="0"/>
          </a:p>
          <a:p>
            <a:pPr marL="0" indent="0">
              <a:buNone/>
            </a:pPr>
            <a:endParaRPr lang="en-US" dirty="0"/>
          </a:p>
        </p:txBody>
      </p:sp>
      <p:pic>
        <p:nvPicPr>
          <p:cNvPr id="4" name="Immagine 3"/>
          <p:cNvPicPr>
            <a:picLocks noChangeAspect="1"/>
          </p:cNvPicPr>
          <p:nvPr/>
        </p:nvPicPr>
        <p:blipFill>
          <a:blip r:embed="rId2"/>
          <a:stretch>
            <a:fillRect/>
          </a:stretch>
        </p:blipFill>
        <p:spPr>
          <a:xfrm>
            <a:off x="5879577" y="1015096"/>
            <a:ext cx="5765073" cy="5389090"/>
          </a:xfrm>
          <a:prstGeom prst="rect">
            <a:avLst/>
          </a:prstGeom>
        </p:spPr>
      </p:pic>
    </p:spTree>
    <p:extLst>
      <p:ext uri="{BB962C8B-B14F-4D97-AF65-F5344CB8AC3E}">
        <p14:creationId xmlns:p14="http://schemas.microsoft.com/office/powerpoint/2010/main" val="12052936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648931" y="629266"/>
            <a:ext cx="4166510" cy="1622321"/>
          </a:xfrm>
        </p:spPr>
        <p:txBody>
          <a:bodyPr>
            <a:normAutofit/>
          </a:bodyPr>
          <a:lstStyle/>
          <a:p>
            <a:pPr>
              <a:lnSpc>
                <a:spcPct val="80000"/>
              </a:lnSpc>
            </a:pPr>
            <a:r>
              <a:rPr lang="it-IT" sz="2900" b="1"/>
              <a:t>Test Cases: Gestione Prodotto</a:t>
            </a:r>
            <a:br>
              <a:rPr lang="it-IT" sz="2900"/>
            </a:br>
            <a:br>
              <a:rPr lang="it-IT" sz="2900" b="1"/>
            </a:br>
            <a:endParaRPr lang="it-IT" sz="2900"/>
          </a:p>
        </p:txBody>
      </p:sp>
      <p:sp>
        <p:nvSpPr>
          <p:cNvPr id="8" name="Content Placeholder 7"/>
          <p:cNvSpPr>
            <a:spLocks noGrp="1"/>
          </p:cNvSpPr>
          <p:nvPr>
            <p:ph idx="1"/>
          </p:nvPr>
        </p:nvSpPr>
        <p:spPr>
          <a:xfrm>
            <a:off x="951420" y="3563816"/>
            <a:ext cx="4166509" cy="3785419"/>
          </a:xfrm>
        </p:spPr>
        <p:txBody>
          <a:bodyPr>
            <a:normAutofit/>
          </a:bodyPr>
          <a:lstStyle/>
          <a:p>
            <a:r>
              <a:rPr lang="it-IT" b="1" dirty="0"/>
              <a:t>Ricerca Prodotto: test lunghezza massima</a:t>
            </a:r>
            <a:endParaRPr lang="it-IT" dirty="0"/>
          </a:p>
          <a:p>
            <a:pPr marL="0" indent="0">
              <a:buNone/>
            </a:pPr>
            <a:endParaRPr lang="en-US" dirty="0"/>
          </a:p>
        </p:txBody>
      </p:sp>
      <p:pic>
        <p:nvPicPr>
          <p:cNvPr id="3" name="Immagine 2"/>
          <p:cNvPicPr>
            <a:picLocks noChangeAspect="1"/>
          </p:cNvPicPr>
          <p:nvPr/>
        </p:nvPicPr>
        <p:blipFill>
          <a:blip r:embed="rId2"/>
          <a:stretch>
            <a:fillRect/>
          </a:stretch>
        </p:blipFill>
        <p:spPr>
          <a:xfrm>
            <a:off x="5873054" y="594814"/>
            <a:ext cx="5943808" cy="5577039"/>
          </a:xfrm>
          <a:prstGeom prst="rect">
            <a:avLst/>
          </a:prstGeom>
        </p:spPr>
      </p:pic>
    </p:spTree>
    <p:extLst>
      <p:ext uri="{BB962C8B-B14F-4D97-AF65-F5344CB8AC3E}">
        <p14:creationId xmlns:p14="http://schemas.microsoft.com/office/powerpoint/2010/main" val="11928538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648931" y="629266"/>
            <a:ext cx="4166510" cy="1622321"/>
          </a:xfrm>
        </p:spPr>
        <p:txBody>
          <a:bodyPr>
            <a:normAutofit/>
          </a:bodyPr>
          <a:lstStyle/>
          <a:p>
            <a:pPr>
              <a:lnSpc>
                <a:spcPct val="80000"/>
              </a:lnSpc>
            </a:pPr>
            <a:r>
              <a:rPr lang="it-IT" sz="2900" b="1"/>
              <a:t>Test Cases: Gestione Prodotto</a:t>
            </a:r>
            <a:br>
              <a:rPr lang="it-IT" sz="2900"/>
            </a:br>
            <a:br>
              <a:rPr lang="it-IT" sz="2900" b="1"/>
            </a:br>
            <a:endParaRPr lang="it-IT" sz="2900"/>
          </a:p>
        </p:txBody>
      </p:sp>
      <p:sp>
        <p:nvSpPr>
          <p:cNvPr id="8" name="Content Placeholder 7"/>
          <p:cNvSpPr>
            <a:spLocks noGrp="1"/>
          </p:cNvSpPr>
          <p:nvPr>
            <p:ph idx="1"/>
          </p:nvPr>
        </p:nvSpPr>
        <p:spPr>
          <a:xfrm>
            <a:off x="648932" y="3268394"/>
            <a:ext cx="4166509" cy="3785419"/>
          </a:xfrm>
        </p:spPr>
        <p:txBody>
          <a:bodyPr>
            <a:normAutofit/>
          </a:bodyPr>
          <a:lstStyle/>
          <a:p>
            <a:r>
              <a:rPr lang="it-IT" b="1" dirty="0"/>
              <a:t>Ricerca Prodotto: test caratteri speciali</a:t>
            </a:r>
            <a:endParaRPr lang="it-IT" dirty="0"/>
          </a:p>
          <a:p>
            <a:pPr marL="0" indent="0">
              <a:buNone/>
            </a:pPr>
            <a:endParaRPr lang="en-US" dirty="0"/>
          </a:p>
        </p:txBody>
      </p:sp>
      <p:pic>
        <p:nvPicPr>
          <p:cNvPr id="4" name="Immagine 3"/>
          <p:cNvPicPr>
            <a:picLocks noChangeAspect="1"/>
          </p:cNvPicPr>
          <p:nvPr/>
        </p:nvPicPr>
        <p:blipFill>
          <a:blip r:embed="rId2"/>
          <a:stretch>
            <a:fillRect/>
          </a:stretch>
        </p:blipFill>
        <p:spPr>
          <a:xfrm>
            <a:off x="6093992" y="629266"/>
            <a:ext cx="5709155" cy="5356225"/>
          </a:xfrm>
          <a:prstGeom prst="rect">
            <a:avLst/>
          </a:prstGeom>
          <a:effectLst/>
        </p:spPr>
      </p:pic>
    </p:spTree>
    <p:extLst>
      <p:ext uri="{BB962C8B-B14F-4D97-AF65-F5344CB8AC3E}">
        <p14:creationId xmlns:p14="http://schemas.microsoft.com/office/powerpoint/2010/main" val="169656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Requisiti Funzionali</a:t>
            </a:r>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3383116938"/>
              </p:ext>
            </p:extLst>
          </p:nvPr>
        </p:nvGraphicFramePr>
        <p:xfrm>
          <a:off x="98474" y="1336430"/>
          <a:ext cx="11915336" cy="5364986"/>
        </p:xfrm>
        <a:graphic>
          <a:graphicData uri="http://schemas.openxmlformats.org/drawingml/2006/table">
            <a:tbl>
              <a:tblPr firstRow="1" bandRow="1">
                <a:tableStyleId>{5C22544A-7EE6-4342-B048-85BDC9FD1C3A}</a:tableStyleId>
              </a:tblPr>
              <a:tblGrid>
                <a:gridCol w="3990536">
                  <a:extLst>
                    <a:ext uri="{9D8B030D-6E8A-4147-A177-3AD203B41FA5}">
                      <a16:colId xmlns:a16="http://schemas.microsoft.com/office/drawing/2014/main" val="2711014731"/>
                    </a:ext>
                  </a:extLst>
                </a:gridCol>
                <a:gridCol w="3962400">
                  <a:extLst>
                    <a:ext uri="{9D8B030D-6E8A-4147-A177-3AD203B41FA5}">
                      <a16:colId xmlns:a16="http://schemas.microsoft.com/office/drawing/2014/main" val="207941720"/>
                    </a:ext>
                  </a:extLst>
                </a:gridCol>
                <a:gridCol w="3962400">
                  <a:extLst>
                    <a:ext uri="{9D8B030D-6E8A-4147-A177-3AD203B41FA5}">
                      <a16:colId xmlns:a16="http://schemas.microsoft.com/office/drawing/2014/main" val="1556204233"/>
                    </a:ext>
                  </a:extLst>
                </a:gridCol>
              </a:tblGrid>
              <a:tr h="328823">
                <a:tc>
                  <a:txBody>
                    <a:bodyPr/>
                    <a:lstStyle/>
                    <a:p>
                      <a:r>
                        <a:rPr lang="it-IT" dirty="0"/>
                        <a:t>Codice:</a:t>
                      </a:r>
                    </a:p>
                  </a:txBody>
                  <a:tcPr/>
                </a:tc>
                <a:tc>
                  <a:txBody>
                    <a:bodyPr/>
                    <a:lstStyle/>
                    <a:p>
                      <a:r>
                        <a:rPr lang="it-IT" dirty="0"/>
                        <a:t>Descrizione:</a:t>
                      </a:r>
                    </a:p>
                  </a:txBody>
                  <a:tcPr/>
                </a:tc>
                <a:tc>
                  <a:txBody>
                    <a:bodyPr/>
                    <a:lstStyle/>
                    <a:p>
                      <a:r>
                        <a:rPr lang="it-IT" dirty="0"/>
                        <a:t>Priorità:</a:t>
                      </a:r>
                    </a:p>
                  </a:txBody>
                  <a:tcPr/>
                </a:tc>
                <a:extLst>
                  <a:ext uri="{0D108BD9-81ED-4DB2-BD59-A6C34878D82A}">
                    <a16:rowId xmlns:a16="http://schemas.microsoft.com/office/drawing/2014/main" val="3872864533"/>
                  </a:ext>
                </a:extLst>
              </a:tr>
              <a:tr h="566730">
                <a:tc>
                  <a:txBody>
                    <a:bodyPr/>
                    <a:lstStyle/>
                    <a:p>
                      <a:r>
                        <a:rPr lang="it-IT" b="1" dirty="0"/>
                        <a:t>RF</a:t>
                      </a:r>
                      <a:r>
                        <a:rPr lang="it-IT" b="1" baseline="0" dirty="0"/>
                        <a:t>_1</a:t>
                      </a:r>
                      <a:endParaRPr lang="it-IT" b="1" dirty="0"/>
                    </a:p>
                  </a:txBody>
                  <a:tcPr/>
                </a:tc>
                <a:tc>
                  <a:txBody>
                    <a:bodyPr/>
                    <a:lstStyle/>
                    <a:p>
                      <a:pPr rtl="0"/>
                      <a:r>
                        <a:rPr lang="it-IT" sz="1400" b="0" i="0" u="none" strike="noStrike" kern="1200" dirty="0">
                          <a:solidFill>
                            <a:schemeClr val="dk1"/>
                          </a:solidFill>
                          <a:effectLst/>
                          <a:latin typeface="+mn-lt"/>
                          <a:ea typeface="+mn-ea"/>
                          <a:cs typeface="+mn-cs"/>
                        </a:rPr>
                        <a:t>Presenza di un’interfaccia che fornisca all’utente la possibilità di ricercare uno smartphone dal nostro database</a:t>
                      </a:r>
                      <a:endParaRPr lang="it-IT" sz="1400" b="0" dirty="0">
                        <a:effectLst/>
                      </a:endParaRPr>
                    </a:p>
                  </a:txBody>
                  <a:tcPr/>
                </a:tc>
                <a:tc>
                  <a:txBody>
                    <a:bodyPr/>
                    <a:lstStyle/>
                    <a:p>
                      <a:r>
                        <a:rPr lang="it-IT" dirty="0"/>
                        <a:t>Alta</a:t>
                      </a:r>
                    </a:p>
                  </a:txBody>
                  <a:tcPr/>
                </a:tc>
                <a:extLst>
                  <a:ext uri="{0D108BD9-81ED-4DB2-BD59-A6C34878D82A}">
                    <a16:rowId xmlns:a16="http://schemas.microsoft.com/office/drawing/2014/main" val="539757053"/>
                  </a:ext>
                </a:extLst>
              </a:tr>
              <a:tr h="732026">
                <a:tc>
                  <a:txBody>
                    <a:bodyPr/>
                    <a:lstStyle/>
                    <a:p>
                      <a:r>
                        <a:rPr lang="it-IT" b="1" dirty="0"/>
                        <a:t>RF_2</a:t>
                      </a:r>
                    </a:p>
                  </a:txBody>
                  <a:tcPr/>
                </a:tc>
                <a:tc>
                  <a:txBody>
                    <a:bodyPr/>
                    <a:lstStyle/>
                    <a:p>
                      <a:pPr rtl="0"/>
                      <a:r>
                        <a:rPr lang="it-IT" sz="1400" b="0" i="0" u="none" strike="noStrike" kern="1200" dirty="0">
                          <a:solidFill>
                            <a:schemeClr val="dk1"/>
                          </a:solidFill>
                          <a:effectLst/>
                          <a:latin typeface="+mn-lt"/>
                          <a:ea typeface="+mn-ea"/>
                          <a:cs typeface="+mn-cs"/>
                        </a:rPr>
                        <a:t>Gestione dei “Preferiti” con un’interfaccia che permette l’eliminazione e/o aggiunta di    uno smartphone in una lista di preferiti</a:t>
                      </a:r>
                      <a:endParaRPr lang="it-IT" sz="1400" b="0" dirty="0">
                        <a:effectLst/>
                      </a:endParaRPr>
                    </a:p>
                  </a:txBody>
                  <a:tcPr/>
                </a:tc>
                <a:tc>
                  <a:txBody>
                    <a:bodyPr/>
                    <a:lstStyle/>
                    <a:p>
                      <a:r>
                        <a:rPr lang="it-IT" dirty="0"/>
                        <a:t>Alta</a:t>
                      </a:r>
                    </a:p>
                  </a:txBody>
                  <a:tcPr/>
                </a:tc>
                <a:extLst>
                  <a:ext uri="{0D108BD9-81ED-4DB2-BD59-A6C34878D82A}">
                    <a16:rowId xmlns:a16="http://schemas.microsoft.com/office/drawing/2014/main" val="831521364"/>
                  </a:ext>
                </a:extLst>
              </a:tr>
              <a:tr h="401434">
                <a:tc>
                  <a:txBody>
                    <a:bodyPr/>
                    <a:lstStyle/>
                    <a:p>
                      <a:r>
                        <a:rPr lang="it-IT" b="1" dirty="0"/>
                        <a:t>RF_3</a:t>
                      </a:r>
                    </a:p>
                  </a:txBody>
                  <a:tcPr/>
                </a:tc>
                <a:tc>
                  <a:txBody>
                    <a:bodyPr/>
                    <a:lstStyle/>
                    <a:p>
                      <a:pPr rtl="0"/>
                      <a:r>
                        <a:rPr lang="it-IT" sz="1400" b="0" i="0" u="none" strike="noStrike" kern="1200" dirty="0">
                          <a:solidFill>
                            <a:schemeClr val="dk1"/>
                          </a:solidFill>
                          <a:effectLst/>
                          <a:latin typeface="+mn-lt"/>
                          <a:ea typeface="+mn-ea"/>
                          <a:cs typeface="+mn-cs"/>
                        </a:rPr>
                        <a:t>Presenza di un’interfaccia che permetta di acquistare uno smartphone</a:t>
                      </a:r>
                      <a:endParaRPr lang="it-IT" sz="1400" b="0" dirty="0">
                        <a:effectLst/>
                      </a:endParaRPr>
                    </a:p>
                  </a:txBody>
                  <a:tcPr/>
                </a:tc>
                <a:tc>
                  <a:txBody>
                    <a:bodyPr/>
                    <a:lstStyle/>
                    <a:p>
                      <a:r>
                        <a:rPr lang="it-IT" dirty="0"/>
                        <a:t>Alta</a:t>
                      </a:r>
                    </a:p>
                  </a:txBody>
                  <a:tcPr/>
                </a:tc>
                <a:extLst>
                  <a:ext uri="{0D108BD9-81ED-4DB2-BD59-A6C34878D82A}">
                    <a16:rowId xmlns:a16="http://schemas.microsoft.com/office/drawing/2014/main" val="1120058742"/>
                  </a:ext>
                </a:extLst>
              </a:tr>
              <a:tr h="566730">
                <a:tc>
                  <a:txBody>
                    <a:bodyPr/>
                    <a:lstStyle/>
                    <a:p>
                      <a:r>
                        <a:rPr lang="it-IT" b="1" dirty="0"/>
                        <a:t>RF_4</a:t>
                      </a:r>
                    </a:p>
                  </a:txBody>
                  <a:tcPr/>
                </a:tc>
                <a:tc>
                  <a:txBody>
                    <a:bodyPr/>
                    <a:lstStyle/>
                    <a:p>
                      <a:pPr rtl="0"/>
                      <a:r>
                        <a:rPr lang="it-IT" sz="1400" b="0" i="0" u="none" strike="noStrike" kern="1200" dirty="0">
                          <a:solidFill>
                            <a:schemeClr val="dk1"/>
                          </a:solidFill>
                          <a:effectLst/>
                          <a:latin typeface="+mn-lt"/>
                          <a:ea typeface="+mn-ea"/>
                          <a:cs typeface="+mn-cs"/>
                        </a:rPr>
                        <a:t>Presenza di un’interfaccia che permette la visualizzazione del miglior prezzo esistente dello smartphone</a:t>
                      </a:r>
                      <a:endParaRPr lang="it-IT" sz="1400" b="0" dirty="0">
                        <a:effectLst/>
                      </a:endParaRPr>
                    </a:p>
                  </a:txBody>
                  <a:tcPr/>
                </a:tc>
                <a:tc>
                  <a:txBody>
                    <a:bodyPr/>
                    <a:lstStyle/>
                    <a:p>
                      <a:r>
                        <a:rPr lang="it-IT" dirty="0"/>
                        <a:t>Alta</a:t>
                      </a:r>
                    </a:p>
                  </a:txBody>
                  <a:tcPr/>
                </a:tc>
                <a:extLst>
                  <a:ext uri="{0D108BD9-81ED-4DB2-BD59-A6C34878D82A}">
                    <a16:rowId xmlns:a16="http://schemas.microsoft.com/office/drawing/2014/main" val="459371947"/>
                  </a:ext>
                </a:extLst>
              </a:tr>
              <a:tr h="566730">
                <a:tc>
                  <a:txBody>
                    <a:bodyPr/>
                    <a:lstStyle/>
                    <a:p>
                      <a:r>
                        <a:rPr lang="it-IT" b="1" dirty="0"/>
                        <a:t>RF_5</a:t>
                      </a:r>
                    </a:p>
                  </a:txBody>
                  <a:tcPr/>
                </a:tc>
                <a:tc>
                  <a:txBody>
                    <a:bodyPr/>
                    <a:lstStyle/>
                    <a:p>
                      <a:r>
                        <a:rPr lang="it-IT" sz="1400" b="0" i="0" u="none" strike="noStrike" kern="1200" dirty="0">
                          <a:solidFill>
                            <a:schemeClr val="dk1"/>
                          </a:solidFill>
                          <a:effectLst/>
                          <a:latin typeface="+mn-lt"/>
                          <a:ea typeface="+mn-ea"/>
                          <a:cs typeface="+mn-cs"/>
                        </a:rPr>
                        <a:t>Presenza di scorciatoie sulla “home” per aumentare l’usabilità e l'accessibilità dell’applicazione</a:t>
                      </a:r>
                      <a:endParaRPr lang="it-IT" sz="1400" dirty="0"/>
                    </a:p>
                  </a:txBody>
                  <a:tcPr/>
                </a:tc>
                <a:tc>
                  <a:txBody>
                    <a:bodyPr/>
                    <a:lstStyle/>
                    <a:p>
                      <a:r>
                        <a:rPr lang="it-IT" dirty="0"/>
                        <a:t>Bassa</a:t>
                      </a:r>
                    </a:p>
                  </a:txBody>
                  <a:tcPr/>
                </a:tc>
                <a:extLst>
                  <a:ext uri="{0D108BD9-81ED-4DB2-BD59-A6C34878D82A}">
                    <a16:rowId xmlns:a16="http://schemas.microsoft.com/office/drawing/2014/main" val="3737542672"/>
                  </a:ext>
                </a:extLst>
              </a:tr>
              <a:tr h="401434">
                <a:tc>
                  <a:txBody>
                    <a:bodyPr/>
                    <a:lstStyle/>
                    <a:p>
                      <a:r>
                        <a:rPr lang="it-IT" b="1" dirty="0"/>
                        <a:t>RF_6</a:t>
                      </a:r>
                    </a:p>
                  </a:txBody>
                  <a:tcPr/>
                </a:tc>
                <a:tc>
                  <a:txBody>
                    <a:bodyPr/>
                    <a:lstStyle/>
                    <a:p>
                      <a:pPr rtl="0"/>
                      <a:r>
                        <a:rPr lang="it-IT" sz="1400" b="0" i="0" u="none" strike="noStrike" kern="1200" dirty="0">
                          <a:solidFill>
                            <a:schemeClr val="dk1"/>
                          </a:solidFill>
                          <a:effectLst/>
                          <a:latin typeface="+mn-lt"/>
                          <a:ea typeface="+mn-ea"/>
                          <a:cs typeface="+mn-cs"/>
                        </a:rPr>
                        <a:t>Presenza di un database offline col quale gestire le ricerche dell’utente</a:t>
                      </a:r>
                      <a:endParaRPr lang="it-IT" sz="1400" b="0" dirty="0">
                        <a:effectLst/>
                      </a:endParaRPr>
                    </a:p>
                  </a:txBody>
                  <a:tcPr/>
                </a:tc>
                <a:tc>
                  <a:txBody>
                    <a:bodyPr/>
                    <a:lstStyle/>
                    <a:p>
                      <a:r>
                        <a:rPr lang="it-IT" dirty="0"/>
                        <a:t>Bassa</a:t>
                      </a:r>
                    </a:p>
                  </a:txBody>
                  <a:tcPr/>
                </a:tc>
                <a:extLst>
                  <a:ext uri="{0D108BD9-81ED-4DB2-BD59-A6C34878D82A}">
                    <a16:rowId xmlns:a16="http://schemas.microsoft.com/office/drawing/2014/main" val="3598357573"/>
                  </a:ext>
                </a:extLst>
              </a:tr>
              <a:tr h="401434">
                <a:tc>
                  <a:txBody>
                    <a:bodyPr/>
                    <a:lstStyle/>
                    <a:p>
                      <a:r>
                        <a:rPr lang="it-IT" b="1" dirty="0"/>
                        <a:t>RF_7</a:t>
                      </a:r>
                    </a:p>
                  </a:txBody>
                  <a:tcPr/>
                </a:tc>
                <a:tc>
                  <a:txBody>
                    <a:bodyPr/>
                    <a:lstStyle/>
                    <a:p>
                      <a:pPr rtl="0"/>
                      <a:r>
                        <a:rPr lang="it-IT" sz="1400" b="0" i="0" u="none" strike="noStrike" kern="1200" dirty="0">
                          <a:solidFill>
                            <a:schemeClr val="dk1"/>
                          </a:solidFill>
                          <a:effectLst/>
                          <a:latin typeface="+mn-lt"/>
                          <a:ea typeface="+mn-ea"/>
                          <a:cs typeface="+mn-cs"/>
                        </a:rPr>
                        <a:t>Possibilità di registrazione da parte degli utenti</a:t>
                      </a:r>
                      <a:endParaRPr lang="it-IT" sz="1400" b="0" dirty="0">
                        <a:effectLst/>
                      </a:endParaRPr>
                    </a:p>
                  </a:txBody>
                  <a:tcPr/>
                </a:tc>
                <a:tc>
                  <a:txBody>
                    <a:bodyPr/>
                    <a:lstStyle/>
                    <a:p>
                      <a:r>
                        <a:rPr lang="it-IT" dirty="0"/>
                        <a:t>Bassa</a:t>
                      </a:r>
                    </a:p>
                  </a:txBody>
                  <a:tcPr/>
                </a:tc>
                <a:extLst>
                  <a:ext uri="{0D108BD9-81ED-4DB2-BD59-A6C34878D82A}">
                    <a16:rowId xmlns:a16="http://schemas.microsoft.com/office/drawing/2014/main" val="306906967"/>
                  </a:ext>
                </a:extLst>
              </a:tr>
              <a:tr h="401434">
                <a:tc>
                  <a:txBody>
                    <a:bodyPr/>
                    <a:lstStyle/>
                    <a:p>
                      <a:r>
                        <a:rPr lang="it-IT" b="1" dirty="0"/>
                        <a:t>RF_8</a:t>
                      </a:r>
                    </a:p>
                  </a:txBody>
                  <a:tcPr/>
                </a:tc>
                <a:tc>
                  <a:txBody>
                    <a:bodyPr/>
                    <a:lstStyle/>
                    <a:p>
                      <a:pPr rtl="0"/>
                      <a:r>
                        <a:rPr lang="it-IT" sz="1400" b="0" i="0" u="none" strike="noStrike" kern="1200" dirty="0">
                          <a:solidFill>
                            <a:schemeClr val="dk1"/>
                          </a:solidFill>
                          <a:effectLst/>
                          <a:latin typeface="+mn-lt"/>
                          <a:ea typeface="+mn-ea"/>
                          <a:cs typeface="+mn-cs"/>
                        </a:rPr>
                        <a:t>Raccolta di dati statistici degli utenti registrati</a:t>
                      </a:r>
                      <a:endParaRPr lang="it-IT" sz="1400" b="0" dirty="0">
                        <a:effectLst/>
                      </a:endParaRPr>
                    </a:p>
                  </a:txBody>
                  <a:tcPr/>
                </a:tc>
                <a:tc>
                  <a:txBody>
                    <a:bodyPr/>
                    <a:lstStyle/>
                    <a:p>
                      <a:r>
                        <a:rPr lang="it-IT" dirty="0"/>
                        <a:t>Bassa</a:t>
                      </a:r>
                    </a:p>
                  </a:txBody>
                  <a:tcPr/>
                </a:tc>
                <a:extLst>
                  <a:ext uri="{0D108BD9-81ED-4DB2-BD59-A6C34878D82A}">
                    <a16:rowId xmlns:a16="http://schemas.microsoft.com/office/drawing/2014/main" val="2396215453"/>
                  </a:ext>
                </a:extLst>
              </a:tr>
            </a:tbl>
          </a:graphicData>
        </a:graphic>
      </p:graphicFrame>
    </p:spTree>
    <p:extLst>
      <p:ext uri="{BB962C8B-B14F-4D97-AF65-F5344CB8AC3E}">
        <p14:creationId xmlns:p14="http://schemas.microsoft.com/office/powerpoint/2010/main" val="3505275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648931" y="629266"/>
            <a:ext cx="4166510" cy="1622321"/>
          </a:xfrm>
        </p:spPr>
        <p:txBody>
          <a:bodyPr>
            <a:normAutofit/>
          </a:bodyPr>
          <a:lstStyle/>
          <a:p>
            <a:pPr>
              <a:lnSpc>
                <a:spcPct val="80000"/>
              </a:lnSpc>
            </a:pPr>
            <a:r>
              <a:rPr lang="it-IT" sz="2900" b="1"/>
              <a:t>Test Cases: Gestione Prodotto</a:t>
            </a:r>
            <a:br>
              <a:rPr lang="it-IT" sz="2900"/>
            </a:br>
            <a:br>
              <a:rPr lang="it-IT" sz="2900" b="1"/>
            </a:br>
            <a:endParaRPr lang="it-IT" sz="2900"/>
          </a:p>
        </p:txBody>
      </p:sp>
      <p:sp>
        <p:nvSpPr>
          <p:cNvPr id="8" name="Content Placeholder 7"/>
          <p:cNvSpPr>
            <a:spLocks noGrp="1"/>
          </p:cNvSpPr>
          <p:nvPr>
            <p:ph idx="1"/>
          </p:nvPr>
        </p:nvSpPr>
        <p:spPr>
          <a:xfrm>
            <a:off x="648932" y="3268394"/>
            <a:ext cx="4166509" cy="3785419"/>
          </a:xfrm>
        </p:spPr>
        <p:txBody>
          <a:bodyPr>
            <a:normAutofit/>
          </a:bodyPr>
          <a:lstStyle/>
          <a:p>
            <a:r>
              <a:rPr lang="it-IT" b="1" dirty="0"/>
              <a:t>Ricerca Prodotto: test campi vuoti</a:t>
            </a:r>
            <a:endParaRPr lang="it-IT" dirty="0"/>
          </a:p>
          <a:p>
            <a:pPr marL="0" indent="0">
              <a:buNone/>
            </a:pPr>
            <a:endParaRPr lang="en-US" dirty="0"/>
          </a:p>
        </p:txBody>
      </p:sp>
      <p:pic>
        <p:nvPicPr>
          <p:cNvPr id="3" name="Immagine 2"/>
          <p:cNvPicPr>
            <a:picLocks noChangeAspect="1"/>
          </p:cNvPicPr>
          <p:nvPr/>
        </p:nvPicPr>
        <p:blipFill>
          <a:blip r:embed="rId2"/>
          <a:stretch>
            <a:fillRect/>
          </a:stretch>
        </p:blipFill>
        <p:spPr>
          <a:xfrm>
            <a:off x="5879577" y="745588"/>
            <a:ext cx="5971851" cy="5447813"/>
          </a:xfrm>
          <a:prstGeom prst="rect">
            <a:avLst/>
          </a:prstGeom>
        </p:spPr>
      </p:pic>
    </p:spTree>
    <p:extLst>
      <p:ext uri="{BB962C8B-B14F-4D97-AF65-F5344CB8AC3E}">
        <p14:creationId xmlns:p14="http://schemas.microsoft.com/office/powerpoint/2010/main" val="21127634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648931" y="629266"/>
            <a:ext cx="4166510" cy="1622321"/>
          </a:xfrm>
        </p:spPr>
        <p:txBody>
          <a:bodyPr>
            <a:normAutofit/>
          </a:bodyPr>
          <a:lstStyle/>
          <a:p>
            <a:pPr>
              <a:lnSpc>
                <a:spcPct val="80000"/>
              </a:lnSpc>
            </a:pPr>
            <a:r>
              <a:rPr lang="it-IT" sz="2900" b="1"/>
              <a:t>Test Cases: Gestione Prodotto</a:t>
            </a:r>
            <a:br>
              <a:rPr lang="it-IT" sz="2900"/>
            </a:br>
            <a:br>
              <a:rPr lang="it-IT" sz="2900" b="1"/>
            </a:br>
            <a:endParaRPr lang="it-IT" sz="2900"/>
          </a:p>
        </p:txBody>
      </p:sp>
      <p:sp>
        <p:nvSpPr>
          <p:cNvPr id="8" name="Content Placeholder 7"/>
          <p:cNvSpPr>
            <a:spLocks noGrp="1"/>
          </p:cNvSpPr>
          <p:nvPr>
            <p:ph idx="1"/>
          </p:nvPr>
        </p:nvSpPr>
        <p:spPr>
          <a:xfrm>
            <a:off x="648932" y="3268394"/>
            <a:ext cx="4166509" cy="3785419"/>
          </a:xfrm>
        </p:spPr>
        <p:txBody>
          <a:bodyPr>
            <a:normAutofit/>
          </a:bodyPr>
          <a:lstStyle/>
          <a:p>
            <a:r>
              <a:rPr lang="it-IT" b="1" dirty="0"/>
              <a:t>Ricerca Prodotto: test andato a buon fine</a:t>
            </a:r>
            <a:endParaRPr lang="it-IT" dirty="0"/>
          </a:p>
          <a:p>
            <a:pPr marL="0" indent="0">
              <a:buNone/>
            </a:pPr>
            <a:endParaRPr lang="en-US" dirty="0"/>
          </a:p>
        </p:txBody>
      </p:sp>
      <p:pic>
        <p:nvPicPr>
          <p:cNvPr id="4" name="Immagine 3"/>
          <p:cNvPicPr>
            <a:picLocks noChangeAspect="1"/>
          </p:cNvPicPr>
          <p:nvPr/>
        </p:nvPicPr>
        <p:blipFill>
          <a:blip r:embed="rId2"/>
          <a:stretch>
            <a:fillRect/>
          </a:stretch>
        </p:blipFill>
        <p:spPr>
          <a:xfrm>
            <a:off x="5918073" y="550967"/>
            <a:ext cx="6067601" cy="5535161"/>
          </a:xfrm>
          <a:prstGeom prst="rect">
            <a:avLst/>
          </a:prstGeom>
        </p:spPr>
      </p:pic>
    </p:spTree>
    <p:extLst>
      <p:ext uri="{BB962C8B-B14F-4D97-AF65-F5344CB8AC3E}">
        <p14:creationId xmlns:p14="http://schemas.microsoft.com/office/powerpoint/2010/main" val="38267195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648931" y="629266"/>
            <a:ext cx="4166510" cy="1622321"/>
          </a:xfrm>
        </p:spPr>
        <p:txBody>
          <a:bodyPr>
            <a:normAutofit/>
          </a:bodyPr>
          <a:lstStyle/>
          <a:p>
            <a:pPr>
              <a:lnSpc>
                <a:spcPct val="80000"/>
              </a:lnSpc>
            </a:pPr>
            <a:r>
              <a:rPr lang="it-IT" sz="2900" b="1"/>
              <a:t>Test Cases: Gestione Prodotto</a:t>
            </a:r>
            <a:br>
              <a:rPr lang="it-IT" sz="2900"/>
            </a:br>
            <a:br>
              <a:rPr lang="it-IT" sz="2900" b="1"/>
            </a:br>
            <a:endParaRPr lang="it-IT" sz="2900"/>
          </a:p>
        </p:txBody>
      </p:sp>
      <p:sp>
        <p:nvSpPr>
          <p:cNvPr id="8" name="Content Placeholder 7"/>
          <p:cNvSpPr>
            <a:spLocks noGrp="1"/>
          </p:cNvSpPr>
          <p:nvPr>
            <p:ph idx="1"/>
          </p:nvPr>
        </p:nvSpPr>
        <p:spPr>
          <a:xfrm>
            <a:off x="648932" y="3268394"/>
            <a:ext cx="4166509" cy="3785419"/>
          </a:xfrm>
        </p:spPr>
        <p:txBody>
          <a:bodyPr>
            <a:normAutofit/>
          </a:bodyPr>
          <a:lstStyle/>
          <a:p>
            <a:r>
              <a:rPr lang="it-IT" b="1" dirty="0"/>
              <a:t>Ricerca Prodotto per budget: test campi vuoti</a:t>
            </a:r>
            <a:endParaRPr lang="it-IT" dirty="0"/>
          </a:p>
          <a:p>
            <a:pPr marL="0" indent="0">
              <a:buNone/>
            </a:pPr>
            <a:endParaRPr lang="en-US" dirty="0"/>
          </a:p>
        </p:txBody>
      </p:sp>
      <p:pic>
        <p:nvPicPr>
          <p:cNvPr id="3" name="Immagine 2"/>
          <p:cNvPicPr>
            <a:picLocks noChangeAspect="1"/>
          </p:cNvPicPr>
          <p:nvPr/>
        </p:nvPicPr>
        <p:blipFill>
          <a:blip r:embed="rId2"/>
          <a:stretch>
            <a:fillRect/>
          </a:stretch>
        </p:blipFill>
        <p:spPr>
          <a:xfrm>
            <a:off x="5879577" y="629267"/>
            <a:ext cx="6042010" cy="5475912"/>
          </a:xfrm>
          <a:prstGeom prst="rect">
            <a:avLst/>
          </a:prstGeom>
        </p:spPr>
      </p:pic>
    </p:spTree>
    <p:extLst>
      <p:ext uri="{BB962C8B-B14F-4D97-AF65-F5344CB8AC3E}">
        <p14:creationId xmlns:p14="http://schemas.microsoft.com/office/powerpoint/2010/main" val="25688701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8"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648931" y="629266"/>
            <a:ext cx="4166510" cy="1622321"/>
          </a:xfrm>
        </p:spPr>
        <p:txBody>
          <a:bodyPr>
            <a:normAutofit/>
          </a:bodyPr>
          <a:lstStyle/>
          <a:p>
            <a:pPr>
              <a:lnSpc>
                <a:spcPct val="80000"/>
              </a:lnSpc>
            </a:pPr>
            <a:r>
              <a:rPr lang="it-IT" sz="2900" b="1"/>
              <a:t>Test Cases: Gestione Prodotto</a:t>
            </a:r>
            <a:br>
              <a:rPr lang="it-IT" sz="2900"/>
            </a:br>
            <a:br>
              <a:rPr lang="it-IT" sz="2900" b="1"/>
            </a:br>
            <a:endParaRPr lang="it-IT" sz="2900"/>
          </a:p>
        </p:txBody>
      </p:sp>
      <p:sp>
        <p:nvSpPr>
          <p:cNvPr id="8" name="Content Placeholder 7"/>
          <p:cNvSpPr>
            <a:spLocks noGrp="1"/>
          </p:cNvSpPr>
          <p:nvPr>
            <p:ph idx="1"/>
          </p:nvPr>
        </p:nvSpPr>
        <p:spPr>
          <a:xfrm>
            <a:off x="648932" y="3268394"/>
            <a:ext cx="4166509" cy="3785419"/>
          </a:xfrm>
        </p:spPr>
        <p:txBody>
          <a:bodyPr>
            <a:normAutofit/>
          </a:bodyPr>
          <a:lstStyle/>
          <a:p>
            <a:r>
              <a:rPr lang="it-IT" b="1" dirty="0"/>
              <a:t>Ricerca Prodotto per budget: test lunghezza massima</a:t>
            </a:r>
            <a:endParaRPr lang="it-IT" dirty="0"/>
          </a:p>
          <a:p>
            <a:pPr marL="0" indent="0">
              <a:buNone/>
            </a:pPr>
            <a:endParaRPr lang="en-US" dirty="0"/>
          </a:p>
        </p:txBody>
      </p:sp>
      <p:pic>
        <p:nvPicPr>
          <p:cNvPr id="4" name="Immagine 3"/>
          <p:cNvPicPr>
            <a:picLocks noChangeAspect="1"/>
          </p:cNvPicPr>
          <p:nvPr/>
        </p:nvPicPr>
        <p:blipFill>
          <a:blip r:embed="rId2"/>
          <a:stretch>
            <a:fillRect/>
          </a:stretch>
        </p:blipFill>
        <p:spPr>
          <a:xfrm>
            <a:off x="6252723" y="731520"/>
            <a:ext cx="5664490" cy="5354955"/>
          </a:xfrm>
          <a:prstGeom prst="rect">
            <a:avLst/>
          </a:prstGeom>
        </p:spPr>
      </p:pic>
    </p:spTree>
    <p:extLst>
      <p:ext uri="{BB962C8B-B14F-4D97-AF65-F5344CB8AC3E}">
        <p14:creationId xmlns:p14="http://schemas.microsoft.com/office/powerpoint/2010/main" val="17324784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3"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648931" y="629266"/>
            <a:ext cx="4166510" cy="1622321"/>
          </a:xfrm>
        </p:spPr>
        <p:txBody>
          <a:bodyPr>
            <a:normAutofit/>
          </a:bodyPr>
          <a:lstStyle/>
          <a:p>
            <a:pPr>
              <a:lnSpc>
                <a:spcPct val="80000"/>
              </a:lnSpc>
            </a:pPr>
            <a:r>
              <a:rPr lang="it-IT" sz="2900" b="1" dirty="0"/>
              <a:t>Test Cases: Gestione Prodotto</a:t>
            </a:r>
            <a:br>
              <a:rPr lang="it-IT" sz="2900" dirty="0"/>
            </a:br>
            <a:br>
              <a:rPr lang="it-IT" sz="2900" b="1" dirty="0"/>
            </a:br>
            <a:endParaRPr lang="it-IT" sz="2900" dirty="0"/>
          </a:p>
        </p:txBody>
      </p:sp>
      <p:sp>
        <p:nvSpPr>
          <p:cNvPr id="8" name="Content Placeholder 7"/>
          <p:cNvSpPr>
            <a:spLocks noGrp="1"/>
          </p:cNvSpPr>
          <p:nvPr>
            <p:ph idx="1"/>
          </p:nvPr>
        </p:nvSpPr>
        <p:spPr>
          <a:xfrm>
            <a:off x="648931" y="3338732"/>
            <a:ext cx="4166509" cy="3785419"/>
          </a:xfrm>
        </p:spPr>
        <p:txBody>
          <a:bodyPr>
            <a:normAutofit/>
          </a:bodyPr>
          <a:lstStyle/>
          <a:p>
            <a:r>
              <a:rPr lang="it-IT" b="1" dirty="0"/>
              <a:t>Ricerca Prodotto per budget: test caratteri non consentiti</a:t>
            </a:r>
            <a:endParaRPr lang="it-IT" dirty="0"/>
          </a:p>
          <a:p>
            <a:pPr marL="0" indent="0">
              <a:buNone/>
            </a:pPr>
            <a:endParaRPr lang="en-US" dirty="0"/>
          </a:p>
        </p:txBody>
      </p:sp>
      <p:pic>
        <p:nvPicPr>
          <p:cNvPr id="3" name="Immagine 2"/>
          <p:cNvPicPr>
            <a:picLocks noChangeAspect="1"/>
          </p:cNvPicPr>
          <p:nvPr/>
        </p:nvPicPr>
        <p:blipFill>
          <a:blip r:embed="rId2"/>
          <a:stretch>
            <a:fillRect/>
          </a:stretch>
        </p:blipFill>
        <p:spPr>
          <a:xfrm>
            <a:off x="6093992" y="629267"/>
            <a:ext cx="5721150" cy="5345992"/>
          </a:xfrm>
          <a:prstGeom prst="rect">
            <a:avLst/>
          </a:prstGeom>
          <a:effectLst/>
        </p:spPr>
      </p:pic>
    </p:spTree>
    <p:extLst>
      <p:ext uri="{BB962C8B-B14F-4D97-AF65-F5344CB8AC3E}">
        <p14:creationId xmlns:p14="http://schemas.microsoft.com/office/powerpoint/2010/main" val="1545921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3"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648931" y="629266"/>
            <a:ext cx="4166510" cy="1622321"/>
          </a:xfrm>
        </p:spPr>
        <p:txBody>
          <a:bodyPr>
            <a:normAutofit/>
          </a:bodyPr>
          <a:lstStyle/>
          <a:p>
            <a:pPr>
              <a:lnSpc>
                <a:spcPct val="80000"/>
              </a:lnSpc>
            </a:pPr>
            <a:r>
              <a:rPr lang="it-IT" sz="2900" b="1" dirty="0"/>
              <a:t>Test Cases: Gestione Prodotto</a:t>
            </a:r>
            <a:br>
              <a:rPr lang="it-IT" sz="2900" dirty="0"/>
            </a:br>
            <a:br>
              <a:rPr lang="it-IT" sz="2900" b="1" dirty="0"/>
            </a:br>
            <a:endParaRPr lang="it-IT" sz="2900" dirty="0"/>
          </a:p>
        </p:txBody>
      </p:sp>
      <p:sp>
        <p:nvSpPr>
          <p:cNvPr id="8" name="Content Placeholder 7"/>
          <p:cNvSpPr>
            <a:spLocks noGrp="1"/>
          </p:cNvSpPr>
          <p:nvPr>
            <p:ph idx="1"/>
          </p:nvPr>
        </p:nvSpPr>
        <p:spPr>
          <a:xfrm>
            <a:off x="648931" y="3338732"/>
            <a:ext cx="4166509" cy="3785419"/>
          </a:xfrm>
        </p:spPr>
        <p:txBody>
          <a:bodyPr>
            <a:normAutofit/>
          </a:bodyPr>
          <a:lstStyle/>
          <a:p>
            <a:r>
              <a:rPr lang="it-IT" b="1" dirty="0"/>
              <a:t>Ricerca Prodotto per budget: test andato a buon fine</a:t>
            </a:r>
            <a:endParaRPr lang="it-IT" dirty="0"/>
          </a:p>
          <a:p>
            <a:pPr marL="0" indent="0">
              <a:buNone/>
            </a:pPr>
            <a:endParaRPr lang="en-US" dirty="0"/>
          </a:p>
        </p:txBody>
      </p:sp>
      <p:pic>
        <p:nvPicPr>
          <p:cNvPr id="4" name="Immagine 3"/>
          <p:cNvPicPr>
            <a:picLocks noChangeAspect="1"/>
          </p:cNvPicPr>
          <p:nvPr/>
        </p:nvPicPr>
        <p:blipFill>
          <a:blip r:embed="rId2"/>
          <a:stretch>
            <a:fillRect/>
          </a:stretch>
        </p:blipFill>
        <p:spPr>
          <a:xfrm>
            <a:off x="6093992" y="629266"/>
            <a:ext cx="5835411" cy="5337654"/>
          </a:xfrm>
          <a:prstGeom prst="rect">
            <a:avLst/>
          </a:prstGeom>
        </p:spPr>
      </p:pic>
    </p:spTree>
    <p:extLst>
      <p:ext uri="{BB962C8B-B14F-4D97-AF65-F5344CB8AC3E}">
        <p14:creationId xmlns:p14="http://schemas.microsoft.com/office/powerpoint/2010/main" val="283189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Requisiti Non Funzionali</a:t>
            </a:r>
          </a:p>
        </p:txBody>
      </p:sp>
      <p:sp>
        <p:nvSpPr>
          <p:cNvPr id="3" name="Segnaposto contenuto 2"/>
          <p:cNvSpPr>
            <a:spLocks noGrp="1"/>
          </p:cNvSpPr>
          <p:nvPr>
            <p:ph idx="1"/>
          </p:nvPr>
        </p:nvSpPr>
        <p:spPr/>
        <p:txBody>
          <a:bodyPr>
            <a:normAutofit lnSpcReduction="10000"/>
          </a:bodyPr>
          <a:lstStyle/>
          <a:p>
            <a:r>
              <a:rPr lang="it-IT" sz="2400" b="1" dirty="0"/>
              <a:t>Requisito non funzionale 1 [Stabilità]:</a:t>
            </a:r>
            <a:endParaRPr lang="it-IT" sz="2400" dirty="0"/>
          </a:p>
          <a:p>
            <a:pPr marL="0" indent="0">
              <a:buNone/>
            </a:pPr>
            <a:r>
              <a:rPr lang="it-IT" dirty="0"/>
              <a:t>	Il sistema dovrà garantire stabilità in modo da non incorrere in     	eventuali “blocchi” causando un’esperienza negativa all’utente</a:t>
            </a:r>
            <a:r>
              <a:rPr lang="it-IT" b="1" dirty="0"/>
              <a:t>.</a:t>
            </a:r>
          </a:p>
          <a:p>
            <a:r>
              <a:rPr lang="it-IT" sz="2400" b="1" dirty="0"/>
              <a:t>Requisito non funzionale 2  [Usabilità]:</a:t>
            </a:r>
          </a:p>
          <a:p>
            <a:pPr marL="0" indent="0">
              <a:buNone/>
            </a:pPr>
            <a:r>
              <a:rPr lang="it-IT" dirty="0"/>
              <a:t>	L’applicazione dovrà essere semplice ed intuitiva in modo tale da 	agevolare il più possibile le azioni dell’utente già dal primo utilizzo. Il 	colore dell’applicazione sarà verde come indicato dal logo.</a:t>
            </a:r>
          </a:p>
          <a:p>
            <a:r>
              <a:rPr lang="it-IT" sz="2400" b="1" dirty="0"/>
              <a:t>Requisito non funzionale 3 [Prestazioni]:</a:t>
            </a:r>
          </a:p>
          <a:p>
            <a:pPr marL="0" indent="0">
              <a:buNone/>
            </a:pPr>
            <a:r>
              <a:rPr lang="it-IT" dirty="0"/>
              <a:t>	Il sistema dovrà rispondere in maniera veloce e precisa durante la 	ricerca di smartphone e l’eventuale acquisto; così da non causare 	perdita di dati e recare danni all’utente.</a:t>
            </a:r>
            <a:br>
              <a:rPr lang="it-IT" dirty="0"/>
            </a:br>
            <a:endParaRPr lang="it-IT" dirty="0"/>
          </a:p>
          <a:p>
            <a:endParaRPr lang="it-IT" dirty="0"/>
          </a:p>
        </p:txBody>
      </p:sp>
    </p:spTree>
    <p:extLst>
      <p:ext uri="{BB962C8B-B14F-4D97-AF65-F5344CB8AC3E}">
        <p14:creationId xmlns:p14="http://schemas.microsoft.com/office/powerpoint/2010/main" val="1970692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a:t>Scenario Cercare Smartphone</a:t>
            </a:r>
          </a:p>
        </p:txBody>
      </p:sp>
      <p:graphicFrame>
        <p:nvGraphicFramePr>
          <p:cNvPr id="10" name="Segnaposto contenuto 9"/>
          <p:cNvGraphicFramePr>
            <a:graphicFrameLocks noGrp="1"/>
          </p:cNvGraphicFramePr>
          <p:nvPr>
            <p:ph idx="1"/>
            <p:extLst>
              <p:ext uri="{D42A27DB-BD31-4B8C-83A1-F6EECF244321}">
                <p14:modId xmlns:p14="http://schemas.microsoft.com/office/powerpoint/2010/main" val="3406750337"/>
              </p:ext>
            </p:extLst>
          </p:nvPr>
        </p:nvGraphicFramePr>
        <p:xfrm>
          <a:off x="1103684" y="1324610"/>
          <a:ext cx="8947150" cy="5099170"/>
        </p:xfrm>
        <a:graphic>
          <a:graphicData uri="http://schemas.openxmlformats.org/drawingml/2006/table">
            <a:tbl>
              <a:tblPr firstRow="1" bandRow="1">
                <a:tableStyleId>{5C22544A-7EE6-4342-B048-85BDC9FD1C3A}</a:tableStyleId>
              </a:tblPr>
              <a:tblGrid>
                <a:gridCol w="4473575">
                  <a:extLst>
                    <a:ext uri="{9D8B030D-6E8A-4147-A177-3AD203B41FA5}">
                      <a16:colId xmlns:a16="http://schemas.microsoft.com/office/drawing/2014/main" val="2547363845"/>
                    </a:ext>
                  </a:extLst>
                </a:gridCol>
                <a:gridCol w="4473575">
                  <a:extLst>
                    <a:ext uri="{9D8B030D-6E8A-4147-A177-3AD203B41FA5}">
                      <a16:colId xmlns:a16="http://schemas.microsoft.com/office/drawing/2014/main" val="856261765"/>
                    </a:ext>
                  </a:extLst>
                </a:gridCol>
              </a:tblGrid>
              <a:tr h="337371">
                <a:tc>
                  <a:txBody>
                    <a:bodyPr/>
                    <a:lstStyle/>
                    <a:p>
                      <a:r>
                        <a:rPr lang="it-IT" sz="1800" b="1" i="0" u="none" strike="noStrike" kern="1200" dirty="0">
                          <a:solidFill>
                            <a:schemeClr val="lt1"/>
                          </a:solidFill>
                          <a:effectLst/>
                          <a:latin typeface="+mn-lt"/>
                          <a:ea typeface="+mn-ea"/>
                          <a:cs typeface="+mn-cs"/>
                        </a:rPr>
                        <a:t>Nome Scenario</a:t>
                      </a:r>
                      <a:endParaRPr lang="it-IT" dirty="0"/>
                    </a:p>
                  </a:txBody>
                  <a:tcPr/>
                </a:tc>
                <a:tc>
                  <a:txBody>
                    <a:bodyPr/>
                    <a:lstStyle/>
                    <a:p>
                      <a:r>
                        <a:rPr lang="it-IT" sz="1800" b="0" i="0" u="none" strike="noStrike" kern="1200" dirty="0" err="1">
                          <a:solidFill>
                            <a:schemeClr val="lt1"/>
                          </a:solidFill>
                          <a:effectLst/>
                          <a:latin typeface="+mn-lt"/>
                          <a:ea typeface="+mn-ea"/>
                          <a:cs typeface="+mn-cs"/>
                        </a:rPr>
                        <a:t>CercareSmartphone</a:t>
                      </a:r>
                      <a:endParaRPr lang="it-IT" dirty="0"/>
                    </a:p>
                  </a:txBody>
                  <a:tcPr/>
                </a:tc>
                <a:extLst>
                  <a:ext uri="{0D108BD9-81ED-4DB2-BD59-A6C34878D82A}">
                    <a16:rowId xmlns:a16="http://schemas.microsoft.com/office/drawing/2014/main" val="1101315677"/>
                  </a:ext>
                </a:extLst>
              </a:tr>
              <a:tr h="370877">
                <a:tc>
                  <a:txBody>
                    <a:bodyPr/>
                    <a:lstStyle/>
                    <a:p>
                      <a:r>
                        <a:rPr lang="it-IT" sz="1800" b="1" i="0" u="none" strike="noStrike" kern="1200" dirty="0">
                          <a:solidFill>
                            <a:schemeClr val="dk1"/>
                          </a:solidFill>
                          <a:effectLst/>
                          <a:latin typeface="+mn-lt"/>
                          <a:ea typeface="+mn-ea"/>
                          <a:cs typeface="+mn-cs"/>
                        </a:rPr>
                        <a:t>Partecipanti</a:t>
                      </a:r>
                      <a:endParaRPr lang="it-IT" dirty="0"/>
                    </a:p>
                  </a:txBody>
                  <a:tcPr/>
                </a:tc>
                <a:tc>
                  <a:txBody>
                    <a:bodyPr/>
                    <a:lstStyle/>
                    <a:p>
                      <a:pPr rtl="0" fontAlgn="t">
                        <a:spcBef>
                          <a:spcPts val="0"/>
                        </a:spcBef>
                        <a:spcAft>
                          <a:spcPts val="0"/>
                        </a:spcAft>
                      </a:pPr>
                      <a:r>
                        <a:rPr lang="it-IT" b="0" i="0" u="none" strike="noStrike" dirty="0">
                          <a:solidFill>
                            <a:srgbClr val="000000"/>
                          </a:solidFill>
                          <a:effectLst/>
                          <a:latin typeface="Arial" panose="020B0604020202020204" pitchFamily="34" charset="0"/>
                        </a:rPr>
                        <a:t>Francesco: Utente</a:t>
                      </a:r>
                      <a:endParaRPr lang="it-IT" dirty="0">
                        <a:effectLst/>
                      </a:endParaRPr>
                    </a:p>
                  </a:txBody>
                  <a:tcPr marL="66675" marR="66675" marT="66675" marB="66675"/>
                </a:tc>
                <a:extLst>
                  <a:ext uri="{0D108BD9-81ED-4DB2-BD59-A6C34878D82A}">
                    <a16:rowId xmlns:a16="http://schemas.microsoft.com/office/drawing/2014/main" val="4194790541"/>
                  </a:ext>
                </a:extLst>
              </a:tr>
              <a:tr h="4325740">
                <a:tc>
                  <a:txBody>
                    <a:bodyPr/>
                    <a:lstStyle/>
                    <a:p>
                      <a:r>
                        <a:rPr lang="it-IT" sz="1800" b="1" i="0" u="none" strike="noStrike" kern="1200" dirty="0">
                          <a:solidFill>
                            <a:schemeClr val="dk1"/>
                          </a:solidFill>
                          <a:effectLst/>
                          <a:latin typeface="+mn-lt"/>
                          <a:ea typeface="+mn-ea"/>
                          <a:cs typeface="+mn-cs"/>
                        </a:rPr>
                        <a:t>Flusso degli eventi</a:t>
                      </a:r>
                      <a:endParaRPr lang="it-IT" dirty="0"/>
                    </a:p>
                  </a:txBody>
                  <a:tcPr/>
                </a:tc>
                <a:tc>
                  <a:txBody>
                    <a:bodyPr/>
                    <a:lstStyle/>
                    <a:p>
                      <a:pPr rtl="0" fontAlgn="base"/>
                      <a:r>
                        <a:rPr lang="it-IT" sz="1600" b="0" i="0" u="none" strike="noStrike" kern="1200" dirty="0">
                          <a:solidFill>
                            <a:schemeClr val="dk1"/>
                          </a:solidFill>
                          <a:effectLst/>
                          <a:latin typeface="+mn-lt"/>
                          <a:ea typeface="+mn-ea"/>
                          <a:cs typeface="+mn-cs"/>
                        </a:rPr>
                        <a:t>1- Francesco vuole cercare il suo smartphone ideale al miglior prezzo. Così apre l’applicazione FindSmartphone e si ritroverà nel menù principale.</a:t>
                      </a:r>
                    </a:p>
                    <a:p>
                      <a:pPr rtl="0" fontAlgn="base"/>
                      <a:r>
                        <a:rPr lang="it-IT" sz="1600" b="0" i="0" u="none" strike="noStrike" kern="1200" dirty="0">
                          <a:solidFill>
                            <a:schemeClr val="dk1"/>
                          </a:solidFill>
                          <a:effectLst/>
                          <a:latin typeface="+mn-lt"/>
                          <a:ea typeface="+mn-ea"/>
                          <a:cs typeface="+mn-cs"/>
                        </a:rPr>
                        <a:t>2- L’applicazione mostra un campo di testo nel quale è possibile digitare il modello di smartphone ( es: </a:t>
                      </a:r>
                      <a:r>
                        <a:rPr lang="it-IT" sz="1600" b="0" i="0" u="none" strike="noStrike" kern="1200" dirty="0" err="1">
                          <a:solidFill>
                            <a:schemeClr val="dk1"/>
                          </a:solidFill>
                          <a:effectLst/>
                          <a:latin typeface="+mn-lt"/>
                          <a:ea typeface="+mn-ea"/>
                          <a:cs typeface="+mn-cs"/>
                        </a:rPr>
                        <a:t>iPhone</a:t>
                      </a:r>
                      <a:r>
                        <a:rPr lang="it-IT" sz="1600" b="0" i="0" u="none" strike="noStrike" kern="1200" dirty="0">
                          <a:solidFill>
                            <a:schemeClr val="dk1"/>
                          </a:solidFill>
                          <a:effectLst/>
                          <a:latin typeface="+mn-lt"/>
                          <a:ea typeface="+mn-ea"/>
                          <a:cs typeface="+mn-cs"/>
                        </a:rPr>
                        <a:t> 7) che si vuole cercare.</a:t>
                      </a:r>
                    </a:p>
                    <a:p>
                      <a:pPr rtl="0" fontAlgn="base"/>
                      <a:r>
                        <a:rPr lang="it-IT" sz="1600" b="0" i="0" u="none" strike="noStrike" kern="1200" dirty="0">
                          <a:solidFill>
                            <a:schemeClr val="dk1"/>
                          </a:solidFill>
                          <a:effectLst/>
                          <a:latin typeface="+mn-lt"/>
                          <a:ea typeface="+mn-ea"/>
                          <a:cs typeface="+mn-cs"/>
                        </a:rPr>
                        <a:t>3- Una volta digitato il modello di smartphone Francesco preme il bottone “Cerca”.</a:t>
                      </a:r>
                    </a:p>
                    <a:p>
                      <a:pPr rtl="0" fontAlgn="base"/>
                      <a:r>
                        <a:rPr lang="it-IT" sz="1600" b="0" i="0" u="none" strike="noStrike" kern="1200" dirty="0">
                          <a:solidFill>
                            <a:schemeClr val="dk1"/>
                          </a:solidFill>
                          <a:effectLst/>
                          <a:latin typeface="+mn-lt"/>
                          <a:ea typeface="+mn-ea"/>
                          <a:cs typeface="+mn-cs"/>
                        </a:rPr>
                        <a:t>4- L’applicazione mostra una nuova finestra con all’interno il modello di smartphone, le caratteristiche tecniche e il suo prezzo.</a:t>
                      </a:r>
                    </a:p>
                    <a:p>
                      <a:endParaRPr lang="it-IT" dirty="0"/>
                    </a:p>
                  </a:txBody>
                  <a:tcPr/>
                </a:tc>
                <a:extLst>
                  <a:ext uri="{0D108BD9-81ED-4DB2-BD59-A6C34878D82A}">
                    <a16:rowId xmlns:a16="http://schemas.microsoft.com/office/drawing/2014/main" val="377097577"/>
                  </a:ext>
                </a:extLst>
              </a:tr>
            </a:tbl>
          </a:graphicData>
        </a:graphic>
      </p:graphicFrame>
    </p:spTree>
    <p:extLst>
      <p:ext uri="{BB962C8B-B14F-4D97-AF65-F5344CB8AC3E}">
        <p14:creationId xmlns:p14="http://schemas.microsoft.com/office/powerpoint/2010/main" val="516253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sz="3600" b="1" dirty="0"/>
              <a:t>Scenario Aggiungi Smartphone Ai Preferiti</a:t>
            </a:r>
          </a:p>
        </p:txBody>
      </p:sp>
      <p:graphicFrame>
        <p:nvGraphicFramePr>
          <p:cNvPr id="10" name="Segnaposto contenuto 9"/>
          <p:cNvGraphicFramePr>
            <a:graphicFrameLocks noGrp="1"/>
          </p:cNvGraphicFramePr>
          <p:nvPr>
            <p:ph idx="1"/>
            <p:extLst>
              <p:ext uri="{D42A27DB-BD31-4B8C-83A1-F6EECF244321}">
                <p14:modId xmlns:p14="http://schemas.microsoft.com/office/powerpoint/2010/main" val="1355672758"/>
              </p:ext>
            </p:extLst>
          </p:nvPr>
        </p:nvGraphicFramePr>
        <p:xfrm>
          <a:off x="646111" y="1571894"/>
          <a:ext cx="10558434" cy="5099170"/>
        </p:xfrm>
        <a:graphic>
          <a:graphicData uri="http://schemas.openxmlformats.org/drawingml/2006/table">
            <a:tbl>
              <a:tblPr firstRow="1" bandRow="1">
                <a:tableStyleId>{5C22544A-7EE6-4342-B048-85BDC9FD1C3A}</a:tableStyleId>
              </a:tblPr>
              <a:tblGrid>
                <a:gridCol w="5279217">
                  <a:extLst>
                    <a:ext uri="{9D8B030D-6E8A-4147-A177-3AD203B41FA5}">
                      <a16:colId xmlns:a16="http://schemas.microsoft.com/office/drawing/2014/main" val="2547363845"/>
                    </a:ext>
                  </a:extLst>
                </a:gridCol>
                <a:gridCol w="5279217">
                  <a:extLst>
                    <a:ext uri="{9D8B030D-6E8A-4147-A177-3AD203B41FA5}">
                      <a16:colId xmlns:a16="http://schemas.microsoft.com/office/drawing/2014/main" val="856261765"/>
                    </a:ext>
                  </a:extLst>
                </a:gridCol>
              </a:tblGrid>
              <a:tr h="337371">
                <a:tc>
                  <a:txBody>
                    <a:bodyPr/>
                    <a:lstStyle/>
                    <a:p>
                      <a:r>
                        <a:rPr lang="it-IT" sz="1800" b="1" i="0" u="none" strike="noStrike" kern="1200" dirty="0">
                          <a:solidFill>
                            <a:schemeClr val="lt1"/>
                          </a:solidFill>
                          <a:effectLst/>
                          <a:latin typeface="+mn-lt"/>
                          <a:ea typeface="+mn-ea"/>
                          <a:cs typeface="+mn-cs"/>
                        </a:rPr>
                        <a:t>Nome Scenario</a:t>
                      </a:r>
                      <a:endParaRPr lang="it-IT" dirty="0"/>
                    </a:p>
                  </a:txBody>
                  <a:tcPr/>
                </a:tc>
                <a:tc>
                  <a:txBody>
                    <a:bodyPr/>
                    <a:lstStyle/>
                    <a:p>
                      <a:r>
                        <a:rPr lang="it-IT" sz="1800" b="0" i="0" u="none" strike="noStrike" kern="1200" dirty="0" err="1">
                          <a:solidFill>
                            <a:schemeClr val="lt1"/>
                          </a:solidFill>
                          <a:effectLst/>
                          <a:latin typeface="+mn-lt"/>
                          <a:ea typeface="+mn-ea"/>
                          <a:cs typeface="+mn-cs"/>
                        </a:rPr>
                        <a:t>AggiungiSmartphoneAiPreferiti</a:t>
                      </a:r>
                      <a:endParaRPr lang="it-IT" dirty="0"/>
                    </a:p>
                  </a:txBody>
                  <a:tcPr/>
                </a:tc>
                <a:extLst>
                  <a:ext uri="{0D108BD9-81ED-4DB2-BD59-A6C34878D82A}">
                    <a16:rowId xmlns:a16="http://schemas.microsoft.com/office/drawing/2014/main" val="1101315677"/>
                  </a:ext>
                </a:extLst>
              </a:tr>
              <a:tr h="370877">
                <a:tc>
                  <a:txBody>
                    <a:bodyPr/>
                    <a:lstStyle/>
                    <a:p>
                      <a:r>
                        <a:rPr lang="it-IT" sz="1800" b="1" i="0" u="none" strike="noStrike" kern="1200" dirty="0">
                          <a:solidFill>
                            <a:schemeClr val="dk1"/>
                          </a:solidFill>
                          <a:effectLst/>
                          <a:latin typeface="+mn-lt"/>
                          <a:ea typeface="+mn-ea"/>
                          <a:cs typeface="+mn-cs"/>
                        </a:rPr>
                        <a:t>Partecipanti</a:t>
                      </a:r>
                      <a:endParaRPr lang="it-IT" dirty="0"/>
                    </a:p>
                  </a:txBody>
                  <a:tcPr/>
                </a:tc>
                <a:tc>
                  <a:txBody>
                    <a:bodyPr/>
                    <a:lstStyle/>
                    <a:p>
                      <a:pPr rtl="0" fontAlgn="t">
                        <a:spcBef>
                          <a:spcPts val="0"/>
                        </a:spcBef>
                        <a:spcAft>
                          <a:spcPts val="0"/>
                        </a:spcAft>
                      </a:pPr>
                      <a:r>
                        <a:rPr lang="it-IT" b="0" i="0" u="none" strike="noStrike" dirty="0">
                          <a:solidFill>
                            <a:srgbClr val="000000"/>
                          </a:solidFill>
                          <a:effectLst/>
                          <a:latin typeface="Arial" panose="020B0604020202020204" pitchFamily="34" charset="0"/>
                        </a:rPr>
                        <a:t>Michele: Utente</a:t>
                      </a:r>
                      <a:endParaRPr lang="it-IT" dirty="0">
                        <a:effectLst/>
                      </a:endParaRPr>
                    </a:p>
                  </a:txBody>
                  <a:tcPr marL="66675" marR="66675" marT="66675" marB="66675"/>
                </a:tc>
                <a:extLst>
                  <a:ext uri="{0D108BD9-81ED-4DB2-BD59-A6C34878D82A}">
                    <a16:rowId xmlns:a16="http://schemas.microsoft.com/office/drawing/2014/main" val="4194790541"/>
                  </a:ext>
                </a:extLst>
              </a:tr>
              <a:tr h="4325740">
                <a:tc>
                  <a:txBody>
                    <a:bodyPr/>
                    <a:lstStyle/>
                    <a:p>
                      <a:r>
                        <a:rPr lang="it-IT" sz="1800" b="1" i="0" u="none" strike="noStrike" kern="1200" dirty="0">
                          <a:solidFill>
                            <a:schemeClr val="dk1"/>
                          </a:solidFill>
                          <a:effectLst/>
                          <a:latin typeface="+mn-lt"/>
                          <a:ea typeface="+mn-ea"/>
                          <a:cs typeface="+mn-cs"/>
                        </a:rPr>
                        <a:t>Flusso degli eventi</a:t>
                      </a:r>
                      <a:endParaRPr lang="it-IT" dirty="0"/>
                    </a:p>
                  </a:txBody>
                  <a:tcPr/>
                </a:tc>
                <a:tc>
                  <a:txBody>
                    <a:bodyPr/>
                    <a:lstStyle/>
                    <a:p>
                      <a:pPr rtl="0" fontAlgn="base"/>
                      <a:r>
                        <a:rPr lang="it-IT" sz="1600" b="0" i="0" u="none" strike="noStrike" kern="1200" dirty="0">
                          <a:solidFill>
                            <a:schemeClr val="dk1"/>
                          </a:solidFill>
                          <a:effectLst/>
                          <a:latin typeface="+mn-lt"/>
                          <a:ea typeface="+mn-ea"/>
                          <a:cs typeface="+mn-cs"/>
                        </a:rPr>
                        <a:t>1- Michele vuole cercare il suo smartphone ideale al miglior prezzo. Così apre l’applicazione FindSmartphone e si ritroverà nel menu principale.</a:t>
                      </a:r>
                    </a:p>
                    <a:p>
                      <a:pPr rtl="0" fontAlgn="base"/>
                      <a:r>
                        <a:rPr lang="it-IT" sz="1600" b="0" i="0" u="none" strike="noStrike" kern="1200" dirty="0">
                          <a:solidFill>
                            <a:schemeClr val="dk1"/>
                          </a:solidFill>
                          <a:effectLst/>
                          <a:latin typeface="+mn-lt"/>
                          <a:ea typeface="+mn-ea"/>
                          <a:cs typeface="+mn-cs"/>
                        </a:rPr>
                        <a:t>2-</a:t>
                      </a:r>
                      <a:r>
                        <a:rPr lang="it-IT" sz="1600" b="0" i="0" u="none" strike="noStrike" kern="1200" baseline="0" dirty="0">
                          <a:solidFill>
                            <a:schemeClr val="dk1"/>
                          </a:solidFill>
                          <a:effectLst/>
                          <a:latin typeface="+mn-lt"/>
                          <a:ea typeface="+mn-ea"/>
                          <a:cs typeface="+mn-cs"/>
                        </a:rPr>
                        <a:t> </a:t>
                      </a:r>
                      <a:r>
                        <a:rPr lang="it-IT" sz="1600" b="0" i="0" u="none" strike="noStrike" kern="1200" dirty="0">
                          <a:solidFill>
                            <a:schemeClr val="dk1"/>
                          </a:solidFill>
                          <a:effectLst/>
                          <a:latin typeface="+mn-lt"/>
                          <a:ea typeface="+mn-ea"/>
                          <a:cs typeface="+mn-cs"/>
                        </a:rPr>
                        <a:t>L’applicazione mostra un campo di testo nel quale è possibile digitare il modello di smartphone ( es: </a:t>
                      </a:r>
                      <a:r>
                        <a:rPr lang="it-IT" sz="1600" b="0" i="0" u="none" strike="noStrike" kern="1200" dirty="0" err="1">
                          <a:solidFill>
                            <a:schemeClr val="dk1"/>
                          </a:solidFill>
                          <a:effectLst/>
                          <a:latin typeface="+mn-lt"/>
                          <a:ea typeface="+mn-ea"/>
                          <a:cs typeface="+mn-cs"/>
                        </a:rPr>
                        <a:t>iPhone</a:t>
                      </a:r>
                      <a:r>
                        <a:rPr lang="it-IT" sz="1600" b="0" i="0" u="none" strike="noStrike" kern="1200" dirty="0">
                          <a:solidFill>
                            <a:schemeClr val="dk1"/>
                          </a:solidFill>
                          <a:effectLst/>
                          <a:latin typeface="+mn-lt"/>
                          <a:ea typeface="+mn-ea"/>
                          <a:cs typeface="+mn-cs"/>
                        </a:rPr>
                        <a:t> 7) che si vuole cercare.</a:t>
                      </a:r>
                    </a:p>
                    <a:p>
                      <a:pPr rtl="0" fontAlgn="base"/>
                      <a:r>
                        <a:rPr lang="it-IT" sz="1600" b="0" i="0" u="none" strike="noStrike" kern="1200" dirty="0">
                          <a:solidFill>
                            <a:schemeClr val="dk1"/>
                          </a:solidFill>
                          <a:effectLst/>
                          <a:latin typeface="+mn-lt"/>
                          <a:ea typeface="+mn-ea"/>
                          <a:cs typeface="+mn-cs"/>
                        </a:rPr>
                        <a:t>3- Una volta digitato il modello di smartphone Michele preme il bottone “Cerca”.</a:t>
                      </a:r>
                    </a:p>
                    <a:p>
                      <a:pPr rtl="0" fontAlgn="base"/>
                      <a:r>
                        <a:rPr lang="it-IT" sz="1600" b="0" i="0" u="none" strike="noStrike" kern="1200" dirty="0">
                          <a:solidFill>
                            <a:schemeClr val="dk1"/>
                          </a:solidFill>
                          <a:effectLst/>
                          <a:latin typeface="+mn-lt"/>
                          <a:ea typeface="+mn-ea"/>
                          <a:cs typeface="+mn-cs"/>
                        </a:rPr>
                        <a:t>4- L’applicazione mostra una nuova finestra con all’interno il modello di smartphone, le caratteristiche tecniche e il suo prezzo.</a:t>
                      </a:r>
                    </a:p>
                    <a:p>
                      <a:pPr rtl="0" fontAlgn="base"/>
                      <a:r>
                        <a:rPr lang="it-IT" sz="1600" b="0" i="0" u="none" strike="noStrike" kern="1200" dirty="0">
                          <a:solidFill>
                            <a:schemeClr val="dk1"/>
                          </a:solidFill>
                          <a:effectLst/>
                          <a:latin typeface="+mn-lt"/>
                          <a:ea typeface="+mn-ea"/>
                          <a:cs typeface="+mn-cs"/>
                        </a:rPr>
                        <a:t>5- Ora è possibile aggiungere lo smartphone cercato ai “Preferiti” semplicemente premendo il bottone “Aggiungi ai preferiti”.</a:t>
                      </a:r>
                    </a:p>
                    <a:p>
                      <a:pPr rtl="0" fontAlgn="base"/>
                      <a:r>
                        <a:rPr lang="it-IT" sz="1600" b="0" i="0" u="none" strike="noStrike" kern="1200" dirty="0">
                          <a:solidFill>
                            <a:schemeClr val="dk1"/>
                          </a:solidFill>
                          <a:effectLst/>
                          <a:latin typeface="+mn-lt"/>
                          <a:ea typeface="+mn-ea"/>
                          <a:cs typeface="+mn-cs"/>
                        </a:rPr>
                        <a:t>6- L’applicazione informa Michele che l’operazione è andata a buon fine.</a:t>
                      </a:r>
                    </a:p>
                    <a:p>
                      <a:endParaRPr lang="it-IT" dirty="0"/>
                    </a:p>
                  </a:txBody>
                  <a:tcPr/>
                </a:tc>
                <a:extLst>
                  <a:ext uri="{0D108BD9-81ED-4DB2-BD59-A6C34878D82A}">
                    <a16:rowId xmlns:a16="http://schemas.microsoft.com/office/drawing/2014/main" val="377097577"/>
                  </a:ext>
                </a:extLst>
              </a:tr>
            </a:tbl>
          </a:graphicData>
        </a:graphic>
      </p:graphicFrame>
    </p:spTree>
    <p:extLst>
      <p:ext uri="{BB962C8B-B14F-4D97-AF65-F5344CB8AC3E}">
        <p14:creationId xmlns:p14="http://schemas.microsoft.com/office/powerpoint/2010/main" val="325999339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294</TotalTime>
  <Words>2167</Words>
  <Application>Microsoft Office PowerPoint</Application>
  <PresentationFormat>Widescreen</PresentationFormat>
  <Paragraphs>420</Paragraphs>
  <Slides>65</Slides>
  <Notes>0</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65</vt:i4>
      </vt:variant>
    </vt:vector>
  </HeadingPairs>
  <TitlesOfParts>
    <vt:vector size="72" baseType="lpstr">
      <vt:lpstr>Arial</vt:lpstr>
      <vt:lpstr>Calibri</vt:lpstr>
      <vt:lpstr>Calibri Light</vt:lpstr>
      <vt:lpstr>Century Gothic</vt:lpstr>
      <vt:lpstr>Wingdings 3</vt:lpstr>
      <vt:lpstr>Tema di Office</vt:lpstr>
      <vt:lpstr>Ione</vt:lpstr>
      <vt:lpstr>«FindSmartphone»   Professore De Lucia  Ingegneria del software</vt:lpstr>
      <vt:lpstr>-Problem Statement  -Requirements Analysis  -System Design  -Object Design  -Testing di sistema</vt:lpstr>
      <vt:lpstr>Problem Statement</vt:lpstr>
      <vt:lpstr>Soluzione</vt:lpstr>
      <vt:lpstr>Attori del Sistema</vt:lpstr>
      <vt:lpstr>Requisiti Funzionali</vt:lpstr>
      <vt:lpstr>Requisiti Non Funzionali</vt:lpstr>
      <vt:lpstr>Scenario Cercare Smartphone</vt:lpstr>
      <vt:lpstr>Scenario Aggiungi Smartphone Ai Preferiti</vt:lpstr>
      <vt:lpstr>Scenario Cercare Smartphone Con Budget</vt:lpstr>
      <vt:lpstr>Scenario Eliminare Smartphone Dai Preferiti</vt:lpstr>
      <vt:lpstr>Scenario Acquisto Smartphone</vt:lpstr>
      <vt:lpstr>Scenario Visualizzazione Preferiti</vt:lpstr>
      <vt:lpstr>Scenario Registrazione utente</vt:lpstr>
      <vt:lpstr>Scenario Login utente</vt:lpstr>
      <vt:lpstr>Caso D’uso Cercare Smartphone </vt:lpstr>
      <vt:lpstr>Caso D’uso Aggiungi Smartphone ai Preferiti  </vt:lpstr>
      <vt:lpstr>Caso D’uso Elimina Smartphone dai Preferiti   </vt:lpstr>
      <vt:lpstr>Caso D’uso Cercare Smartphone Con Budget    </vt:lpstr>
      <vt:lpstr>Caso D’uso Visualizzazione Preferiti    </vt:lpstr>
      <vt:lpstr>Caso D’uso Acquisto Smartphone    </vt:lpstr>
      <vt:lpstr>Caso D’uso Registrazione utente    </vt:lpstr>
      <vt:lpstr>Caso D’uso Login utente    </vt:lpstr>
      <vt:lpstr>Diagramma Delle Classi</vt:lpstr>
      <vt:lpstr>Diagramma di sequenza Cercare prodotto</vt:lpstr>
      <vt:lpstr>Diagramma di sequenza Aggiungi preferiti </vt:lpstr>
      <vt:lpstr>Diagramma di sequenza Elimina preferiti </vt:lpstr>
      <vt:lpstr>System Design</vt:lpstr>
      <vt:lpstr>Design Goals</vt:lpstr>
      <vt:lpstr>Performance criteria </vt:lpstr>
      <vt:lpstr>Dependability criteria </vt:lpstr>
      <vt:lpstr>Maintenance criteria </vt:lpstr>
      <vt:lpstr>End-User criteria</vt:lpstr>
      <vt:lpstr>Trade-off </vt:lpstr>
      <vt:lpstr>Decomposizione del sistema</vt:lpstr>
      <vt:lpstr>Utente Loggato</vt:lpstr>
      <vt:lpstr>Utente Non Loggato</vt:lpstr>
      <vt:lpstr>Mapping Hardware/Software</vt:lpstr>
      <vt:lpstr>Ecco il diagramma: </vt:lpstr>
      <vt:lpstr>Diagramma a Run-Time Sequence Diagram Cercare Prodotto:  </vt:lpstr>
      <vt:lpstr>Diagramma a Run-Time Sequence Diagram Aggiungi Preferiti:  </vt:lpstr>
      <vt:lpstr>Diagramma a Run-Time Sequence Diagram Elimina Preferiti: </vt:lpstr>
      <vt:lpstr>Controllo degli accessi e della sicurezza</vt:lpstr>
      <vt:lpstr>Condizione Boundary</vt:lpstr>
      <vt:lpstr>Object Design Document</vt:lpstr>
      <vt:lpstr>Trade-off</vt:lpstr>
      <vt:lpstr>Linee Guida per la Documentazione delle Interfacce</vt:lpstr>
      <vt:lpstr>Design pattern</vt:lpstr>
      <vt:lpstr>Package components: Prodotto</vt:lpstr>
      <vt:lpstr>Package class</vt:lpstr>
      <vt:lpstr>Package templates</vt:lpstr>
      <vt:lpstr>Package concreteCommand</vt:lpstr>
      <vt:lpstr>Class Interfaces: Gestione Prodotti</vt:lpstr>
      <vt:lpstr>Testing</vt:lpstr>
      <vt:lpstr>Testing di unità</vt:lpstr>
      <vt:lpstr>Test Cases: Gestione Prodotti</vt:lpstr>
      <vt:lpstr>Test Cases: Gestione Prodotto  </vt:lpstr>
      <vt:lpstr>Test Cases: Gestione Prodotto  </vt:lpstr>
      <vt:lpstr>Test Cases: Gestione Prodotto  </vt:lpstr>
      <vt:lpstr>Test Cases: Gestione Prodotto  </vt:lpstr>
      <vt:lpstr>Test Cases: Gestione Prodotto  </vt:lpstr>
      <vt:lpstr>Test Cases: Gestione Prodotto  </vt:lpstr>
      <vt:lpstr>Test Cases: Gestione Prodotto  </vt:lpstr>
      <vt:lpstr>Test Cases: Gestione Prodotto  </vt:lpstr>
      <vt:lpstr>Test Cases: Gestione Prodotto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«FindSmartphone»   Professore De Lucia  Ingegneria del software</dc:title>
  <dc:creator>michele sansone</dc:creator>
  <cp:lastModifiedBy>michele sansone</cp:lastModifiedBy>
  <cp:revision>24</cp:revision>
  <dcterms:created xsi:type="dcterms:W3CDTF">2017-01-21T15:06:39Z</dcterms:created>
  <dcterms:modified xsi:type="dcterms:W3CDTF">2017-01-22T10:48:12Z</dcterms:modified>
</cp:coreProperties>
</file>